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notesMasterIdLst>
    <p:notesMasterId r:id="rId25"/>
  </p:notesMasterIdLst>
  <p:sldIdLst>
    <p:sldId id="266" r:id="rId2"/>
    <p:sldId id="316" r:id="rId3"/>
    <p:sldId id="326" r:id="rId4"/>
    <p:sldId id="322" r:id="rId5"/>
    <p:sldId id="269" r:id="rId6"/>
    <p:sldId id="308" r:id="rId7"/>
    <p:sldId id="328" r:id="rId8"/>
    <p:sldId id="329" r:id="rId9"/>
    <p:sldId id="332" r:id="rId10"/>
    <p:sldId id="334" r:id="rId11"/>
    <p:sldId id="335" r:id="rId12"/>
    <p:sldId id="336" r:id="rId13"/>
    <p:sldId id="339" r:id="rId14"/>
    <p:sldId id="278" r:id="rId15"/>
    <p:sldId id="337" r:id="rId16"/>
    <p:sldId id="295" r:id="rId17"/>
    <p:sldId id="296" r:id="rId18"/>
    <p:sldId id="297" r:id="rId19"/>
    <p:sldId id="307" r:id="rId20"/>
    <p:sldId id="271" r:id="rId21"/>
    <p:sldId id="272" r:id="rId22"/>
    <p:sldId id="293" r:id="rId23"/>
    <p:sldId id="321" r:id="rId24"/>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97"/>
    <p:restoredTop sz="94592"/>
  </p:normalViewPr>
  <p:slideViewPr>
    <p:cSldViewPr>
      <p:cViewPr varScale="1">
        <p:scale>
          <a:sx n="104" d="100"/>
          <a:sy n="104" d="100"/>
        </p:scale>
        <p:origin x="848"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7ABDEAF-FEF6-1724-2985-F1B2ABB8C08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de-DE"/>
          </a:p>
        </p:txBody>
      </p:sp>
      <p:sp>
        <p:nvSpPr>
          <p:cNvPr id="3" name="Datumsplatzhalter 2">
            <a:extLst>
              <a:ext uri="{FF2B5EF4-FFF2-40B4-BE49-F238E27FC236}">
                <a16:creationId xmlns:a16="http://schemas.microsoft.com/office/drawing/2014/main" id="{D92ED803-47B0-5D55-455A-693569B6B09B}"/>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Arial" panose="020B0604020202020204" pitchFamily="34" charset="0"/>
              </a:defRPr>
            </a:lvl1pPr>
          </a:lstStyle>
          <a:p>
            <a:pPr>
              <a:defRPr/>
            </a:pPr>
            <a:fld id="{F13C6F0F-F8ED-AB45-94D9-E91CB202BF63}" type="datetime1">
              <a:rPr lang="de-DE" altLang="en-DE"/>
              <a:pPr>
                <a:defRPr/>
              </a:pPr>
              <a:t>13.12.23</a:t>
            </a:fld>
            <a:endParaRPr lang="de-DE" altLang="en-DE"/>
          </a:p>
        </p:txBody>
      </p:sp>
      <p:sp>
        <p:nvSpPr>
          <p:cNvPr id="4" name="Folienbildplatzhalter 3">
            <a:extLst>
              <a:ext uri="{FF2B5EF4-FFF2-40B4-BE49-F238E27FC236}">
                <a16:creationId xmlns:a16="http://schemas.microsoft.com/office/drawing/2014/main" id="{D644A610-9869-F39C-E4A5-6D1879A3727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a:extLst>
              <a:ext uri="{FF2B5EF4-FFF2-40B4-BE49-F238E27FC236}">
                <a16:creationId xmlns:a16="http://schemas.microsoft.com/office/drawing/2014/main" id="{439CB57A-6A03-A316-5E50-FA8BCAC7BD79}"/>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de-DE" altLang="en-DE" noProof="0"/>
              <a:t>Textmasterformate durch Klicken bearbeiten</a:t>
            </a:r>
          </a:p>
          <a:p>
            <a:pPr lvl="1"/>
            <a:r>
              <a:rPr lang="de-DE" altLang="en-DE" noProof="0"/>
              <a:t>Zweite Ebene</a:t>
            </a:r>
          </a:p>
          <a:p>
            <a:pPr lvl="2"/>
            <a:r>
              <a:rPr lang="de-DE" altLang="en-DE" noProof="0"/>
              <a:t>Dritte Ebene</a:t>
            </a:r>
          </a:p>
          <a:p>
            <a:pPr lvl="3"/>
            <a:r>
              <a:rPr lang="de-DE" altLang="en-DE" noProof="0"/>
              <a:t>Vierte Ebene</a:t>
            </a:r>
          </a:p>
          <a:p>
            <a:pPr lvl="4"/>
            <a:r>
              <a:rPr lang="de-DE" altLang="en-DE" noProof="0"/>
              <a:t>Fünfte Ebene</a:t>
            </a:r>
          </a:p>
        </p:txBody>
      </p:sp>
      <p:sp>
        <p:nvSpPr>
          <p:cNvPr id="6" name="Fußzeilenplatzhalter 5">
            <a:extLst>
              <a:ext uri="{FF2B5EF4-FFF2-40B4-BE49-F238E27FC236}">
                <a16:creationId xmlns:a16="http://schemas.microsoft.com/office/drawing/2014/main" id="{DA4239B1-5912-E210-52FE-80A270A3E73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de-DE"/>
          </a:p>
        </p:txBody>
      </p:sp>
      <p:sp>
        <p:nvSpPr>
          <p:cNvPr id="7" name="Foliennummernplatzhalter 6">
            <a:extLst>
              <a:ext uri="{FF2B5EF4-FFF2-40B4-BE49-F238E27FC236}">
                <a16:creationId xmlns:a16="http://schemas.microsoft.com/office/drawing/2014/main" id="{C5FF1127-B4E4-EF9B-9760-6E51955AC9B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A0E85976-B8D2-5B43-B787-58F775DD5130}" type="slidenum">
              <a:rPr lang="de-DE" altLang="en-DE"/>
              <a:pPr>
                <a:defRPr/>
              </a:pPr>
              <a:t>‹#›</a:t>
            </a:fld>
            <a:endParaRPr lang="de-DE" altLang="en-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lienbildplatzhalter 1">
            <a:extLst>
              <a:ext uri="{FF2B5EF4-FFF2-40B4-BE49-F238E27FC236}">
                <a16:creationId xmlns:a16="http://schemas.microsoft.com/office/drawing/2014/main" id="{34271ECD-E9B7-33AB-1C28-0397FA0F87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izenplatzhalter 2">
            <a:extLst>
              <a:ext uri="{FF2B5EF4-FFF2-40B4-BE49-F238E27FC236}">
                <a16:creationId xmlns:a16="http://schemas.microsoft.com/office/drawing/2014/main" id="{D51D6098-C000-C485-B24B-2304A4F781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15363" name="Foliennummernplatzhalter 3">
            <a:extLst>
              <a:ext uri="{FF2B5EF4-FFF2-40B4-BE49-F238E27FC236}">
                <a16:creationId xmlns:a16="http://schemas.microsoft.com/office/drawing/2014/main" id="{468599EE-1E86-0D82-1353-90216342D0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9C3B706A-4F41-4A48-AF3B-AFFAF6BF965A}" type="slidenum">
              <a:rPr lang="de-DE" altLang="en-DE" smtClean="0">
                <a:latin typeface="Arial" panose="020B0604020202020204" pitchFamily="34" charset="0"/>
              </a:rPr>
              <a:pPr>
                <a:spcBef>
                  <a:spcPct val="0"/>
                </a:spcBef>
              </a:pPr>
              <a:t>1</a:t>
            </a:fld>
            <a:endParaRPr lang="de-DE" altLang="en-DE">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Folienbildplatzhalter 1">
            <a:extLst>
              <a:ext uri="{FF2B5EF4-FFF2-40B4-BE49-F238E27FC236}">
                <a16:creationId xmlns:a16="http://schemas.microsoft.com/office/drawing/2014/main" id="{3A7D06D2-500E-A66A-7D1D-9E156B43CF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izenplatzhalter 2">
            <a:extLst>
              <a:ext uri="{FF2B5EF4-FFF2-40B4-BE49-F238E27FC236}">
                <a16:creationId xmlns:a16="http://schemas.microsoft.com/office/drawing/2014/main" id="{3265C7C4-E91A-48F8-E5A2-7CA474BA22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20483" name="Foliennummernplatzhalter 3">
            <a:extLst>
              <a:ext uri="{FF2B5EF4-FFF2-40B4-BE49-F238E27FC236}">
                <a16:creationId xmlns:a16="http://schemas.microsoft.com/office/drawing/2014/main" id="{BC46B549-85CD-07C8-6006-5797537FC7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CEB5214-FF39-F644-80A6-4717F963917D}" type="slidenum">
              <a:rPr lang="de-DE" altLang="en-DE" smtClean="0">
                <a:latin typeface="Arial" panose="020B0604020202020204" pitchFamily="34" charset="0"/>
              </a:rPr>
              <a:pPr>
                <a:spcBef>
                  <a:spcPct val="0"/>
                </a:spcBef>
              </a:pPr>
              <a:t>5</a:t>
            </a:fld>
            <a:endParaRPr lang="de-DE" altLang="en-DE">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Folienbildplatzhalter 1">
            <a:extLst>
              <a:ext uri="{FF2B5EF4-FFF2-40B4-BE49-F238E27FC236}">
                <a16:creationId xmlns:a16="http://schemas.microsoft.com/office/drawing/2014/main" id="{45701F57-D8BD-3F32-BADD-B86C1EBB8D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izenplatzhalter 2">
            <a:extLst>
              <a:ext uri="{FF2B5EF4-FFF2-40B4-BE49-F238E27FC236}">
                <a16:creationId xmlns:a16="http://schemas.microsoft.com/office/drawing/2014/main" id="{638D65BA-D82F-92B2-E44A-6815DEAA4C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30723" name="Foliennummernplatzhalter 3">
            <a:extLst>
              <a:ext uri="{FF2B5EF4-FFF2-40B4-BE49-F238E27FC236}">
                <a16:creationId xmlns:a16="http://schemas.microsoft.com/office/drawing/2014/main" id="{19D9FF7E-C029-D689-BDA5-849C31215A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97B10C0-09E6-7542-93EC-2714F1A8A185}" type="slidenum">
              <a:rPr lang="de-DE" altLang="en-DE" smtClean="0">
                <a:latin typeface="Arial" panose="020B0604020202020204" pitchFamily="34" charset="0"/>
              </a:rPr>
              <a:pPr>
                <a:spcBef>
                  <a:spcPct val="0"/>
                </a:spcBef>
              </a:pPr>
              <a:t>14</a:t>
            </a:fld>
            <a:endParaRPr lang="de-DE" altLang="en-DE">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lienbildplatzhalter 1">
            <a:extLst>
              <a:ext uri="{FF2B5EF4-FFF2-40B4-BE49-F238E27FC236}">
                <a16:creationId xmlns:a16="http://schemas.microsoft.com/office/drawing/2014/main" id="{7FDC37D4-A028-9E8F-F5E0-3076A0FF49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izenplatzhalter 2">
            <a:extLst>
              <a:ext uri="{FF2B5EF4-FFF2-40B4-BE49-F238E27FC236}">
                <a16:creationId xmlns:a16="http://schemas.microsoft.com/office/drawing/2014/main" id="{326EB6DD-7CF0-C634-D697-4126258713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33795" name="Foliennummernplatzhalter 3">
            <a:extLst>
              <a:ext uri="{FF2B5EF4-FFF2-40B4-BE49-F238E27FC236}">
                <a16:creationId xmlns:a16="http://schemas.microsoft.com/office/drawing/2014/main" id="{1EE08FCC-A2EA-D184-8D55-4F39533055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F0FC96F-F1D4-4243-8850-349034789CB2}" type="slidenum">
              <a:rPr lang="de-DE" altLang="en-DE" smtClean="0">
                <a:latin typeface="Arial" panose="020B0604020202020204" pitchFamily="34" charset="0"/>
              </a:rPr>
              <a:pPr>
                <a:spcBef>
                  <a:spcPct val="0"/>
                </a:spcBef>
              </a:pPr>
              <a:t>16</a:t>
            </a:fld>
            <a:endParaRPr lang="de-DE" altLang="en-DE">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Folienbildplatzhalter 1">
            <a:extLst>
              <a:ext uri="{FF2B5EF4-FFF2-40B4-BE49-F238E27FC236}">
                <a16:creationId xmlns:a16="http://schemas.microsoft.com/office/drawing/2014/main" id="{420BDCDD-B210-AA9C-9276-E898CC0053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Notizenplatzhalter 2">
            <a:extLst>
              <a:ext uri="{FF2B5EF4-FFF2-40B4-BE49-F238E27FC236}">
                <a16:creationId xmlns:a16="http://schemas.microsoft.com/office/drawing/2014/main" id="{25100BC6-E443-B1A1-D717-577D5242A8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35843" name="Foliennummernplatzhalter 3">
            <a:extLst>
              <a:ext uri="{FF2B5EF4-FFF2-40B4-BE49-F238E27FC236}">
                <a16:creationId xmlns:a16="http://schemas.microsoft.com/office/drawing/2014/main" id="{E6102DD8-F6B5-6F04-223C-ECC3E06F32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CD91884-32B7-E049-B8C9-CEF0CA4BD7DF}" type="slidenum">
              <a:rPr lang="de-DE" altLang="en-DE" smtClean="0">
                <a:latin typeface="Arial" panose="020B0604020202020204" pitchFamily="34" charset="0"/>
              </a:rPr>
              <a:pPr>
                <a:spcBef>
                  <a:spcPct val="0"/>
                </a:spcBef>
              </a:pPr>
              <a:t>17</a:t>
            </a:fld>
            <a:endParaRPr lang="de-DE" altLang="en-DE">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Folienbildplatzhalter 1">
            <a:extLst>
              <a:ext uri="{FF2B5EF4-FFF2-40B4-BE49-F238E27FC236}">
                <a16:creationId xmlns:a16="http://schemas.microsoft.com/office/drawing/2014/main" id="{5CBCEC42-CF12-4534-7DB1-03126C1C1F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Notizenplatzhalter 2">
            <a:extLst>
              <a:ext uri="{FF2B5EF4-FFF2-40B4-BE49-F238E27FC236}">
                <a16:creationId xmlns:a16="http://schemas.microsoft.com/office/drawing/2014/main" id="{72005161-4E88-07E3-13A9-13BB30EAD4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37891" name="Foliennummernplatzhalter 3">
            <a:extLst>
              <a:ext uri="{FF2B5EF4-FFF2-40B4-BE49-F238E27FC236}">
                <a16:creationId xmlns:a16="http://schemas.microsoft.com/office/drawing/2014/main" id="{8ADB2BE4-7342-FC33-9FF0-382F5632AB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0F98121-A2DC-704A-9086-92EC75348B3C}" type="slidenum">
              <a:rPr lang="de-DE" altLang="en-DE" smtClean="0">
                <a:latin typeface="Arial" panose="020B0604020202020204" pitchFamily="34" charset="0"/>
              </a:rPr>
              <a:pPr>
                <a:spcBef>
                  <a:spcPct val="0"/>
                </a:spcBef>
              </a:pPr>
              <a:t>18</a:t>
            </a:fld>
            <a:endParaRPr lang="de-DE" altLang="en-DE">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Folienbildplatzhalter 1">
            <a:extLst>
              <a:ext uri="{FF2B5EF4-FFF2-40B4-BE49-F238E27FC236}">
                <a16:creationId xmlns:a16="http://schemas.microsoft.com/office/drawing/2014/main" id="{F4324BB1-B03B-2242-E6CF-E01D8D83D4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izenplatzhalter 2">
            <a:extLst>
              <a:ext uri="{FF2B5EF4-FFF2-40B4-BE49-F238E27FC236}">
                <a16:creationId xmlns:a16="http://schemas.microsoft.com/office/drawing/2014/main" id="{218738BC-7674-4340-7C46-9D6F832720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40963" name="Foliennummernplatzhalter 3">
            <a:extLst>
              <a:ext uri="{FF2B5EF4-FFF2-40B4-BE49-F238E27FC236}">
                <a16:creationId xmlns:a16="http://schemas.microsoft.com/office/drawing/2014/main" id="{890F1FA5-2F5C-C687-54B9-B778F55C3C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615ABBF7-6497-334B-901E-D45C9372B696}" type="slidenum">
              <a:rPr lang="de-DE" altLang="en-DE" smtClean="0">
                <a:latin typeface="Arial" panose="020B0604020202020204" pitchFamily="34" charset="0"/>
              </a:rPr>
              <a:pPr>
                <a:spcBef>
                  <a:spcPct val="0"/>
                </a:spcBef>
              </a:pPr>
              <a:t>20</a:t>
            </a:fld>
            <a:endParaRPr lang="de-DE" altLang="en-DE">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Folienbildplatzhalter 1">
            <a:extLst>
              <a:ext uri="{FF2B5EF4-FFF2-40B4-BE49-F238E27FC236}">
                <a16:creationId xmlns:a16="http://schemas.microsoft.com/office/drawing/2014/main" id="{AEAC67D3-2104-9A76-C534-0A0154A432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izenplatzhalter 2">
            <a:extLst>
              <a:ext uri="{FF2B5EF4-FFF2-40B4-BE49-F238E27FC236}">
                <a16:creationId xmlns:a16="http://schemas.microsoft.com/office/drawing/2014/main" id="{C5859736-1C9A-8669-65E6-A3614D6499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43011" name="Foliennummernplatzhalter 3">
            <a:extLst>
              <a:ext uri="{FF2B5EF4-FFF2-40B4-BE49-F238E27FC236}">
                <a16:creationId xmlns:a16="http://schemas.microsoft.com/office/drawing/2014/main" id="{4C4F4DB4-5D74-3BF0-AF60-E36A2A147D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E7083E21-75A0-5044-8C81-6499AD5B74BF}" type="slidenum">
              <a:rPr lang="de-DE" altLang="en-DE" smtClean="0">
                <a:latin typeface="Arial" panose="020B0604020202020204" pitchFamily="34" charset="0"/>
              </a:rPr>
              <a:pPr>
                <a:spcBef>
                  <a:spcPct val="0"/>
                </a:spcBef>
              </a:pPr>
              <a:t>21</a:t>
            </a:fld>
            <a:endParaRPr lang="de-DE" altLang="en-DE">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Folienbildplatzhalter 1">
            <a:extLst>
              <a:ext uri="{FF2B5EF4-FFF2-40B4-BE49-F238E27FC236}">
                <a16:creationId xmlns:a16="http://schemas.microsoft.com/office/drawing/2014/main" id="{BBC13EC5-5D3A-3CF0-4E26-5994A172DC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izenplatzhalter 2">
            <a:extLst>
              <a:ext uri="{FF2B5EF4-FFF2-40B4-BE49-F238E27FC236}">
                <a16:creationId xmlns:a16="http://schemas.microsoft.com/office/drawing/2014/main" id="{DCB977E5-7999-8E09-DF58-E153912D32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en-DE">
              <a:ea typeface="ＭＳ Ｐゴシック" panose="020B0600070205080204" pitchFamily="34" charset="-128"/>
            </a:endParaRPr>
          </a:p>
        </p:txBody>
      </p:sp>
      <p:sp>
        <p:nvSpPr>
          <p:cNvPr id="45059" name="Foliennummernplatzhalter 3">
            <a:extLst>
              <a:ext uri="{FF2B5EF4-FFF2-40B4-BE49-F238E27FC236}">
                <a16:creationId xmlns:a16="http://schemas.microsoft.com/office/drawing/2014/main" id="{E8386042-DBEA-8891-2AD8-091C896CE9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EFCE0D3-B429-3544-80C7-D7776E077810}" type="slidenum">
              <a:rPr lang="de-DE" altLang="en-DE" smtClean="0">
                <a:latin typeface="Arial" panose="020B0604020202020204" pitchFamily="34" charset="0"/>
              </a:rPr>
              <a:pPr>
                <a:spcBef>
                  <a:spcPct val="0"/>
                </a:spcBef>
              </a:pPr>
              <a:t>22</a:t>
            </a:fld>
            <a:endParaRPr lang="de-DE" altLang="en-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de-DE"/>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de-DE"/>
          </a:p>
        </p:txBody>
      </p:sp>
      <p:sp>
        <p:nvSpPr>
          <p:cNvPr id="4" name="Rectangle 4">
            <a:extLst>
              <a:ext uri="{FF2B5EF4-FFF2-40B4-BE49-F238E27FC236}">
                <a16:creationId xmlns:a16="http://schemas.microsoft.com/office/drawing/2014/main" id="{FF4005F1-B19D-F4D2-0493-D665CDAA572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73A91D6-9B99-D1A6-4C30-AA6F0736D03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5D57206-C137-982F-735C-7258E77C476C}"/>
              </a:ext>
            </a:extLst>
          </p:cNvPr>
          <p:cNvSpPr>
            <a:spLocks noGrp="1" noChangeArrowheads="1"/>
          </p:cNvSpPr>
          <p:nvPr>
            <p:ph type="sldNum" sz="quarter" idx="12"/>
          </p:nvPr>
        </p:nvSpPr>
        <p:spPr>
          <a:ln/>
        </p:spPr>
        <p:txBody>
          <a:bodyPr/>
          <a:lstStyle>
            <a:lvl1pPr>
              <a:defRPr/>
            </a:lvl1pPr>
          </a:lstStyle>
          <a:p>
            <a:pPr>
              <a:defRPr/>
            </a:pPr>
            <a:fld id="{81F9E823-10CD-804A-BB3A-5454B9BCCAB4}" type="slidenum">
              <a:rPr lang="en-GB" altLang="en-DE"/>
              <a:pPr>
                <a:defRPr/>
              </a:pPr>
              <a:t>‹#›</a:t>
            </a:fld>
            <a:endParaRPr lang="en-GB" altLang="en-DE"/>
          </a:p>
        </p:txBody>
      </p:sp>
    </p:spTree>
    <p:extLst>
      <p:ext uri="{BB962C8B-B14F-4D97-AF65-F5344CB8AC3E}">
        <p14:creationId xmlns:p14="http://schemas.microsoft.com/office/powerpoint/2010/main" val="1476506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4" name="Rectangle 4">
            <a:extLst>
              <a:ext uri="{FF2B5EF4-FFF2-40B4-BE49-F238E27FC236}">
                <a16:creationId xmlns:a16="http://schemas.microsoft.com/office/drawing/2014/main" id="{D5A4B367-51DB-B42F-001D-11C72EA0DDDC}"/>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62E167B-8B57-3BA0-C81B-37772F3CA6E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BCA0181-8618-DCA0-493F-4935A512C387}"/>
              </a:ext>
            </a:extLst>
          </p:cNvPr>
          <p:cNvSpPr>
            <a:spLocks noGrp="1" noChangeArrowheads="1"/>
          </p:cNvSpPr>
          <p:nvPr>
            <p:ph type="sldNum" sz="quarter" idx="12"/>
          </p:nvPr>
        </p:nvSpPr>
        <p:spPr>
          <a:ln/>
        </p:spPr>
        <p:txBody>
          <a:bodyPr/>
          <a:lstStyle>
            <a:lvl1pPr>
              <a:defRPr/>
            </a:lvl1pPr>
          </a:lstStyle>
          <a:p>
            <a:pPr>
              <a:defRPr/>
            </a:pPr>
            <a:fld id="{7FBFBF9E-E02E-B34D-B405-77C9966EF694}" type="slidenum">
              <a:rPr lang="en-GB" altLang="en-DE"/>
              <a:pPr>
                <a:defRPr/>
              </a:pPr>
              <a:t>‹#›</a:t>
            </a:fld>
            <a:endParaRPr lang="en-GB" altLang="en-DE"/>
          </a:p>
        </p:txBody>
      </p:sp>
    </p:spTree>
    <p:extLst>
      <p:ext uri="{BB962C8B-B14F-4D97-AF65-F5344CB8AC3E}">
        <p14:creationId xmlns:p14="http://schemas.microsoft.com/office/powerpoint/2010/main" val="3107665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de-D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4" name="Rectangle 4">
            <a:extLst>
              <a:ext uri="{FF2B5EF4-FFF2-40B4-BE49-F238E27FC236}">
                <a16:creationId xmlns:a16="http://schemas.microsoft.com/office/drawing/2014/main" id="{964F61E2-9043-766A-9906-220DB38D440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BA86A46-C211-2A2F-3CB5-92E8296349D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0C470636-EEDD-9910-06D1-26D1F7C95EF6}"/>
              </a:ext>
            </a:extLst>
          </p:cNvPr>
          <p:cNvSpPr>
            <a:spLocks noGrp="1" noChangeArrowheads="1"/>
          </p:cNvSpPr>
          <p:nvPr>
            <p:ph type="sldNum" sz="quarter" idx="12"/>
          </p:nvPr>
        </p:nvSpPr>
        <p:spPr>
          <a:ln/>
        </p:spPr>
        <p:txBody>
          <a:bodyPr/>
          <a:lstStyle>
            <a:lvl1pPr>
              <a:defRPr/>
            </a:lvl1pPr>
          </a:lstStyle>
          <a:p>
            <a:pPr>
              <a:defRPr/>
            </a:pPr>
            <a:fld id="{40FD7723-525D-7440-A11A-4F21FA275BC0}" type="slidenum">
              <a:rPr lang="en-GB" altLang="en-DE"/>
              <a:pPr>
                <a:defRPr/>
              </a:pPr>
              <a:t>‹#›</a:t>
            </a:fld>
            <a:endParaRPr lang="en-GB" altLang="en-DE"/>
          </a:p>
        </p:txBody>
      </p:sp>
    </p:spTree>
    <p:extLst>
      <p:ext uri="{BB962C8B-B14F-4D97-AF65-F5344CB8AC3E}">
        <p14:creationId xmlns:p14="http://schemas.microsoft.com/office/powerpoint/2010/main" val="3187914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de-DE"/>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4" name="Rectangle 4">
            <a:extLst>
              <a:ext uri="{FF2B5EF4-FFF2-40B4-BE49-F238E27FC236}">
                <a16:creationId xmlns:a16="http://schemas.microsoft.com/office/drawing/2014/main" id="{CA2F7F71-01EF-D04B-C53A-10E2D092A27C}"/>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DAF2203-F6DA-64BA-51CE-32A930267E7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3CD4FE7-76C4-8C51-8C16-1DEB892900D2}"/>
              </a:ext>
            </a:extLst>
          </p:cNvPr>
          <p:cNvSpPr>
            <a:spLocks noGrp="1" noChangeArrowheads="1"/>
          </p:cNvSpPr>
          <p:nvPr>
            <p:ph type="sldNum" sz="quarter" idx="12"/>
          </p:nvPr>
        </p:nvSpPr>
        <p:spPr>
          <a:ln/>
        </p:spPr>
        <p:txBody>
          <a:bodyPr/>
          <a:lstStyle>
            <a:lvl1pPr>
              <a:defRPr/>
            </a:lvl1pPr>
          </a:lstStyle>
          <a:p>
            <a:pPr>
              <a:defRPr/>
            </a:pPr>
            <a:fld id="{F36050E1-7351-5846-98BE-5D12FFF070BA}" type="slidenum">
              <a:rPr lang="en-GB" altLang="en-DE"/>
              <a:pPr>
                <a:defRPr/>
              </a:pPr>
              <a:t>‹#›</a:t>
            </a:fld>
            <a:endParaRPr lang="en-GB" altLang="en-DE"/>
          </a:p>
        </p:txBody>
      </p:sp>
    </p:spTree>
    <p:extLst>
      <p:ext uri="{BB962C8B-B14F-4D97-AF65-F5344CB8AC3E}">
        <p14:creationId xmlns:p14="http://schemas.microsoft.com/office/powerpoint/2010/main" val="4205601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de-D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D6862657-7CD4-27C3-F0D5-505356E80E3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0FC5803-4EE2-ECBB-37A0-BC513C07316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4BD0D76-3AFA-001C-C42D-8873EE6AD52D}"/>
              </a:ext>
            </a:extLst>
          </p:cNvPr>
          <p:cNvSpPr>
            <a:spLocks noGrp="1" noChangeArrowheads="1"/>
          </p:cNvSpPr>
          <p:nvPr>
            <p:ph type="sldNum" sz="quarter" idx="12"/>
          </p:nvPr>
        </p:nvSpPr>
        <p:spPr>
          <a:ln/>
        </p:spPr>
        <p:txBody>
          <a:bodyPr/>
          <a:lstStyle>
            <a:lvl1pPr>
              <a:defRPr/>
            </a:lvl1pPr>
          </a:lstStyle>
          <a:p>
            <a:pPr>
              <a:defRPr/>
            </a:pPr>
            <a:fld id="{97A9F538-4D4E-3843-872C-7C64583A811E}" type="slidenum">
              <a:rPr lang="en-GB" altLang="en-DE"/>
              <a:pPr>
                <a:defRPr/>
              </a:pPr>
              <a:t>‹#›</a:t>
            </a:fld>
            <a:endParaRPr lang="en-GB" altLang="en-DE"/>
          </a:p>
        </p:txBody>
      </p:sp>
    </p:spTree>
    <p:extLst>
      <p:ext uri="{BB962C8B-B14F-4D97-AF65-F5344CB8AC3E}">
        <p14:creationId xmlns:p14="http://schemas.microsoft.com/office/powerpoint/2010/main" val="2083012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de-D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5" name="Rectangle 4">
            <a:extLst>
              <a:ext uri="{FF2B5EF4-FFF2-40B4-BE49-F238E27FC236}">
                <a16:creationId xmlns:a16="http://schemas.microsoft.com/office/drawing/2014/main" id="{E1FF0DFB-6AE1-C6BE-0D74-D3B8AB24986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AFB20A08-89B1-7A43-CF18-89EFF37AEB5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12B6E678-D5F8-5454-21E8-9DC2ED89941C}"/>
              </a:ext>
            </a:extLst>
          </p:cNvPr>
          <p:cNvSpPr>
            <a:spLocks noGrp="1" noChangeArrowheads="1"/>
          </p:cNvSpPr>
          <p:nvPr>
            <p:ph type="sldNum" sz="quarter" idx="12"/>
          </p:nvPr>
        </p:nvSpPr>
        <p:spPr>
          <a:ln/>
        </p:spPr>
        <p:txBody>
          <a:bodyPr/>
          <a:lstStyle>
            <a:lvl1pPr>
              <a:defRPr/>
            </a:lvl1pPr>
          </a:lstStyle>
          <a:p>
            <a:pPr>
              <a:defRPr/>
            </a:pPr>
            <a:fld id="{FB18F58C-4CAD-B748-A189-99AECEF29503}" type="slidenum">
              <a:rPr lang="en-GB" altLang="en-DE"/>
              <a:pPr>
                <a:defRPr/>
              </a:pPr>
              <a:t>‹#›</a:t>
            </a:fld>
            <a:endParaRPr lang="en-GB" altLang="en-DE"/>
          </a:p>
        </p:txBody>
      </p:sp>
    </p:spTree>
    <p:extLst>
      <p:ext uri="{BB962C8B-B14F-4D97-AF65-F5344CB8AC3E}">
        <p14:creationId xmlns:p14="http://schemas.microsoft.com/office/powerpoint/2010/main" val="3637170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de-D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7" name="Rectangle 4">
            <a:extLst>
              <a:ext uri="{FF2B5EF4-FFF2-40B4-BE49-F238E27FC236}">
                <a16:creationId xmlns:a16="http://schemas.microsoft.com/office/drawing/2014/main" id="{136FDB67-D115-3C84-940B-0AEFF85E9CCE}"/>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459C73AE-D693-FA6D-B507-8DC777F834A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665D0430-8E5F-ABDD-38B2-E05F8BA15CA1}"/>
              </a:ext>
            </a:extLst>
          </p:cNvPr>
          <p:cNvSpPr>
            <a:spLocks noGrp="1" noChangeArrowheads="1"/>
          </p:cNvSpPr>
          <p:nvPr>
            <p:ph type="sldNum" sz="quarter" idx="12"/>
          </p:nvPr>
        </p:nvSpPr>
        <p:spPr>
          <a:ln/>
        </p:spPr>
        <p:txBody>
          <a:bodyPr/>
          <a:lstStyle>
            <a:lvl1pPr>
              <a:defRPr/>
            </a:lvl1pPr>
          </a:lstStyle>
          <a:p>
            <a:pPr>
              <a:defRPr/>
            </a:pPr>
            <a:fld id="{50B87F57-35AF-C948-8A7C-5900ADAB72B1}" type="slidenum">
              <a:rPr lang="en-GB" altLang="en-DE"/>
              <a:pPr>
                <a:defRPr/>
              </a:pPr>
              <a:t>‹#›</a:t>
            </a:fld>
            <a:endParaRPr lang="en-GB" altLang="en-DE"/>
          </a:p>
        </p:txBody>
      </p:sp>
    </p:spTree>
    <p:extLst>
      <p:ext uri="{BB962C8B-B14F-4D97-AF65-F5344CB8AC3E}">
        <p14:creationId xmlns:p14="http://schemas.microsoft.com/office/powerpoint/2010/main" val="1569992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de-DE"/>
          </a:p>
        </p:txBody>
      </p:sp>
      <p:sp>
        <p:nvSpPr>
          <p:cNvPr id="3" name="Rectangle 4">
            <a:extLst>
              <a:ext uri="{FF2B5EF4-FFF2-40B4-BE49-F238E27FC236}">
                <a16:creationId xmlns:a16="http://schemas.microsoft.com/office/drawing/2014/main" id="{EA8F4D9C-A54A-3A9A-0A57-70676F201965}"/>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93BCBB62-E1D7-361A-7071-23EC5B08EDC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266B0005-9169-F014-4AD5-6AA25B32A66C}"/>
              </a:ext>
            </a:extLst>
          </p:cNvPr>
          <p:cNvSpPr>
            <a:spLocks noGrp="1" noChangeArrowheads="1"/>
          </p:cNvSpPr>
          <p:nvPr>
            <p:ph type="sldNum" sz="quarter" idx="12"/>
          </p:nvPr>
        </p:nvSpPr>
        <p:spPr>
          <a:ln/>
        </p:spPr>
        <p:txBody>
          <a:bodyPr/>
          <a:lstStyle>
            <a:lvl1pPr>
              <a:defRPr/>
            </a:lvl1pPr>
          </a:lstStyle>
          <a:p>
            <a:pPr>
              <a:defRPr/>
            </a:pPr>
            <a:fld id="{521E4D28-D79E-474D-8B69-034BA1F8C9AA}" type="slidenum">
              <a:rPr lang="en-GB" altLang="en-DE"/>
              <a:pPr>
                <a:defRPr/>
              </a:pPr>
              <a:t>‹#›</a:t>
            </a:fld>
            <a:endParaRPr lang="en-GB" altLang="en-DE"/>
          </a:p>
        </p:txBody>
      </p:sp>
    </p:spTree>
    <p:extLst>
      <p:ext uri="{BB962C8B-B14F-4D97-AF65-F5344CB8AC3E}">
        <p14:creationId xmlns:p14="http://schemas.microsoft.com/office/powerpoint/2010/main" val="3138852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B48954F-C5AC-58E5-B70A-AECFE65F450F}"/>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7B0DEBE6-48FB-8DD3-98C4-C76B4B12D4B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BC27C276-447E-1164-493A-1CB8A62041E7}"/>
              </a:ext>
            </a:extLst>
          </p:cNvPr>
          <p:cNvSpPr>
            <a:spLocks noGrp="1" noChangeArrowheads="1"/>
          </p:cNvSpPr>
          <p:nvPr>
            <p:ph type="sldNum" sz="quarter" idx="12"/>
          </p:nvPr>
        </p:nvSpPr>
        <p:spPr>
          <a:ln/>
        </p:spPr>
        <p:txBody>
          <a:bodyPr/>
          <a:lstStyle>
            <a:lvl1pPr>
              <a:defRPr/>
            </a:lvl1pPr>
          </a:lstStyle>
          <a:p>
            <a:pPr>
              <a:defRPr/>
            </a:pPr>
            <a:fld id="{70F15B4F-CEF2-C24C-AE6A-AAEB2804CB51}" type="slidenum">
              <a:rPr lang="en-GB" altLang="en-DE"/>
              <a:pPr>
                <a:defRPr/>
              </a:pPr>
              <a:t>‹#›</a:t>
            </a:fld>
            <a:endParaRPr lang="en-GB" altLang="en-DE"/>
          </a:p>
        </p:txBody>
      </p:sp>
    </p:spTree>
    <p:extLst>
      <p:ext uri="{BB962C8B-B14F-4D97-AF65-F5344CB8AC3E}">
        <p14:creationId xmlns:p14="http://schemas.microsoft.com/office/powerpoint/2010/main" val="3974163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de-D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de-D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6022880C-E324-E941-D804-C5DD2D48A31D}"/>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1E91ACA4-1D79-F5D7-90DB-C7189F638F6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6B1E352F-214C-6AF1-BE19-3EE6F9D7437B}"/>
              </a:ext>
            </a:extLst>
          </p:cNvPr>
          <p:cNvSpPr>
            <a:spLocks noGrp="1" noChangeArrowheads="1"/>
          </p:cNvSpPr>
          <p:nvPr>
            <p:ph type="sldNum" sz="quarter" idx="12"/>
          </p:nvPr>
        </p:nvSpPr>
        <p:spPr>
          <a:ln/>
        </p:spPr>
        <p:txBody>
          <a:bodyPr/>
          <a:lstStyle>
            <a:lvl1pPr>
              <a:defRPr/>
            </a:lvl1pPr>
          </a:lstStyle>
          <a:p>
            <a:pPr>
              <a:defRPr/>
            </a:pPr>
            <a:fld id="{6B3B5BBE-13E2-B24D-8DD9-0C676FFE0B6C}" type="slidenum">
              <a:rPr lang="en-GB" altLang="en-DE"/>
              <a:pPr>
                <a:defRPr/>
              </a:pPr>
              <a:t>‹#›</a:t>
            </a:fld>
            <a:endParaRPr lang="en-GB" altLang="en-DE"/>
          </a:p>
        </p:txBody>
      </p:sp>
    </p:spTree>
    <p:extLst>
      <p:ext uri="{BB962C8B-B14F-4D97-AF65-F5344CB8AC3E}">
        <p14:creationId xmlns:p14="http://schemas.microsoft.com/office/powerpoint/2010/main" val="1915518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de-D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CFC1B690-CC10-38DC-6D45-1E329B7A8205}"/>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FCD2DF99-40D3-E7B3-31D2-C50572D1F04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91B87067-442C-CE79-6D7C-8E442F289D40}"/>
              </a:ext>
            </a:extLst>
          </p:cNvPr>
          <p:cNvSpPr>
            <a:spLocks noGrp="1" noChangeArrowheads="1"/>
          </p:cNvSpPr>
          <p:nvPr>
            <p:ph type="sldNum" sz="quarter" idx="12"/>
          </p:nvPr>
        </p:nvSpPr>
        <p:spPr>
          <a:ln/>
        </p:spPr>
        <p:txBody>
          <a:bodyPr/>
          <a:lstStyle>
            <a:lvl1pPr>
              <a:defRPr/>
            </a:lvl1pPr>
          </a:lstStyle>
          <a:p>
            <a:pPr>
              <a:defRPr/>
            </a:pPr>
            <a:fld id="{8790FD93-EE20-E443-A80C-7E73F570A981}" type="slidenum">
              <a:rPr lang="en-GB" altLang="en-DE"/>
              <a:pPr>
                <a:defRPr/>
              </a:pPr>
              <a:t>‹#›</a:t>
            </a:fld>
            <a:endParaRPr lang="en-GB" altLang="en-DE"/>
          </a:p>
        </p:txBody>
      </p:sp>
    </p:spTree>
    <p:extLst>
      <p:ext uri="{BB962C8B-B14F-4D97-AF65-F5344CB8AC3E}">
        <p14:creationId xmlns:p14="http://schemas.microsoft.com/office/powerpoint/2010/main" val="4202115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AF1C269-0A48-9578-EA4F-A1CD78529D7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DE"/>
              <a:t>Click to edit Master title style</a:t>
            </a:r>
          </a:p>
        </p:txBody>
      </p:sp>
      <p:sp>
        <p:nvSpPr>
          <p:cNvPr id="1027" name="Rectangle 3">
            <a:extLst>
              <a:ext uri="{FF2B5EF4-FFF2-40B4-BE49-F238E27FC236}">
                <a16:creationId xmlns:a16="http://schemas.microsoft.com/office/drawing/2014/main" id="{F3021456-D28D-0886-AD74-C64B71688959}"/>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DE"/>
              <a:t>Click to edit Master text styles</a:t>
            </a:r>
          </a:p>
          <a:p>
            <a:pPr lvl="1"/>
            <a:r>
              <a:rPr lang="en-GB" altLang="en-DE"/>
              <a:t>Second level</a:t>
            </a:r>
          </a:p>
          <a:p>
            <a:pPr lvl="2"/>
            <a:r>
              <a:rPr lang="en-GB" altLang="en-DE"/>
              <a:t>Third level</a:t>
            </a:r>
          </a:p>
          <a:p>
            <a:pPr lvl="3"/>
            <a:r>
              <a:rPr lang="en-GB" altLang="en-DE"/>
              <a:t>Fourth level</a:t>
            </a:r>
          </a:p>
          <a:p>
            <a:pPr lvl="4"/>
            <a:r>
              <a:rPr lang="en-GB" altLang="en-DE"/>
              <a:t>Fifth level</a:t>
            </a:r>
          </a:p>
        </p:txBody>
      </p:sp>
      <p:sp>
        <p:nvSpPr>
          <p:cNvPr id="1028" name="Rectangle 4">
            <a:extLst>
              <a:ext uri="{FF2B5EF4-FFF2-40B4-BE49-F238E27FC236}">
                <a16:creationId xmlns:a16="http://schemas.microsoft.com/office/drawing/2014/main" id="{BD57CB77-AF86-2469-E2DC-F1170E1758E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cs typeface="Arial" charset="0"/>
              </a:defRPr>
            </a:lvl1pPr>
          </a:lstStyle>
          <a:p>
            <a:pPr>
              <a:defRPr/>
            </a:pPr>
            <a:endParaRPr lang="en-GB"/>
          </a:p>
        </p:txBody>
      </p:sp>
      <p:sp>
        <p:nvSpPr>
          <p:cNvPr id="1029" name="Rectangle 5">
            <a:extLst>
              <a:ext uri="{FF2B5EF4-FFF2-40B4-BE49-F238E27FC236}">
                <a16:creationId xmlns:a16="http://schemas.microsoft.com/office/drawing/2014/main" id="{A5968DD9-6E04-97C7-236E-FBCE28A1A67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cs typeface="Arial" charset="0"/>
              </a:defRPr>
            </a:lvl1pPr>
          </a:lstStyle>
          <a:p>
            <a:pPr>
              <a:defRPr/>
            </a:pPr>
            <a:endParaRPr lang="en-GB"/>
          </a:p>
        </p:txBody>
      </p:sp>
      <p:sp>
        <p:nvSpPr>
          <p:cNvPr id="1030" name="Rectangle 6">
            <a:extLst>
              <a:ext uri="{FF2B5EF4-FFF2-40B4-BE49-F238E27FC236}">
                <a16:creationId xmlns:a16="http://schemas.microsoft.com/office/drawing/2014/main" id="{53DAA016-ED3F-D41E-4352-471D1BFD9AD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cs typeface="Arial" panose="020B0604020202020204" pitchFamily="34" charset="0"/>
              </a:defRPr>
            </a:lvl1pPr>
          </a:lstStyle>
          <a:p>
            <a:pPr>
              <a:defRPr/>
            </a:pPr>
            <a:fld id="{392C854E-A4A4-B147-8130-5F76B64497AB}" type="slidenum">
              <a:rPr lang="en-GB" altLang="en-DE"/>
              <a:pPr>
                <a:defRPr/>
              </a:pPr>
              <a:t>‹#›</a:t>
            </a:fld>
            <a:endParaRPr lang="en-GB" altLang="en-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pitchFamily="-100" charset="-128"/>
        </a:defRPr>
      </a:lvl1pPr>
      <a:lvl2pPr algn="ctr" rtl="0" eaLnBrk="0" fontAlgn="base" hangingPunct="0">
        <a:spcBef>
          <a:spcPct val="0"/>
        </a:spcBef>
        <a:spcAft>
          <a:spcPct val="0"/>
        </a:spcAft>
        <a:defRPr sz="4400">
          <a:solidFill>
            <a:schemeClr val="tx2"/>
          </a:solidFill>
          <a:latin typeface="Calibri" pitchFamily="-100" charset="0"/>
          <a:ea typeface="ＭＳ Ｐゴシック" charset="0"/>
          <a:cs typeface="ＭＳ Ｐゴシック" pitchFamily="-100" charset="-128"/>
        </a:defRPr>
      </a:lvl2pPr>
      <a:lvl3pPr algn="ctr" rtl="0" eaLnBrk="0" fontAlgn="base" hangingPunct="0">
        <a:spcBef>
          <a:spcPct val="0"/>
        </a:spcBef>
        <a:spcAft>
          <a:spcPct val="0"/>
        </a:spcAft>
        <a:defRPr sz="4400">
          <a:solidFill>
            <a:schemeClr val="tx2"/>
          </a:solidFill>
          <a:latin typeface="Calibri" pitchFamily="-100" charset="0"/>
          <a:ea typeface="ＭＳ Ｐゴシック" charset="0"/>
          <a:cs typeface="ＭＳ Ｐゴシック" pitchFamily="-100" charset="-128"/>
        </a:defRPr>
      </a:lvl3pPr>
      <a:lvl4pPr algn="ctr" rtl="0" eaLnBrk="0" fontAlgn="base" hangingPunct="0">
        <a:spcBef>
          <a:spcPct val="0"/>
        </a:spcBef>
        <a:spcAft>
          <a:spcPct val="0"/>
        </a:spcAft>
        <a:defRPr sz="4400">
          <a:solidFill>
            <a:schemeClr val="tx2"/>
          </a:solidFill>
          <a:latin typeface="Calibri" pitchFamily="-100" charset="0"/>
          <a:ea typeface="ＭＳ Ｐゴシック" charset="0"/>
          <a:cs typeface="ＭＳ Ｐゴシック" pitchFamily="-100" charset="-128"/>
        </a:defRPr>
      </a:lvl4pPr>
      <a:lvl5pPr algn="ctr" rtl="0" eaLnBrk="0" fontAlgn="base" hangingPunct="0">
        <a:spcBef>
          <a:spcPct val="0"/>
        </a:spcBef>
        <a:spcAft>
          <a:spcPct val="0"/>
        </a:spcAft>
        <a:defRPr sz="4400">
          <a:solidFill>
            <a:schemeClr val="tx2"/>
          </a:solidFill>
          <a:latin typeface="Calibri" pitchFamily="-100" charset="0"/>
          <a:ea typeface="ＭＳ Ｐゴシック" charset="0"/>
          <a:cs typeface="ＭＳ Ｐゴシック" pitchFamily="-100" charset="-128"/>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pitchFamily="-100"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0" charset="-128"/>
          <a:cs typeface="+mn-cs"/>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0" charset="-128"/>
          <a:cs typeface="+mn-cs"/>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0" charset="-128"/>
          <a:cs typeface="+mn-cs"/>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0" charset="-128"/>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www.phonetik.uni-muenchen.de/~jmh/papers/siddins2013.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mpi.nl/people/cutler-anne/publication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5">
            <a:extLst>
              <a:ext uri="{FF2B5EF4-FFF2-40B4-BE49-F238E27FC236}">
                <a16:creationId xmlns:a16="http://schemas.microsoft.com/office/drawing/2014/main" id="{072E250D-1433-A4E3-7A38-3262CE593FC4}"/>
              </a:ext>
            </a:extLst>
          </p:cNvPr>
          <p:cNvSpPr txBox="1">
            <a:spLocks noChangeArrowheads="1"/>
          </p:cNvSpPr>
          <p:nvPr/>
        </p:nvSpPr>
        <p:spPr bwMode="auto">
          <a:xfrm>
            <a:off x="2819400" y="2362200"/>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solidFill>
                  <a:srgbClr val="000000"/>
                </a:solidFill>
                <a:latin typeface="Calibri" panose="020F0502020204030204" pitchFamily="34" charset="0"/>
              </a:rPr>
              <a:t>Jonathan Harrington</a:t>
            </a:r>
          </a:p>
        </p:txBody>
      </p:sp>
      <p:sp>
        <p:nvSpPr>
          <p:cNvPr id="4" name="Text Box 5">
            <a:extLst>
              <a:ext uri="{FF2B5EF4-FFF2-40B4-BE49-F238E27FC236}">
                <a16:creationId xmlns:a16="http://schemas.microsoft.com/office/drawing/2014/main" id="{5495ED67-C45A-C7A3-047D-E88CA9FA22D5}"/>
              </a:ext>
            </a:extLst>
          </p:cNvPr>
          <p:cNvSpPr txBox="1">
            <a:spLocks noChangeArrowheads="1"/>
          </p:cNvSpPr>
          <p:nvPr/>
        </p:nvSpPr>
        <p:spPr bwMode="auto">
          <a:xfrm>
            <a:off x="1447800" y="152400"/>
            <a:ext cx="59436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algn="ctr" eaLnBrk="1" hangingPunct="1">
              <a:spcBef>
                <a:spcPct val="50000"/>
              </a:spcBef>
              <a:defRPr/>
            </a:pPr>
            <a:r>
              <a:rPr lang="en-GB" dirty="0" err="1">
                <a:latin typeface="+mj-lt"/>
                <a:ea typeface="+mn-ea"/>
                <a:cs typeface="Arial" charset="0"/>
              </a:rPr>
              <a:t>Rhythmus</a:t>
            </a:r>
            <a:r>
              <a:rPr lang="en-GB" dirty="0">
                <a:latin typeface="+mj-lt"/>
                <a:ea typeface="+mn-ea"/>
                <a:cs typeface="Arial" charset="0"/>
              </a:rPr>
              <a:t> in den </a:t>
            </a:r>
            <a:r>
              <a:rPr lang="en-GB" dirty="0" err="1">
                <a:latin typeface="+mj-lt"/>
                <a:ea typeface="+mn-ea"/>
                <a:cs typeface="Arial" charset="0"/>
              </a:rPr>
              <a:t>Sprachen</a:t>
            </a:r>
            <a:r>
              <a:rPr lang="en-GB" dirty="0">
                <a:latin typeface="+mj-lt"/>
                <a:ea typeface="+mn-ea"/>
                <a:cs typeface="Arial" charset="0"/>
              </a:rPr>
              <a:t> </a:t>
            </a:r>
            <a:r>
              <a:rPr lang="en-GB" dirty="0" err="1">
                <a:latin typeface="+mj-lt"/>
                <a:ea typeface="+mn-ea"/>
                <a:cs typeface="Arial" charset="0"/>
              </a:rPr>
              <a:t>der</a:t>
            </a:r>
            <a:r>
              <a:rPr lang="en-GB" dirty="0">
                <a:latin typeface="+mj-lt"/>
                <a:ea typeface="+mn-ea"/>
                <a:cs typeface="Arial" charset="0"/>
              </a:rPr>
              <a:t> Welt</a:t>
            </a:r>
          </a:p>
        </p:txBody>
      </p:sp>
      <p:sp>
        <p:nvSpPr>
          <p:cNvPr id="14339" name="TextBox 4">
            <a:extLst>
              <a:ext uri="{FF2B5EF4-FFF2-40B4-BE49-F238E27FC236}">
                <a16:creationId xmlns:a16="http://schemas.microsoft.com/office/drawing/2014/main" id="{94578659-8ED5-2573-2D86-4921EAEEC389}"/>
              </a:ext>
            </a:extLst>
          </p:cNvPr>
          <p:cNvSpPr txBox="1">
            <a:spLocks noChangeArrowheads="1"/>
          </p:cNvSpPr>
          <p:nvPr/>
        </p:nvSpPr>
        <p:spPr bwMode="auto">
          <a:xfrm>
            <a:off x="609600" y="4800600"/>
            <a:ext cx="853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Alle erwähnten Quellen mit .pdf in </a:t>
            </a:r>
            <a:r>
              <a:rPr lang="en-US" altLang="en-DE" sz="2400">
                <a:latin typeface="Calibri" panose="020F0502020204030204" pitchFamily="34" charset="0"/>
              </a:rPr>
              <a:t>/vdata/Seminare/Prosody/lit</a:t>
            </a:r>
            <a:endParaRPr lang="de-DE" altLang="en-DE" sz="240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5">
            <a:extLst>
              <a:ext uri="{FF2B5EF4-FFF2-40B4-BE49-F238E27FC236}">
                <a16:creationId xmlns:a16="http://schemas.microsoft.com/office/drawing/2014/main" id="{3BE668AA-80F4-F971-CC30-1122CF6F028D}"/>
              </a:ext>
            </a:extLst>
          </p:cNvPr>
          <p:cNvSpPr txBox="1">
            <a:spLocks noChangeArrowheads="1"/>
          </p:cNvSpPr>
          <p:nvPr/>
        </p:nvSpPr>
        <p:spPr bwMode="auto">
          <a:xfrm>
            <a:off x="1828800" y="0"/>
            <a:ext cx="45720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3. Rhythmus und Dauervariationen</a:t>
            </a:r>
          </a:p>
        </p:txBody>
      </p:sp>
      <p:sp>
        <p:nvSpPr>
          <p:cNvPr id="25602" name="TextBox 2">
            <a:extLst>
              <a:ext uri="{FF2B5EF4-FFF2-40B4-BE49-F238E27FC236}">
                <a16:creationId xmlns:a16="http://schemas.microsoft.com/office/drawing/2014/main" id="{37D987A2-D9F2-EC12-DF41-6B71691D226A}"/>
              </a:ext>
            </a:extLst>
          </p:cNvPr>
          <p:cNvSpPr txBox="1">
            <a:spLocks noChangeArrowheads="1"/>
          </p:cNvSpPr>
          <p:nvPr/>
        </p:nvSpPr>
        <p:spPr bwMode="auto">
          <a:xfrm>
            <a:off x="304800" y="1905000"/>
            <a:ext cx="8305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Die unterschiedliche Wahrnehmung von Rhythmus in Sprachen wie Englisch/Deutsch (stress-timed) im Gegensatz zu Französisch/Italienisch (syllable-timed) basiert vielleicht eher auf die </a:t>
            </a:r>
            <a:r>
              <a:rPr lang="de-DE" altLang="en-DE" sz="2400" b="1">
                <a:latin typeface="Calibri" panose="020F0502020204030204" pitchFamily="34" charset="0"/>
              </a:rPr>
              <a:t>größere Variabilität in den Intervallen von Konsonanten und Vokalen.</a:t>
            </a:r>
            <a:endParaRPr lang="de-DE" altLang="en-DE" sz="2400">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5">
            <a:extLst>
              <a:ext uri="{FF2B5EF4-FFF2-40B4-BE49-F238E27FC236}">
                <a16:creationId xmlns:a16="http://schemas.microsoft.com/office/drawing/2014/main" id="{DD04ACB2-9354-1A56-F437-5E4F8EC0AC14}"/>
              </a:ext>
            </a:extLst>
          </p:cNvPr>
          <p:cNvSpPr txBox="1">
            <a:spLocks noChangeArrowheads="1"/>
          </p:cNvSpPr>
          <p:nvPr/>
        </p:nvSpPr>
        <p:spPr bwMode="auto">
          <a:xfrm>
            <a:off x="457200" y="0"/>
            <a:ext cx="85344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3. Rhythmus und Variation in der Dauer der Konsonantenintervalle</a:t>
            </a:r>
          </a:p>
        </p:txBody>
      </p:sp>
      <p:sp>
        <p:nvSpPr>
          <p:cNvPr id="26626" name="TextBox 2">
            <a:extLst>
              <a:ext uri="{FF2B5EF4-FFF2-40B4-BE49-F238E27FC236}">
                <a16:creationId xmlns:a16="http://schemas.microsoft.com/office/drawing/2014/main" id="{CE3FCA50-14FD-A08B-9F22-206C235CE3D8}"/>
              </a:ext>
            </a:extLst>
          </p:cNvPr>
          <p:cNvSpPr txBox="1">
            <a:spLocks noChangeArrowheads="1"/>
          </p:cNvSpPr>
          <p:nvPr/>
        </p:nvSpPr>
        <p:spPr bwMode="auto">
          <a:xfrm>
            <a:off x="0" y="533400"/>
            <a:ext cx="8839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Die Dauer der Konsonantenintervalle ist in stress-timed Sprachen oft wegen komplexer Konsonantenverbindungen variabler. </a:t>
            </a:r>
            <a:endParaRPr lang="de-DE" altLang="en-DE" sz="2400" baseline="30000">
              <a:latin typeface="Calibri" panose="020F0502020204030204" pitchFamily="34" charset="0"/>
            </a:endParaRPr>
          </a:p>
        </p:txBody>
      </p:sp>
      <p:sp>
        <p:nvSpPr>
          <p:cNvPr id="5" name="TextBox 4">
            <a:extLst>
              <a:ext uri="{FF2B5EF4-FFF2-40B4-BE49-F238E27FC236}">
                <a16:creationId xmlns:a16="http://schemas.microsoft.com/office/drawing/2014/main" id="{73639C52-6C1C-3C03-3989-F03E3EA1C63D}"/>
              </a:ext>
            </a:extLst>
          </p:cNvPr>
          <p:cNvSpPr txBox="1"/>
          <p:nvPr/>
        </p:nvSpPr>
        <p:spPr>
          <a:xfrm>
            <a:off x="5715000" y="6367463"/>
            <a:ext cx="3200400" cy="338137"/>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1. Aus </a:t>
            </a:r>
            <a:r>
              <a:rPr lang="de-DE" sz="1600" dirty="0" err="1">
                <a:latin typeface="+mj-lt"/>
                <a:ea typeface="ＭＳ Ｐゴシック" pitchFamily="-100" charset="-128"/>
                <a:cs typeface="ＭＳ Ｐゴシック" pitchFamily="-100" charset="-128"/>
              </a:rPr>
              <a:t>Nespor</a:t>
            </a:r>
            <a:r>
              <a:rPr lang="de-DE" sz="1600" dirty="0">
                <a:latin typeface="+mj-lt"/>
                <a:ea typeface="ＭＳ Ｐゴシック" pitchFamily="-100" charset="-128"/>
                <a:cs typeface="ＭＳ Ｐゴシック" pitchFamily="-100" charset="-128"/>
              </a:rPr>
              <a:t> (2011). nespor11.pdf</a:t>
            </a:r>
          </a:p>
        </p:txBody>
      </p:sp>
      <p:grpSp>
        <p:nvGrpSpPr>
          <p:cNvPr id="4" name="Group 9">
            <a:extLst>
              <a:ext uri="{FF2B5EF4-FFF2-40B4-BE49-F238E27FC236}">
                <a16:creationId xmlns:a16="http://schemas.microsoft.com/office/drawing/2014/main" id="{DB13381B-4452-B49B-665F-D846547532D9}"/>
              </a:ext>
            </a:extLst>
          </p:cNvPr>
          <p:cNvGrpSpPr>
            <a:grpSpLocks/>
          </p:cNvGrpSpPr>
          <p:nvPr/>
        </p:nvGrpSpPr>
        <p:grpSpPr bwMode="auto">
          <a:xfrm>
            <a:off x="0" y="3124200"/>
            <a:ext cx="8991600" cy="3190875"/>
            <a:chOff x="0" y="3276600"/>
            <a:chExt cx="8991600" cy="3190875"/>
          </a:xfrm>
        </p:grpSpPr>
        <p:pic>
          <p:nvPicPr>
            <p:cNvPr id="26630" name="Picture 2">
              <a:extLst>
                <a:ext uri="{FF2B5EF4-FFF2-40B4-BE49-F238E27FC236}">
                  <a16:creationId xmlns:a16="http://schemas.microsoft.com/office/drawing/2014/main" id="{9537C7A8-7F6F-6425-8FDE-2C0FB464AB77}"/>
                </a:ext>
              </a:extLst>
            </p:cNvPr>
            <p:cNvPicPr>
              <a:picLocks noChangeAspect="1"/>
            </p:cNvPicPr>
            <p:nvPr/>
          </p:nvPicPr>
          <p:blipFill>
            <a:blip r:embed="rId2">
              <a:extLst>
                <a:ext uri="{28A0092B-C50C-407E-A947-70E740481C1C}">
                  <a14:useLocalDpi xmlns:a14="http://schemas.microsoft.com/office/drawing/2010/main" val="0"/>
                </a:ext>
              </a:extLst>
            </a:blip>
            <a:srcRect l="8282" t="6906" r="12576" b="69635"/>
            <a:stretch>
              <a:fillRect/>
            </a:stretch>
          </p:blipFill>
          <p:spPr bwMode="auto">
            <a:xfrm>
              <a:off x="0" y="3276600"/>
              <a:ext cx="7681913"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2">
              <a:extLst>
                <a:ext uri="{FF2B5EF4-FFF2-40B4-BE49-F238E27FC236}">
                  <a16:creationId xmlns:a16="http://schemas.microsoft.com/office/drawing/2014/main" id="{C11D564B-FE03-2B4C-7A33-A4B14B0F0EF2}"/>
                </a:ext>
              </a:extLst>
            </p:cNvPr>
            <p:cNvPicPr>
              <a:picLocks noChangeAspect="1"/>
            </p:cNvPicPr>
            <p:nvPr/>
          </p:nvPicPr>
          <p:blipFill>
            <a:blip r:embed="rId2">
              <a:extLst>
                <a:ext uri="{28A0092B-C50C-407E-A947-70E740481C1C}">
                  <a14:useLocalDpi xmlns:a14="http://schemas.microsoft.com/office/drawing/2010/main" val="0"/>
                </a:ext>
              </a:extLst>
            </a:blip>
            <a:srcRect l="7362" t="37372" b="32263"/>
            <a:stretch>
              <a:fillRect/>
            </a:stretch>
          </p:blipFill>
          <p:spPr bwMode="auto">
            <a:xfrm>
              <a:off x="0" y="4267200"/>
              <a:ext cx="8991600" cy="133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6">
              <a:extLst>
                <a:ext uri="{FF2B5EF4-FFF2-40B4-BE49-F238E27FC236}">
                  <a16:creationId xmlns:a16="http://schemas.microsoft.com/office/drawing/2014/main" id="{7ECF34FE-F28D-19B3-5123-691F9986D6B3}"/>
                </a:ext>
              </a:extLst>
            </p:cNvPr>
            <p:cNvPicPr>
              <a:picLocks noChangeAspect="1"/>
            </p:cNvPicPr>
            <p:nvPr/>
          </p:nvPicPr>
          <p:blipFill>
            <a:blip r:embed="rId2">
              <a:extLst>
                <a:ext uri="{28A0092B-C50C-407E-A947-70E740481C1C}">
                  <a14:useLocalDpi xmlns:a14="http://schemas.microsoft.com/office/drawing/2010/main" val="0"/>
                </a:ext>
              </a:extLst>
            </a:blip>
            <a:srcRect l="7362" t="70073" r="16258" b="4234"/>
            <a:stretch>
              <a:fillRect/>
            </a:stretch>
          </p:blipFill>
          <p:spPr bwMode="auto">
            <a:xfrm>
              <a:off x="0" y="5334000"/>
              <a:ext cx="741362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6629" name="TextBox 8">
            <a:extLst>
              <a:ext uri="{FF2B5EF4-FFF2-40B4-BE49-F238E27FC236}">
                <a16:creationId xmlns:a16="http://schemas.microsoft.com/office/drawing/2014/main" id="{4379B8E9-D839-B03E-A3CA-A7D1A314A960}"/>
              </a:ext>
            </a:extLst>
          </p:cNvPr>
          <p:cNvSpPr txBox="1">
            <a:spLocks noChangeArrowheads="1"/>
          </p:cNvSpPr>
          <p:nvPr/>
        </p:nvSpPr>
        <p:spPr bwMode="auto">
          <a:xfrm>
            <a:off x="0" y="1371600"/>
            <a:ext cx="8839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solidFill>
                  <a:srgbClr val="000000"/>
                </a:solidFill>
                <a:latin typeface="Calibri" panose="020F0502020204030204" pitchFamily="34" charset="0"/>
              </a:rPr>
              <a:t>Z.B. gibt es in Englisch/Deutsch viel mehr Wörter, die mit mehreren Konsonanten beginnen (</a:t>
            </a:r>
            <a:r>
              <a:rPr lang="de-DE" altLang="en-DE" sz="2400" b="1">
                <a:solidFill>
                  <a:srgbClr val="000000"/>
                </a:solidFill>
                <a:latin typeface="Calibri" panose="020F0502020204030204" pitchFamily="34" charset="0"/>
              </a:rPr>
              <a:t>Str</a:t>
            </a:r>
            <a:r>
              <a:rPr lang="de-DE" altLang="en-DE" sz="2400">
                <a:solidFill>
                  <a:srgbClr val="000000"/>
                </a:solidFill>
                <a:latin typeface="Calibri" panose="020F0502020204030204" pitchFamily="34" charset="0"/>
              </a:rPr>
              <a:t>aße) oder enden (wie Kra</a:t>
            </a:r>
            <a:r>
              <a:rPr lang="de-DE" altLang="en-DE" sz="2400" b="1">
                <a:solidFill>
                  <a:srgbClr val="000000"/>
                </a:solidFill>
                <a:latin typeface="Calibri" panose="020F0502020204030204" pitchFamily="34" charset="0"/>
              </a:rPr>
              <a:t>mpf</a:t>
            </a:r>
            <a:r>
              <a:rPr lang="de-DE" altLang="en-DE" sz="2400">
                <a:solidFill>
                  <a:srgbClr val="000000"/>
                </a:solidFill>
                <a:latin typeface="Calibri" panose="020F0502020204030204" pitchFamily="34" charset="0"/>
              </a:rPr>
              <a:t>) als in einigen syllable-timed Sprachen. </a:t>
            </a:r>
            <a:endParaRPr lang="de-DE" altLang="en-DE" sz="24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5">
            <a:extLst>
              <a:ext uri="{FF2B5EF4-FFF2-40B4-BE49-F238E27FC236}">
                <a16:creationId xmlns:a16="http://schemas.microsoft.com/office/drawing/2014/main" id="{3C803929-5C8D-50CB-8F2C-F7C782C327DE}"/>
              </a:ext>
            </a:extLst>
          </p:cNvPr>
          <p:cNvSpPr txBox="1">
            <a:spLocks noChangeArrowheads="1"/>
          </p:cNvSpPr>
          <p:nvPr/>
        </p:nvSpPr>
        <p:spPr bwMode="auto">
          <a:xfrm>
            <a:off x="762000" y="0"/>
            <a:ext cx="76962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3. Rhythmus und Variation in der Dauer der Vokalintervalle</a:t>
            </a:r>
          </a:p>
        </p:txBody>
      </p:sp>
      <p:sp>
        <p:nvSpPr>
          <p:cNvPr id="4" name="TextBox 3">
            <a:extLst>
              <a:ext uri="{FF2B5EF4-FFF2-40B4-BE49-F238E27FC236}">
                <a16:creationId xmlns:a16="http://schemas.microsoft.com/office/drawing/2014/main" id="{FDB087FA-665F-9592-3BE7-74F7945BA61A}"/>
              </a:ext>
            </a:extLst>
          </p:cNvPr>
          <p:cNvSpPr txBox="1"/>
          <p:nvPr/>
        </p:nvSpPr>
        <p:spPr>
          <a:xfrm>
            <a:off x="304800" y="457200"/>
            <a:ext cx="8153400" cy="8302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In </a:t>
            </a:r>
            <a:r>
              <a:rPr lang="de-DE" dirty="0" err="1">
                <a:latin typeface="+mj-lt"/>
                <a:ea typeface="ＭＳ Ｐゴシック" pitchFamily="-100" charset="-128"/>
                <a:cs typeface="ＭＳ Ｐゴシック" pitchFamily="-100" charset="-128"/>
              </a:rPr>
              <a:t>stress-timed</a:t>
            </a:r>
            <a:r>
              <a:rPr lang="de-DE" dirty="0">
                <a:latin typeface="+mj-lt"/>
                <a:ea typeface="ＭＳ Ｐゴシック" pitchFamily="-100" charset="-128"/>
                <a:cs typeface="ＭＳ Ｐゴシック" pitchFamily="-100" charset="-128"/>
              </a:rPr>
              <a:t> Sprachen ist die Vokaldauer viel variabler als in </a:t>
            </a:r>
            <a:r>
              <a:rPr lang="de-DE" dirty="0" err="1">
                <a:latin typeface="+mj-lt"/>
                <a:ea typeface="ＭＳ Ｐゴシック" pitchFamily="-100" charset="-128"/>
                <a:cs typeface="ＭＳ Ｐゴシック" pitchFamily="-100" charset="-128"/>
              </a:rPr>
              <a:t>syllable-</a:t>
            </a:r>
            <a:r>
              <a:rPr lang="de-DE" dirty="0">
                <a:latin typeface="+mj-lt"/>
                <a:ea typeface="ＭＳ Ｐゴシック" pitchFamily="-100" charset="-128"/>
                <a:cs typeface="ＭＳ Ｐゴシック" pitchFamily="-100" charset="-128"/>
              </a:rPr>
              <a:t> oder </a:t>
            </a:r>
            <a:r>
              <a:rPr lang="de-DE" dirty="0" err="1">
                <a:latin typeface="+mj-lt"/>
                <a:ea typeface="ＭＳ Ｐゴシック" pitchFamily="-100" charset="-128"/>
                <a:cs typeface="ＭＳ Ｐゴシック" pitchFamily="-100" charset="-128"/>
              </a:rPr>
              <a:t>mora-timed</a:t>
            </a:r>
            <a:r>
              <a:rPr lang="de-DE" dirty="0">
                <a:latin typeface="+mj-lt"/>
                <a:ea typeface="ＭＳ Ｐゴシック" pitchFamily="-100" charset="-128"/>
                <a:cs typeface="ＭＳ Ｐゴシック" pitchFamily="-100" charset="-128"/>
              </a:rPr>
              <a:t> Sprachen.</a:t>
            </a:r>
          </a:p>
        </p:txBody>
      </p:sp>
      <p:sp>
        <p:nvSpPr>
          <p:cNvPr id="27651" name="TextBox 4">
            <a:extLst>
              <a:ext uri="{FF2B5EF4-FFF2-40B4-BE49-F238E27FC236}">
                <a16:creationId xmlns:a16="http://schemas.microsoft.com/office/drawing/2014/main" id="{D043B9B5-B3B5-2BAD-617F-D9FB8CFDA200}"/>
              </a:ext>
            </a:extLst>
          </p:cNvPr>
          <p:cNvSpPr txBox="1">
            <a:spLocks noChangeArrowheads="1"/>
          </p:cNvSpPr>
          <p:nvPr/>
        </p:nvSpPr>
        <p:spPr bwMode="auto">
          <a:xfrm>
            <a:off x="304800" y="1447800"/>
            <a:ext cx="8305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1. Die meisten mehrsilbigen Wörter in vielen stressed-timed jedoch nicht syllable-timed Sprachen bestehen aus Zusammensetzungen von </a:t>
            </a:r>
            <a:r>
              <a:rPr lang="de-DE" altLang="en-DE" sz="2400">
                <a:solidFill>
                  <a:srgbClr val="FF0000"/>
                </a:solidFill>
                <a:latin typeface="Calibri" panose="020F0502020204030204" pitchFamily="34" charset="0"/>
              </a:rPr>
              <a:t>starken</a:t>
            </a:r>
            <a:r>
              <a:rPr lang="de-DE" altLang="en-DE" sz="2400">
                <a:latin typeface="Calibri" panose="020F0502020204030204" pitchFamily="34" charset="0"/>
              </a:rPr>
              <a:t> und schwachen Silben d.h. Wörter mit langen und </a:t>
            </a:r>
            <a:r>
              <a:rPr lang="de-DE" altLang="en-DE" sz="2400">
                <a:solidFill>
                  <a:srgbClr val="0000FF"/>
                </a:solidFill>
                <a:latin typeface="Calibri" panose="020F0502020204030204" pitchFamily="34" charset="0"/>
              </a:rPr>
              <a:t>schwa-ähnlichen </a:t>
            </a:r>
            <a:r>
              <a:rPr lang="de-DE" altLang="en-DE" sz="2400">
                <a:latin typeface="Calibri" panose="020F0502020204030204" pitchFamily="34" charset="0"/>
              </a:rPr>
              <a:t>Vokalen (wie </a:t>
            </a:r>
            <a:r>
              <a:rPr lang="de-DE" altLang="en-DE" sz="2400">
                <a:solidFill>
                  <a:srgbClr val="FF0000"/>
                </a:solidFill>
                <a:latin typeface="Calibri" panose="020F0502020204030204" pitchFamily="34" charset="0"/>
              </a:rPr>
              <a:t>Ab</a:t>
            </a:r>
            <a:r>
              <a:rPr lang="de-DE" altLang="en-DE" sz="2400">
                <a:solidFill>
                  <a:srgbClr val="0000FF"/>
                </a:solidFill>
                <a:latin typeface="Calibri" panose="020F0502020204030204" pitchFamily="34" charset="0"/>
              </a:rPr>
              <a:t>er</a:t>
            </a:r>
            <a:r>
              <a:rPr lang="de-DE" altLang="en-DE" sz="2400">
                <a:solidFill>
                  <a:srgbClr val="FF0000"/>
                </a:solidFill>
                <a:latin typeface="Calibri" panose="020F0502020204030204" pitchFamily="34" charset="0"/>
              </a:rPr>
              <a:t>glau</a:t>
            </a:r>
            <a:r>
              <a:rPr lang="de-DE" altLang="en-DE" sz="2400">
                <a:solidFill>
                  <a:srgbClr val="0000FF"/>
                </a:solidFill>
                <a:latin typeface="Calibri" panose="020F0502020204030204" pitchFamily="34" charset="0"/>
              </a:rPr>
              <a:t>be</a:t>
            </a:r>
            <a:r>
              <a:rPr lang="de-DE" altLang="en-DE" sz="2400">
                <a:latin typeface="Calibri" panose="020F0502020204030204" pitchFamily="34" charset="0"/>
              </a:rPr>
              <a:t>, </a:t>
            </a:r>
            <a:r>
              <a:rPr lang="de-DE" altLang="en-DE" sz="2400">
                <a:solidFill>
                  <a:srgbClr val="FF0000"/>
                </a:solidFill>
                <a:latin typeface="Calibri" panose="020F0502020204030204" pitchFamily="34" charset="0"/>
              </a:rPr>
              <a:t>imm</a:t>
            </a:r>
            <a:r>
              <a:rPr lang="de-DE" altLang="en-DE" sz="2400">
                <a:solidFill>
                  <a:srgbClr val="0000FF"/>
                </a:solidFill>
                <a:latin typeface="Calibri" panose="020F0502020204030204" pitchFamily="34" charset="0"/>
              </a:rPr>
              <a:t>er</a:t>
            </a:r>
            <a:r>
              <a:rPr lang="de-DE" altLang="en-DE" sz="2400">
                <a:latin typeface="Calibri" panose="020F0502020204030204" pitchFamily="34" charset="0"/>
              </a:rPr>
              <a:t>, </a:t>
            </a:r>
            <a:r>
              <a:rPr lang="de-DE" altLang="en-DE" sz="2400">
                <a:solidFill>
                  <a:srgbClr val="FF0000"/>
                </a:solidFill>
                <a:latin typeface="Calibri" panose="020F0502020204030204" pitchFamily="34" charset="0"/>
              </a:rPr>
              <a:t>spie</a:t>
            </a:r>
            <a:r>
              <a:rPr lang="de-DE" altLang="en-DE" sz="2400">
                <a:solidFill>
                  <a:srgbClr val="3366FF"/>
                </a:solidFill>
                <a:latin typeface="Calibri" panose="020F0502020204030204" pitchFamily="34" charset="0"/>
              </a:rPr>
              <a:t>l</a:t>
            </a:r>
            <a:r>
              <a:rPr lang="de-DE" altLang="en-DE" sz="2400">
                <a:solidFill>
                  <a:srgbClr val="0000FF"/>
                </a:solidFill>
                <a:latin typeface="Calibri" panose="020F0502020204030204" pitchFamily="34" charset="0"/>
              </a:rPr>
              <a:t>en</a:t>
            </a:r>
            <a:r>
              <a:rPr lang="de-DE" altLang="en-DE" sz="2400">
                <a:latin typeface="Calibri" panose="020F0502020204030204" pitchFamily="34" charset="0"/>
              </a:rPr>
              <a:t> usw).</a:t>
            </a:r>
          </a:p>
        </p:txBody>
      </p:sp>
      <p:sp>
        <p:nvSpPr>
          <p:cNvPr id="27652" name="TextBox 5">
            <a:extLst>
              <a:ext uri="{FF2B5EF4-FFF2-40B4-BE49-F238E27FC236}">
                <a16:creationId xmlns:a16="http://schemas.microsoft.com/office/drawing/2014/main" id="{9FA9C95B-C670-5A32-D220-5C9064C31883}"/>
              </a:ext>
            </a:extLst>
          </p:cNvPr>
          <p:cNvSpPr txBox="1">
            <a:spLocks noChangeArrowheads="1"/>
          </p:cNvSpPr>
          <p:nvPr/>
        </p:nvSpPr>
        <p:spPr bwMode="auto">
          <a:xfrm>
            <a:off x="304800" y="3429000"/>
            <a:ext cx="838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2. Die Komprimierung der Vokaldauer wegen Mehrsilbigkeit</a:t>
            </a:r>
            <a:r>
              <a:rPr lang="de-DE" altLang="en-DE" sz="2400" baseline="30000">
                <a:latin typeface="Calibri" panose="020F0502020204030204" pitchFamily="34" charset="0"/>
              </a:rPr>
              <a:t>1</a:t>
            </a:r>
            <a:r>
              <a:rPr lang="de-DE" altLang="en-DE" sz="2400">
                <a:latin typeface="Calibri" panose="020F0502020204030204" pitchFamily="34" charset="0"/>
              </a:rPr>
              <a:t> kommt eher in stress-timed Sprachen vor, z.B.</a:t>
            </a:r>
          </a:p>
        </p:txBody>
      </p:sp>
      <p:sp>
        <p:nvSpPr>
          <p:cNvPr id="27653" name="Text Box 6">
            <a:extLst>
              <a:ext uri="{FF2B5EF4-FFF2-40B4-BE49-F238E27FC236}">
                <a16:creationId xmlns:a16="http://schemas.microsoft.com/office/drawing/2014/main" id="{A6AE948D-9272-484F-AD53-B9D8041AF2D3}"/>
              </a:ext>
            </a:extLst>
          </p:cNvPr>
          <p:cNvSpPr txBox="1">
            <a:spLocks noChangeArrowheads="1"/>
          </p:cNvSpPr>
          <p:nvPr/>
        </p:nvSpPr>
        <p:spPr bwMode="auto">
          <a:xfrm>
            <a:off x="304800" y="4683125"/>
            <a:ext cx="6778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rein</a:t>
            </a:r>
            <a:endParaRPr lang="de-DE" altLang="en-DE" sz="2400">
              <a:latin typeface="Calibri" panose="020F0502020204030204" pitchFamily="34" charset="0"/>
            </a:endParaRPr>
          </a:p>
        </p:txBody>
      </p:sp>
      <p:sp>
        <p:nvSpPr>
          <p:cNvPr id="27654" name="Text Box 7">
            <a:extLst>
              <a:ext uri="{FF2B5EF4-FFF2-40B4-BE49-F238E27FC236}">
                <a16:creationId xmlns:a16="http://schemas.microsoft.com/office/drawing/2014/main" id="{B6E2E881-8D56-79BF-7B64-8E798174AB52}"/>
              </a:ext>
            </a:extLst>
          </p:cNvPr>
          <p:cNvSpPr txBox="1">
            <a:spLocks noChangeArrowheads="1"/>
          </p:cNvSpPr>
          <p:nvPr/>
        </p:nvSpPr>
        <p:spPr bwMode="auto">
          <a:xfrm>
            <a:off x="304800" y="5867400"/>
            <a:ext cx="1355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latin typeface="Calibri" panose="020F0502020204030204" pitchFamily="34" charset="0"/>
              </a:rPr>
              <a:t>reinigen</a:t>
            </a:r>
            <a:endParaRPr lang="de-DE" altLang="en-DE" sz="2400">
              <a:latin typeface="Calibri" panose="020F0502020204030204" pitchFamily="34" charset="0"/>
            </a:endParaRPr>
          </a:p>
        </p:txBody>
      </p:sp>
      <p:sp>
        <p:nvSpPr>
          <p:cNvPr id="27655" name="Text Box 8">
            <a:extLst>
              <a:ext uri="{FF2B5EF4-FFF2-40B4-BE49-F238E27FC236}">
                <a16:creationId xmlns:a16="http://schemas.microsoft.com/office/drawing/2014/main" id="{B175ABC2-1C49-3A61-6C2E-657F13CA2354}"/>
              </a:ext>
            </a:extLst>
          </p:cNvPr>
          <p:cNvSpPr txBox="1">
            <a:spLocks noChangeArrowheads="1"/>
          </p:cNvSpPr>
          <p:nvPr/>
        </p:nvSpPr>
        <p:spPr bwMode="auto">
          <a:xfrm>
            <a:off x="304800" y="5257800"/>
            <a:ext cx="992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reinen</a:t>
            </a:r>
            <a:endParaRPr lang="de-DE" altLang="en-DE" sz="2400">
              <a:latin typeface="Calibri" panose="020F0502020204030204" pitchFamily="34" charset="0"/>
            </a:endParaRPr>
          </a:p>
        </p:txBody>
      </p:sp>
      <p:sp>
        <p:nvSpPr>
          <p:cNvPr id="27656" name="Text Box 9">
            <a:extLst>
              <a:ext uri="{FF2B5EF4-FFF2-40B4-BE49-F238E27FC236}">
                <a16:creationId xmlns:a16="http://schemas.microsoft.com/office/drawing/2014/main" id="{9B4B0394-8092-8120-B1D0-E80B55B4AE41}"/>
              </a:ext>
            </a:extLst>
          </p:cNvPr>
          <p:cNvSpPr txBox="1">
            <a:spLocks noChangeArrowheads="1"/>
          </p:cNvSpPr>
          <p:nvPr/>
        </p:nvSpPr>
        <p:spPr bwMode="auto">
          <a:xfrm>
            <a:off x="381000" y="42672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Dauer von 'rein'</a:t>
            </a:r>
            <a:endParaRPr lang="de-DE" altLang="en-DE" sz="2400">
              <a:latin typeface="Calibri" panose="020F0502020204030204" pitchFamily="34" charset="0"/>
            </a:endParaRPr>
          </a:p>
        </p:txBody>
      </p:sp>
      <p:sp>
        <p:nvSpPr>
          <p:cNvPr id="12" name="Line 10">
            <a:extLst>
              <a:ext uri="{FF2B5EF4-FFF2-40B4-BE49-F238E27FC236}">
                <a16:creationId xmlns:a16="http://schemas.microsoft.com/office/drawing/2014/main" id="{191919F2-A540-D4F6-4600-48F49D52B0CA}"/>
              </a:ext>
            </a:extLst>
          </p:cNvPr>
          <p:cNvSpPr>
            <a:spLocks noChangeShapeType="1"/>
          </p:cNvSpPr>
          <p:nvPr/>
        </p:nvSpPr>
        <p:spPr bwMode="auto">
          <a:xfrm>
            <a:off x="1905000" y="4953000"/>
            <a:ext cx="12192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13" name="Line 11">
            <a:extLst>
              <a:ext uri="{FF2B5EF4-FFF2-40B4-BE49-F238E27FC236}">
                <a16:creationId xmlns:a16="http://schemas.microsoft.com/office/drawing/2014/main" id="{51A2DF7A-F75D-2689-4569-A1D0E3854319}"/>
              </a:ext>
            </a:extLst>
          </p:cNvPr>
          <p:cNvSpPr>
            <a:spLocks noChangeShapeType="1"/>
          </p:cNvSpPr>
          <p:nvPr/>
        </p:nvSpPr>
        <p:spPr bwMode="auto">
          <a:xfrm>
            <a:off x="1905000" y="5486400"/>
            <a:ext cx="7620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14" name="Line 12">
            <a:extLst>
              <a:ext uri="{FF2B5EF4-FFF2-40B4-BE49-F238E27FC236}">
                <a16:creationId xmlns:a16="http://schemas.microsoft.com/office/drawing/2014/main" id="{C06F148D-2918-A17B-E5F3-F55D054E97C8}"/>
              </a:ext>
            </a:extLst>
          </p:cNvPr>
          <p:cNvSpPr>
            <a:spLocks noChangeShapeType="1"/>
          </p:cNvSpPr>
          <p:nvPr/>
        </p:nvSpPr>
        <p:spPr bwMode="auto">
          <a:xfrm>
            <a:off x="1905000" y="6096000"/>
            <a:ext cx="4572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27660" name="Text Box 14">
            <a:extLst>
              <a:ext uri="{FF2B5EF4-FFF2-40B4-BE49-F238E27FC236}">
                <a16:creationId xmlns:a16="http://schemas.microsoft.com/office/drawing/2014/main" id="{D308855F-751B-1ED5-9856-15B1A914EB2A}"/>
              </a:ext>
            </a:extLst>
          </p:cNvPr>
          <p:cNvSpPr txBox="1">
            <a:spLocks noChangeArrowheads="1"/>
          </p:cNvSpPr>
          <p:nvPr/>
        </p:nvSpPr>
        <p:spPr bwMode="auto">
          <a:xfrm>
            <a:off x="4419600" y="4683125"/>
            <a:ext cx="1127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latin typeface="Calibri" panose="020F0502020204030204" pitchFamily="34" charset="0"/>
              </a:rPr>
              <a:t>mon</a:t>
            </a:r>
            <a:endParaRPr lang="de-DE" altLang="en-DE" sz="2400">
              <a:latin typeface="Calibri" panose="020F0502020204030204" pitchFamily="34" charset="0"/>
            </a:endParaRPr>
          </a:p>
        </p:txBody>
      </p:sp>
      <p:sp>
        <p:nvSpPr>
          <p:cNvPr id="27661" name="Text Box 15">
            <a:extLst>
              <a:ext uri="{FF2B5EF4-FFF2-40B4-BE49-F238E27FC236}">
                <a16:creationId xmlns:a16="http://schemas.microsoft.com/office/drawing/2014/main" id="{7C2E6722-D15D-E430-8043-DECE20A86527}"/>
              </a:ext>
            </a:extLst>
          </p:cNvPr>
          <p:cNvSpPr txBox="1">
            <a:spLocks noChangeArrowheads="1"/>
          </p:cNvSpPr>
          <p:nvPr/>
        </p:nvSpPr>
        <p:spPr bwMode="auto">
          <a:xfrm>
            <a:off x="4419600" y="5257800"/>
            <a:ext cx="127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montant</a:t>
            </a:r>
            <a:endParaRPr lang="de-DE" altLang="en-DE" sz="2400">
              <a:latin typeface="Calibri" panose="020F0502020204030204" pitchFamily="34" charset="0"/>
            </a:endParaRPr>
          </a:p>
        </p:txBody>
      </p:sp>
      <p:sp>
        <p:nvSpPr>
          <p:cNvPr id="27662" name="Text Box 16">
            <a:extLst>
              <a:ext uri="{FF2B5EF4-FFF2-40B4-BE49-F238E27FC236}">
                <a16:creationId xmlns:a16="http://schemas.microsoft.com/office/drawing/2014/main" id="{4A648D92-D2D9-7515-0FB1-99FF0F2C1177}"/>
              </a:ext>
            </a:extLst>
          </p:cNvPr>
          <p:cNvSpPr txBox="1">
            <a:spLocks noChangeArrowheads="1"/>
          </p:cNvSpPr>
          <p:nvPr/>
        </p:nvSpPr>
        <p:spPr bwMode="auto">
          <a:xfrm>
            <a:off x="4419600" y="5867400"/>
            <a:ext cx="1760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montagneux</a:t>
            </a:r>
            <a:endParaRPr lang="de-DE" altLang="en-DE" sz="2400">
              <a:latin typeface="Calibri" panose="020F0502020204030204" pitchFamily="34" charset="0"/>
            </a:endParaRPr>
          </a:p>
        </p:txBody>
      </p:sp>
      <p:sp>
        <p:nvSpPr>
          <p:cNvPr id="27663" name="Text Box 17">
            <a:extLst>
              <a:ext uri="{FF2B5EF4-FFF2-40B4-BE49-F238E27FC236}">
                <a16:creationId xmlns:a16="http://schemas.microsoft.com/office/drawing/2014/main" id="{F4C0A6F0-E1B2-590B-F704-78C68CE0B69F}"/>
              </a:ext>
            </a:extLst>
          </p:cNvPr>
          <p:cNvSpPr txBox="1">
            <a:spLocks noChangeArrowheads="1"/>
          </p:cNvSpPr>
          <p:nvPr/>
        </p:nvSpPr>
        <p:spPr bwMode="auto">
          <a:xfrm>
            <a:off x="4876800" y="4267200"/>
            <a:ext cx="2251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Dauer von 'mon'</a:t>
            </a:r>
            <a:endParaRPr lang="de-DE" altLang="en-DE" sz="2400">
              <a:latin typeface="Calibri" panose="020F0502020204030204" pitchFamily="34" charset="0"/>
            </a:endParaRPr>
          </a:p>
        </p:txBody>
      </p:sp>
      <p:sp>
        <p:nvSpPr>
          <p:cNvPr id="20" name="Line 18">
            <a:extLst>
              <a:ext uri="{FF2B5EF4-FFF2-40B4-BE49-F238E27FC236}">
                <a16:creationId xmlns:a16="http://schemas.microsoft.com/office/drawing/2014/main" id="{5EC8099E-E57A-E064-068F-01E73682D8D0}"/>
              </a:ext>
            </a:extLst>
          </p:cNvPr>
          <p:cNvSpPr>
            <a:spLocks noChangeShapeType="1"/>
          </p:cNvSpPr>
          <p:nvPr/>
        </p:nvSpPr>
        <p:spPr bwMode="auto">
          <a:xfrm>
            <a:off x="6324600" y="4953000"/>
            <a:ext cx="12192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21" name="Line 19">
            <a:extLst>
              <a:ext uri="{FF2B5EF4-FFF2-40B4-BE49-F238E27FC236}">
                <a16:creationId xmlns:a16="http://schemas.microsoft.com/office/drawing/2014/main" id="{5F724011-2CCC-7A21-C861-481AA73F23CC}"/>
              </a:ext>
            </a:extLst>
          </p:cNvPr>
          <p:cNvSpPr>
            <a:spLocks noChangeShapeType="1"/>
          </p:cNvSpPr>
          <p:nvPr/>
        </p:nvSpPr>
        <p:spPr bwMode="auto">
          <a:xfrm>
            <a:off x="6324600" y="5486400"/>
            <a:ext cx="12192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22" name="Line 20">
            <a:extLst>
              <a:ext uri="{FF2B5EF4-FFF2-40B4-BE49-F238E27FC236}">
                <a16:creationId xmlns:a16="http://schemas.microsoft.com/office/drawing/2014/main" id="{F7CF6311-F576-57B4-29B9-709F1852265D}"/>
              </a:ext>
            </a:extLst>
          </p:cNvPr>
          <p:cNvSpPr>
            <a:spLocks noChangeShapeType="1"/>
          </p:cNvSpPr>
          <p:nvPr/>
        </p:nvSpPr>
        <p:spPr bwMode="auto">
          <a:xfrm>
            <a:off x="6340475" y="6130925"/>
            <a:ext cx="1219200" cy="0"/>
          </a:xfrm>
          <a:prstGeom prst="line">
            <a:avLst/>
          </a:prstGeom>
          <a:noFill/>
          <a:ln w="9525">
            <a:solidFill>
              <a:schemeClr val="tx1"/>
            </a:solidFill>
            <a:round/>
            <a:headEnd type="triangle" w="med" len="med"/>
            <a:tailEnd type="triangle" w="med" len="me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23" name="TextBox 22">
            <a:extLst>
              <a:ext uri="{FF2B5EF4-FFF2-40B4-BE49-F238E27FC236}">
                <a16:creationId xmlns:a16="http://schemas.microsoft.com/office/drawing/2014/main" id="{E0703416-1CDC-D9BC-7045-473AC6908278}"/>
              </a:ext>
            </a:extLst>
          </p:cNvPr>
          <p:cNvSpPr txBox="1"/>
          <p:nvPr/>
        </p:nvSpPr>
        <p:spPr>
          <a:xfrm>
            <a:off x="1828800" y="6519863"/>
            <a:ext cx="4495800" cy="338137"/>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1. Siehe </a:t>
            </a:r>
            <a:r>
              <a:rPr lang="de-DE" sz="1600" dirty="0">
                <a:latin typeface="+mj-lt"/>
                <a:ea typeface="ＭＳ Ｐゴシック" pitchFamily="-100" charset="-128"/>
                <a:cs typeface="ＭＳ Ｐゴシック" pitchFamily="-100" charset="-128"/>
                <a:hlinkClick r:id="rId2"/>
              </a:rPr>
              <a:t>Siddins et al (2013) </a:t>
            </a:r>
            <a:r>
              <a:rPr lang="de-DE" sz="1600" dirty="0">
                <a:latin typeface="+mj-lt"/>
                <a:ea typeface="ＭＳ Ｐゴシック" pitchFamily="-100" charset="-128"/>
                <a:cs typeface="ＭＳ Ｐゴシック" pitchFamily="-100" charset="-128"/>
              </a:rPr>
              <a:t>und die Quellen darin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06BA36-9661-5332-8AF1-2D5F5EB2A900}"/>
              </a:ext>
            </a:extLst>
          </p:cNvPr>
          <p:cNvSpPr txBox="1">
            <a:spLocks noChangeArrowheads="1"/>
          </p:cNvSpPr>
          <p:nvPr/>
        </p:nvSpPr>
        <p:spPr bwMode="auto">
          <a:xfrm>
            <a:off x="457200" y="0"/>
            <a:ext cx="8305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de-DE" altLang="en-DE">
                <a:solidFill>
                  <a:srgbClr val="000000"/>
                </a:solidFill>
                <a:latin typeface="Calibri" panose="020F0502020204030204" pitchFamily="34" charset="0"/>
              </a:rPr>
              <a:t>Algorithmen für die rhythmische Trennung zwischen Sprachen</a:t>
            </a:r>
          </a:p>
        </p:txBody>
      </p:sp>
      <p:sp>
        <p:nvSpPr>
          <p:cNvPr id="28674" name="TextBox 2">
            <a:extLst>
              <a:ext uri="{FF2B5EF4-FFF2-40B4-BE49-F238E27FC236}">
                <a16:creationId xmlns:a16="http://schemas.microsoft.com/office/drawing/2014/main" id="{8D6A8554-77A2-7F4A-2C39-2E182158FA2D}"/>
              </a:ext>
            </a:extLst>
          </p:cNvPr>
          <p:cNvSpPr txBox="1">
            <a:spLocks noChangeArrowheads="1"/>
          </p:cNvSpPr>
          <p:nvPr/>
        </p:nvSpPr>
        <p:spPr bwMode="auto">
          <a:xfrm>
            <a:off x="304800" y="990600"/>
            <a:ext cx="6858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 Die Standardabweichung der Dauer der Konsonantenintervalle (ΔC)</a:t>
            </a:r>
          </a:p>
        </p:txBody>
      </p:sp>
      <p:sp>
        <p:nvSpPr>
          <p:cNvPr id="28675" name="Text Box 7">
            <a:extLst>
              <a:ext uri="{FF2B5EF4-FFF2-40B4-BE49-F238E27FC236}">
                <a16:creationId xmlns:a16="http://schemas.microsoft.com/office/drawing/2014/main" id="{1397CDB9-8E5F-2555-7471-BF05B0D044D0}"/>
              </a:ext>
            </a:extLst>
          </p:cNvPr>
          <p:cNvSpPr txBox="1">
            <a:spLocks noChangeArrowheads="1"/>
          </p:cNvSpPr>
          <p:nvPr/>
        </p:nvSpPr>
        <p:spPr bwMode="auto">
          <a:xfrm>
            <a:off x="787400" y="4386263"/>
            <a:ext cx="7067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3600">
                <a:latin typeface="Arial" panose="020B0604020202020204" pitchFamily="34" charset="0"/>
              </a:rPr>
              <a:t>Heute ist schönes Frühlingswetter</a:t>
            </a:r>
          </a:p>
        </p:txBody>
      </p:sp>
      <p:sp>
        <p:nvSpPr>
          <p:cNvPr id="28676" name="Text Box 26">
            <a:extLst>
              <a:ext uri="{FF2B5EF4-FFF2-40B4-BE49-F238E27FC236}">
                <a16:creationId xmlns:a16="http://schemas.microsoft.com/office/drawing/2014/main" id="{05F48D93-6BD0-8AB7-7084-F62910F4E6F9}"/>
              </a:ext>
            </a:extLst>
          </p:cNvPr>
          <p:cNvSpPr txBox="1">
            <a:spLocks noChangeArrowheads="1"/>
          </p:cNvSpPr>
          <p:nvPr/>
        </p:nvSpPr>
        <p:spPr bwMode="auto">
          <a:xfrm>
            <a:off x="1219200" y="5249863"/>
            <a:ext cx="479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v1</a:t>
            </a:r>
            <a:endParaRPr lang="en-GB" altLang="en-DE" sz="2400">
              <a:latin typeface="Calibri" panose="020F0502020204030204" pitchFamily="34" charset="0"/>
            </a:endParaRPr>
          </a:p>
        </p:txBody>
      </p:sp>
      <p:sp>
        <p:nvSpPr>
          <p:cNvPr id="28677" name="Text Box 27">
            <a:extLst>
              <a:ext uri="{FF2B5EF4-FFF2-40B4-BE49-F238E27FC236}">
                <a16:creationId xmlns:a16="http://schemas.microsoft.com/office/drawing/2014/main" id="{5BE1EFD4-7CB4-B95C-0E5B-243934967914}"/>
              </a:ext>
            </a:extLst>
          </p:cNvPr>
          <p:cNvSpPr txBox="1">
            <a:spLocks noChangeArrowheads="1"/>
          </p:cNvSpPr>
          <p:nvPr/>
        </p:nvSpPr>
        <p:spPr bwMode="auto">
          <a:xfrm>
            <a:off x="1795463" y="5249863"/>
            <a:ext cx="479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v2</a:t>
            </a:r>
            <a:endParaRPr lang="en-GB" altLang="en-DE" sz="2400">
              <a:latin typeface="Calibri" panose="020F0502020204030204" pitchFamily="34" charset="0"/>
            </a:endParaRPr>
          </a:p>
        </p:txBody>
      </p:sp>
      <p:sp>
        <p:nvSpPr>
          <p:cNvPr id="28678" name="Text Box 28">
            <a:extLst>
              <a:ext uri="{FF2B5EF4-FFF2-40B4-BE49-F238E27FC236}">
                <a16:creationId xmlns:a16="http://schemas.microsoft.com/office/drawing/2014/main" id="{FB64D7DC-AE66-9D23-9B8B-35E806BE433F}"/>
              </a:ext>
            </a:extLst>
          </p:cNvPr>
          <p:cNvSpPr txBox="1">
            <a:spLocks noChangeArrowheads="1"/>
          </p:cNvSpPr>
          <p:nvPr/>
        </p:nvSpPr>
        <p:spPr bwMode="auto">
          <a:xfrm>
            <a:off x="3379788" y="5249863"/>
            <a:ext cx="479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v3</a:t>
            </a:r>
            <a:endParaRPr lang="en-GB" altLang="en-DE" sz="2400">
              <a:latin typeface="Calibri" panose="020F0502020204030204" pitchFamily="34" charset="0"/>
            </a:endParaRPr>
          </a:p>
        </p:txBody>
      </p:sp>
      <p:sp>
        <p:nvSpPr>
          <p:cNvPr id="28679" name="Text Box 29">
            <a:extLst>
              <a:ext uri="{FF2B5EF4-FFF2-40B4-BE49-F238E27FC236}">
                <a16:creationId xmlns:a16="http://schemas.microsoft.com/office/drawing/2014/main" id="{A11A5714-D3A8-53E5-B857-75456C256CC3}"/>
              </a:ext>
            </a:extLst>
          </p:cNvPr>
          <p:cNvSpPr txBox="1">
            <a:spLocks noChangeArrowheads="1"/>
          </p:cNvSpPr>
          <p:nvPr/>
        </p:nvSpPr>
        <p:spPr bwMode="auto">
          <a:xfrm>
            <a:off x="3954463" y="5249863"/>
            <a:ext cx="479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v4</a:t>
            </a:r>
            <a:endParaRPr lang="en-GB" altLang="en-DE" sz="2400">
              <a:latin typeface="Calibri" panose="020F0502020204030204" pitchFamily="34" charset="0"/>
            </a:endParaRPr>
          </a:p>
        </p:txBody>
      </p:sp>
      <p:sp>
        <p:nvSpPr>
          <p:cNvPr id="28680" name="Text Box 30">
            <a:extLst>
              <a:ext uri="{FF2B5EF4-FFF2-40B4-BE49-F238E27FC236}">
                <a16:creationId xmlns:a16="http://schemas.microsoft.com/office/drawing/2014/main" id="{0A694643-9560-8056-A59D-1DDD3C3E94AE}"/>
              </a:ext>
            </a:extLst>
          </p:cNvPr>
          <p:cNvSpPr txBox="1">
            <a:spLocks noChangeArrowheads="1"/>
          </p:cNvSpPr>
          <p:nvPr/>
        </p:nvSpPr>
        <p:spPr bwMode="auto">
          <a:xfrm>
            <a:off x="5035550" y="5254625"/>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v5</a:t>
            </a:r>
            <a:endParaRPr lang="en-GB" altLang="en-DE" sz="2400">
              <a:latin typeface="Calibri" panose="020F0502020204030204" pitchFamily="34" charset="0"/>
            </a:endParaRPr>
          </a:p>
        </p:txBody>
      </p:sp>
      <p:sp>
        <p:nvSpPr>
          <p:cNvPr id="28681" name="Text Box 32">
            <a:extLst>
              <a:ext uri="{FF2B5EF4-FFF2-40B4-BE49-F238E27FC236}">
                <a16:creationId xmlns:a16="http://schemas.microsoft.com/office/drawing/2014/main" id="{5205FACB-AFA7-C759-6EA1-F1B956BE1F45}"/>
              </a:ext>
            </a:extLst>
          </p:cNvPr>
          <p:cNvSpPr txBox="1">
            <a:spLocks noChangeArrowheads="1"/>
          </p:cNvSpPr>
          <p:nvPr/>
        </p:nvSpPr>
        <p:spPr bwMode="auto">
          <a:xfrm>
            <a:off x="6691313" y="5254625"/>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v7</a:t>
            </a:r>
            <a:endParaRPr lang="en-GB" altLang="en-DE" sz="2400">
              <a:latin typeface="Calibri" panose="020F0502020204030204" pitchFamily="34" charset="0"/>
            </a:endParaRPr>
          </a:p>
        </p:txBody>
      </p:sp>
      <p:sp>
        <p:nvSpPr>
          <p:cNvPr id="28682" name="Text Box 33">
            <a:extLst>
              <a:ext uri="{FF2B5EF4-FFF2-40B4-BE49-F238E27FC236}">
                <a16:creationId xmlns:a16="http://schemas.microsoft.com/office/drawing/2014/main" id="{8DB5C9AE-6441-E53C-FA52-E00DCEE698B5}"/>
              </a:ext>
            </a:extLst>
          </p:cNvPr>
          <p:cNvSpPr txBox="1">
            <a:spLocks noChangeArrowheads="1"/>
          </p:cNvSpPr>
          <p:nvPr/>
        </p:nvSpPr>
        <p:spPr bwMode="auto">
          <a:xfrm>
            <a:off x="7339013" y="5254625"/>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v8</a:t>
            </a:r>
            <a:endParaRPr lang="en-GB" altLang="en-DE" sz="2400">
              <a:latin typeface="Calibri" panose="020F0502020204030204" pitchFamily="34" charset="0"/>
            </a:endParaRPr>
          </a:p>
        </p:txBody>
      </p:sp>
      <p:grpSp>
        <p:nvGrpSpPr>
          <p:cNvPr id="28683" name="Group 8">
            <a:extLst>
              <a:ext uri="{FF2B5EF4-FFF2-40B4-BE49-F238E27FC236}">
                <a16:creationId xmlns:a16="http://schemas.microsoft.com/office/drawing/2014/main" id="{00AE07A6-2836-C56E-C394-6A68E30EB563}"/>
              </a:ext>
            </a:extLst>
          </p:cNvPr>
          <p:cNvGrpSpPr>
            <a:grpSpLocks/>
          </p:cNvGrpSpPr>
          <p:nvPr/>
        </p:nvGrpSpPr>
        <p:grpSpPr bwMode="auto">
          <a:xfrm>
            <a:off x="858838" y="3881438"/>
            <a:ext cx="6913562" cy="2087562"/>
            <a:chOff x="612" y="1026"/>
            <a:chExt cx="4355" cy="1315"/>
          </a:xfrm>
        </p:grpSpPr>
        <p:sp>
          <p:nvSpPr>
            <p:cNvPr id="28703" name="Line 9">
              <a:extLst>
                <a:ext uri="{FF2B5EF4-FFF2-40B4-BE49-F238E27FC236}">
                  <a16:creationId xmlns:a16="http://schemas.microsoft.com/office/drawing/2014/main" id="{94B92EA1-8840-89B4-FC81-D05F2115AFE8}"/>
                </a:ext>
              </a:extLst>
            </p:cNvPr>
            <p:cNvSpPr>
              <a:spLocks noChangeShapeType="1"/>
            </p:cNvSpPr>
            <p:nvPr/>
          </p:nvSpPr>
          <p:spPr bwMode="auto">
            <a:xfrm>
              <a:off x="612"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4" name="Line 10">
              <a:extLst>
                <a:ext uri="{FF2B5EF4-FFF2-40B4-BE49-F238E27FC236}">
                  <a16:creationId xmlns:a16="http://schemas.microsoft.com/office/drawing/2014/main" id="{524B4BAD-47B2-B8B3-8AEB-74767EC69B2A}"/>
                </a:ext>
              </a:extLst>
            </p:cNvPr>
            <p:cNvSpPr>
              <a:spLocks noChangeShapeType="1"/>
            </p:cNvSpPr>
            <p:nvPr/>
          </p:nvSpPr>
          <p:spPr bwMode="auto">
            <a:xfrm>
              <a:off x="83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5" name="Line 11">
              <a:extLst>
                <a:ext uri="{FF2B5EF4-FFF2-40B4-BE49-F238E27FC236}">
                  <a16:creationId xmlns:a16="http://schemas.microsoft.com/office/drawing/2014/main" id="{9B444161-927A-8C2E-D3FF-BFE1828A87CC}"/>
                </a:ext>
              </a:extLst>
            </p:cNvPr>
            <p:cNvSpPr>
              <a:spLocks noChangeShapeType="1"/>
            </p:cNvSpPr>
            <p:nvPr/>
          </p:nvSpPr>
          <p:spPr bwMode="auto">
            <a:xfrm>
              <a:off x="124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6" name="Line 12">
              <a:extLst>
                <a:ext uri="{FF2B5EF4-FFF2-40B4-BE49-F238E27FC236}">
                  <a16:creationId xmlns:a16="http://schemas.microsoft.com/office/drawing/2014/main" id="{3B8662EE-FCF1-A6D6-303F-1503E95CB19F}"/>
                </a:ext>
              </a:extLst>
            </p:cNvPr>
            <p:cNvSpPr>
              <a:spLocks noChangeShapeType="1"/>
            </p:cNvSpPr>
            <p:nvPr/>
          </p:nvSpPr>
          <p:spPr bwMode="auto">
            <a:xfrm>
              <a:off x="1156"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7" name="Line 13">
              <a:extLst>
                <a:ext uri="{FF2B5EF4-FFF2-40B4-BE49-F238E27FC236}">
                  <a16:creationId xmlns:a16="http://schemas.microsoft.com/office/drawing/2014/main" id="{9234A4C3-B117-7647-9E0F-497334B0D14F}"/>
                </a:ext>
              </a:extLst>
            </p:cNvPr>
            <p:cNvSpPr>
              <a:spLocks noChangeShapeType="1"/>
            </p:cNvSpPr>
            <p:nvPr/>
          </p:nvSpPr>
          <p:spPr bwMode="auto">
            <a:xfrm>
              <a:off x="151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8" name="Line 14">
              <a:extLst>
                <a:ext uri="{FF2B5EF4-FFF2-40B4-BE49-F238E27FC236}">
                  <a16:creationId xmlns:a16="http://schemas.microsoft.com/office/drawing/2014/main" id="{51D0F526-EF3E-E821-9DA5-F9354C57E449}"/>
                </a:ext>
              </a:extLst>
            </p:cNvPr>
            <p:cNvSpPr>
              <a:spLocks noChangeShapeType="1"/>
            </p:cNvSpPr>
            <p:nvPr/>
          </p:nvSpPr>
          <p:spPr bwMode="auto">
            <a:xfrm>
              <a:off x="2290"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09" name="Line 15">
              <a:extLst>
                <a:ext uri="{FF2B5EF4-FFF2-40B4-BE49-F238E27FC236}">
                  <a16:creationId xmlns:a16="http://schemas.microsoft.com/office/drawing/2014/main" id="{1484EF31-36FA-4A91-C1C5-1DF53F6085B3}"/>
                </a:ext>
              </a:extLst>
            </p:cNvPr>
            <p:cNvSpPr>
              <a:spLocks noChangeShapeType="1"/>
            </p:cNvSpPr>
            <p:nvPr/>
          </p:nvSpPr>
          <p:spPr bwMode="auto">
            <a:xfrm>
              <a:off x="2426"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0" name="Line 16">
              <a:extLst>
                <a:ext uri="{FF2B5EF4-FFF2-40B4-BE49-F238E27FC236}">
                  <a16:creationId xmlns:a16="http://schemas.microsoft.com/office/drawing/2014/main" id="{4DF80637-86AF-B24B-620B-B0F3AD08EB24}"/>
                </a:ext>
              </a:extLst>
            </p:cNvPr>
            <p:cNvSpPr>
              <a:spLocks noChangeShapeType="1"/>
            </p:cNvSpPr>
            <p:nvPr/>
          </p:nvSpPr>
          <p:spPr bwMode="auto">
            <a:xfrm>
              <a:off x="2608"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1" name="Line 17">
              <a:extLst>
                <a:ext uri="{FF2B5EF4-FFF2-40B4-BE49-F238E27FC236}">
                  <a16:creationId xmlns:a16="http://schemas.microsoft.com/office/drawing/2014/main" id="{A62CE591-0AA3-8B1E-CC51-7336C620847F}"/>
                </a:ext>
              </a:extLst>
            </p:cNvPr>
            <p:cNvSpPr>
              <a:spLocks noChangeShapeType="1"/>
            </p:cNvSpPr>
            <p:nvPr/>
          </p:nvSpPr>
          <p:spPr bwMode="auto">
            <a:xfrm>
              <a:off x="278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2" name="Line 18">
              <a:extLst>
                <a:ext uri="{FF2B5EF4-FFF2-40B4-BE49-F238E27FC236}">
                  <a16:creationId xmlns:a16="http://schemas.microsoft.com/office/drawing/2014/main" id="{D35CEF82-6924-F0BF-0759-E165E7A166CB}"/>
                </a:ext>
              </a:extLst>
            </p:cNvPr>
            <p:cNvSpPr>
              <a:spLocks noChangeShapeType="1"/>
            </p:cNvSpPr>
            <p:nvPr/>
          </p:nvSpPr>
          <p:spPr bwMode="auto">
            <a:xfrm>
              <a:off x="3243"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3" name="Line 19">
              <a:extLst>
                <a:ext uri="{FF2B5EF4-FFF2-40B4-BE49-F238E27FC236}">
                  <a16:creationId xmlns:a16="http://schemas.microsoft.com/office/drawing/2014/main" id="{689766E1-50F5-8937-2E18-2CB441AF2094}"/>
                </a:ext>
              </a:extLst>
            </p:cNvPr>
            <p:cNvSpPr>
              <a:spLocks noChangeShapeType="1"/>
            </p:cNvSpPr>
            <p:nvPr/>
          </p:nvSpPr>
          <p:spPr bwMode="auto">
            <a:xfrm>
              <a:off x="3560"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4" name="Line 20">
              <a:extLst>
                <a:ext uri="{FF2B5EF4-FFF2-40B4-BE49-F238E27FC236}">
                  <a16:creationId xmlns:a16="http://schemas.microsoft.com/office/drawing/2014/main" id="{FC5AED59-E357-33D9-6EE5-2CC2FC43D4D0}"/>
                </a:ext>
              </a:extLst>
            </p:cNvPr>
            <p:cNvSpPr>
              <a:spLocks noChangeShapeType="1"/>
            </p:cNvSpPr>
            <p:nvPr/>
          </p:nvSpPr>
          <p:spPr bwMode="auto">
            <a:xfrm>
              <a:off x="3651"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5" name="Line 21">
              <a:extLst>
                <a:ext uri="{FF2B5EF4-FFF2-40B4-BE49-F238E27FC236}">
                  <a16:creationId xmlns:a16="http://schemas.microsoft.com/office/drawing/2014/main" id="{78B47477-0359-3F09-9898-F36F1BFE36E6}"/>
                </a:ext>
              </a:extLst>
            </p:cNvPr>
            <p:cNvSpPr>
              <a:spLocks noChangeShapeType="1"/>
            </p:cNvSpPr>
            <p:nvPr/>
          </p:nvSpPr>
          <p:spPr bwMode="auto">
            <a:xfrm>
              <a:off x="3742"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6" name="Line 22">
              <a:extLst>
                <a:ext uri="{FF2B5EF4-FFF2-40B4-BE49-F238E27FC236}">
                  <a16:creationId xmlns:a16="http://schemas.microsoft.com/office/drawing/2014/main" id="{60433D1E-E5AA-7806-551F-9B5C751BA865}"/>
                </a:ext>
              </a:extLst>
            </p:cNvPr>
            <p:cNvSpPr>
              <a:spLocks noChangeShapeType="1"/>
            </p:cNvSpPr>
            <p:nvPr/>
          </p:nvSpPr>
          <p:spPr bwMode="auto">
            <a:xfrm>
              <a:off x="437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7" name="Line 23">
              <a:extLst>
                <a:ext uri="{FF2B5EF4-FFF2-40B4-BE49-F238E27FC236}">
                  <a16:creationId xmlns:a16="http://schemas.microsoft.com/office/drawing/2014/main" id="{AB6ED366-0377-79CA-1344-EA34696B7781}"/>
                </a:ext>
              </a:extLst>
            </p:cNvPr>
            <p:cNvSpPr>
              <a:spLocks noChangeShapeType="1"/>
            </p:cNvSpPr>
            <p:nvPr/>
          </p:nvSpPr>
          <p:spPr bwMode="auto">
            <a:xfrm>
              <a:off x="4513"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8" name="Line 24">
              <a:extLst>
                <a:ext uri="{FF2B5EF4-FFF2-40B4-BE49-F238E27FC236}">
                  <a16:creationId xmlns:a16="http://schemas.microsoft.com/office/drawing/2014/main" id="{3A42C289-8E08-7B47-5515-9C768C585E1D}"/>
                </a:ext>
              </a:extLst>
            </p:cNvPr>
            <p:cNvSpPr>
              <a:spLocks noChangeShapeType="1"/>
            </p:cNvSpPr>
            <p:nvPr/>
          </p:nvSpPr>
          <p:spPr bwMode="auto">
            <a:xfrm>
              <a:off x="4694"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8719" name="Line 25">
              <a:extLst>
                <a:ext uri="{FF2B5EF4-FFF2-40B4-BE49-F238E27FC236}">
                  <a16:creationId xmlns:a16="http://schemas.microsoft.com/office/drawing/2014/main" id="{AF13E534-72FF-8036-3BAD-679CAA23AA5E}"/>
                </a:ext>
              </a:extLst>
            </p:cNvPr>
            <p:cNvSpPr>
              <a:spLocks noChangeShapeType="1"/>
            </p:cNvSpPr>
            <p:nvPr/>
          </p:nvSpPr>
          <p:spPr bwMode="auto">
            <a:xfrm>
              <a:off x="496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grpSp>
      <p:sp>
        <p:nvSpPr>
          <p:cNvPr id="28684" name="Text Box 44">
            <a:extLst>
              <a:ext uri="{FF2B5EF4-FFF2-40B4-BE49-F238E27FC236}">
                <a16:creationId xmlns:a16="http://schemas.microsoft.com/office/drawing/2014/main" id="{500AD521-D028-21DF-B5B8-08B7719FE23B}"/>
              </a:ext>
            </a:extLst>
          </p:cNvPr>
          <p:cNvSpPr txBox="1">
            <a:spLocks noChangeArrowheads="1"/>
          </p:cNvSpPr>
          <p:nvPr/>
        </p:nvSpPr>
        <p:spPr bwMode="auto">
          <a:xfrm>
            <a:off x="911225" y="33782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c1</a:t>
            </a:r>
          </a:p>
        </p:txBody>
      </p:sp>
      <p:sp>
        <p:nvSpPr>
          <p:cNvPr id="28685" name="Text Box 45">
            <a:extLst>
              <a:ext uri="{FF2B5EF4-FFF2-40B4-BE49-F238E27FC236}">
                <a16:creationId xmlns:a16="http://schemas.microsoft.com/office/drawing/2014/main" id="{8DE5D509-C4E1-6862-E900-39DFCD21365E}"/>
              </a:ext>
            </a:extLst>
          </p:cNvPr>
          <p:cNvSpPr txBox="1">
            <a:spLocks noChangeArrowheads="1"/>
          </p:cNvSpPr>
          <p:nvPr/>
        </p:nvSpPr>
        <p:spPr bwMode="auto">
          <a:xfrm>
            <a:off x="1579563" y="3378200"/>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c2</a:t>
            </a:r>
          </a:p>
        </p:txBody>
      </p:sp>
      <p:sp>
        <p:nvSpPr>
          <p:cNvPr id="28686" name="Text Box 46">
            <a:extLst>
              <a:ext uri="{FF2B5EF4-FFF2-40B4-BE49-F238E27FC236}">
                <a16:creationId xmlns:a16="http://schemas.microsoft.com/office/drawing/2014/main" id="{D9886FE9-A926-C7BA-F0AC-BF574784CA7C}"/>
              </a:ext>
            </a:extLst>
          </p:cNvPr>
          <p:cNvSpPr txBox="1">
            <a:spLocks noChangeArrowheads="1"/>
          </p:cNvSpPr>
          <p:nvPr/>
        </p:nvSpPr>
        <p:spPr bwMode="auto">
          <a:xfrm>
            <a:off x="2659063" y="3378200"/>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c3</a:t>
            </a:r>
          </a:p>
        </p:txBody>
      </p:sp>
      <p:sp>
        <p:nvSpPr>
          <p:cNvPr id="28687" name="Text Box 47">
            <a:extLst>
              <a:ext uri="{FF2B5EF4-FFF2-40B4-BE49-F238E27FC236}">
                <a16:creationId xmlns:a16="http://schemas.microsoft.com/office/drawing/2014/main" id="{BB6DA206-F29C-54FF-8105-EB28862B9010}"/>
              </a:ext>
            </a:extLst>
          </p:cNvPr>
          <p:cNvSpPr txBox="1">
            <a:spLocks noChangeArrowheads="1"/>
          </p:cNvSpPr>
          <p:nvPr/>
        </p:nvSpPr>
        <p:spPr bwMode="auto">
          <a:xfrm>
            <a:off x="3667125" y="33782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c4</a:t>
            </a:r>
          </a:p>
        </p:txBody>
      </p:sp>
      <p:sp>
        <p:nvSpPr>
          <p:cNvPr id="28688" name="Text Box 48">
            <a:extLst>
              <a:ext uri="{FF2B5EF4-FFF2-40B4-BE49-F238E27FC236}">
                <a16:creationId xmlns:a16="http://schemas.microsoft.com/office/drawing/2014/main" id="{83DDC832-89E6-F2C2-D03C-90CADF5ABB77}"/>
              </a:ext>
            </a:extLst>
          </p:cNvPr>
          <p:cNvSpPr txBox="1">
            <a:spLocks noChangeArrowheads="1"/>
          </p:cNvSpPr>
          <p:nvPr/>
        </p:nvSpPr>
        <p:spPr bwMode="auto">
          <a:xfrm>
            <a:off x="4459288" y="3378200"/>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c5</a:t>
            </a:r>
          </a:p>
        </p:txBody>
      </p:sp>
      <p:sp>
        <p:nvSpPr>
          <p:cNvPr id="28689" name="Text Box 49">
            <a:extLst>
              <a:ext uri="{FF2B5EF4-FFF2-40B4-BE49-F238E27FC236}">
                <a16:creationId xmlns:a16="http://schemas.microsoft.com/office/drawing/2014/main" id="{358CABF0-363C-3449-C7EE-41041D283268}"/>
              </a:ext>
            </a:extLst>
          </p:cNvPr>
          <p:cNvSpPr txBox="1">
            <a:spLocks noChangeArrowheads="1"/>
          </p:cNvSpPr>
          <p:nvPr/>
        </p:nvSpPr>
        <p:spPr bwMode="auto">
          <a:xfrm>
            <a:off x="5324475" y="3378200"/>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c6</a:t>
            </a:r>
          </a:p>
        </p:txBody>
      </p:sp>
      <p:sp>
        <p:nvSpPr>
          <p:cNvPr id="28690" name="Text Box 50">
            <a:extLst>
              <a:ext uri="{FF2B5EF4-FFF2-40B4-BE49-F238E27FC236}">
                <a16:creationId xmlns:a16="http://schemas.microsoft.com/office/drawing/2014/main" id="{AD9C92A0-8393-04E6-E3F4-11F3A953ED77}"/>
              </a:ext>
            </a:extLst>
          </p:cNvPr>
          <p:cNvSpPr txBox="1">
            <a:spLocks noChangeArrowheads="1"/>
          </p:cNvSpPr>
          <p:nvPr/>
        </p:nvSpPr>
        <p:spPr bwMode="auto">
          <a:xfrm>
            <a:off x="6116638" y="3378200"/>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c7</a:t>
            </a:r>
          </a:p>
        </p:txBody>
      </p:sp>
      <p:sp>
        <p:nvSpPr>
          <p:cNvPr id="28691" name="Text Box 51">
            <a:extLst>
              <a:ext uri="{FF2B5EF4-FFF2-40B4-BE49-F238E27FC236}">
                <a16:creationId xmlns:a16="http://schemas.microsoft.com/office/drawing/2014/main" id="{6857FE39-0448-60FF-5725-2A2F2F65D201}"/>
              </a:ext>
            </a:extLst>
          </p:cNvPr>
          <p:cNvSpPr txBox="1">
            <a:spLocks noChangeArrowheads="1"/>
          </p:cNvSpPr>
          <p:nvPr/>
        </p:nvSpPr>
        <p:spPr bwMode="auto">
          <a:xfrm>
            <a:off x="6980238" y="3378200"/>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c8</a:t>
            </a:r>
          </a:p>
        </p:txBody>
      </p:sp>
      <p:sp>
        <p:nvSpPr>
          <p:cNvPr id="24" name="Text Box 52">
            <a:extLst>
              <a:ext uri="{FF2B5EF4-FFF2-40B4-BE49-F238E27FC236}">
                <a16:creationId xmlns:a16="http://schemas.microsoft.com/office/drawing/2014/main" id="{43A41A9E-148A-664A-B3C2-F516CB634F47}"/>
              </a:ext>
            </a:extLst>
          </p:cNvPr>
          <p:cNvSpPr txBox="1">
            <a:spLocks noChangeArrowheads="1"/>
          </p:cNvSpPr>
          <p:nvPr/>
        </p:nvSpPr>
        <p:spPr bwMode="auto">
          <a:xfrm>
            <a:off x="911225" y="3883025"/>
            <a:ext cx="354013"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h</a:t>
            </a:r>
            <a:endParaRPr lang="en-GB" dirty="0">
              <a:latin typeface="+mj-lt"/>
              <a:ea typeface="ＭＳ Ｐゴシック" pitchFamily="-100" charset="-128"/>
              <a:cs typeface="ＭＳ Ｐゴシック" pitchFamily="-100" charset="-128"/>
            </a:endParaRPr>
          </a:p>
        </p:txBody>
      </p:sp>
      <p:sp>
        <p:nvSpPr>
          <p:cNvPr id="25" name="Text Box 53">
            <a:extLst>
              <a:ext uri="{FF2B5EF4-FFF2-40B4-BE49-F238E27FC236}">
                <a16:creationId xmlns:a16="http://schemas.microsoft.com/office/drawing/2014/main" id="{38F70F16-FF0C-584B-0036-11172024AEFE}"/>
              </a:ext>
            </a:extLst>
          </p:cNvPr>
          <p:cNvSpPr txBox="1">
            <a:spLocks noChangeArrowheads="1"/>
          </p:cNvSpPr>
          <p:nvPr/>
        </p:nvSpPr>
        <p:spPr bwMode="auto">
          <a:xfrm>
            <a:off x="1651000" y="3883025"/>
            <a:ext cx="287338" cy="461963"/>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t</a:t>
            </a:r>
            <a:endParaRPr lang="en-GB" dirty="0">
              <a:latin typeface="+mj-lt"/>
              <a:ea typeface="ＭＳ Ｐゴシック" pitchFamily="-100" charset="-128"/>
              <a:cs typeface="ＭＳ Ｐゴシック" pitchFamily="-100" charset="-128"/>
            </a:endParaRPr>
          </a:p>
        </p:txBody>
      </p:sp>
      <p:sp>
        <p:nvSpPr>
          <p:cNvPr id="28694" name="Text Box 54">
            <a:extLst>
              <a:ext uri="{FF2B5EF4-FFF2-40B4-BE49-F238E27FC236}">
                <a16:creationId xmlns:a16="http://schemas.microsoft.com/office/drawing/2014/main" id="{94A8F23D-456B-704D-BC99-6E560700895D}"/>
              </a:ext>
            </a:extLst>
          </p:cNvPr>
          <p:cNvSpPr txBox="1">
            <a:spLocks noChangeArrowheads="1"/>
          </p:cNvSpPr>
          <p:nvPr/>
        </p:nvSpPr>
        <p:spPr bwMode="auto">
          <a:xfrm>
            <a:off x="2587625" y="3883025"/>
            <a:ext cx="504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stʃ</a:t>
            </a:r>
          </a:p>
        </p:txBody>
      </p:sp>
      <p:sp>
        <p:nvSpPr>
          <p:cNvPr id="27" name="Text Box 55">
            <a:extLst>
              <a:ext uri="{FF2B5EF4-FFF2-40B4-BE49-F238E27FC236}">
                <a16:creationId xmlns:a16="http://schemas.microsoft.com/office/drawing/2014/main" id="{08B15E00-821B-02D6-4F31-01BE82D609E9}"/>
              </a:ext>
            </a:extLst>
          </p:cNvPr>
          <p:cNvSpPr txBox="1">
            <a:spLocks noChangeArrowheads="1"/>
          </p:cNvSpPr>
          <p:nvPr/>
        </p:nvSpPr>
        <p:spPr bwMode="auto">
          <a:xfrm>
            <a:off x="3790950" y="3883025"/>
            <a:ext cx="354013"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n</a:t>
            </a:r>
            <a:endParaRPr lang="en-GB" dirty="0">
              <a:latin typeface="+mj-lt"/>
              <a:ea typeface="ＭＳ Ｐゴシック" pitchFamily="-100" charset="-128"/>
              <a:cs typeface="ＭＳ Ｐゴシック" pitchFamily="-100" charset="-128"/>
            </a:endParaRPr>
          </a:p>
        </p:txBody>
      </p:sp>
      <p:sp>
        <p:nvSpPr>
          <p:cNvPr id="28" name="Text Box 56">
            <a:extLst>
              <a:ext uri="{FF2B5EF4-FFF2-40B4-BE49-F238E27FC236}">
                <a16:creationId xmlns:a16="http://schemas.microsoft.com/office/drawing/2014/main" id="{9BFCC416-5F2B-C2E3-B0FC-B483D410D5B4}"/>
              </a:ext>
            </a:extLst>
          </p:cNvPr>
          <p:cNvSpPr txBox="1">
            <a:spLocks noChangeArrowheads="1"/>
          </p:cNvSpPr>
          <p:nvPr/>
        </p:nvSpPr>
        <p:spPr bwMode="auto">
          <a:xfrm>
            <a:off x="4459288" y="3883025"/>
            <a:ext cx="522287"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sfr</a:t>
            </a:r>
            <a:endParaRPr lang="en-GB" dirty="0">
              <a:latin typeface="+mj-lt"/>
              <a:ea typeface="ＭＳ Ｐゴシック" pitchFamily="-100" charset="-128"/>
              <a:cs typeface="ＭＳ Ｐゴシック" pitchFamily="-100" charset="-128"/>
            </a:endParaRPr>
          </a:p>
        </p:txBody>
      </p:sp>
      <p:sp>
        <p:nvSpPr>
          <p:cNvPr id="29" name="Text Box 57">
            <a:extLst>
              <a:ext uri="{FF2B5EF4-FFF2-40B4-BE49-F238E27FC236}">
                <a16:creationId xmlns:a16="http://schemas.microsoft.com/office/drawing/2014/main" id="{89BEBD16-A6FA-41A3-B517-ABA577A30555}"/>
              </a:ext>
            </a:extLst>
          </p:cNvPr>
          <p:cNvSpPr txBox="1">
            <a:spLocks noChangeArrowheads="1"/>
          </p:cNvSpPr>
          <p:nvPr/>
        </p:nvSpPr>
        <p:spPr bwMode="auto">
          <a:xfrm>
            <a:off x="5467350" y="3883025"/>
            <a:ext cx="255588" cy="461963"/>
          </a:xfrm>
          <a:prstGeom prst="rect">
            <a:avLst/>
          </a:prstGeom>
          <a:noFill/>
          <a:ln w="9525">
            <a:noFill/>
            <a:miter lim="800000"/>
            <a:headEnd/>
            <a:tailEnd/>
          </a:ln>
        </p:spPr>
        <p:txBody>
          <a:bodyPr wrap="none">
            <a:spAutoFit/>
          </a:bodyPr>
          <a:lstStyle/>
          <a:p>
            <a:pPr eaLnBrk="1" hangingPunct="1">
              <a:defRPr/>
            </a:pPr>
            <a:r>
              <a:rPr lang="en-GB" dirty="0" err="1">
                <a:latin typeface="+mj-lt"/>
                <a:ea typeface="Charis SIL" pitchFamily="1" charset="0"/>
                <a:cs typeface="Charis SIL" pitchFamily="1" charset="0"/>
              </a:rPr>
              <a:t>l</a:t>
            </a:r>
            <a:endParaRPr lang="en-GB" dirty="0">
              <a:latin typeface="+mj-lt"/>
              <a:ea typeface="Charis SIL" pitchFamily="1" charset="0"/>
              <a:cs typeface="Charis SIL" pitchFamily="1" charset="0"/>
            </a:endParaRPr>
          </a:p>
        </p:txBody>
      </p:sp>
      <p:sp>
        <p:nvSpPr>
          <p:cNvPr id="28698" name="Text Box 58">
            <a:extLst>
              <a:ext uri="{FF2B5EF4-FFF2-40B4-BE49-F238E27FC236}">
                <a16:creationId xmlns:a16="http://schemas.microsoft.com/office/drawing/2014/main" id="{436C8283-472C-DD64-2CFB-14A686E2A07F}"/>
              </a:ext>
            </a:extLst>
          </p:cNvPr>
          <p:cNvSpPr txBox="1">
            <a:spLocks noChangeArrowheads="1"/>
          </p:cNvSpPr>
          <p:nvPr/>
        </p:nvSpPr>
        <p:spPr bwMode="auto">
          <a:xfrm>
            <a:off x="5951538" y="3883025"/>
            <a:ext cx="752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ŋgzv</a:t>
            </a:r>
          </a:p>
        </p:txBody>
      </p:sp>
      <p:sp>
        <p:nvSpPr>
          <p:cNvPr id="31" name="Text Box 59">
            <a:extLst>
              <a:ext uri="{FF2B5EF4-FFF2-40B4-BE49-F238E27FC236}">
                <a16:creationId xmlns:a16="http://schemas.microsoft.com/office/drawing/2014/main" id="{4EAC6511-861D-6F66-FFFE-96CB1D0CF1D5}"/>
              </a:ext>
            </a:extLst>
          </p:cNvPr>
          <p:cNvSpPr txBox="1">
            <a:spLocks noChangeArrowheads="1"/>
          </p:cNvSpPr>
          <p:nvPr/>
        </p:nvSpPr>
        <p:spPr bwMode="auto">
          <a:xfrm>
            <a:off x="7032625" y="3883025"/>
            <a:ext cx="287338" cy="461963"/>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t</a:t>
            </a:r>
            <a:endParaRPr lang="en-GB" dirty="0">
              <a:latin typeface="+mj-lt"/>
              <a:ea typeface="ＭＳ Ｐゴシック" pitchFamily="-100" charset="-128"/>
              <a:cs typeface="ＭＳ Ｐゴシック" pitchFamily="-100" charset="-128"/>
            </a:endParaRPr>
          </a:p>
        </p:txBody>
      </p:sp>
      <p:sp>
        <p:nvSpPr>
          <p:cNvPr id="28700" name="TextBox 48">
            <a:extLst>
              <a:ext uri="{FF2B5EF4-FFF2-40B4-BE49-F238E27FC236}">
                <a16:creationId xmlns:a16="http://schemas.microsoft.com/office/drawing/2014/main" id="{8F8554B3-BD97-4E2E-857E-1F2645C3EA82}"/>
              </a:ext>
            </a:extLst>
          </p:cNvPr>
          <p:cNvSpPr txBox="1">
            <a:spLocks noChangeArrowheads="1"/>
          </p:cNvSpPr>
          <p:nvPr/>
        </p:nvSpPr>
        <p:spPr bwMode="auto">
          <a:xfrm>
            <a:off x="304800" y="2133600"/>
            <a:ext cx="762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(b) Die proportionale Dauer der Vokalintervalle (%V): </a:t>
            </a:r>
          </a:p>
          <a:p>
            <a:pPr eaLnBrk="1" hangingPunct="1">
              <a:spcBef>
                <a:spcPct val="0"/>
              </a:spcBef>
              <a:buFontTx/>
              <a:buNone/>
            </a:pPr>
            <a:r>
              <a:rPr lang="de-DE" altLang="en-DE" sz="2400">
                <a:latin typeface="Calibri" panose="020F0502020204030204" pitchFamily="34" charset="0"/>
              </a:rPr>
              <a:t>(v1 + v2 + ... v8)/Äußerungsdauer.</a:t>
            </a:r>
          </a:p>
        </p:txBody>
      </p:sp>
      <p:sp>
        <p:nvSpPr>
          <p:cNvPr id="52" name="TextBox 51">
            <a:extLst>
              <a:ext uri="{FF2B5EF4-FFF2-40B4-BE49-F238E27FC236}">
                <a16:creationId xmlns:a16="http://schemas.microsoft.com/office/drawing/2014/main" id="{46DE5561-01DD-0DA1-C590-99ACD26F6464}"/>
              </a:ext>
            </a:extLst>
          </p:cNvPr>
          <p:cNvSpPr txBox="1"/>
          <p:nvPr/>
        </p:nvSpPr>
        <p:spPr>
          <a:xfrm>
            <a:off x="304800" y="609600"/>
            <a:ext cx="4419600" cy="461963"/>
          </a:xfrm>
          <a:prstGeom prst="rect">
            <a:avLst/>
          </a:prstGeom>
          <a:noFill/>
        </p:spPr>
        <p:txBody>
          <a:bodyPr>
            <a:spAutoFit/>
          </a:bodyPr>
          <a:lstStyle/>
          <a:p>
            <a:pPr eaLnBrk="1" hangingPunct="1">
              <a:defRPr/>
            </a:pPr>
            <a:r>
              <a:rPr lang="de-DE" dirty="0" err="1">
                <a:latin typeface="+mj-lt"/>
                <a:ea typeface="ＭＳ Ｐゴシック" pitchFamily="-100" charset="-128"/>
                <a:cs typeface="ＭＳ Ｐゴシック" pitchFamily="-100" charset="-128"/>
              </a:rPr>
              <a:t>Ramus</a:t>
            </a:r>
            <a:r>
              <a:rPr lang="de-DE" dirty="0">
                <a:latin typeface="+mj-lt"/>
                <a:ea typeface="ＭＳ Ｐゴシック" pitchFamily="-100" charset="-128"/>
                <a:cs typeface="ＭＳ Ｐゴシック" pitchFamily="-100" charset="-128"/>
              </a:rPr>
              <a:t> et al, 1999</a:t>
            </a:r>
            <a:r>
              <a:rPr lang="de-DE" baseline="30000" dirty="0">
                <a:latin typeface="+mj-lt"/>
                <a:ea typeface="ＭＳ Ｐゴシック" pitchFamily="-100" charset="-128"/>
                <a:cs typeface="ＭＳ Ｐゴシック" pitchFamily="-100" charset="-128"/>
              </a:rPr>
              <a:t>1</a:t>
            </a:r>
          </a:p>
        </p:txBody>
      </p:sp>
      <p:sp>
        <p:nvSpPr>
          <p:cNvPr id="53" name="TextBox 52">
            <a:extLst>
              <a:ext uri="{FF2B5EF4-FFF2-40B4-BE49-F238E27FC236}">
                <a16:creationId xmlns:a16="http://schemas.microsoft.com/office/drawing/2014/main" id="{13CE4593-B966-26E9-8E19-750D1561FFB7}"/>
              </a:ext>
            </a:extLst>
          </p:cNvPr>
          <p:cNvSpPr txBox="1"/>
          <p:nvPr/>
        </p:nvSpPr>
        <p:spPr>
          <a:xfrm>
            <a:off x="1600200" y="6324600"/>
            <a:ext cx="6477000" cy="338138"/>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1. </a:t>
            </a:r>
            <a:r>
              <a:rPr lang="de-DE" sz="1600" dirty="0" err="1">
                <a:latin typeface="+mj-lt"/>
                <a:ea typeface="ＭＳ Ｐゴシック" pitchFamily="-100" charset="-128"/>
                <a:cs typeface="ＭＳ Ｐゴシック" pitchFamily="-100" charset="-128"/>
              </a:rPr>
              <a:t>Ramus</a:t>
            </a:r>
            <a:r>
              <a:rPr lang="de-DE" sz="1600" dirty="0">
                <a:latin typeface="+mj-lt"/>
                <a:ea typeface="ＭＳ Ｐゴシック" pitchFamily="-100" charset="-128"/>
                <a:cs typeface="ＭＳ Ｐゴシック" pitchFamily="-100" charset="-128"/>
              </a:rPr>
              <a:t> et al (1999) </a:t>
            </a:r>
            <a:r>
              <a:rPr lang="de-DE" sz="1600" i="1" dirty="0" err="1">
                <a:latin typeface="+mj-lt"/>
                <a:ea typeface="ＭＳ Ｐゴシック" pitchFamily="-100" charset="-128"/>
                <a:cs typeface="ＭＳ Ｐゴシック" pitchFamily="-100" charset="-128"/>
              </a:rPr>
              <a:t>Cognition</a:t>
            </a:r>
            <a:r>
              <a:rPr lang="de-DE" sz="1600" i="1" dirty="0">
                <a:latin typeface="+mj-lt"/>
                <a:ea typeface="ＭＳ Ｐゴシック" pitchFamily="-100" charset="-128"/>
                <a:cs typeface="ＭＳ Ｐゴシック" pitchFamily="-100" charset="-128"/>
              </a:rPr>
              <a:t>,</a:t>
            </a:r>
            <a:r>
              <a:rPr lang="de-DE" sz="1600" dirty="0">
                <a:latin typeface="+mj-lt"/>
                <a:ea typeface="ＭＳ Ｐゴシック" pitchFamily="-100" charset="-128"/>
                <a:cs typeface="ＭＳ Ｐゴシック" pitchFamily="-100" charset="-128"/>
              </a:rPr>
              <a:t> 73, 265-292. ramus99.cognition.pdf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34">
            <a:extLst>
              <a:ext uri="{FF2B5EF4-FFF2-40B4-BE49-F238E27FC236}">
                <a16:creationId xmlns:a16="http://schemas.microsoft.com/office/drawing/2014/main" id="{B1F475B2-AE0D-9FF4-DE24-6E02753A5A6C}"/>
              </a:ext>
            </a:extLst>
          </p:cNvPr>
          <p:cNvSpPr txBox="1">
            <a:spLocks noChangeArrowheads="1"/>
          </p:cNvSpPr>
          <p:nvPr/>
        </p:nvSpPr>
        <p:spPr bwMode="auto">
          <a:xfrm>
            <a:off x="2514600" y="4495800"/>
            <a:ext cx="4994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(dv</a:t>
            </a:r>
            <a:r>
              <a:rPr lang="de-DE" altLang="en-DE" sz="2400" baseline="-25000">
                <a:latin typeface="Calibri" panose="020F0502020204030204" pitchFamily="34" charset="0"/>
              </a:rPr>
              <a:t>1</a:t>
            </a:r>
            <a:r>
              <a:rPr lang="de-DE" altLang="en-DE" sz="2400">
                <a:latin typeface="Calibri" panose="020F0502020204030204" pitchFamily="34" charset="0"/>
              </a:rPr>
              <a:t> – dv</a:t>
            </a:r>
            <a:r>
              <a:rPr lang="de-DE" altLang="en-DE" sz="2400" baseline="-25000">
                <a:latin typeface="Calibri" panose="020F0502020204030204" pitchFamily="34" charset="0"/>
              </a:rPr>
              <a:t>2</a:t>
            </a:r>
            <a:r>
              <a:rPr lang="de-DE" altLang="en-DE" sz="2400">
                <a:latin typeface="Calibri" panose="020F0502020204030204" pitchFamily="34" charset="0"/>
              </a:rPr>
              <a:t>) + (dv</a:t>
            </a:r>
            <a:r>
              <a:rPr lang="de-DE" altLang="en-DE" sz="2400" baseline="-25000">
                <a:latin typeface="Calibri" panose="020F0502020204030204" pitchFamily="34" charset="0"/>
              </a:rPr>
              <a:t>2</a:t>
            </a:r>
            <a:r>
              <a:rPr lang="de-DE" altLang="en-DE" sz="2400">
                <a:latin typeface="Calibri" panose="020F0502020204030204" pitchFamily="34" charset="0"/>
              </a:rPr>
              <a:t> – dv</a:t>
            </a:r>
            <a:r>
              <a:rPr lang="de-DE" altLang="en-DE" sz="2400" baseline="-25000">
                <a:latin typeface="Calibri" panose="020F0502020204030204" pitchFamily="34" charset="0"/>
              </a:rPr>
              <a:t>3</a:t>
            </a:r>
            <a:r>
              <a:rPr lang="de-DE" altLang="en-DE" sz="2400">
                <a:latin typeface="Calibri" panose="020F0502020204030204" pitchFamily="34" charset="0"/>
              </a:rPr>
              <a:t>) + (dv</a:t>
            </a:r>
            <a:r>
              <a:rPr lang="de-DE" altLang="en-DE" sz="2400" baseline="-25000">
                <a:latin typeface="Calibri" panose="020F0502020204030204" pitchFamily="34" charset="0"/>
              </a:rPr>
              <a:t>3</a:t>
            </a:r>
            <a:r>
              <a:rPr lang="de-DE" altLang="en-DE" sz="2400">
                <a:latin typeface="Calibri" panose="020F0502020204030204" pitchFamily="34" charset="0"/>
              </a:rPr>
              <a:t> – dv</a:t>
            </a:r>
            <a:r>
              <a:rPr lang="de-DE" altLang="en-DE" sz="2400" baseline="-25000">
                <a:latin typeface="Calibri" panose="020F0502020204030204" pitchFamily="34" charset="0"/>
              </a:rPr>
              <a:t>4</a:t>
            </a:r>
            <a:r>
              <a:rPr lang="de-DE" altLang="en-DE" sz="2400">
                <a:latin typeface="Calibri" panose="020F0502020204030204" pitchFamily="34" charset="0"/>
              </a:rPr>
              <a:t>) …. </a:t>
            </a:r>
            <a:endParaRPr lang="en-GB" altLang="en-DE" sz="2400">
              <a:latin typeface="Calibri" panose="020F0502020204030204" pitchFamily="34" charset="0"/>
            </a:endParaRPr>
          </a:p>
        </p:txBody>
      </p:sp>
      <p:sp>
        <p:nvSpPr>
          <p:cNvPr id="57357" name="Line 35">
            <a:extLst>
              <a:ext uri="{FF2B5EF4-FFF2-40B4-BE49-F238E27FC236}">
                <a16:creationId xmlns:a16="http://schemas.microsoft.com/office/drawing/2014/main" id="{FF49062A-8172-ECF2-24DA-CD12F7AD6A28}"/>
              </a:ext>
            </a:extLst>
          </p:cNvPr>
          <p:cNvSpPr>
            <a:spLocks noChangeShapeType="1"/>
          </p:cNvSpPr>
          <p:nvPr/>
        </p:nvSpPr>
        <p:spPr bwMode="auto">
          <a:xfrm>
            <a:off x="2514600" y="5000625"/>
            <a:ext cx="5105400" cy="28575"/>
          </a:xfrm>
          <a:prstGeom prst="line">
            <a:avLst/>
          </a:prstGeom>
          <a:noFill/>
          <a:ln w="9525">
            <a:solidFill>
              <a:schemeClr val="tx1"/>
            </a:solidFill>
            <a:round/>
            <a:headEnd/>
            <a:tailEn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29699" name="Text Box 36">
            <a:extLst>
              <a:ext uri="{FF2B5EF4-FFF2-40B4-BE49-F238E27FC236}">
                <a16:creationId xmlns:a16="http://schemas.microsoft.com/office/drawing/2014/main" id="{C39DF1A2-F8B4-E273-9C41-93303B517BF4}"/>
              </a:ext>
            </a:extLst>
          </p:cNvPr>
          <p:cNvSpPr txBox="1">
            <a:spLocks noChangeArrowheads="1"/>
          </p:cNvSpPr>
          <p:nvPr/>
        </p:nvSpPr>
        <p:spPr bwMode="auto">
          <a:xfrm>
            <a:off x="4343400" y="5029200"/>
            <a:ext cx="879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m </a:t>
            </a:r>
            <a:r>
              <a:rPr lang="de-DE" altLang="en-DE" sz="2400">
                <a:latin typeface="Calibri" panose="020F0502020204030204" pitchFamily="34" charset="0"/>
              </a:rPr>
              <a:t>–</a:t>
            </a:r>
            <a:r>
              <a:rPr lang="en-GB" altLang="en-DE" sz="2400">
                <a:latin typeface="Calibri" panose="020F0502020204030204" pitchFamily="34" charset="0"/>
              </a:rPr>
              <a:t> 1</a:t>
            </a:r>
          </a:p>
        </p:txBody>
      </p:sp>
      <p:sp>
        <p:nvSpPr>
          <p:cNvPr id="57360" name="Text Box 38">
            <a:extLst>
              <a:ext uri="{FF2B5EF4-FFF2-40B4-BE49-F238E27FC236}">
                <a16:creationId xmlns:a16="http://schemas.microsoft.com/office/drawing/2014/main" id="{B8ACAFDD-C879-ABA1-A461-C7DB7841172E}"/>
              </a:ext>
            </a:extLst>
          </p:cNvPr>
          <p:cNvSpPr txBox="1">
            <a:spLocks noChangeArrowheads="1"/>
          </p:cNvSpPr>
          <p:nvPr/>
        </p:nvSpPr>
        <p:spPr bwMode="auto">
          <a:xfrm>
            <a:off x="1073150" y="4711700"/>
            <a:ext cx="1247775" cy="461963"/>
          </a:xfrm>
          <a:prstGeom prst="rect">
            <a:avLst/>
          </a:prstGeom>
          <a:noFill/>
          <a:ln w="9525">
            <a:noFill/>
            <a:miter lim="800000"/>
            <a:headEnd/>
            <a:tailEnd/>
          </a:ln>
        </p:spPr>
        <p:txBody>
          <a:bodyPr wrap="none">
            <a:spAutoFit/>
          </a:bodyPr>
          <a:lstStyle/>
          <a:p>
            <a:pPr eaLnBrk="1" hangingPunct="1">
              <a:defRPr/>
            </a:pPr>
            <a:r>
              <a:rPr lang="en-GB">
                <a:latin typeface="+mj-lt"/>
                <a:ea typeface="ＭＳ Ｐゴシック" pitchFamily="-100" charset="-128"/>
                <a:cs typeface="ＭＳ Ｐゴシック" pitchFamily="-100" charset="-128"/>
              </a:rPr>
              <a:t>rpvi(V) = </a:t>
            </a:r>
          </a:p>
        </p:txBody>
      </p:sp>
      <p:sp>
        <p:nvSpPr>
          <p:cNvPr id="29701" name="Text Box 47">
            <a:extLst>
              <a:ext uri="{FF2B5EF4-FFF2-40B4-BE49-F238E27FC236}">
                <a16:creationId xmlns:a16="http://schemas.microsoft.com/office/drawing/2014/main" id="{73F5D00A-335C-D18F-7D58-A6F4A72E64DE}"/>
              </a:ext>
            </a:extLst>
          </p:cNvPr>
          <p:cNvSpPr txBox="1">
            <a:spLocks noChangeArrowheads="1"/>
          </p:cNvSpPr>
          <p:nvPr/>
        </p:nvSpPr>
        <p:spPr bwMode="auto">
          <a:xfrm>
            <a:off x="1074738" y="5646738"/>
            <a:ext cx="5680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rpvi(C)    (wie für Vokale aber mit c</a:t>
            </a:r>
            <a:r>
              <a:rPr lang="en-GB" altLang="en-DE" sz="2400" baseline="-25000">
                <a:latin typeface="Calibri" panose="020F0502020204030204" pitchFamily="34" charset="0"/>
              </a:rPr>
              <a:t>1</a:t>
            </a:r>
            <a:r>
              <a:rPr lang="en-GB" altLang="en-DE" sz="2400">
                <a:latin typeface="Calibri" panose="020F0502020204030204" pitchFamily="34" charset="0"/>
              </a:rPr>
              <a:t>, c</a:t>
            </a:r>
            <a:r>
              <a:rPr lang="en-GB" altLang="en-DE" sz="2400" baseline="-25000">
                <a:latin typeface="Calibri" panose="020F0502020204030204" pitchFamily="34" charset="0"/>
              </a:rPr>
              <a:t>2</a:t>
            </a:r>
            <a:r>
              <a:rPr lang="en-GB" altLang="en-DE" sz="2400">
                <a:latin typeface="Calibri" panose="020F0502020204030204" pitchFamily="34" charset="0"/>
              </a:rPr>
              <a:t>… c</a:t>
            </a:r>
            <a:r>
              <a:rPr lang="en-GB" altLang="en-DE" sz="2400" baseline="-25000">
                <a:latin typeface="Calibri" panose="020F0502020204030204" pitchFamily="34" charset="0"/>
              </a:rPr>
              <a:t>8</a:t>
            </a:r>
            <a:r>
              <a:rPr lang="en-GB" altLang="en-DE" sz="2400">
                <a:latin typeface="Calibri" panose="020F0502020204030204" pitchFamily="34" charset="0"/>
              </a:rPr>
              <a:t>).</a:t>
            </a:r>
          </a:p>
        </p:txBody>
      </p:sp>
      <p:sp>
        <p:nvSpPr>
          <p:cNvPr id="29702" name="Text Box 49">
            <a:extLst>
              <a:ext uri="{FF2B5EF4-FFF2-40B4-BE49-F238E27FC236}">
                <a16:creationId xmlns:a16="http://schemas.microsoft.com/office/drawing/2014/main" id="{0C642FD3-36F3-F0E6-F3E0-28791B9833BE}"/>
              </a:ext>
            </a:extLst>
          </p:cNvPr>
          <p:cNvSpPr txBox="1">
            <a:spLocks noChangeArrowheads="1"/>
          </p:cNvSpPr>
          <p:nvPr/>
        </p:nvSpPr>
        <p:spPr bwMode="auto">
          <a:xfrm>
            <a:off x="533400" y="3657600"/>
            <a:ext cx="76342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i="1">
                <a:latin typeface="Calibri" panose="020F0502020204030204" pitchFamily="34" charset="0"/>
              </a:rPr>
              <a:t>dv</a:t>
            </a:r>
            <a:r>
              <a:rPr lang="de-DE" altLang="en-DE" sz="2400" i="1" baseline="-25000">
                <a:latin typeface="Calibri" panose="020F0502020204030204" pitchFamily="34" charset="0"/>
              </a:rPr>
              <a:t>n</a:t>
            </a:r>
            <a:r>
              <a:rPr lang="de-DE" altLang="en-DE" sz="2400">
                <a:latin typeface="Calibri" panose="020F0502020204030204" pitchFamily="34" charset="0"/>
              </a:rPr>
              <a:t>, </a:t>
            </a:r>
            <a:r>
              <a:rPr lang="de-DE" altLang="en-DE" sz="2400" i="1">
                <a:latin typeface="Calibri" panose="020F0502020204030204" pitchFamily="34" charset="0"/>
              </a:rPr>
              <a:t>cv</a:t>
            </a:r>
            <a:r>
              <a:rPr lang="de-DE" altLang="en-DE" sz="2400" i="1" baseline="-25000">
                <a:latin typeface="Calibri" panose="020F0502020204030204" pitchFamily="34" charset="0"/>
              </a:rPr>
              <a:t>n</a:t>
            </a:r>
            <a:r>
              <a:rPr lang="de-DE" altLang="en-DE" sz="2400">
                <a:latin typeface="Calibri" panose="020F0502020204030204" pitchFamily="34" charset="0"/>
              </a:rPr>
              <a:t> sind die Dauern von </a:t>
            </a:r>
            <a:r>
              <a:rPr lang="de-DE" altLang="en-DE" sz="2400" i="1">
                <a:latin typeface="Calibri" panose="020F0502020204030204" pitchFamily="34" charset="0"/>
              </a:rPr>
              <a:t>v</a:t>
            </a:r>
            <a:r>
              <a:rPr lang="de-DE" altLang="en-DE" sz="2400" i="1" baseline="-25000">
                <a:latin typeface="Calibri" panose="020F0502020204030204" pitchFamily="34" charset="0"/>
              </a:rPr>
              <a:t>n</a:t>
            </a:r>
            <a:r>
              <a:rPr lang="de-DE" altLang="en-DE" sz="2400">
                <a:latin typeface="Calibri" panose="020F0502020204030204" pitchFamily="34" charset="0"/>
              </a:rPr>
              <a:t> und </a:t>
            </a:r>
            <a:r>
              <a:rPr lang="de-DE" altLang="en-DE" sz="2400" i="1">
                <a:latin typeface="Calibri" panose="020F0502020204030204" pitchFamily="34" charset="0"/>
              </a:rPr>
              <a:t>c</a:t>
            </a:r>
            <a:r>
              <a:rPr lang="de-DE" altLang="en-DE" sz="2400" i="1" baseline="-25000">
                <a:latin typeface="Calibri" panose="020F0502020204030204" pitchFamily="34" charset="0"/>
              </a:rPr>
              <a:t>n</a:t>
            </a:r>
            <a:r>
              <a:rPr lang="de-DE" altLang="en-DE" sz="2400">
                <a:latin typeface="Calibri" panose="020F0502020204030204" pitchFamily="34" charset="0"/>
              </a:rPr>
              <a:t>, </a:t>
            </a:r>
            <a:r>
              <a:rPr lang="de-DE" altLang="en-DE" sz="2400" i="1">
                <a:latin typeface="Calibri" panose="020F0502020204030204" pitchFamily="34" charset="0"/>
              </a:rPr>
              <a:t>m</a:t>
            </a:r>
            <a:r>
              <a:rPr lang="de-DE" altLang="en-DE" sz="2400">
                <a:latin typeface="Calibri" panose="020F0502020204030204" pitchFamily="34" charset="0"/>
              </a:rPr>
              <a:t> die Anzahl der Intervalle</a:t>
            </a:r>
            <a:endParaRPr lang="en-GB" altLang="en-DE" sz="2400">
              <a:latin typeface="Calibri" panose="020F0502020204030204" pitchFamily="34" charset="0"/>
            </a:endParaRPr>
          </a:p>
        </p:txBody>
      </p:sp>
      <p:sp>
        <p:nvSpPr>
          <p:cNvPr id="47" name="Rectangle 46">
            <a:extLst>
              <a:ext uri="{FF2B5EF4-FFF2-40B4-BE49-F238E27FC236}">
                <a16:creationId xmlns:a16="http://schemas.microsoft.com/office/drawing/2014/main" id="{A1390F89-13AC-25F0-1DAC-CF727A81C9C6}"/>
              </a:ext>
            </a:extLst>
          </p:cNvPr>
          <p:cNvSpPr/>
          <p:nvPr/>
        </p:nvSpPr>
        <p:spPr>
          <a:xfrm>
            <a:off x="1143000" y="6519863"/>
            <a:ext cx="7391400" cy="338137"/>
          </a:xfrm>
          <a:prstGeom prst="rect">
            <a:avLst/>
          </a:prstGeom>
        </p:spPr>
        <p:txBody>
          <a:bodyPr>
            <a:spAutoFit/>
          </a:bodyPr>
          <a:lstStyle/>
          <a:p>
            <a:pPr eaLnBrk="1" hangingPunct="1">
              <a:defRPr/>
            </a:pPr>
            <a:r>
              <a:rPr lang="en-GB" sz="1600" dirty="0" err="1">
                <a:latin typeface="+mj-lt"/>
                <a:ea typeface="ＭＳ Ｐゴシック" pitchFamily="-100" charset="-128"/>
                <a:cs typeface="ＭＳ Ｐゴシック" pitchFamily="-100" charset="-128"/>
              </a:rPr>
              <a:t>Grabe</a:t>
            </a:r>
            <a:r>
              <a:rPr lang="en-GB" sz="1600" dirty="0">
                <a:latin typeface="+mj-lt"/>
                <a:ea typeface="ＭＳ Ｐゴシック" pitchFamily="-100" charset="-128"/>
                <a:cs typeface="ＭＳ Ｐゴシック" pitchFamily="-100" charset="-128"/>
              </a:rPr>
              <a:t> &amp; Low (2002) </a:t>
            </a:r>
            <a:r>
              <a:rPr lang="en-US" sz="1600" i="1" dirty="0">
                <a:latin typeface="+mj-lt"/>
                <a:ea typeface="ＭＳ Ｐゴシック" pitchFamily="-100" charset="-128"/>
                <a:cs typeface="ＭＳ Ｐゴシック" pitchFamily="-100" charset="-128"/>
              </a:rPr>
              <a:t>Papers in Laboratory Phonology </a:t>
            </a:r>
            <a:r>
              <a:rPr lang="en-US" sz="1600" dirty="0">
                <a:latin typeface="+mj-lt"/>
                <a:ea typeface="ＭＳ Ｐゴシック" pitchFamily="-100" charset="-128"/>
                <a:cs typeface="ＭＳ Ｐゴシック" pitchFamily="-100" charset="-128"/>
              </a:rPr>
              <a:t>7.  </a:t>
            </a:r>
            <a:r>
              <a:rPr lang="en-US" sz="1600" dirty="0" err="1">
                <a:latin typeface="+mj-lt"/>
                <a:ea typeface="ＭＳ Ｐゴシック" pitchFamily="-100" charset="-128"/>
                <a:cs typeface="ＭＳ Ｐゴシック" pitchFamily="-100" charset="-128"/>
              </a:rPr>
              <a:t>p</a:t>
            </a:r>
            <a:r>
              <a:rPr lang="en-US" sz="1600" dirty="0">
                <a:latin typeface="+mj-lt"/>
                <a:ea typeface="ＭＳ Ｐゴシック" pitchFamily="-100" charset="-128"/>
                <a:cs typeface="ＭＳ Ｐゴシック" pitchFamily="-100" charset="-128"/>
              </a:rPr>
              <a:t>. 515-546. grabe02.pdf</a:t>
            </a:r>
          </a:p>
        </p:txBody>
      </p:sp>
      <p:sp>
        <p:nvSpPr>
          <p:cNvPr id="29704" name="Text Box 7">
            <a:extLst>
              <a:ext uri="{FF2B5EF4-FFF2-40B4-BE49-F238E27FC236}">
                <a16:creationId xmlns:a16="http://schemas.microsoft.com/office/drawing/2014/main" id="{406D3C0C-FD22-6E75-F1BB-C3BE3A976184}"/>
              </a:ext>
            </a:extLst>
          </p:cNvPr>
          <p:cNvSpPr txBox="1">
            <a:spLocks noChangeArrowheads="1"/>
          </p:cNvSpPr>
          <p:nvPr/>
        </p:nvSpPr>
        <p:spPr bwMode="auto">
          <a:xfrm>
            <a:off x="914400" y="2057400"/>
            <a:ext cx="7067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3600">
                <a:latin typeface="Arial" panose="020B0604020202020204" pitchFamily="34" charset="0"/>
              </a:rPr>
              <a:t>Heute ist schönes Frühlingswetter</a:t>
            </a:r>
          </a:p>
        </p:txBody>
      </p:sp>
      <p:sp>
        <p:nvSpPr>
          <p:cNvPr id="29705" name="Text Box 26">
            <a:extLst>
              <a:ext uri="{FF2B5EF4-FFF2-40B4-BE49-F238E27FC236}">
                <a16:creationId xmlns:a16="http://schemas.microsoft.com/office/drawing/2014/main" id="{CAC6D8E3-B919-C590-EC63-C1BB929E0DC3}"/>
              </a:ext>
            </a:extLst>
          </p:cNvPr>
          <p:cNvSpPr txBox="1">
            <a:spLocks noChangeArrowheads="1"/>
          </p:cNvSpPr>
          <p:nvPr/>
        </p:nvSpPr>
        <p:spPr bwMode="auto">
          <a:xfrm>
            <a:off x="1346200" y="2921000"/>
            <a:ext cx="479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v1</a:t>
            </a:r>
            <a:endParaRPr lang="en-GB" altLang="en-DE" sz="2400">
              <a:latin typeface="Calibri" panose="020F0502020204030204" pitchFamily="34" charset="0"/>
            </a:endParaRPr>
          </a:p>
        </p:txBody>
      </p:sp>
      <p:sp>
        <p:nvSpPr>
          <p:cNvPr id="29706" name="Text Box 27">
            <a:extLst>
              <a:ext uri="{FF2B5EF4-FFF2-40B4-BE49-F238E27FC236}">
                <a16:creationId xmlns:a16="http://schemas.microsoft.com/office/drawing/2014/main" id="{26542917-3373-222D-6CC8-9364B6BC9335}"/>
              </a:ext>
            </a:extLst>
          </p:cNvPr>
          <p:cNvSpPr txBox="1">
            <a:spLocks noChangeArrowheads="1"/>
          </p:cNvSpPr>
          <p:nvPr/>
        </p:nvSpPr>
        <p:spPr bwMode="auto">
          <a:xfrm>
            <a:off x="1922463" y="2921000"/>
            <a:ext cx="479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v2</a:t>
            </a:r>
            <a:endParaRPr lang="en-GB" altLang="en-DE" sz="2400">
              <a:latin typeface="Calibri" panose="020F0502020204030204" pitchFamily="34" charset="0"/>
            </a:endParaRPr>
          </a:p>
        </p:txBody>
      </p:sp>
      <p:sp>
        <p:nvSpPr>
          <p:cNvPr id="29707" name="Text Box 28">
            <a:extLst>
              <a:ext uri="{FF2B5EF4-FFF2-40B4-BE49-F238E27FC236}">
                <a16:creationId xmlns:a16="http://schemas.microsoft.com/office/drawing/2014/main" id="{BD5A115A-4EEE-CDBA-47A7-04427DB06AB4}"/>
              </a:ext>
            </a:extLst>
          </p:cNvPr>
          <p:cNvSpPr txBox="1">
            <a:spLocks noChangeArrowheads="1"/>
          </p:cNvSpPr>
          <p:nvPr/>
        </p:nvSpPr>
        <p:spPr bwMode="auto">
          <a:xfrm>
            <a:off x="3506788" y="2921000"/>
            <a:ext cx="479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v3</a:t>
            </a:r>
            <a:endParaRPr lang="en-GB" altLang="en-DE" sz="2400">
              <a:latin typeface="Calibri" panose="020F0502020204030204" pitchFamily="34" charset="0"/>
            </a:endParaRPr>
          </a:p>
        </p:txBody>
      </p:sp>
      <p:sp>
        <p:nvSpPr>
          <p:cNvPr id="29708" name="Text Box 29">
            <a:extLst>
              <a:ext uri="{FF2B5EF4-FFF2-40B4-BE49-F238E27FC236}">
                <a16:creationId xmlns:a16="http://schemas.microsoft.com/office/drawing/2014/main" id="{5AD63F8D-16FB-BB76-6996-5D7C5515E54A}"/>
              </a:ext>
            </a:extLst>
          </p:cNvPr>
          <p:cNvSpPr txBox="1">
            <a:spLocks noChangeArrowheads="1"/>
          </p:cNvSpPr>
          <p:nvPr/>
        </p:nvSpPr>
        <p:spPr bwMode="auto">
          <a:xfrm>
            <a:off x="4081463" y="2921000"/>
            <a:ext cx="479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v4</a:t>
            </a:r>
            <a:endParaRPr lang="en-GB" altLang="en-DE" sz="2400">
              <a:latin typeface="Calibri" panose="020F0502020204030204" pitchFamily="34" charset="0"/>
            </a:endParaRPr>
          </a:p>
        </p:txBody>
      </p:sp>
      <p:sp>
        <p:nvSpPr>
          <p:cNvPr id="29709" name="Text Box 30">
            <a:extLst>
              <a:ext uri="{FF2B5EF4-FFF2-40B4-BE49-F238E27FC236}">
                <a16:creationId xmlns:a16="http://schemas.microsoft.com/office/drawing/2014/main" id="{212BFA68-4520-C6B9-4ACA-37CBF51923A8}"/>
              </a:ext>
            </a:extLst>
          </p:cNvPr>
          <p:cNvSpPr txBox="1">
            <a:spLocks noChangeArrowheads="1"/>
          </p:cNvSpPr>
          <p:nvPr/>
        </p:nvSpPr>
        <p:spPr bwMode="auto">
          <a:xfrm>
            <a:off x="5162550" y="2925763"/>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v5</a:t>
            </a:r>
            <a:endParaRPr lang="en-GB" altLang="en-DE" sz="2400">
              <a:latin typeface="Calibri" panose="020F0502020204030204" pitchFamily="34" charset="0"/>
            </a:endParaRPr>
          </a:p>
        </p:txBody>
      </p:sp>
      <p:sp>
        <p:nvSpPr>
          <p:cNvPr id="29710" name="Text Box 32">
            <a:extLst>
              <a:ext uri="{FF2B5EF4-FFF2-40B4-BE49-F238E27FC236}">
                <a16:creationId xmlns:a16="http://schemas.microsoft.com/office/drawing/2014/main" id="{20DED714-6C94-8613-FE68-57F05CBE2EC5}"/>
              </a:ext>
            </a:extLst>
          </p:cNvPr>
          <p:cNvSpPr txBox="1">
            <a:spLocks noChangeArrowheads="1"/>
          </p:cNvSpPr>
          <p:nvPr/>
        </p:nvSpPr>
        <p:spPr bwMode="auto">
          <a:xfrm>
            <a:off x="6818313" y="2925763"/>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v7</a:t>
            </a:r>
            <a:endParaRPr lang="en-GB" altLang="en-DE" sz="2400">
              <a:latin typeface="Calibri" panose="020F0502020204030204" pitchFamily="34" charset="0"/>
            </a:endParaRPr>
          </a:p>
        </p:txBody>
      </p:sp>
      <p:sp>
        <p:nvSpPr>
          <p:cNvPr id="29711" name="Text Box 33">
            <a:extLst>
              <a:ext uri="{FF2B5EF4-FFF2-40B4-BE49-F238E27FC236}">
                <a16:creationId xmlns:a16="http://schemas.microsoft.com/office/drawing/2014/main" id="{09BD9AC6-D8B1-274C-444A-3310FAB856B6}"/>
              </a:ext>
            </a:extLst>
          </p:cNvPr>
          <p:cNvSpPr txBox="1">
            <a:spLocks noChangeArrowheads="1"/>
          </p:cNvSpPr>
          <p:nvPr/>
        </p:nvSpPr>
        <p:spPr bwMode="auto">
          <a:xfrm>
            <a:off x="7466013" y="2925763"/>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v8</a:t>
            </a:r>
            <a:endParaRPr lang="en-GB" altLang="en-DE" sz="2400">
              <a:latin typeface="Calibri" panose="020F0502020204030204" pitchFamily="34" charset="0"/>
            </a:endParaRPr>
          </a:p>
        </p:txBody>
      </p:sp>
      <p:grpSp>
        <p:nvGrpSpPr>
          <p:cNvPr id="29712" name="Group 8">
            <a:extLst>
              <a:ext uri="{FF2B5EF4-FFF2-40B4-BE49-F238E27FC236}">
                <a16:creationId xmlns:a16="http://schemas.microsoft.com/office/drawing/2014/main" id="{A499F6BD-DA9A-3E68-A785-9036642759A7}"/>
              </a:ext>
            </a:extLst>
          </p:cNvPr>
          <p:cNvGrpSpPr>
            <a:grpSpLocks/>
          </p:cNvGrpSpPr>
          <p:nvPr/>
        </p:nvGrpSpPr>
        <p:grpSpPr bwMode="auto">
          <a:xfrm>
            <a:off x="985838" y="1552575"/>
            <a:ext cx="6913562" cy="2087563"/>
            <a:chOff x="612" y="1026"/>
            <a:chExt cx="4355" cy="1315"/>
          </a:xfrm>
        </p:grpSpPr>
        <p:sp>
          <p:nvSpPr>
            <p:cNvPr id="29731" name="Line 9">
              <a:extLst>
                <a:ext uri="{FF2B5EF4-FFF2-40B4-BE49-F238E27FC236}">
                  <a16:creationId xmlns:a16="http://schemas.microsoft.com/office/drawing/2014/main" id="{B02EBB89-E181-D22E-DDDA-978CB6C3D88B}"/>
                </a:ext>
              </a:extLst>
            </p:cNvPr>
            <p:cNvSpPr>
              <a:spLocks noChangeShapeType="1"/>
            </p:cNvSpPr>
            <p:nvPr/>
          </p:nvSpPr>
          <p:spPr bwMode="auto">
            <a:xfrm>
              <a:off x="612"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2" name="Line 10">
              <a:extLst>
                <a:ext uri="{FF2B5EF4-FFF2-40B4-BE49-F238E27FC236}">
                  <a16:creationId xmlns:a16="http://schemas.microsoft.com/office/drawing/2014/main" id="{6CCD698E-025B-886D-6B92-39986525DFFE}"/>
                </a:ext>
              </a:extLst>
            </p:cNvPr>
            <p:cNvSpPr>
              <a:spLocks noChangeShapeType="1"/>
            </p:cNvSpPr>
            <p:nvPr/>
          </p:nvSpPr>
          <p:spPr bwMode="auto">
            <a:xfrm>
              <a:off x="83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3" name="Line 11">
              <a:extLst>
                <a:ext uri="{FF2B5EF4-FFF2-40B4-BE49-F238E27FC236}">
                  <a16:creationId xmlns:a16="http://schemas.microsoft.com/office/drawing/2014/main" id="{DEB66821-3255-804C-5015-2121EEAFAFFE}"/>
                </a:ext>
              </a:extLst>
            </p:cNvPr>
            <p:cNvSpPr>
              <a:spLocks noChangeShapeType="1"/>
            </p:cNvSpPr>
            <p:nvPr/>
          </p:nvSpPr>
          <p:spPr bwMode="auto">
            <a:xfrm>
              <a:off x="124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4" name="Line 12">
              <a:extLst>
                <a:ext uri="{FF2B5EF4-FFF2-40B4-BE49-F238E27FC236}">
                  <a16:creationId xmlns:a16="http://schemas.microsoft.com/office/drawing/2014/main" id="{1936DCEE-E389-3378-D883-53E35696646F}"/>
                </a:ext>
              </a:extLst>
            </p:cNvPr>
            <p:cNvSpPr>
              <a:spLocks noChangeShapeType="1"/>
            </p:cNvSpPr>
            <p:nvPr/>
          </p:nvSpPr>
          <p:spPr bwMode="auto">
            <a:xfrm>
              <a:off x="1156"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5" name="Line 13">
              <a:extLst>
                <a:ext uri="{FF2B5EF4-FFF2-40B4-BE49-F238E27FC236}">
                  <a16:creationId xmlns:a16="http://schemas.microsoft.com/office/drawing/2014/main" id="{06392BA5-83ED-04D2-8DB6-69E5F04C4802}"/>
                </a:ext>
              </a:extLst>
            </p:cNvPr>
            <p:cNvSpPr>
              <a:spLocks noChangeShapeType="1"/>
            </p:cNvSpPr>
            <p:nvPr/>
          </p:nvSpPr>
          <p:spPr bwMode="auto">
            <a:xfrm>
              <a:off x="151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6" name="Line 14">
              <a:extLst>
                <a:ext uri="{FF2B5EF4-FFF2-40B4-BE49-F238E27FC236}">
                  <a16:creationId xmlns:a16="http://schemas.microsoft.com/office/drawing/2014/main" id="{E31C0575-3885-8C42-F130-742FE697162A}"/>
                </a:ext>
              </a:extLst>
            </p:cNvPr>
            <p:cNvSpPr>
              <a:spLocks noChangeShapeType="1"/>
            </p:cNvSpPr>
            <p:nvPr/>
          </p:nvSpPr>
          <p:spPr bwMode="auto">
            <a:xfrm>
              <a:off x="2290"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7" name="Line 15">
              <a:extLst>
                <a:ext uri="{FF2B5EF4-FFF2-40B4-BE49-F238E27FC236}">
                  <a16:creationId xmlns:a16="http://schemas.microsoft.com/office/drawing/2014/main" id="{D7695EB9-6215-7FDF-C547-973A955BFD15}"/>
                </a:ext>
              </a:extLst>
            </p:cNvPr>
            <p:cNvSpPr>
              <a:spLocks noChangeShapeType="1"/>
            </p:cNvSpPr>
            <p:nvPr/>
          </p:nvSpPr>
          <p:spPr bwMode="auto">
            <a:xfrm>
              <a:off x="2426"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8" name="Line 16">
              <a:extLst>
                <a:ext uri="{FF2B5EF4-FFF2-40B4-BE49-F238E27FC236}">
                  <a16:creationId xmlns:a16="http://schemas.microsoft.com/office/drawing/2014/main" id="{EF8A3BB5-B3C5-358C-2137-7A3D42626C78}"/>
                </a:ext>
              </a:extLst>
            </p:cNvPr>
            <p:cNvSpPr>
              <a:spLocks noChangeShapeType="1"/>
            </p:cNvSpPr>
            <p:nvPr/>
          </p:nvSpPr>
          <p:spPr bwMode="auto">
            <a:xfrm>
              <a:off x="2608"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39" name="Line 17">
              <a:extLst>
                <a:ext uri="{FF2B5EF4-FFF2-40B4-BE49-F238E27FC236}">
                  <a16:creationId xmlns:a16="http://schemas.microsoft.com/office/drawing/2014/main" id="{A5F7BCD6-8B64-CD4A-2EAC-4CF59F19BE31}"/>
                </a:ext>
              </a:extLst>
            </p:cNvPr>
            <p:cNvSpPr>
              <a:spLocks noChangeShapeType="1"/>
            </p:cNvSpPr>
            <p:nvPr/>
          </p:nvSpPr>
          <p:spPr bwMode="auto">
            <a:xfrm>
              <a:off x="2789"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0" name="Line 18">
              <a:extLst>
                <a:ext uri="{FF2B5EF4-FFF2-40B4-BE49-F238E27FC236}">
                  <a16:creationId xmlns:a16="http://schemas.microsoft.com/office/drawing/2014/main" id="{ADB72FA2-886E-439B-4765-B632A82F6E46}"/>
                </a:ext>
              </a:extLst>
            </p:cNvPr>
            <p:cNvSpPr>
              <a:spLocks noChangeShapeType="1"/>
            </p:cNvSpPr>
            <p:nvPr/>
          </p:nvSpPr>
          <p:spPr bwMode="auto">
            <a:xfrm>
              <a:off x="3243"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1" name="Line 19">
              <a:extLst>
                <a:ext uri="{FF2B5EF4-FFF2-40B4-BE49-F238E27FC236}">
                  <a16:creationId xmlns:a16="http://schemas.microsoft.com/office/drawing/2014/main" id="{D7B90A91-71F1-3AEC-0BE3-DEA9198AE803}"/>
                </a:ext>
              </a:extLst>
            </p:cNvPr>
            <p:cNvSpPr>
              <a:spLocks noChangeShapeType="1"/>
            </p:cNvSpPr>
            <p:nvPr/>
          </p:nvSpPr>
          <p:spPr bwMode="auto">
            <a:xfrm>
              <a:off x="3560"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2" name="Line 20">
              <a:extLst>
                <a:ext uri="{FF2B5EF4-FFF2-40B4-BE49-F238E27FC236}">
                  <a16:creationId xmlns:a16="http://schemas.microsoft.com/office/drawing/2014/main" id="{641FBCEA-EEFF-F3D1-006D-3E3CDAB238FE}"/>
                </a:ext>
              </a:extLst>
            </p:cNvPr>
            <p:cNvSpPr>
              <a:spLocks noChangeShapeType="1"/>
            </p:cNvSpPr>
            <p:nvPr/>
          </p:nvSpPr>
          <p:spPr bwMode="auto">
            <a:xfrm>
              <a:off x="3651"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3" name="Line 21">
              <a:extLst>
                <a:ext uri="{FF2B5EF4-FFF2-40B4-BE49-F238E27FC236}">
                  <a16:creationId xmlns:a16="http://schemas.microsoft.com/office/drawing/2014/main" id="{C850A983-D70E-8CC3-AFCC-D140F25D0D6E}"/>
                </a:ext>
              </a:extLst>
            </p:cNvPr>
            <p:cNvSpPr>
              <a:spLocks noChangeShapeType="1"/>
            </p:cNvSpPr>
            <p:nvPr/>
          </p:nvSpPr>
          <p:spPr bwMode="auto">
            <a:xfrm>
              <a:off x="3742"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4" name="Line 22">
              <a:extLst>
                <a:ext uri="{FF2B5EF4-FFF2-40B4-BE49-F238E27FC236}">
                  <a16:creationId xmlns:a16="http://schemas.microsoft.com/office/drawing/2014/main" id="{D87D9AC3-0569-A43F-16F3-36DDBBD99D30}"/>
                </a:ext>
              </a:extLst>
            </p:cNvPr>
            <p:cNvSpPr>
              <a:spLocks noChangeShapeType="1"/>
            </p:cNvSpPr>
            <p:nvPr/>
          </p:nvSpPr>
          <p:spPr bwMode="auto">
            <a:xfrm>
              <a:off x="437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5" name="Line 23">
              <a:extLst>
                <a:ext uri="{FF2B5EF4-FFF2-40B4-BE49-F238E27FC236}">
                  <a16:creationId xmlns:a16="http://schemas.microsoft.com/office/drawing/2014/main" id="{E8DBCD79-DE18-98BD-7E8A-7B5B2067CFBE}"/>
                </a:ext>
              </a:extLst>
            </p:cNvPr>
            <p:cNvSpPr>
              <a:spLocks noChangeShapeType="1"/>
            </p:cNvSpPr>
            <p:nvPr/>
          </p:nvSpPr>
          <p:spPr bwMode="auto">
            <a:xfrm>
              <a:off x="4513"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6" name="Line 24">
              <a:extLst>
                <a:ext uri="{FF2B5EF4-FFF2-40B4-BE49-F238E27FC236}">
                  <a16:creationId xmlns:a16="http://schemas.microsoft.com/office/drawing/2014/main" id="{5ACAB1E9-558E-6F08-2301-A3240375C7A4}"/>
                </a:ext>
              </a:extLst>
            </p:cNvPr>
            <p:cNvSpPr>
              <a:spLocks noChangeShapeType="1"/>
            </p:cNvSpPr>
            <p:nvPr/>
          </p:nvSpPr>
          <p:spPr bwMode="auto">
            <a:xfrm>
              <a:off x="4694"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9747" name="Line 25">
              <a:extLst>
                <a:ext uri="{FF2B5EF4-FFF2-40B4-BE49-F238E27FC236}">
                  <a16:creationId xmlns:a16="http://schemas.microsoft.com/office/drawing/2014/main" id="{94D67B80-98AC-86AC-5BC8-F2268309D8FE}"/>
                </a:ext>
              </a:extLst>
            </p:cNvPr>
            <p:cNvSpPr>
              <a:spLocks noChangeShapeType="1"/>
            </p:cNvSpPr>
            <p:nvPr/>
          </p:nvSpPr>
          <p:spPr bwMode="auto">
            <a:xfrm>
              <a:off x="4967" y="1026"/>
              <a:ext cx="0" cy="13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grpSp>
      <p:sp>
        <p:nvSpPr>
          <p:cNvPr id="29713" name="Text Box 44">
            <a:extLst>
              <a:ext uri="{FF2B5EF4-FFF2-40B4-BE49-F238E27FC236}">
                <a16:creationId xmlns:a16="http://schemas.microsoft.com/office/drawing/2014/main" id="{E7C17187-A72E-809C-E59F-80DCD743BA5E}"/>
              </a:ext>
            </a:extLst>
          </p:cNvPr>
          <p:cNvSpPr txBox="1">
            <a:spLocks noChangeArrowheads="1"/>
          </p:cNvSpPr>
          <p:nvPr/>
        </p:nvSpPr>
        <p:spPr bwMode="auto">
          <a:xfrm>
            <a:off x="1038225" y="1049338"/>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c1</a:t>
            </a:r>
          </a:p>
        </p:txBody>
      </p:sp>
      <p:sp>
        <p:nvSpPr>
          <p:cNvPr id="29714" name="Text Box 45">
            <a:extLst>
              <a:ext uri="{FF2B5EF4-FFF2-40B4-BE49-F238E27FC236}">
                <a16:creationId xmlns:a16="http://schemas.microsoft.com/office/drawing/2014/main" id="{92181C1C-4EA6-31A3-72BA-C27592442D98}"/>
              </a:ext>
            </a:extLst>
          </p:cNvPr>
          <p:cNvSpPr txBox="1">
            <a:spLocks noChangeArrowheads="1"/>
          </p:cNvSpPr>
          <p:nvPr/>
        </p:nvSpPr>
        <p:spPr bwMode="auto">
          <a:xfrm>
            <a:off x="1706563" y="1049338"/>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c2</a:t>
            </a:r>
          </a:p>
        </p:txBody>
      </p:sp>
      <p:sp>
        <p:nvSpPr>
          <p:cNvPr id="29715" name="Text Box 46">
            <a:extLst>
              <a:ext uri="{FF2B5EF4-FFF2-40B4-BE49-F238E27FC236}">
                <a16:creationId xmlns:a16="http://schemas.microsoft.com/office/drawing/2014/main" id="{7BDC3C81-2FC2-2D38-2C4B-2590052CDAE4}"/>
              </a:ext>
            </a:extLst>
          </p:cNvPr>
          <p:cNvSpPr txBox="1">
            <a:spLocks noChangeArrowheads="1"/>
          </p:cNvSpPr>
          <p:nvPr/>
        </p:nvSpPr>
        <p:spPr bwMode="auto">
          <a:xfrm>
            <a:off x="2786063" y="1049338"/>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c3</a:t>
            </a:r>
          </a:p>
        </p:txBody>
      </p:sp>
      <p:sp>
        <p:nvSpPr>
          <p:cNvPr id="29716" name="Text Box 47">
            <a:extLst>
              <a:ext uri="{FF2B5EF4-FFF2-40B4-BE49-F238E27FC236}">
                <a16:creationId xmlns:a16="http://schemas.microsoft.com/office/drawing/2014/main" id="{42DF439D-9FAC-075A-6330-C730D44E6598}"/>
              </a:ext>
            </a:extLst>
          </p:cNvPr>
          <p:cNvSpPr txBox="1">
            <a:spLocks noChangeArrowheads="1"/>
          </p:cNvSpPr>
          <p:nvPr/>
        </p:nvSpPr>
        <p:spPr bwMode="auto">
          <a:xfrm>
            <a:off x="3794125" y="1049338"/>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c4</a:t>
            </a:r>
          </a:p>
        </p:txBody>
      </p:sp>
      <p:sp>
        <p:nvSpPr>
          <p:cNvPr id="29717" name="Text Box 48">
            <a:extLst>
              <a:ext uri="{FF2B5EF4-FFF2-40B4-BE49-F238E27FC236}">
                <a16:creationId xmlns:a16="http://schemas.microsoft.com/office/drawing/2014/main" id="{E6B1E7AC-A050-8C12-A6B5-7E70A5DC7E54}"/>
              </a:ext>
            </a:extLst>
          </p:cNvPr>
          <p:cNvSpPr txBox="1">
            <a:spLocks noChangeArrowheads="1"/>
          </p:cNvSpPr>
          <p:nvPr/>
        </p:nvSpPr>
        <p:spPr bwMode="auto">
          <a:xfrm>
            <a:off x="4586288" y="1049338"/>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c5</a:t>
            </a:r>
          </a:p>
        </p:txBody>
      </p:sp>
      <p:sp>
        <p:nvSpPr>
          <p:cNvPr id="29718" name="Text Box 49">
            <a:extLst>
              <a:ext uri="{FF2B5EF4-FFF2-40B4-BE49-F238E27FC236}">
                <a16:creationId xmlns:a16="http://schemas.microsoft.com/office/drawing/2014/main" id="{0F77400C-74C8-8E40-5D25-B020AAD7D0E8}"/>
              </a:ext>
            </a:extLst>
          </p:cNvPr>
          <p:cNvSpPr txBox="1">
            <a:spLocks noChangeArrowheads="1"/>
          </p:cNvSpPr>
          <p:nvPr/>
        </p:nvSpPr>
        <p:spPr bwMode="auto">
          <a:xfrm>
            <a:off x="5451475" y="1049338"/>
            <a:ext cx="50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c6</a:t>
            </a:r>
          </a:p>
        </p:txBody>
      </p:sp>
      <p:sp>
        <p:nvSpPr>
          <p:cNvPr id="29719" name="Text Box 50">
            <a:extLst>
              <a:ext uri="{FF2B5EF4-FFF2-40B4-BE49-F238E27FC236}">
                <a16:creationId xmlns:a16="http://schemas.microsoft.com/office/drawing/2014/main" id="{1647E54C-8249-05B1-436C-9517DBF420B5}"/>
              </a:ext>
            </a:extLst>
          </p:cNvPr>
          <p:cNvSpPr txBox="1">
            <a:spLocks noChangeArrowheads="1"/>
          </p:cNvSpPr>
          <p:nvPr/>
        </p:nvSpPr>
        <p:spPr bwMode="auto">
          <a:xfrm>
            <a:off x="6243638" y="1049338"/>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c7</a:t>
            </a:r>
          </a:p>
        </p:txBody>
      </p:sp>
      <p:sp>
        <p:nvSpPr>
          <p:cNvPr id="29720" name="Text Box 51">
            <a:extLst>
              <a:ext uri="{FF2B5EF4-FFF2-40B4-BE49-F238E27FC236}">
                <a16:creationId xmlns:a16="http://schemas.microsoft.com/office/drawing/2014/main" id="{2FEED4B4-A789-027C-A0D5-AB4BC091FB58}"/>
              </a:ext>
            </a:extLst>
          </p:cNvPr>
          <p:cNvSpPr txBox="1">
            <a:spLocks noChangeArrowheads="1"/>
          </p:cNvSpPr>
          <p:nvPr/>
        </p:nvSpPr>
        <p:spPr bwMode="auto">
          <a:xfrm>
            <a:off x="7107238" y="1049338"/>
            <a:ext cx="506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Arial" panose="020B0604020202020204" pitchFamily="34" charset="0"/>
              </a:rPr>
              <a:t>c8</a:t>
            </a:r>
          </a:p>
        </p:txBody>
      </p:sp>
      <p:sp>
        <p:nvSpPr>
          <p:cNvPr id="83" name="Text Box 52">
            <a:extLst>
              <a:ext uri="{FF2B5EF4-FFF2-40B4-BE49-F238E27FC236}">
                <a16:creationId xmlns:a16="http://schemas.microsoft.com/office/drawing/2014/main" id="{F980A638-C796-9C69-7B08-0D95CA1AF5E6}"/>
              </a:ext>
            </a:extLst>
          </p:cNvPr>
          <p:cNvSpPr txBox="1">
            <a:spLocks noChangeArrowheads="1"/>
          </p:cNvSpPr>
          <p:nvPr/>
        </p:nvSpPr>
        <p:spPr bwMode="auto">
          <a:xfrm>
            <a:off x="1038225" y="1554163"/>
            <a:ext cx="354013"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h</a:t>
            </a:r>
            <a:endParaRPr lang="en-GB" dirty="0">
              <a:latin typeface="+mj-lt"/>
              <a:ea typeface="ＭＳ Ｐゴシック" pitchFamily="-100" charset="-128"/>
              <a:cs typeface="ＭＳ Ｐゴシック" pitchFamily="-100" charset="-128"/>
            </a:endParaRPr>
          </a:p>
        </p:txBody>
      </p:sp>
      <p:sp>
        <p:nvSpPr>
          <p:cNvPr id="84" name="Text Box 53">
            <a:extLst>
              <a:ext uri="{FF2B5EF4-FFF2-40B4-BE49-F238E27FC236}">
                <a16:creationId xmlns:a16="http://schemas.microsoft.com/office/drawing/2014/main" id="{DFA2FDED-05B2-531E-13A2-147DD1B3BF4A}"/>
              </a:ext>
            </a:extLst>
          </p:cNvPr>
          <p:cNvSpPr txBox="1">
            <a:spLocks noChangeArrowheads="1"/>
          </p:cNvSpPr>
          <p:nvPr/>
        </p:nvSpPr>
        <p:spPr bwMode="auto">
          <a:xfrm>
            <a:off x="1778000" y="1554163"/>
            <a:ext cx="287338" cy="461962"/>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t</a:t>
            </a:r>
            <a:endParaRPr lang="en-GB" dirty="0">
              <a:latin typeface="+mj-lt"/>
              <a:ea typeface="ＭＳ Ｐゴシック" pitchFamily="-100" charset="-128"/>
              <a:cs typeface="ＭＳ Ｐゴシック" pitchFamily="-100" charset="-128"/>
            </a:endParaRPr>
          </a:p>
        </p:txBody>
      </p:sp>
      <p:sp>
        <p:nvSpPr>
          <p:cNvPr id="29723" name="Text Box 54">
            <a:extLst>
              <a:ext uri="{FF2B5EF4-FFF2-40B4-BE49-F238E27FC236}">
                <a16:creationId xmlns:a16="http://schemas.microsoft.com/office/drawing/2014/main" id="{EB2FB47C-D282-E56B-0C92-D0D021B269D2}"/>
              </a:ext>
            </a:extLst>
          </p:cNvPr>
          <p:cNvSpPr txBox="1">
            <a:spLocks noChangeArrowheads="1"/>
          </p:cNvSpPr>
          <p:nvPr/>
        </p:nvSpPr>
        <p:spPr bwMode="auto">
          <a:xfrm>
            <a:off x="2714625" y="1554163"/>
            <a:ext cx="504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stʃ</a:t>
            </a:r>
          </a:p>
        </p:txBody>
      </p:sp>
      <p:sp>
        <p:nvSpPr>
          <p:cNvPr id="86" name="Text Box 55">
            <a:extLst>
              <a:ext uri="{FF2B5EF4-FFF2-40B4-BE49-F238E27FC236}">
                <a16:creationId xmlns:a16="http://schemas.microsoft.com/office/drawing/2014/main" id="{A6CEDC8C-855D-B504-7014-0446D12ACCA1}"/>
              </a:ext>
            </a:extLst>
          </p:cNvPr>
          <p:cNvSpPr txBox="1">
            <a:spLocks noChangeArrowheads="1"/>
          </p:cNvSpPr>
          <p:nvPr/>
        </p:nvSpPr>
        <p:spPr bwMode="auto">
          <a:xfrm>
            <a:off x="3917950" y="1554163"/>
            <a:ext cx="354013"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n</a:t>
            </a:r>
            <a:endParaRPr lang="en-GB" dirty="0">
              <a:latin typeface="+mj-lt"/>
              <a:ea typeface="ＭＳ Ｐゴシック" pitchFamily="-100" charset="-128"/>
              <a:cs typeface="ＭＳ Ｐゴシック" pitchFamily="-100" charset="-128"/>
            </a:endParaRPr>
          </a:p>
        </p:txBody>
      </p:sp>
      <p:sp>
        <p:nvSpPr>
          <p:cNvPr id="87" name="Text Box 56">
            <a:extLst>
              <a:ext uri="{FF2B5EF4-FFF2-40B4-BE49-F238E27FC236}">
                <a16:creationId xmlns:a16="http://schemas.microsoft.com/office/drawing/2014/main" id="{801624BD-96ED-36E5-3194-4B5108C73924}"/>
              </a:ext>
            </a:extLst>
          </p:cNvPr>
          <p:cNvSpPr txBox="1">
            <a:spLocks noChangeArrowheads="1"/>
          </p:cNvSpPr>
          <p:nvPr/>
        </p:nvSpPr>
        <p:spPr bwMode="auto">
          <a:xfrm>
            <a:off x="4586288" y="1554163"/>
            <a:ext cx="522287" cy="457200"/>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sfr</a:t>
            </a:r>
            <a:endParaRPr lang="en-GB" dirty="0">
              <a:latin typeface="+mj-lt"/>
              <a:ea typeface="ＭＳ Ｐゴシック" pitchFamily="-100" charset="-128"/>
              <a:cs typeface="ＭＳ Ｐゴシック" pitchFamily="-100" charset="-128"/>
            </a:endParaRPr>
          </a:p>
        </p:txBody>
      </p:sp>
      <p:sp>
        <p:nvSpPr>
          <p:cNvPr id="88" name="Text Box 57">
            <a:extLst>
              <a:ext uri="{FF2B5EF4-FFF2-40B4-BE49-F238E27FC236}">
                <a16:creationId xmlns:a16="http://schemas.microsoft.com/office/drawing/2014/main" id="{9B3AB273-34DB-398F-7544-414486CCFFC4}"/>
              </a:ext>
            </a:extLst>
          </p:cNvPr>
          <p:cNvSpPr txBox="1">
            <a:spLocks noChangeArrowheads="1"/>
          </p:cNvSpPr>
          <p:nvPr/>
        </p:nvSpPr>
        <p:spPr bwMode="auto">
          <a:xfrm>
            <a:off x="5594350" y="1554163"/>
            <a:ext cx="255588" cy="461962"/>
          </a:xfrm>
          <a:prstGeom prst="rect">
            <a:avLst/>
          </a:prstGeom>
          <a:noFill/>
          <a:ln w="9525">
            <a:noFill/>
            <a:miter lim="800000"/>
            <a:headEnd/>
            <a:tailEnd/>
          </a:ln>
        </p:spPr>
        <p:txBody>
          <a:bodyPr wrap="none">
            <a:spAutoFit/>
          </a:bodyPr>
          <a:lstStyle/>
          <a:p>
            <a:pPr eaLnBrk="1" hangingPunct="1">
              <a:defRPr/>
            </a:pPr>
            <a:r>
              <a:rPr lang="en-GB" dirty="0" err="1">
                <a:latin typeface="+mj-lt"/>
                <a:ea typeface="Charis SIL" pitchFamily="1" charset="0"/>
                <a:cs typeface="Charis SIL" pitchFamily="1" charset="0"/>
              </a:rPr>
              <a:t>l</a:t>
            </a:r>
            <a:endParaRPr lang="en-GB" dirty="0">
              <a:latin typeface="+mj-lt"/>
              <a:ea typeface="Charis SIL" pitchFamily="1" charset="0"/>
              <a:cs typeface="Charis SIL" pitchFamily="1" charset="0"/>
            </a:endParaRPr>
          </a:p>
        </p:txBody>
      </p:sp>
      <p:sp>
        <p:nvSpPr>
          <p:cNvPr id="29727" name="Text Box 58">
            <a:extLst>
              <a:ext uri="{FF2B5EF4-FFF2-40B4-BE49-F238E27FC236}">
                <a16:creationId xmlns:a16="http://schemas.microsoft.com/office/drawing/2014/main" id="{C0A3D70E-BD6F-726D-8D47-202974205DD4}"/>
              </a:ext>
            </a:extLst>
          </p:cNvPr>
          <p:cNvSpPr txBox="1">
            <a:spLocks noChangeArrowheads="1"/>
          </p:cNvSpPr>
          <p:nvPr/>
        </p:nvSpPr>
        <p:spPr bwMode="auto">
          <a:xfrm>
            <a:off x="6078538" y="1554163"/>
            <a:ext cx="752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ŋgzv</a:t>
            </a:r>
          </a:p>
        </p:txBody>
      </p:sp>
      <p:sp>
        <p:nvSpPr>
          <p:cNvPr id="90" name="Text Box 59">
            <a:extLst>
              <a:ext uri="{FF2B5EF4-FFF2-40B4-BE49-F238E27FC236}">
                <a16:creationId xmlns:a16="http://schemas.microsoft.com/office/drawing/2014/main" id="{8FF1F12B-E980-B33E-32BF-BE8FBE3AF30B}"/>
              </a:ext>
            </a:extLst>
          </p:cNvPr>
          <p:cNvSpPr txBox="1">
            <a:spLocks noChangeArrowheads="1"/>
          </p:cNvSpPr>
          <p:nvPr/>
        </p:nvSpPr>
        <p:spPr bwMode="auto">
          <a:xfrm>
            <a:off x="7159625" y="1554163"/>
            <a:ext cx="287338" cy="461962"/>
          </a:xfrm>
          <a:prstGeom prst="rect">
            <a:avLst/>
          </a:prstGeom>
          <a:noFill/>
          <a:ln w="9525">
            <a:noFill/>
            <a:miter lim="800000"/>
            <a:headEnd/>
            <a:tailEnd/>
          </a:ln>
        </p:spPr>
        <p:txBody>
          <a:bodyPr wrap="none">
            <a:spAutoFit/>
          </a:bodyPr>
          <a:lstStyle/>
          <a:p>
            <a:pPr eaLnBrk="1" hangingPunct="1">
              <a:defRPr/>
            </a:pPr>
            <a:r>
              <a:rPr lang="en-GB" dirty="0" err="1">
                <a:latin typeface="+mj-lt"/>
                <a:ea typeface="ＭＳ Ｐゴシック" pitchFamily="-100" charset="-128"/>
                <a:cs typeface="ＭＳ Ｐゴシック" pitchFamily="-100" charset="-128"/>
              </a:rPr>
              <a:t>t</a:t>
            </a:r>
            <a:endParaRPr lang="en-GB" dirty="0">
              <a:latin typeface="+mj-lt"/>
              <a:ea typeface="ＭＳ Ｐゴシック" pitchFamily="-100" charset="-128"/>
              <a:cs typeface="ＭＳ Ｐゴシック" pitchFamily="-100" charset="-128"/>
            </a:endParaRPr>
          </a:p>
        </p:txBody>
      </p:sp>
      <p:sp>
        <p:nvSpPr>
          <p:cNvPr id="91" name="TextBox 90">
            <a:extLst>
              <a:ext uri="{FF2B5EF4-FFF2-40B4-BE49-F238E27FC236}">
                <a16:creationId xmlns:a16="http://schemas.microsoft.com/office/drawing/2014/main" id="{76E2FFB5-86E6-70D6-1BF7-28EB08F99526}"/>
              </a:ext>
            </a:extLst>
          </p:cNvPr>
          <p:cNvSpPr txBox="1"/>
          <p:nvPr/>
        </p:nvSpPr>
        <p:spPr>
          <a:xfrm>
            <a:off x="1371600" y="609600"/>
            <a:ext cx="64008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Grabe &amp; </a:t>
            </a:r>
            <a:r>
              <a:rPr lang="de-DE" dirty="0" err="1">
                <a:latin typeface="+mj-lt"/>
                <a:ea typeface="ＭＳ Ｐゴシック" pitchFamily="-100" charset="-128"/>
                <a:cs typeface="ＭＳ Ｐゴシック" pitchFamily="-100" charset="-128"/>
              </a:rPr>
              <a:t>Lowe</a:t>
            </a:r>
            <a:r>
              <a:rPr lang="de-DE" dirty="0">
                <a:latin typeface="+mj-lt"/>
                <a:ea typeface="ＭＳ Ｐゴシック" pitchFamily="-100" charset="-128"/>
                <a:cs typeface="ＭＳ Ｐゴシック" pitchFamily="-100" charset="-128"/>
              </a:rPr>
              <a:t> (2002): </a:t>
            </a:r>
            <a:r>
              <a:rPr lang="de-DE" dirty="0" err="1">
                <a:latin typeface="+mj-lt"/>
                <a:ea typeface="ＭＳ Ｐゴシック" pitchFamily="-100" charset="-128"/>
                <a:cs typeface="ＭＳ Ｐゴシック" pitchFamily="-100" charset="-128"/>
              </a:rPr>
              <a:t>Pairwise</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variability</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index</a:t>
            </a:r>
            <a:endParaRPr lang="de-DE" dirty="0">
              <a:latin typeface="+mj-lt"/>
              <a:ea typeface="ＭＳ Ｐゴシック" pitchFamily="-100" charset="-128"/>
              <a:cs typeface="ＭＳ Ｐゴシック" pitchFamily="-100" charset="-128"/>
            </a:endParaRPr>
          </a:p>
        </p:txBody>
      </p:sp>
      <p:sp>
        <p:nvSpPr>
          <p:cNvPr id="92" name="TextBox 91">
            <a:extLst>
              <a:ext uri="{FF2B5EF4-FFF2-40B4-BE49-F238E27FC236}">
                <a16:creationId xmlns:a16="http://schemas.microsoft.com/office/drawing/2014/main" id="{9433E1A6-9C2A-A9AB-44FB-6E9022D20F40}"/>
              </a:ext>
            </a:extLst>
          </p:cNvPr>
          <p:cNvSpPr txBox="1">
            <a:spLocks noChangeArrowheads="1"/>
          </p:cNvSpPr>
          <p:nvPr/>
        </p:nvSpPr>
        <p:spPr bwMode="auto">
          <a:xfrm>
            <a:off x="457200" y="0"/>
            <a:ext cx="8305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de-DE" altLang="en-DE">
                <a:solidFill>
                  <a:srgbClr val="000000"/>
                </a:solidFill>
                <a:latin typeface="Calibri" panose="020F0502020204030204" pitchFamily="34" charset="0"/>
              </a:rPr>
              <a:t>Algorithmen für die rhythmische Trennung zwischen Sprachen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
            <a:extLst>
              <a:ext uri="{FF2B5EF4-FFF2-40B4-BE49-F238E27FC236}">
                <a16:creationId xmlns:a16="http://schemas.microsoft.com/office/drawing/2014/main" id="{3002251B-5855-36AA-EF3C-947EB2765BA7}"/>
              </a:ext>
            </a:extLst>
          </p:cNvPr>
          <p:cNvPicPr>
            <a:picLocks noChangeAspect="1"/>
          </p:cNvPicPr>
          <p:nvPr/>
        </p:nvPicPr>
        <p:blipFill>
          <a:blip r:embed="rId2">
            <a:extLst>
              <a:ext uri="{28A0092B-C50C-407E-A947-70E740481C1C}">
                <a14:useLocalDpi xmlns:a14="http://schemas.microsoft.com/office/drawing/2010/main" val="0"/>
              </a:ext>
            </a:extLst>
          </a:blip>
          <a:srcRect l="7407" r="11111"/>
          <a:stretch>
            <a:fillRect/>
          </a:stretch>
        </p:blipFill>
        <p:spPr bwMode="auto">
          <a:xfrm>
            <a:off x="914400" y="1714500"/>
            <a:ext cx="67056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6" name="TextBox 2">
            <a:extLst>
              <a:ext uri="{FF2B5EF4-FFF2-40B4-BE49-F238E27FC236}">
                <a16:creationId xmlns:a16="http://schemas.microsoft.com/office/drawing/2014/main" id="{C3C67E35-A411-F1AF-7939-F7EE254AA550}"/>
              </a:ext>
            </a:extLst>
          </p:cNvPr>
          <p:cNvSpPr txBox="1">
            <a:spLocks noChangeArrowheads="1"/>
          </p:cNvSpPr>
          <p:nvPr/>
        </p:nvSpPr>
        <p:spPr bwMode="auto">
          <a:xfrm>
            <a:off x="4343400" y="2209800"/>
            <a:ext cx="480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Parameter von Ramus et al (1999)</a:t>
            </a:r>
            <a:r>
              <a:rPr lang="de-DE" altLang="en-DE" sz="2400" baseline="30000">
                <a:latin typeface="Calibri" panose="020F0502020204030204" pitchFamily="34" charset="0"/>
              </a:rPr>
              <a:t>1</a:t>
            </a:r>
            <a:endParaRPr lang="de-DE" altLang="en-DE" sz="2400">
              <a:latin typeface="Calibri" panose="020F0502020204030204" pitchFamily="34" charset="0"/>
            </a:endParaRPr>
          </a:p>
        </p:txBody>
      </p:sp>
      <p:sp>
        <p:nvSpPr>
          <p:cNvPr id="5" name="TextBox 4">
            <a:extLst>
              <a:ext uri="{FF2B5EF4-FFF2-40B4-BE49-F238E27FC236}">
                <a16:creationId xmlns:a16="http://schemas.microsoft.com/office/drawing/2014/main" id="{86F8878D-FCFD-C46A-59BF-30F00C9DA0EC}"/>
              </a:ext>
            </a:extLst>
          </p:cNvPr>
          <p:cNvSpPr txBox="1"/>
          <p:nvPr/>
        </p:nvSpPr>
        <p:spPr>
          <a:xfrm>
            <a:off x="381000" y="609600"/>
            <a:ext cx="8382000" cy="1200150"/>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Die Ergebnisse aus </a:t>
            </a:r>
            <a:r>
              <a:rPr lang="de-DE" dirty="0" err="1">
                <a:latin typeface="+mj-lt"/>
                <a:ea typeface="ＭＳ Ｐゴシック" pitchFamily="-100" charset="-128"/>
                <a:cs typeface="ＭＳ Ｐゴシック" pitchFamily="-100" charset="-128"/>
              </a:rPr>
              <a:t>Ramus</a:t>
            </a:r>
            <a:r>
              <a:rPr lang="de-DE" dirty="0">
                <a:latin typeface="+mj-lt"/>
                <a:ea typeface="ＭＳ Ｐゴシック" pitchFamily="-100" charset="-128"/>
                <a:cs typeface="ＭＳ Ｐゴシック" pitchFamily="-100" charset="-128"/>
              </a:rPr>
              <a:t> et al (1999) und Grabe &amp; </a:t>
            </a:r>
            <a:r>
              <a:rPr lang="de-DE" dirty="0" err="1">
                <a:latin typeface="+mj-lt"/>
                <a:ea typeface="ＭＳ Ｐゴシック" pitchFamily="-100" charset="-128"/>
                <a:cs typeface="ＭＳ Ｐゴシック" pitchFamily="-100" charset="-128"/>
              </a:rPr>
              <a:t>Lowe</a:t>
            </a:r>
            <a:r>
              <a:rPr lang="de-DE" dirty="0">
                <a:latin typeface="+mj-lt"/>
                <a:ea typeface="ＭＳ Ｐゴシック" pitchFamily="-100" charset="-128"/>
                <a:cs typeface="ＭＳ Ｐゴシック" pitchFamily="-100" charset="-128"/>
              </a:rPr>
              <a:t> (2002) zeigen, dass sich </a:t>
            </a:r>
            <a:r>
              <a:rPr lang="de-DE" dirty="0" err="1">
                <a:latin typeface="+mj-lt"/>
                <a:ea typeface="ＭＳ Ｐゴシック" pitchFamily="-100" charset="-128"/>
                <a:cs typeface="ＭＳ Ｐゴシック" pitchFamily="-100" charset="-128"/>
              </a:rPr>
              <a:t>stressed-</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syllable-</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mora-timed</a:t>
            </a:r>
            <a:r>
              <a:rPr lang="de-DE" dirty="0">
                <a:latin typeface="+mj-lt"/>
                <a:ea typeface="ＭＳ Ｐゴシック" pitchFamily="-100" charset="-128"/>
                <a:cs typeface="ＭＳ Ｐゴシック" pitchFamily="-100" charset="-128"/>
              </a:rPr>
              <a:t> Sprachen mit  diesen Parametern teilweise trennen lassen.</a:t>
            </a:r>
          </a:p>
        </p:txBody>
      </p:sp>
      <p:sp>
        <p:nvSpPr>
          <p:cNvPr id="31748" name="TextBox 5">
            <a:extLst>
              <a:ext uri="{FF2B5EF4-FFF2-40B4-BE49-F238E27FC236}">
                <a16:creationId xmlns:a16="http://schemas.microsoft.com/office/drawing/2014/main" id="{5530D085-21ED-EADC-594B-CAC4EDECD9CB}"/>
              </a:ext>
            </a:extLst>
          </p:cNvPr>
          <p:cNvSpPr txBox="1">
            <a:spLocks noChangeArrowheads="1"/>
          </p:cNvSpPr>
          <p:nvPr/>
        </p:nvSpPr>
        <p:spPr bwMode="auto">
          <a:xfrm>
            <a:off x="990600" y="6519863"/>
            <a:ext cx="6477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1600">
                <a:latin typeface="Calibri" panose="020F0502020204030204" pitchFamily="34" charset="0"/>
              </a:rPr>
              <a:t>1. Abbildung aus Nespor et al (2011)</a:t>
            </a:r>
            <a:r>
              <a:rPr lang="en-US" altLang="en-DE" sz="1600">
                <a:latin typeface="Arial" panose="020B0604020202020204" pitchFamily="34" charset="0"/>
              </a:rPr>
              <a:t>, nespor11.pdf</a:t>
            </a:r>
          </a:p>
        </p:txBody>
      </p:sp>
      <p:sp>
        <p:nvSpPr>
          <p:cNvPr id="7" name="TextBox 6">
            <a:extLst>
              <a:ext uri="{FF2B5EF4-FFF2-40B4-BE49-F238E27FC236}">
                <a16:creationId xmlns:a16="http://schemas.microsoft.com/office/drawing/2014/main" id="{BE80F3B9-7F70-4B2B-D628-69BCF5EE701A}"/>
              </a:ext>
            </a:extLst>
          </p:cNvPr>
          <p:cNvSpPr txBox="1">
            <a:spLocks noChangeArrowheads="1"/>
          </p:cNvSpPr>
          <p:nvPr/>
        </p:nvSpPr>
        <p:spPr bwMode="auto">
          <a:xfrm>
            <a:off x="457200" y="0"/>
            <a:ext cx="8305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de-DE" altLang="en-DE">
                <a:solidFill>
                  <a:srgbClr val="000000"/>
                </a:solidFill>
                <a:latin typeface="Calibri" panose="020F0502020204030204" pitchFamily="34" charset="0"/>
              </a:rPr>
              <a:t>Algorithmen für die rhythmische Trennung zwischen Sprachen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5">
            <a:extLst>
              <a:ext uri="{FF2B5EF4-FFF2-40B4-BE49-F238E27FC236}">
                <a16:creationId xmlns:a16="http://schemas.microsoft.com/office/drawing/2014/main" id="{9A4BD635-7D0C-1E83-9AE9-366CD739091A}"/>
              </a:ext>
            </a:extLst>
          </p:cNvPr>
          <p:cNvSpPr txBox="1">
            <a:spLocks noChangeArrowheads="1"/>
          </p:cNvSpPr>
          <p:nvPr/>
        </p:nvSpPr>
        <p:spPr bwMode="auto">
          <a:xfrm>
            <a:off x="990600" y="3352800"/>
            <a:ext cx="698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latin typeface="Calibri" panose="020F0502020204030204" pitchFamily="34" charset="0"/>
              </a:rPr>
              <a:t>/ </a:t>
            </a:r>
            <a:r>
              <a:rPr lang="en-GB" altLang="en-DE" sz="2400">
                <a:solidFill>
                  <a:srgbClr val="FF3300"/>
                </a:solidFill>
                <a:latin typeface="Calibri" panose="020F0502020204030204" pitchFamily="34" charset="0"/>
              </a:rPr>
              <a:t>Heu</a:t>
            </a:r>
            <a:r>
              <a:rPr lang="en-GB" altLang="en-DE" sz="2400">
                <a:solidFill>
                  <a:schemeClr val="accent2"/>
                </a:solidFill>
                <a:latin typeface="Calibri" panose="020F0502020204030204" pitchFamily="34" charset="0"/>
              </a:rPr>
              <a:t>te</a:t>
            </a:r>
            <a:r>
              <a:rPr lang="en-GB" altLang="en-DE" sz="2400">
                <a:latin typeface="Calibri" panose="020F0502020204030204" pitchFamily="34" charset="0"/>
              </a:rPr>
              <a:t> </a:t>
            </a:r>
            <a:r>
              <a:rPr lang="en-GB" altLang="en-DE" sz="2400">
                <a:solidFill>
                  <a:schemeClr val="accent2"/>
                </a:solidFill>
                <a:latin typeface="Calibri" panose="020F0502020204030204" pitchFamily="34" charset="0"/>
              </a:rPr>
              <a:t>ist</a:t>
            </a:r>
            <a:r>
              <a:rPr lang="en-GB" altLang="en-DE" sz="2400">
                <a:latin typeface="Calibri" panose="020F0502020204030204" pitchFamily="34" charset="0"/>
              </a:rPr>
              <a:t> / </a:t>
            </a:r>
            <a:r>
              <a:rPr lang="en-GB" altLang="en-DE" sz="2400">
                <a:solidFill>
                  <a:srgbClr val="FF3300"/>
                </a:solidFill>
                <a:latin typeface="Calibri" panose="020F0502020204030204" pitchFamily="34" charset="0"/>
              </a:rPr>
              <a:t>schön</a:t>
            </a:r>
            <a:r>
              <a:rPr lang="en-GB" altLang="en-DE" sz="2400">
                <a:solidFill>
                  <a:schemeClr val="accent2"/>
                </a:solidFill>
                <a:latin typeface="Calibri" panose="020F0502020204030204" pitchFamily="34" charset="0"/>
              </a:rPr>
              <a:t>es</a:t>
            </a:r>
            <a:r>
              <a:rPr lang="en-GB" altLang="en-DE" sz="2400">
                <a:latin typeface="Calibri" panose="020F0502020204030204" pitchFamily="34" charset="0"/>
              </a:rPr>
              <a:t> /  </a:t>
            </a:r>
            <a:r>
              <a:rPr lang="en-GB" altLang="en-DE" sz="2400">
                <a:solidFill>
                  <a:srgbClr val="FF3300"/>
                </a:solidFill>
                <a:latin typeface="Calibri" panose="020F0502020204030204" pitchFamily="34" charset="0"/>
              </a:rPr>
              <a:t>Früh</a:t>
            </a:r>
            <a:r>
              <a:rPr lang="en-GB" altLang="en-DE" sz="2400">
                <a:solidFill>
                  <a:schemeClr val="accent2"/>
                </a:solidFill>
                <a:latin typeface="Calibri" panose="020F0502020204030204" pitchFamily="34" charset="0"/>
              </a:rPr>
              <a:t>lings</a:t>
            </a:r>
            <a:r>
              <a:rPr lang="en-GB" altLang="en-DE" sz="2400">
                <a:latin typeface="Calibri" panose="020F0502020204030204" pitchFamily="34" charset="0"/>
              </a:rPr>
              <a:t>/ </a:t>
            </a:r>
            <a:r>
              <a:rPr lang="en-GB" altLang="en-DE" sz="2400">
                <a:solidFill>
                  <a:srgbClr val="FF3300"/>
                </a:solidFill>
                <a:latin typeface="Calibri" panose="020F0502020204030204" pitchFamily="34" charset="0"/>
              </a:rPr>
              <a:t>wett</a:t>
            </a:r>
            <a:r>
              <a:rPr lang="en-GB" altLang="en-DE" sz="2400">
                <a:solidFill>
                  <a:schemeClr val="accent2"/>
                </a:solidFill>
                <a:latin typeface="Calibri" panose="020F0502020204030204" pitchFamily="34" charset="0"/>
              </a:rPr>
              <a:t>er</a:t>
            </a:r>
            <a:r>
              <a:rPr lang="en-GB" altLang="en-DE" sz="2400">
                <a:latin typeface="Calibri" panose="020F0502020204030204" pitchFamily="34" charset="0"/>
              </a:rPr>
              <a:t> /</a:t>
            </a:r>
          </a:p>
        </p:txBody>
      </p:sp>
      <p:sp>
        <p:nvSpPr>
          <p:cNvPr id="32770" name="Text Box 7">
            <a:extLst>
              <a:ext uri="{FF2B5EF4-FFF2-40B4-BE49-F238E27FC236}">
                <a16:creationId xmlns:a16="http://schemas.microsoft.com/office/drawing/2014/main" id="{16BAA874-F9D8-016A-DBDA-01628BBB5477}"/>
              </a:ext>
            </a:extLst>
          </p:cNvPr>
          <p:cNvSpPr txBox="1">
            <a:spLocks noChangeArrowheads="1"/>
          </p:cNvSpPr>
          <p:nvPr/>
        </p:nvSpPr>
        <p:spPr bwMode="auto">
          <a:xfrm>
            <a:off x="381000" y="1066800"/>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Stress-timed Sprachen bevorzugen scheinbar, dass prominente/deutliche Silben </a:t>
            </a:r>
            <a:r>
              <a:rPr lang="de-DE" altLang="en-DE" sz="2400" b="1">
                <a:latin typeface="Calibri" panose="020F0502020204030204" pitchFamily="34" charset="0"/>
              </a:rPr>
              <a:t>voneinander durch nicht-prominenten Silben getrennt werden</a:t>
            </a:r>
            <a:r>
              <a:rPr lang="de-DE" altLang="en-DE" sz="2400">
                <a:latin typeface="Calibri" panose="020F0502020204030204" pitchFamily="34" charset="0"/>
              </a:rPr>
              <a:t>.</a:t>
            </a:r>
          </a:p>
        </p:txBody>
      </p:sp>
      <p:sp>
        <p:nvSpPr>
          <p:cNvPr id="32771" name="Text Box 9">
            <a:extLst>
              <a:ext uri="{FF2B5EF4-FFF2-40B4-BE49-F238E27FC236}">
                <a16:creationId xmlns:a16="http://schemas.microsoft.com/office/drawing/2014/main" id="{C459601B-D0E3-4913-FECD-8C45AA7BC77D}"/>
              </a:ext>
            </a:extLst>
          </p:cNvPr>
          <p:cNvSpPr txBox="1">
            <a:spLocks noChangeArrowheads="1"/>
          </p:cNvSpPr>
          <p:nvPr/>
        </p:nvSpPr>
        <p:spPr bwMode="auto">
          <a:xfrm>
            <a:off x="609600" y="4953000"/>
            <a:ext cx="66103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1600">
                <a:latin typeface="Arial" panose="020B0604020202020204" pitchFamily="34" charset="0"/>
              </a:rPr>
              <a:t>Siehe Grabe, E., and Warren, P. 1995. Stress shift: do speakers do it or do listeners hear it? </a:t>
            </a:r>
            <a:r>
              <a:rPr lang="en-US" altLang="en-DE" sz="1600" i="1">
                <a:latin typeface="Arial" panose="020B0604020202020204" pitchFamily="34" charset="0"/>
              </a:rPr>
              <a:t>Phonology and Phonetic Evidence: Papers in Laboratory Phonology IV</a:t>
            </a:r>
            <a:r>
              <a:rPr lang="en-US" altLang="en-DE" sz="1600">
                <a:latin typeface="Arial" panose="020B0604020202020204" pitchFamily="34" charset="0"/>
              </a:rPr>
              <a:t>, ed. by B. Connell and A. Arvaniti. Cambridge: Cambridge University Press.  Siehe auch </a:t>
            </a:r>
            <a:r>
              <a:rPr lang="en-US" altLang="en-DE" sz="1600" b="1">
                <a:latin typeface="Arial" panose="020B0604020202020204" pitchFamily="34" charset="0"/>
              </a:rPr>
              <a:t>quene14.pdf</a:t>
            </a:r>
          </a:p>
        </p:txBody>
      </p:sp>
      <p:sp>
        <p:nvSpPr>
          <p:cNvPr id="32772" name="Text Box 5">
            <a:extLst>
              <a:ext uri="{FF2B5EF4-FFF2-40B4-BE49-F238E27FC236}">
                <a16:creationId xmlns:a16="http://schemas.microsoft.com/office/drawing/2014/main" id="{0B9E8369-C743-9883-967C-9E6592B434FF}"/>
              </a:ext>
            </a:extLst>
          </p:cNvPr>
          <p:cNvSpPr txBox="1">
            <a:spLocks noChangeArrowheads="1"/>
          </p:cNvSpPr>
          <p:nvPr/>
        </p:nvSpPr>
        <p:spPr bwMode="auto">
          <a:xfrm>
            <a:off x="2590800" y="0"/>
            <a:ext cx="42672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4. Stress-clash und stress-shift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Text Box 5">
            <a:extLst>
              <a:ext uri="{FF2B5EF4-FFF2-40B4-BE49-F238E27FC236}">
                <a16:creationId xmlns:a16="http://schemas.microsoft.com/office/drawing/2014/main" id="{2A8FAD03-DA59-D901-AB15-4D1439AC0CAA}"/>
              </a:ext>
            </a:extLst>
          </p:cNvPr>
          <p:cNvSpPr txBox="1">
            <a:spLocks noChangeArrowheads="1"/>
          </p:cNvSpPr>
          <p:nvPr/>
        </p:nvSpPr>
        <p:spPr bwMode="auto">
          <a:xfrm>
            <a:off x="4270375" y="4146550"/>
            <a:ext cx="4319588" cy="457200"/>
          </a:xfrm>
          <a:prstGeom prst="rect">
            <a:avLst/>
          </a:prstGeom>
          <a:noFill/>
          <a:ln w="9525">
            <a:noFill/>
            <a:miter lim="800000"/>
            <a:headEnd/>
            <a:tailEnd/>
          </a:ln>
        </p:spPr>
        <p:txBody>
          <a:bodyPr>
            <a:spAutoFit/>
          </a:bodyPr>
          <a:lstStyle/>
          <a:p>
            <a:pPr eaLnBrk="1" hangingPunct="1">
              <a:spcBef>
                <a:spcPct val="50000"/>
              </a:spcBef>
              <a:defRPr/>
            </a:pPr>
            <a:r>
              <a:rPr lang="de-DE">
                <a:solidFill>
                  <a:srgbClr val="FF3300"/>
                </a:solidFill>
                <a:latin typeface="+mj-lt"/>
                <a:ea typeface="ＭＳ Ｐゴシック" pitchFamily="-100" charset="-128"/>
                <a:cs typeface="ＭＳ Ｐゴシック" pitchFamily="-100" charset="-128"/>
              </a:rPr>
              <a:t>thir</a:t>
            </a:r>
            <a:r>
              <a:rPr lang="de-DE">
                <a:latin typeface="+mj-lt"/>
                <a:ea typeface="ＭＳ Ｐゴシック" pitchFamily="-100" charset="-128"/>
                <a:cs typeface="ＭＳ Ｐゴシック" pitchFamily="-100" charset="-128"/>
              </a:rPr>
              <a:t>teen </a:t>
            </a:r>
            <a:r>
              <a:rPr lang="de-DE">
                <a:solidFill>
                  <a:srgbClr val="FF3300"/>
                </a:solidFill>
                <a:latin typeface="+mj-lt"/>
                <a:ea typeface="ＭＳ Ｐゴシック" pitchFamily="-100" charset="-128"/>
                <a:cs typeface="ＭＳ Ｐゴシック" pitchFamily="-100" charset="-128"/>
              </a:rPr>
              <a:t>men</a:t>
            </a:r>
          </a:p>
        </p:txBody>
      </p:sp>
      <p:grpSp>
        <p:nvGrpSpPr>
          <p:cNvPr id="2" name="Group 27">
            <a:extLst>
              <a:ext uri="{FF2B5EF4-FFF2-40B4-BE49-F238E27FC236}">
                <a16:creationId xmlns:a16="http://schemas.microsoft.com/office/drawing/2014/main" id="{A7AECC47-80F5-7287-1932-5FAD80808A27}"/>
              </a:ext>
            </a:extLst>
          </p:cNvPr>
          <p:cNvGrpSpPr>
            <a:grpSpLocks/>
          </p:cNvGrpSpPr>
          <p:nvPr/>
        </p:nvGrpSpPr>
        <p:grpSpPr bwMode="auto">
          <a:xfrm>
            <a:off x="454025" y="4192588"/>
            <a:ext cx="2808288" cy="1922462"/>
            <a:chOff x="295" y="2915"/>
            <a:chExt cx="1769" cy="1211"/>
          </a:xfrm>
        </p:grpSpPr>
        <p:sp>
          <p:nvSpPr>
            <p:cNvPr id="25618" name="Text Box 4">
              <a:extLst>
                <a:ext uri="{FF2B5EF4-FFF2-40B4-BE49-F238E27FC236}">
                  <a16:creationId xmlns:a16="http://schemas.microsoft.com/office/drawing/2014/main" id="{013BC3B9-6889-42BC-9F17-0D8D4BCE5931}"/>
                </a:ext>
              </a:extLst>
            </p:cNvPr>
            <p:cNvSpPr txBox="1">
              <a:spLocks noChangeArrowheads="1"/>
            </p:cNvSpPr>
            <p:nvPr/>
          </p:nvSpPr>
          <p:spPr bwMode="auto">
            <a:xfrm>
              <a:off x="340" y="2915"/>
              <a:ext cx="1451" cy="288"/>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thir</a:t>
              </a:r>
              <a:r>
                <a:rPr lang="de-DE">
                  <a:solidFill>
                    <a:srgbClr val="FF3300"/>
                  </a:solidFill>
                  <a:latin typeface="+mj-lt"/>
                  <a:ea typeface="ＭＳ Ｐゴシック" pitchFamily="-100" charset="-128"/>
                  <a:cs typeface="ＭＳ Ｐゴシック" pitchFamily="-100" charset="-128"/>
                </a:rPr>
                <a:t>teen</a:t>
              </a:r>
            </a:p>
          </p:txBody>
        </p:sp>
        <p:sp>
          <p:nvSpPr>
            <p:cNvPr id="25619" name="Text Box 6">
              <a:extLst>
                <a:ext uri="{FF2B5EF4-FFF2-40B4-BE49-F238E27FC236}">
                  <a16:creationId xmlns:a16="http://schemas.microsoft.com/office/drawing/2014/main" id="{64365F38-D014-F202-83FC-B60505FF2F0D}"/>
                </a:ext>
              </a:extLst>
            </p:cNvPr>
            <p:cNvSpPr txBox="1">
              <a:spLocks noChangeArrowheads="1"/>
            </p:cNvSpPr>
            <p:nvPr/>
          </p:nvSpPr>
          <p:spPr bwMode="auto">
            <a:xfrm>
              <a:off x="295" y="3838"/>
              <a:ext cx="1496" cy="288"/>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Home-</a:t>
              </a:r>
              <a:r>
                <a:rPr lang="de-DE">
                  <a:solidFill>
                    <a:srgbClr val="FF3300"/>
                  </a:solidFill>
                  <a:latin typeface="+mj-lt"/>
                  <a:ea typeface="ＭＳ Ｐゴシック" pitchFamily="-100" charset="-128"/>
                  <a:cs typeface="ＭＳ Ｐゴシック" pitchFamily="-100" charset="-128"/>
                </a:rPr>
                <a:t>grown</a:t>
              </a:r>
            </a:p>
          </p:txBody>
        </p:sp>
        <p:sp>
          <p:nvSpPr>
            <p:cNvPr id="25620" name="Text Box 8">
              <a:extLst>
                <a:ext uri="{FF2B5EF4-FFF2-40B4-BE49-F238E27FC236}">
                  <a16:creationId xmlns:a16="http://schemas.microsoft.com/office/drawing/2014/main" id="{0BAC96A6-5BDF-E019-47C4-815A1ABD0B92}"/>
                </a:ext>
              </a:extLst>
            </p:cNvPr>
            <p:cNvSpPr txBox="1">
              <a:spLocks noChangeArrowheads="1"/>
            </p:cNvSpPr>
            <p:nvPr/>
          </p:nvSpPr>
          <p:spPr bwMode="auto">
            <a:xfrm>
              <a:off x="341" y="3187"/>
              <a:ext cx="1723" cy="288"/>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Chi</a:t>
              </a:r>
              <a:r>
                <a:rPr lang="de-DE">
                  <a:solidFill>
                    <a:srgbClr val="FF3300"/>
                  </a:solidFill>
                  <a:latin typeface="+mj-lt"/>
                  <a:ea typeface="ＭＳ Ｐゴシック" pitchFamily="-100" charset="-128"/>
                  <a:cs typeface="ＭＳ Ｐゴシック" pitchFamily="-100" charset="-128"/>
                </a:rPr>
                <a:t>nese</a:t>
              </a:r>
            </a:p>
          </p:txBody>
        </p:sp>
      </p:grpSp>
      <p:sp>
        <p:nvSpPr>
          <p:cNvPr id="45065" name="Text Box 9">
            <a:extLst>
              <a:ext uri="{FF2B5EF4-FFF2-40B4-BE49-F238E27FC236}">
                <a16:creationId xmlns:a16="http://schemas.microsoft.com/office/drawing/2014/main" id="{362C8D70-844A-6716-2661-03D2E7E9D032}"/>
              </a:ext>
            </a:extLst>
          </p:cNvPr>
          <p:cNvSpPr txBox="1">
            <a:spLocks noChangeArrowheads="1"/>
          </p:cNvSpPr>
          <p:nvPr/>
        </p:nvSpPr>
        <p:spPr bwMode="auto">
          <a:xfrm>
            <a:off x="4270375" y="4624388"/>
            <a:ext cx="2735263" cy="457200"/>
          </a:xfrm>
          <a:prstGeom prst="rect">
            <a:avLst/>
          </a:prstGeom>
          <a:noFill/>
          <a:ln w="9525">
            <a:noFill/>
            <a:miter lim="800000"/>
            <a:headEnd/>
            <a:tailEnd/>
          </a:ln>
        </p:spPr>
        <p:txBody>
          <a:bodyPr>
            <a:spAutoFit/>
          </a:bodyPr>
          <a:lstStyle/>
          <a:p>
            <a:pPr eaLnBrk="1" hangingPunct="1">
              <a:spcBef>
                <a:spcPct val="50000"/>
              </a:spcBef>
              <a:defRPr/>
            </a:pPr>
            <a:r>
              <a:rPr lang="de-DE">
                <a:solidFill>
                  <a:srgbClr val="FF3300"/>
                </a:solidFill>
                <a:latin typeface="+mj-lt"/>
                <a:ea typeface="ＭＳ Ｐゴシック" pitchFamily="-100" charset="-128"/>
                <a:cs typeface="ＭＳ Ｐゴシック" pitchFamily="-100" charset="-128"/>
              </a:rPr>
              <a:t>Chin</a:t>
            </a:r>
            <a:r>
              <a:rPr lang="de-DE">
                <a:latin typeface="+mj-lt"/>
                <a:ea typeface="ＭＳ Ｐゴシック" pitchFamily="-100" charset="-128"/>
                <a:cs typeface="ＭＳ Ｐゴシック" pitchFamily="-100" charset="-128"/>
              </a:rPr>
              <a:t>ese </a:t>
            </a:r>
            <a:r>
              <a:rPr lang="de-DE">
                <a:solidFill>
                  <a:srgbClr val="FF3300"/>
                </a:solidFill>
                <a:latin typeface="+mj-lt"/>
                <a:ea typeface="ＭＳ Ｐゴシック" pitchFamily="-100" charset="-128"/>
                <a:cs typeface="ＭＳ Ｐゴシック" pitchFamily="-100" charset="-128"/>
              </a:rPr>
              <a:t>lan</a:t>
            </a:r>
            <a:r>
              <a:rPr lang="de-DE">
                <a:latin typeface="+mj-lt"/>
                <a:ea typeface="ＭＳ Ｐゴシック" pitchFamily="-100" charset="-128"/>
                <a:cs typeface="ＭＳ Ｐゴシック" pitchFamily="-100" charset="-128"/>
              </a:rPr>
              <a:t>tern</a:t>
            </a:r>
          </a:p>
        </p:txBody>
      </p:sp>
      <p:grpSp>
        <p:nvGrpSpPr>
          <p:cNvPr id="3" name="Group 28">
            <a:extLst>
              <a:ext uri="{FF2B5EF4-FFF2-40B4-BE49-F238E27FC236}">
                <a16:creationId xmlns:a16="http://schemas.microsoft.com/office/drawing/2014/main" id="{18A177BB-B41B-21AD-B61F-FD87AAFA2B0B}"/>
              </a:ext>
            </a:extLst>
          </p:cNvPr>
          <p:cNvGrpSpPr>
            <a:grpSpLocks/>
          </p:cNvGrpSpPr>
          <p:nvPr/>
        </p:nvGrpSpPr>
        <p:grpSpPr bwMode="auto">
          <a:xfrm>
            <a:off x="2828925" y="5057775"/>
            <a:ext cx="5402263" cy="1130300"/>
            <a:chOff x="1791" y="3460"/>
            <a:chExt cx="3403" cy="712"/>
          </a:xfrm>
        </p:grpSpPr>
        <p:sp>
          <p:nvSpPr>
            <p:cNvPr id="25615" name="Text Box 7">
              <a:extLst>
                <a:ext uri="{FF2B5EF4-FFF2-40B4-BE49-F238E27FC236}">
                  <a16:creationId xmlns:a16="http://schemas.microsoft.com/office/drawing/2014/main" id="{D2E6CEFF-1AF1-5665-6E21-9B8681F93177}"/>
                </a:ext>
              </a:extLst>
            </p:cNvPr>
            <p:cNvSpPr txBox="1">
              <a:spLocks noChangeArrowheads="1"/>
            </p:cNvSpPr>
            <p:nvPr/>
          </p:nvSpPr>
          <p:spPr bwMode="auto">
            <a:xfrm>
              <a:off x="2699" y="3460"/>
              <a:ext cx="2495" cy="288"/>
            </a:xfrm>
            <a:prstGeom prst="rect">
              <a:avLst/>
            </a:prstGeom>
            <a:noFill/>
            <a:ln w="9525">
              <a:noFill/>
              <a:miter lim="800000"/>
              <a:headEnd/>
              <a:tailEnd/>
            </a:ln>
          </p:spPr>
          <p:txBody>
            <a:bodyPr>
              <a:spAutoFit/>
            </a:bodyPr>
            <a:lstStyle/>
            <a:p>
              <a:pPr eaLnBrk="1" hangingPunct="1">
                <a:spcBef>
                  <a:spcPct val="50000"/>
                </a:spcBef>
                <a:defRPr/>
              </a:pPr>
              <a:r>
                <a:rPr lang="de-DE">
                  <a:solidFill>
                    <a:srgbClr val="FF3300"/>
                  </a:solidFill>
                  <a:latin typeface="+mj-lt"/>
                  <a:ea typeface="ＭＳ Ｐゴシック" pitchFamily="-100" charset="-128"/>
                  <a:cs typeface="ＭＳ Ｐゴシック" pitchFamily="-100" charset="-128"/>
                </a:rPr>
                <a:t>Home</a:t>
              </a:r>
              <a:r>
                <a:rPr lang="de-DE">
                  <a:latin typeface="+mj-lt"/>
                  <a:ea typeface="ＭＳ Ｐゴシック" pitchFamily="-100" charset="-128"/>
                  <a:cs typeface="ＭＳ Ｐゴシック" pitchFamily="-100" charset="-128"/>
                </a:rPr>
                <a:t> grown</a:t>
              </a:r>
              <a:r>
                <a:rPr lang="de-DE">
                  <a:solidFill>
                    <a:srgbClr val="FF3300"/>
                  </a:solidFill>
                  <a:latin typeface="+mj-lt"/>
                  <a:ea typeface="ＭＳ Ｐゴシック" pitchFamily="-100" charset="-128"/>
                  <a:cs typeface="ＭＳ Ｐゴシック" pitchFamily="-100" charset="-128"/>
                </a:rPr>
                <a:t> ap</a:t>
              </a:r>
              <a:r>
                <a:rPr lang="de-DE">
                  <a:latin typeface="+mj-lt"/>
                  <a:ea typeface="ＭＳ Ｐゴシック" pitchFamily="-100" charset="-128"/>
                  <a:cs typeface="ＭＳ Ｐゴシック" pitchFamily="-100" charset="-128"/>
                </a:rPr>
                <a:t>ples</a:t>
              </a:r>
            </a:p>
          </p:txBody>
        </p:sp>
        <p:sp>
          <p:nvSpPr>
            <p:cNvPr id="25616" name="Text Box 11">
              <a:extLst>
                <a:ext uri="{FF2B5EF4-FFF2-40B4-BE49-F238E27FC236}">
                  <a16:creationId xmlns:a16="http://schemas.microsoft.com/office/drawing/2014/main" id="{3764B348-9B5D-BE74-D9A8-46AED6E0ABDE}"/>
                </a:ext>
              </a:extLst>
            </p:cNvPr>
            <p:cNvSpPr txBox="1">
              <a:spLocks noChangeArrowheads="1"/>
            </p:cNvSpPr>
            <p:nvPr/>
          </p:nvSpPr>
          <p:spPr bwMode="auto">
            <a:xfrm>
              <a:off x="1791" y="3702"/>
              <a:ext cx="752" cy="291"/>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Jedoch?</a:t>
              </a:r>
            </a:p>
          </p:txBody>
        </p:sp>
        <p:sp>
          <p:nvSpPr>
            <p:cNvPr id="25617" name="Text Box 12">
              <a:extLst>
                <a:ext uri="{FF2B5EF4-FFF2-40B4-BE49-F238E27FC236}">
                  <a16:creationId xmlns:a16="http://schemas.microsoft.com/office/drawing/2014/main" id="{1ACBD0D9-09D0-BDAC-EC02-5CEF45FC922C}"/>
                </a:ext>
              </a:extLst>
            </p:cNvPr>
            <p:cNvSpPr txBox="1">
              <a:spLocks noChangeArrowheads="1"/>
            </p:cNvSpPr>
            <p:nvPr/>
          </p:nvSpPr>
          <p:spPr bwMode="auto">
            <a:xfrm>
              <a:off x="2699" y="3884"/>
              <a:ext cx="2495" cy="288"/>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Home </a:t>
              </a:r>
              <a:r>
                <a:rPr lang="de-DE">
                  <a:solidFill>
                    <a:srgbClr val="FF3300"/>
                  </a:solidFill>
                  <a:latin typeface="+mj-lt"/>
                  <a:ea typeface="ＭＳ Ｐゴシック" pitchFamily="-100" charset="-128"/>
                  <a:cs typeface="ＭＳ Ｐゴシック" pitchFamily="-100" charset="-128"/>
                </a:rPr>
                <a:t>grown </a:t>
              </a:r>
              <a:r>
                <a:rPr lang="de-DE">
                  <a:solidFill>
                    <a:schemeClr val="accent2"/>
                  </a:solidFill>
                  <a:latin typeface="+mj-lt"/>
                  <a:ea typeface="ＭＳ Ｐゴシック" pitchFamily="-100" charset="-128"/>
                  <a:cs typeface="ＭＳ Ｐゴシック" pitchFamily="-100" charset="-128"/>
                </a:rPr>
                <a:t>to</a:t>
              </a:r>
              <a:r>
                <a:rPr lang="de-DE">
                  <a:solidFill>
                    <a:srgbClr val="FF3300"/>
                  </a:solidFill>
                  <a:latin typeface="+mj-lt"/>
                  <a:ea typeface="ＭＳ Ｐゴシック" pitchFamily="-100" charset="-128"/>
                  <a:cs typeface="ＭＳ Ｐゴシック" pitchFamily="-100" charset="-128"/>
                </a:rPr>
                <a:t>ma</a:t>
              </a:r>
              <a:r>
                <a:rPr lang="de-DE">
                  <a:latin typeface="+mj-lt"/>
                  <a:ea typeface="ＭＳ Ｐゴシック" pitchFamily="-100" charset="-128"/>
                  <a:cs typeface="ＭＳ Ｐゴシック" pitchFamily="-100" charset="-128"/>
                </a:rPr>
                <a:t>toes</a:t>
              </a:r>
            </a:p>
          </p:txBody>
        </p:sp>
      </p:grpSp>
      <p:sp>
        <p:nvSpPr>
          <p:cNvPr id="34821" name="Text Box 19">
            <a:extLst>
              <a:ext uri="{FF2B5EF4-FFF2-40B4-BE49-F238E27FC236}">
                <a16:creationId xmlns:a16="http://schemas.microsoft.com/office/drawing/2014/main" id="{0275D74E-AFFF-B436-99E8-6D58CF512579}"/>
              </a:ext>
            </a:extLst>
          </p:cNvPr>
          <p:cNvSpPr txBox="1">
            <a:spLocks noChangeArrowheads="1"/>
          </p:cNvSpPr>
          <p:nvPr/>
        </p:nvSpPr>
        <p:spPr bwMode="auto">
          <a:xfrm>
            <a:off x="1028700" y="1163638"/>
            <a:ext cx="68151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Aufeinanderfolgende Wörter mit zwei starken Silben.</a:t>
            </a:r>
          </a:p>
        </p:txBody>
      </p:sp>
      <p:sp>
        <p:nvSpPr>
          <p:cNvPr id="25607" name="Text Box 20">
            <a:extLst>
              <a:ext uri="{FF2B5EF4-FFF2-40B4-BE49-F238E27FC236}">
                <a16:creationId xmlns:a16="http://schemas.microsoft.com/office/drawing/2014/main" id="{4205EA91-1080-292C-4FA6-20B89A70132F}"/>
              </a:ext>
            </a:extLst>
          </p:cNvPr>
          <p:cNvSpPr txBox="1">
            <a:spLocks noChangeArrowheads="1"/>
          </p:cNvSpPr>
          <p:nvPr/>
        </p:nvSpPr>
        <p:spPr bwMode="auto">
          <a:xfrm>
            <a:off x="304800" y="685800"/>
            <a:ext cx="4392613" cy="457200"/>
          </a:xfrm>
          <a:prstGeom prst="rect">
            <a:avLst/>
          </a:prstGeom>
          <a:noFill/>
          <a:ln w="9525">
            <a:noFill/>
            <a:miter lim="800000"/>
            <a:headEnd/>
            <a:tailEnd/>
          </a:ln>
        </p:spPr>
        <p:txBody>
          <a:bodyPr>
            <a:spAutoFit/>
          </a:bodyPr>
          <a:lstStyle/>
          <a:p>
            <a:pPr eaLnBrk="1" hangingPunct="1">
              <a:spcBef>
                <a:spcPct val="50000"/>
              </a:spcBef>
              <a:defRPr/>
            </a:pPr>
            <a:r>
              <a:rPr lang="de-DE" dirty="0">
                <a:latin typeface="+mj-lt"/>
                <a:ea typeface="ＭＳ Ｐゴシック" pitchFamily="-100" charset="-128"/>
                <a:cs typeface="ＭＳ Ｐゴシック" pitchFamily="-100" charset="-128"/>
              </a:rPr>
              <a:t> Kontext: </a:t>
            </a:r>
          </a:p>
        </p:txBody>
      </p:sp>
      <p:sp>
        <p:nvSpPr>
          <p:cNvPr id="34823" name="Text Box 21">
            <a:extLst>
              <a:ext uri="{FF2B5EF4-FFF2-40B4-BE49-F238E27FC236}">
                <a16:creationId xmlns:a16="http://schemas.microsoft.com/office/drawing/2014/main" id="{94A89256-EE50-7882-9888-C2955B9DA279}"/>
              </a:ext>
            </a:extLst>
          </p:cNvPr>
          <p:cNvSpPr txBox="1">
            <a:spLocks noChangeArrowheads="1"/>
          </p:cNvSpPr>
          <p:nvPr/>
        </p:nvSpPr>
        <p:spPr bwMode="auto">
          <a:xfrm>
            <a:off x="1028700" y="1554163"/>
            <a:ext cx="7272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Die letzte Silbe von W1 und erste von W2 sind primär betont         z.B. baBA  BAba</a:t>
            </a:r>
          </a:p>
        </p:txBody>
      </p:sp>
      <p:sp>
        <p:nvSpPr>
          <p:cNvPr id="25609" name="Oval 22">
            <a:extLst>
              <a:ext uri="{FF2B5EF4-FFF2-40B4-BE49-F238E27FC236}">
                <a16:creationId xmlns:a16="http://schemas.microsoft.com/office/drawing/2014/main" id="{BB451BD4-413E-34AC-46F8-1AA5CF6F5C8D}"/>
              </a:ext>
            </a:extLst>
          </p:cNvPr>
          <p:cNvSpPr>
            <a:spLocks noChangeArrowheads="1"/>
          </p:cNvSpPr>
          <p:nvPr/>
        </p:nvSpPr>
        <p:spPr bwMode="auto">
          <a:xfrm>
            <a:off x="814388" y="1409700"/>
            <a:ext cx="142875" cy="142875"/>
          </a:xfrm>
          <a:prstGeom prst="ellipse">
            <a:avLst/>
          </a:prstGeom>
          <a:solidFill>
            <a:schemeClr val="accent1"/>
          </a:solidFill>
          <a:ln w="9525">
            <a:solidFill>
              <a:schemeClr val="tx1"/>
            </a:solidFill>
            <a:round/>
            <a:headEnd/>
            <a:tailEnd/>
          </a:ln>
        </p:spPr>
        <p:txBody>
          <a:bodyPr wrap="none" anchor="ctr"/>
          <a:lstStyle/>
          <a:p>
            <a:pPr eaLnBrk="1" hangingPunct="1">
              <a:defRPr/>
            </a:pPr>
            <a:endParaRPr lang="de-DE">
              <a:latin typeface="+mj-lt"/>
              <a:ea typeface="ＭＳ Ｐゴシック" pitchFamily="-100" charset="-128"/>
              <a:cs typeface="ＭＳ Ｐゴシック" pitchFamily="-100" charset="-128"/>
            </a:endParaRPr>
          </a:p>
        </p:txBody>
      </p:sp>
      <p:sp>
        <p:nvSpPr>
          <p:cNvPr id="25610" name="Oval 24">
            <a:extLst>
              <a:ext uri="{FF2B5EF4-FFF2-40B4-BE49-F238E27FC236}">
                <a16:creationId xmlns:a16="http://schemas.microsoft.com/office/drawing/2014/main" id="{29CC5D85-90FD-7307-E63A-428861237727}"/>
              </a:ext>
            </a:extLst>
          </p:cNvPr>
          <p:cNvSpPr>
            <a:spLocks noChangeArrowheads="1"/>
          </p:cNvSpPr>
          <p:nvPr/>
        </p:nvSpPr>
        <p:spPr bwMode="auto">
          <a:xfrm>
            <a:off x="814388" y="1771650"/>
            <a:ext cx="142875" cy="142875"/>
          </a:xfrm>
          <a:prstGeom prst="ellipse">
            <a:avLst/>
          </a:prstGeom>
          <a:solidFill>
            <a:schemeClr val="accent1"/>
          </a:solidFill>
          <a:ln w="9525">
            <a:solidFill>
              <a:schemeClr val="tx1"/>
            </a:solidFill>
            <a:round/>
            <a:headEnd/>
            <a:tailEnd/>
          </a:ln>
        </p:spPr>
        <p:txBody>
          <a:bodyPr wrap="none" anchor="ctr"/>
          <a:lstStyle/>
          <a:p>
            <a:pPr eaLnBrk="1" hangingPunct="1">
              <a:defRPr/>
            </a:pPr>
            <a:endParaRPr lang="de-DE">
              <a:latin typeface="+mj-lt"/>
              <a:ea typeface="ＭＳ Ｐゴシック" pitchFamily="-100" charset="-128"/>
              <a:cs typeface="ＭＳ Ｐゴシック" pitchFamily="-100" charset="-128"/>
            </a:endParaRPr>
          </a:p>
        </p:txBody>
      </p:sp>
      <p:sp>
        <p:nvSpPr>
          <p:cNvPr id="34826" name="Text Box 25">
            <a:extLst>
              <a:ext uri="{FF2B5EF4-FFF2-40B4-BE49-F238E27FC236}">
                <a16:creationId xmlns:a16="http://schemas.microsoft.com/office/drawing/2014/main" id="{81C52092-CBA5-6066-A865-C6F97A463D02}"/>
              </a:ext>
            </a:extLst>
          </p:cNvPr>
          <p:cNvSpPr txBox="1">
            <a:spLocks noChangeArrowheads="1"/>
          </p:cNvSpPr>
          <p:nvPr/>
        </p:nvSpPr>
        <p:spPr bwMode="auto">
          <a:xfrm>
            <a:off x="381000" y="2743200"/>
            <a:ext cx="79565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Stress</a:t>
            </a:r>
            <a:r>
              <a:rPr lang="en-GB" altLang="en-DE" sz="2400">
                <a:latin typeface="Calibri" panose="020F0502020204030204" pitchFamily="34" charset="0"/>
              </a:rPr>
              <a:t>-shift: die </a:t>
            </a:r>
            <a:r>
              <a:rPr lang="en-GB" altLang="en-DE" sz="2400">
                <a:solidFill>
                  <a:srgbClr val="FF0000"/>
                </a:solidFill>
                <a:latin typeface="Calibri" panose="020F0502020204030204" pitchFamily="34" charset="0"/>
              </a:rPr>
              <a:t>primär betonte Silbe </a:t>
            </a:r>
            <a:r>
              <a:rPr lang="en-GB" altLang="en-DE" sz="2400">
                <a:latin typeface="Calibri" panose="020F0502020204030204" pitchFamily="34" charset="0"/>
              </a:rPr>
              <a:t>verschiebt sich nach links, wenn die danach kommende Silbe (vom nächsten Wort) primär betont ist.</a:t>
            </a:r>
            <a:endParaRPr lang="de-DE" altLang="en-DE" sz="2400">
              <a:latin typeface="Calibri" panose="020F0502020204030204" pitchFamily="34" charset="0"/>
            </a:endParaRPr>
          </a:p>
        </p:txBody>
      </p:sp>
      <p:sp>
        <p:nvSpPr>
          <p:cNvPr id="34827" name="Text Box 5">
            <a:extLst>
              <a:ext uri="{FF2B5EF4-FFF2-40B4-BE49-F238E27FC236}">
                <a16:creationId xmlns:a16="http://schemas.microsoft.com/office/drawing/2014/main" id="{D31F47C5-944D-C902-FFEB-13A13CC3F441}"/>
              </a:ext>
            </a:extLst>
          </p:cNvPr>
          <p:cNvSpPr txBox="1">
            <a:spLocks noChangeArrowheads="1"/>
          </p:cNvSpPr>
          <p:nvPr/>
        </p:nvSpPr>
        <p:spPr bwMode="auto">
          <a:xfrm>
            <a:off x="2362200" y="0"/>
            <a:ext cx="4114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4. Stress-clash und stress-shift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506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506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p:bldP spid="4506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5">
            <a:extLst>
              <a:ext uri="{FF2B5EF4-FFF2-40B4-BE49-F238E27FC236}">
                <a16:creationId xmlns:a16="http://schemas.microsoft.com/office/drawing/2014/main" id="{9FD5CE9A-E83B-4331-70A9-A0A4CBDE584C}"/>
              </a:ext>
            </a:extLst>
          </p:cNvPr>
          <p:cNvSpPr txBox="1">
            <a:spLocks noChangeArrowheads="1"/>
          </p:cNvSpPr>
          <p:nvPr/>
        </p:nvSpPr>
        <p:spPr bwMode="auto">
          <a:xfrm>
            <a:off x="446088" y="1430338"/>
            <a:ext cx="2016125" cy="457200"/>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kon</a:t>
            </a:r>
            <a:r>
              <a:rPr lang="de-DE">
                <a:solidFill>
                  <a:srgbClr val="FF3300"/>
                </a:solidFill>
                <a:latin typeface="+mj-lt"/>
                <a:ea typeface="ＭＳ Ｐゴシック" pitchFamily="-100" charset="-128"/>
                <a:cs typeface="ＭＳ Ｐゴシック" pitchFamily="-100" charset="-128"/>
              </a:rPr>
              <a:t>takt</a:t>
            </a:r>
          </a:p>
        </p:txBody>
      </p:sp>
      <p:sp>
        <p:nvSpPr>
          <p:cNvPr id="27651" name="Text Box 6">
            <a:extLst>
              <a:ext uri="{FF2B5EF4-FFF2-40B4-BE49-F238E27FC236}">
                <a16:creationId xmlns:a16="http://schemas.microsoft.com/office/drawing/2014/main" id="{A70A36A7-2E37-3B9D-EDD0-43350748DE67}"/>
              </a:ext>
            </a:extLst>
          </p:cNvPr>
          <p:cNvSpPr txBox="1">
            <a:spLocks noChangeArrowheads="1"/>
          </p:cNvSpPr>
          <p:nvPr/>
        </p:nvSpPr>
        <p:spPr bwMode="auto">
          <a:xfrm>
            <a:off x="3902075" y="1527175"/>
            <a:ext cx="4572000" cy="457200"/>
          </a:xfrm>
          <a:prstGeom prst="rect">
            <a:avLst/>
          </a:prstGeom>
          <a:noFill/>
          <a:ln w="9525">
            <a:noFill/>
            <a:miter lim="800000"/>
            <a:headEnd/>
            <a:tailEnd/>
          </a:ln>
        </p:spPr>
        <p:txBody>
          <a:bodyPr>
            <a:spAutoFit/>
          </a:bodyPr>
          <a:lstStyle/>
          <a:p>
            <a:pPr eaLnBrk="1" hangingPunct="1">
              <a:spcBef>
                <a:spcPct val="50000"/>
              </a:spcBef>
              <a:defRPr/>
            </a:pPr>
            <a:r>
              <a:rPr lang="de-DE" dirty="0">
                <a:latin typeface="+mj-lt"/>
                <a:ea typeface="ＭＳ Ｐゴシック" pitchFamily="-100" charset="-128"/>
                <a:cs typeface="ＭＳ Ｐゴシック" pitchFamily="-100" charset="-128"/>
              </a:rPr>
              <a:t>Jemand ist:</a:t>
            </a:r>
          </a:p>
        </p:txBody>
      </p:sp>
      <p:sp>
        <p:nvSpPr>
          <p:cNvPr id="27652" name="Line 7">
            <a:extLst>
              <a:ext uri="{FF2B5EF4-FFF2-40B4-BE49-F238E27FC236}">
                <a16:creationId xmlns:a16="http://schemas.microsoft.com/office/drawing/2014/main" id="{C461F7EB-8BFF-0965-13FA-09855DFCAEB3}"/>
              </a:ext>
            </a:extLst>
          </p:cNvPr>
          <p:cNvSpPr>
            <a:spLocks noChangeShapeType="1"/>
          </p:cNvSpPr>
          <p:nvPr/>
        </p:nvSpPr>
        <p:spPr bwMode="auto">
          <a:xfrm>
            <a:off x="4046538" y="2678113"/>
            <a:ext cx="4103687" cy="0"/>
          </a:xfrm>
          <a:prstGeom prst="line">
            <a:avLst/>
          </a:prstGeom>
          <a:noFill/>
          <a:ln w="9525">
            <a:solidFill>
              <a:schemeClr val="tx1"/>
            </a:solidFill>
            <a:round/>
            <a:headEnd/>
            <a:tailEn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46088" name="Text Box 8">
            <a:extLst>
              <a:ext uri="{FF2B5EF4-FFF2-40B4-BE49-F238E27FC236}">
                <a16:creationId xmlns:a16="http://schemas.microsoft.com/office/drawing/2014/main" id="{263E102A-E3E7-4B70-40B2-20CA1EE9037E}"/>
              </a:ext>
            </a:extLst>
          </p:cNvPr>
          <p:cNvSpPr txBox="1">
            <a:spLocks noChangeArrowheads="1"/>
          </p:cNvSpPr>
          <p:nvPr/>
        </p:nvSpPr>
        <p:spPr bwMode="auto">
          <a:xfrm>
            <a:off x="4262438" y="2103438"/>
            <a:ext cx="3960812" cy="457200"/>
          </a:xfrm>
          <a:prstGeom prst="rect">
            <a:avLst/>
          </a:prstGeom>
          <a:noFill/>
          <a:ln w="9525">
            <a:noFill/>
            <a:miter lim="800000"/>
            <a:headEnd/>
            <a:tailEnd/>
          </a:ln>
        </p:spPr>
        <p:txBody>
          <a:bodyPr>
            <a:spAutoFit/>
          </a:bodyPr>
          <a:lstStyle/>
          <a:p>
            <a:pPr eaLnBrk="1" hangingPunct="1">
              <a:spcBef>
                <a:spcPct val="50000"/>
              </a:spcBef>
              <a:defRPr/>
            </a:pPr>
            <a:r>
              <a:rPr lang="de-DE" dirty="0">
                <a:latin typeface="+mj-lt"/>
                <a:ea typeface="ＭＳ Ｐゴシック" pitchFamily="-100" charset="-128"/>
                <a:cs typeface="ＭＳ Ｐゴシック" pitchFamily="-100" charset="-128"/>
              </a:rPr>
              <a:t>kontakt</a:t>
            </a:r>
            <a:r>
              <a:rPr lang="de-DE" dirty="0">
                <a:solidFill>
                  <a:srgbClr val="FF3300"/>
                </a:solidFill>
                <a:latin typeface="+mj-lt"/>
                <a:ea typeface="ＭＳ Ｐゴシック" pitchFamily="-100" charset="-128"/>
                <a:cs typeface="ＭＳ Ｐゴシック" pitchFamily="-100" charset="-128"/>
              </a:rPr>
              <a:t>freu</a:t>
            </a:r>
            <a:r>
              <a:rPr lang="de-DE" dirty="0">
                <a:latin typeface="+mj-lt"/>
                <a:ea typeface="ＭＳ Ｐゴシック" pitchFamily="-100" charset="-128"/>
                <a:cs typeface="ＭＳ Ｐゴシック" pitchFamily="-100" charset="-128"/>
              </a:rPr>
              <a:t>dig</a:t>
            </a:r>
          </a:p>
        </p:txBody>
      </p:sp>
      <p:sp>
        <p:nvSpPr>
          <p:cNvPr id="27654" name="Text Box 11">
            <a:extLst>
              <a:ext uri="{FF2B5EF4-FFF2-40B4-BE49-F238E27FC236}">
                <a16:creationId xmlns:a16="http://schemas.microsoft.com/office/drawing/2014/main" id="{FAA99535-306F-BC12-E761-5440B8D266F5}"/>
              </a:ext>
            </a:extLst>
          </p:cNvPr>
          <p:cNvSpPr txBox="1">
            <a:spLocks noChangeArrowheads="1"/>
          </p:cNvSpPr>
          <p:nvPr/>
        </p:nvSpPr>
        <p:spPr bwMode="auto">
          <a:xfrm>
            <a:off x="569913" y="4065588"/>
            <a:ext cx="915987" cy="461962"/>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Ber</a:t>
            </a:r>
            <a:r>
              <a:rPr lang="de-DE">
                <a:solidFill>
                  <a:srgbClr val="FF3300"/>
                </a:solidFill>
                <a:latin typeface="+mj-lt"/>
                <a:ea typeface="ＭＳ Ｐゴシック" pitchFamily="-100" charset="-128"/>
                <a:cs typeface="ＭＳ Ｐゴシック" pitchFamily="-100" charset="-128"/>
              </a:rPr>
              <a:t>lin</a:t>
            </a:r>
          </a:p>
        </p:txBody>
      </p:sp>
      <p:sp>
        <p:nvSpPr>
          <p:cNvPr id="27655" name="Text Box 12">
            <a:extLst>
              <a:ext uri="{FF2B5EF4-FFF2-40B4-BE49-F238E27FC236}">
                <a16:creationId xmlns:a16="http://schemas.microsoft.com/office/drawing/2014/main" id="{62EF571C-34C9-C1D3-B49B-E9ECAA6A6EF1}"/>
              </a:ext>
            </a:extLst>
          </p:cNvPr>
          <p:cNvSpPr txBox="1">
            <a:spLocks noChangeArrowheads="1"/>
          </p:cNvSpPr>
          <p:nvPr/>
        </p:nvSpPr>
        <p:spPr bwMode="auto">
          <a:xfrm>
            <a:off x="4191000" y="4191000"/>
            <a:ext cx="1535113" cy="461963"/>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Berlin-Hbf. </a:t>
            </a:r>
          </a:p>
        </p:txBody>
      </p:sp>
      <p:sp>
        <p:nvSpPr>
          <p:cNvPr id="27656" name="Line 13">
            <a:extLst>
              <a:ext uri="{FF2B5EF4-FFF2-40B4-BE49-F238E27FC236}">
                <a16:creationId xmlns:a16="http://schemas.microsoft.com/office/drawing/2014/main" id="{A1F061A2-3CC4-501A-D9E2-EF86B7B99B21}"/>
              </a:ext>
            </a:extLst>
          </p:cNvPr>
          <p:cNvSpPr>
            <a:spLocks noChangeShapeType="1"/>
          </p:cNvSpPr>
          <p:nvPr/>
        </p:nvSpPr>
        <p:spPr bwMode="auto">
          <a:xfrm>
            <a:off x="3975100" y="5343525"/>
            <a:ext cx="4103688" cy="0"/>
          </a:xfrm>
          <a:prstGeom prst="line">
            <a:avLst/>
          </a:prstGeom>
          <a:noFill/>
          <a:ln w="9525">
            <a:solidFill>
              <a:schemeClr val="tx1"/>
            </a:solidFill>
            <a:round/>
            <a:headEnd/>
            <a:tailEnd/>
          </a:ln>
        </p:spPr>
        <p:txBody>
          <a:bodyPr/>
          <a:lstStyle/>
          <a:p>
            <a:pPr eaLnBrk="1" hangingPunct="1">
              <a:defRPr/>
            </a:pPr>
            <a:endParaRPr lang="de-DE">
              <a:latin typeface="+mj-lt"/>
              <a:ea typeface="ＭＳ Ｐゴシック" pitchFamily="-100" charset="-128"/>
              <a:cs typeface="ＭＳ Ｐゴシック" pitchFamily="-100" charset="-128"/>
            </a:endParaRPr>
          </a:p>
        </p:txBody>
      </p:sp>
      <p:sp>
        <p:nvSpPr>
          <p:cNvPr id="46094" name="Text Box 14">
            <a:extLst>
              <a:ext uri="{FF2B5EF4-FFF2-40B4-BE49-F238E27FC236}">
                <a16:creationId xmlns:a16="http://schemas.microsoft.com/office/drawing/2014/main" id="{B9B68025-FD1A-18D7-EC29-4DF347D0E0FA}"/>
              </a:ext>
            </a:extLst>
          </p:cNvPr>
          <p:cNvSpPr txBox="1">
            <a:spLocks noChangeArrowheads="1"/>
          </p:cNvSpPr>
          <p:nvPr/>
        </p:nvSpPr>
        <p:spPr bwMode="auto">
          <a:xfrm>
            <a:off x="3975100" y="4767263"/>
            <a:ext cx="3889375" cy="457200"/>
          </a:xfrm>
          <a:prstGeom prst="rect">
            <a:avLst/>
          </a:prstGeom>
          <a:noFill/>
          <a:ln w="9525">
            <a:noFill/>
            <a:miter lim="800000"/>
            <a:headEnd/>
            <a:tailEnd/>
          </a:ln>
        </p:spPr>
        <p:txBody>
          <a:bodyPr>
            <a:spAutoFit/>
          </a:bodyPr>
          <a:lstStyle/>
          <a:p>
            <a:pPr eaLnBrk="1" hangingPunct="1">
              <a:spcBef>
                <a:spcPct val="50000"/>
              </a:spcBef>
              <a:defRPr/>
            </a:pPr>
            <a:r>
              <a:rPr lang="de-DE">
                <a:latin typeface="+mj-lt"/>
                <a:ea typeface="ＭＳ Ｐゴシック" pitchFamily="-100" charset="-128"/>
                <a:cs typeface="ＭＳ Ｐゴシック" pitchFamily="-100" charset="-128"/>
              </a:rPr>
              <a:t>Berlin</a:t>
            </a:r>
            <a:r>
              <a:rPr lang="de-DE">
                <a:solidFill>
                  <a:srgbClr val="FF3300"/>
                </a:solidFill>
                <a:latin typeface="+mj-lt"/>
                <a:ea typeface="ＭＳ Ｐゴシック" pitchFamily="-100" charset="-128"/>
                <a:cs typeface="ＭＳ Ｐゴシック" pitchFamily="-100" charset="-128"/>
              </a:rPr>
              <a:t>hau</a:t>
            </a:r>
            <a:r>
              <a:rPr lang="de-DE">
                <a:latin typeface="+mj-lt"/>
                <a:ea typeface="ＭＳ Ｐゴシック" pitchFamily="-100" charset="-128"/>
                <a:cs typeface="ＭＳ Ｐゴシック" pitchFamily="-100" charset="-128"/>
              </a:rPr>
              <a:t>ptbahnhof?</a:t>
            </a:r>
          </a:p>
        </p:txBody>
      </p:sp>
      <p:sp>
        <p:nvSpPr>
          <p:cNvPr id="36873" name="Text Box 5">
            <a:extLst>
              <a:ext uri="{FF2B5EF4-FFF2-40B4-BE49-F238E27FC236}">
                <a16:creationId xmlns:a16="http://schemas.microsoft.com/office/drawing/2014/main" id="{1C7D863D-3E12-70E1-1015-DAB7A26C9540}"/>
              </a:ext>
            </a:extLst>
          </p:cNvPr>
          <p:cNvSpPr txBox="1">
            <a:spLocks noChangeArrowheads="1"/>
          </p:cNvSpPr>
          <p:nvPr/>
        </p:nvSpPr>
        <p:spPr bwMode="auto">
          <a:xfrm>
            <a:off x="2743200" y="381000"/>
            <a:ext cx="3113088"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Stress-shift in Deutsch?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60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8" grpId="0"/>
      <p:bldP spid="4609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Box 1">
            <a:extLst>
              <a:ext uri="{FF2B5EF4-FFF2-40B4-BE49-F238E27FC236}">
                <a16:creationId xmlns:a16="http://schemas.microsoft.com/office/drawing/2014/main" id="{034C07F0-702B-F522-CFA6-7A46868B251F}"/>
              </a:ext>
            </a:extLst>
          </p:cNvPr>
          <p:cNvSpPr txBox="1">
            <a:spLocks noChangeArrowheads="1"/>
          </p:cNvSpPr>
          <p:nvPr/>
        </p:nvSpPr>
        <p:spPr bwMode="auto">
          <a:xfrm>
            <a:off x="381000" y="6273800"/>
            <a:ext cx="8458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1600">
                <a:latin typeface="Calibri" panose="020F0502020204030204" pitchFamily="34" charset="0"/>
              </a:rPr>
              <a:t>1. Cutler, A. &amp; Foss, D. (1977), </a:t>
            </a:r>
            <a:r>
              <a:rPr lang="en-US" altLang="en-DE" sz="1600" i="1">
                <a:latin typeface="Calibri" panose="020F0502020204030204" pitchFamily="34" charset="0"/>
              </a:rPr>
              <a:t>Language &amp; Speech</a:t>
            </a:r>
            <a:r>
              <a:rPr lang="en-US" altLang="en-DE" sz="1600">
                <a:latin typeface="Calibri" panose="020F0502020204030204" pitchFamily="34" charset="0"/>
              </a:rPr>
              <a:t>, 20, 1-10.</a:t>
            </a:r>
          </a:p>
          <a:p>
            <a:pPr eaLnBrk="1" hangingPunct="1">
              <a:spcBef>
                <a:spcPct val="0"/>
              </a:spcBef>
              <a:buFontTx/>
              <a:buNone/>
            </a:pPr>
            <a:r>
              <a:rPr lang="en-US" altLang="en-DE" sz="1600">
                <a:latin typeface="Calibri" panose="020F0502020204030204" pitchFamily="34" charset="0"/>
              </a:rPr>
              <a:t>2. Shields, J., McHugh, A., and Martin, J. (1974) </a:t>
            </a:r>
            <a:r>
              <a:rPr lang="en-US" altLang="en-DE" sz="1600" i="1">
                <a:latin typeface="Calibri" panose="020F0502020204030204" pitchFamily="34" charset="0"/>
              </a:rPr>
              <a:t>Journal of Pyschology</a:t>
            </a:r>
            <a:r>
              <a:rPr lang="en-US" altLang="en-DE" sz="1600">
                <a:latin typeface="Calibri" panose="020F0502020204030204" pitchFamily="34" charset="0"/>
              </a:rPr>
              <a:t>, 250.</a:t>
            </a:r>
          </a:p>
        </p:txBody>
      </p:sp>
      <p:sp>
        <p:nvSpPr>
          <p:cNvPr id="38914" name="Text Box 5">
            <a:extLst>
              <a:ext uri="{FF2B5EF4-FFF2-40B4-BE49-F238E27FC236}">
                <a16:creationId xmlns:a16="http://schemas.microsoft.com/office/drawing/2014/main" id="{32FFB088-9868-7AC1-790F-BC34E07CE762}"/>
              </a:ext>
            </a:extLst>
          </p:cNvPr>
          <p:cNvSpPr txBox="1">
            <a:spLocks noChangeArrowheads="1"/>
          </p:cNvSpPr>
          <p:nvPr/>
        </p:nvSpPr>
        <p:spPr bwMode="auto">
          <a:xfrm>
            <a:off x="1219200" y="0"/>
            <a:ext cx="55626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5. Die Funktion von Rhythmus: Vorhersage</a:t>
            </a:r>
          </a:p>
        </p:txBody>
      </p:sp>
      <p:sp>
        <p:nvSpPr>
          <p:cNvPr id="38915" name="TextBox 8">
            <a:extLst>
              <a:ext uri="{FF2B5EF4-FFF2-40B4-BE49-F238E27FC236}">
                <a16:creationId xmlns:a16="http://schemas.microsoft.com/office/drawing/2014/main" id="{C5524A77-DCC7-4C57-5363-FAE328BC99EE}"/>
              </a:ext>
            </a:extLst>
          </p:cNvPr>
          <p:cNvSpPr txBox="1">
            <a:spLocks noChangeArrowheads="1"/>
          </p:cNvSpPr>
          <p:nvPr/>
        </p:nvSpPr>
        <p:spPr bwMode="auto">
          <a:xfrm>
            <a:off x="152400" y="381000"/>
            <a:ext cx="403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Nuklear-Azkentuierte Wörter:</a:t>
            </a:r>
          </a:p>
        </p:txBody>
      </p:sp>
      <p:sp>
        <p:nvSpPr>
          <p:cNvPr id="38916" name="TextBox 9">
            <a:extLst>
              <a:ext uri="{FF2B5EF4-FFF2-40B4-BE49-F238E27FC236}">
                <a16:creationId xmlns:a16="http://schemas.microsoft.com/office/drawing/2014/main" id="{A8022C33-0E18-5A69-554A-C3039AC8FC89}"/>
              </a:ext>
            </a:extLst>
          </p:cNvPr>
          <p:cNvSpPr txBox="1">
            <a:spLocks noChangeArrowheads="1"/>
          </p:cNvSpPr>
          <p:nvPr/>
        </p:nvSpPr>
        <p:spPr bwMode="auto">
          <a:xfrm>
            <a:off x="914400" y="762000"/>
            <a:ext cx="6096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solidFill>
                  <a:srgbClr val="000000"/>
                </a:solidFill>
                <a:latin typeface="Calibri" panose="020F0502020204030204" pitchFamily="34" charset="0"/>
              </a:rPr>
              <a:t>erscheinen oft spät in der Äußerung</a:t>
            </a:r>
          </a:p>
        </p:txBody>
      </p:sp>
      <p:sp>
        <p:nvSpPr>
          <p:cNvPr id="11" name="TextBox 10">
            <a:extLst>
              <a:ext uri="{FF2B5EF4-FFF2-40B4-BE49-F238E27FC236}">
                <a16:creationId xmlns:a16="http://schemas.microsoft.com/office/drawing/2014/main" id="{A3846DF5-B65E-F071-8F0A-5CA6A661CA46}"/>
              </a:ext>
            </a:extLst>
          </p:cNvPr>
          <p:cNvSpPr txBox="1"/>
          <p:nvPr/>
        </p:nvSpPr>
        <p:spPr>
          <a:xfrm>
            <a:off x="914400" y="1066800"/>
            <a:ext cx="74676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enthalten oft die semantisch wichtigsten Informationen</a:t>
            </a:r>
          </a:p>
        </p:txBody>
      </p:sp>
      <p:sp>
        <p:nvSpPr>
          <p:cNvPr id="38918" name="TextBox 11">
            <a:extLst>
              <a:ext uri="{FF2B5EF4-FFF2-40B4-BE49-F238E27FC236}">
                <a16:creationId xmlns:a16="http://schemas.microsoft.com/office/drawing/2014/main" id="{0927237E-AD8C-E96B-7AD0-CFC5725CFCA1}"/>
              </a:ext>
            </a:extLst>
          </p:cNvPr>
          <p:cNvSpPr txBox="1">
            <a:spLocks noChangeArrowheads="1"/>
          </p:cNvSpPr>
          <p:nvPr/>
        </p:nvSpPr>
        <p:spPr bwMode="auto">
          <a:xfrm>
            <a:off x="76200" y="1524000"/>
            <a:ext cx="891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Vielleicht ermöglicht Rhythmus eine Vorhersage, </a:t>
            </a:r>
            <a:r>
              <a:rPr lang="de-DE" altLang="en-DE" sz="2400" b="1">
                <a:latin typeface="Calibri" panose="020F0502020204030204" pitchFamily="34" charset="0"/>
              </a:rPr>
              <a:t>wann</a:t>
            </a:r>
            <a:r>
              <a:rPr lang="de-DE" altLang="en-DE" sz="2400">
                <a:latin typeface="Calibri" panose="020F0502020204030204" pitchFamily="34" charset="0"/>
              </a:rPr>
              <a:t> ein nuklear-akzentuiertes Wort erscheinen wird – so könnte sich ein Hörer im Voraus auf die wichtigsten Informationen der Äußerung vorbereiten</a:t>
            </a:r>
            <a:r>
              <a:rPr lang="de-DE" altLang="en-DE" sz="2400" baseline="30000">
                <a:latin typeface="Arial" panose="020B0604020202020204" pitchFamily="34" charset="0"/>
              </a:rPr>
              <a:t>1</a:t>
            </a:r>
            <a:r>
              <a:rPr lang="de-DE" altLang="en-DE" sz="2400">
                <a:latin typeface="Calibri" panose="020F0502020204030204" pitchFamily="34" charset="0"/>
              </a:rPr>
              <a:t>.</a:t>
            </a:r>
          </a:p>
        </p:txBody>
      </p:sp>
      <p:grpSp>
        <p:nvGrpSpPr>
          <p:cNvPr id="2" name="Group 14">
            <a:extLst>
              <a:ext uri="{FF2B5EF4-FFF2-40B4-BE49-F238E27FC236}">
                <a16:creationId xmlns:a16="http://schemas.microsoft.com/office/drawing/2014/main" id="{EE5D223A-A529-C109-51E7-BC1AA5508353}"/>
              </a:ext>
            </a:extLst>
          </p:cNvPr>
          <p:cNvGrpSpPr>
            <a:grpSpLocks/>
          </p:cNvGrpSpPr>
          <p:nvPr/>
        </p:nvGrpSpPr>
        <p:grpSpPr bwMode="auto">
          <a:xfrm>
            <a:off x="76200" y="2819400"/>
            <a:ext cx="9067800" cy="3322638"/>
            <a:chOff x="76200" y="2819400"/>
            <a:chExt cx="9067800" cy="3322638"/>
          </a:xfrm>
        </p:grpSpPr>
        <p:sp>
          <p:nvSpPr>
            <p:cNvPr id="38920" name="TextBox 4">
              <a:extLst>
                <a:ext uri="{FF2B5EF4-FFF2-40B4-BE49-F238E27FC236}">
                  <a16:creationId xmlns:a16="http://schemas.microsoft.com/office/drawing/2014/main" id="{806D8266-8346-0CF2-04ED-C2BB67B78A2A}"/>
                </a:ext>
              </a:extLst>
            </p:cNvPr>
            <p:cNvSpPr txBox="1">
              <a:spLocks noChangeArrowheads="1"/>
            </p:cNvSpPr>
            <p:nvPr/>
          </p:nvSpPr>
          <p:spPr bwMode="auto">
            <a:xfrm>
              <a:off x="762000" y="3352800"/>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solidFill>
                    <a:srgbClr val="FF0000"/>
                  </a:solidFill>
                  <a:latin typeface="Calibri" panose="020F0502020204030204" pitchFamily="34" charset="0"/>
                </a:rPr>
                <a:t>Nuklear-Akzentuiert</a:t>
              </a:r>
            </a:p>
            <a:p>
              <a:pPr eaLnBrk="1" hangingPunct="1">
                <a:spcBef>
                  <a:spcPct val="0"/>
                </a:spcBef>
                <a:buFontTx/>
                <a:buNone/>
              </a:pPr>
              <a:r>
                <a:rPr lang="de-DE" altLang="en-DE" sz="2400">
                  <a:latin typeface="Calibri" panose="020F0502020204030204" pitchFamily="34" charset="0"/>
                </a:rPr>
                <a:t>(1) </a:t>
              </a:r>
              <a:r>
                <a:rPr lang="en-US" altLang="en-DE" sz="2400">
                  <a:latin typeface="Calibri" panose="020F0502020204030204" pitchFamily="34" charset="0"/>
                </a:rPr>
                <a:t>'</a:t>
              </a:r>
              <a:r>
                <a:rPr lang="en-US" altLang="en-DE" sz="2400">
                  <a:solidFill>
                    <a:srgbClr val="000000"/>
                  </a:solidFill>
                  <a:latin typeface="Calibri" panose="020F0502020204030204" pitchFamily="34" charset="0"/>
                </a:rPr>
                <a:t>the plane to </a:t>
              </a:r>
              <a:r>
                <a:rPr lang="en-US" altLang="en-DE" sz="2400" b="1">
                  <a:solidFill>
                    <a:srgbClr val="FF0000"/>
                  </a:solidFill>
                  <a:latin typeface="Calibri" panose="020F0502020204030204" pitchFamily="34" charset="0"/>
                </a:rPr>
                <a:t>ben</a:t>
              </a:r>
              <a:r>
                <a:rPr lang="en-US" altLang="en-DE" sz="2400">
                  <a:solidFill>
                    <a:srgbClr val="000000"/>
                  </a:solidFill>
                  <a:latin typeface="Calibri" panose="020F0502020204030204" pitchFamily="34" charset="0"/>
                </a:rPr>
                <a:t>kik leaves at noon' </a:t>
              </a:r>
            </a:p>
            <a:p>
              <a:pPr eaLnBrk="1" hangingPunct="1">
                <a:spcBef>
                  <a:spcPct val="0"/>
                </a:spcBef>
                <a:buFontTx/>
                <a:buNone/>
              </a:pPr>
              <a:r>
                <a:rPr lang="de-DE" altLang="en-DE" sz="2400">
                  <a:latin typeface="Arial" panose="020B0604020202020204" pitchFamily="34" charset="0"/>
                </a:rPr>
                <a:t>(2) </a:t>
              </a:r>
              <a:r>
                <a:rPr lang="en-US" altLang="en-DE" sz="2400">
                  <a:latin typeface="Arial" panose="020B0604020202020204" pitchFamily="34" charset="0"/>
                </a:rPr>
                <a:t>'</a:t>
              </a:r>
              <a:r>
                <a:rPr lang="en-US" altLang="en-DE" sz="2400">
                  <a:solidFill>
                    <a:srgbClr val="000000"/>
                  </a:solidFill>
                  <a:latin typeface="Calibri" panose="020F0502020204030204" pitchFamily="34" charset="0"/>
                </a:rPr>
                <a:t>the plane to ben</a:t>
              </a:r>
              <a:r>
                <a:rPr lang="en-US" altLang="en-DE" sz="2400" b="1">
                  <a:solidFill>
                    <a:srgbClr val="FF0000"/>
                  </a:solidFill>
                  <a:latin typeface="Calibri" panose="020F0502020204030204" pitchFamily="34" charset="0"/>
                </a:rPr>
                <a:t>kik</a:t>
              </a:r>
              <a:r>
                <a:rPr lang="en-US" altLang="en-DE" sz="2400">
                  <a:solidFill>
                    <a:srgbClr val="000000"/>
                  </a:solidFill>
                  <a:latin typeface="Calibri" panose="020F0502020204030204" pitchFamily="34" charset="0"/>
                </a:rPr>
                <a:t> leaves at noon</a:t>
              </a:r>
              <a:r>
                <a:rPr lang="en-US" altLang="en-US" sz="2400">
                  <a:solidFill>
                    <a:srgbClr val="000000"/>
                  </a:solidFill>
                  <a:latin typeface="Calibri" panose="020F0502020204030204" pitchFamily="34" charset="0"/>
                </a:rPr>
                <a:t>’</a:t>
              </a:r>
              <a:endParaRPr lang="de-DE" altLang="en-DE" sz="2400">
                <a:latin typeface="Calibri" panose="020F0502020204030204" pitchFamily="34" charset="0"/>
              </a:endParaRPr>
            </a:p>
          </p:txBody>
        </p:sp>
        <p:sp>
          <p:nvSpPr>
            <p:cNvPr id="38921" name="TextBox 12">
              <a:extLst>
                <a:ext uri="{FF2B5EF4-FFF2-40B4-BE49-F238E27FC236}">
                  <a16:creationId xmlns:a16="http://schemas.microsoft.com/office/drawing/2014/main" id="{0AB48A8D-112D-E116-7FFF-0C5B0A8B3E5E}"/>
                </a:ext>
              </a:extLst>
            </p:cNvPr>
            <p:cNvSpPr txBox="1">
              <a:spLocks noChangeArrowheads="1"/>
            </p:cNvSpPr>
            <p:nvPr/>
          </p:nvSpPr>
          <p:spPr bwMode="auto">
            <a:xfrm>
              <a:off x="76200" y="2819400"/>
              <a:ext cx="906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2400">
                  <a:latin typeface="Calibri" panose="020F0502020204030204" pitchFamily="34" charset="0"/>
                </a:rPr>
                <a:t>Shields et al (1974)</a:t>
              </a:r>
              <a:r>
                <a:rPr lang="en-US" altLang="en-DE" sz="2400" baseline="30000">
                  <a:latin typeface="Calibri" panose="020F0502020204030204" pitchFamily="34" charset="0"/>
                </a:rPr>
                <a:t>2</a:t>
              </a:r>
              <a:r>
                <a:rPr lang="en-US" altLang="en-DE" sz="2400">
                  <a:latin typeface="Calibri" panose="020F0502020204030204" pitchFamily="34" charset="0"/>
                </a:rPr>
                <a:t>: Schnellere Reaktionszeiten auf /b/ in (1) als in (2)</a:t>
              </a:r>
              <a:endParaRPr lang="de-DE" altLang="en-DE" sz="2400">
                <a:latin typeface="Calibri" panose="020F0502020204030204" pitchFamily="34" charset="0"/>
              </a:endParaRPr>
            </a:p>
          </p:txBody>
        </p:sp>
        <p:sp>
          <p:nvSpPr>
            <p:cNvPr id="38922" name="TextBox 13">
              <a:extLst>
                <a:ext uri="{FF2B5EF4-FFF2-40B4-BE49-F238E27FC236}">
                  <a16:creationId xmlns:a16="http://schemas.microsoft.com/office/drawing/2014/main" id="{C6DBBB6D-A9F2-DE33-1434-AE71789B8ADB}"/>
                </a:ext>
              </a:extLst>
            </p:cNvPr>
            <p:cNvSpPr txBox="1">
              <a:spLocks noChangeArrowheads="1"/>
            </p:cNvSpPr>
            <p:nvPr/>
          </p:nvSpPr>
          <p:spPr bwMode="auto">
            <a:xfrm>
              <a:off x="152400" y="4572000"/>
              <a:ext cx="8763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Wieso Rhythmus? Weil es keine solchen schnelleren Reaktionen auf /b/ gab, wenn </a:t>
              </a:r>
              <a:r>
                <a:rPr lang="de-DE" altLang="en-DE" sz="2400" b="1">
                  <a:solidFill>
                    <a:srgbClr val="FF0000"/>
                  </a:solidFill>
                  <a:latin typeface="Calibri" panose="020F0502020204030204" pitchFamily="34" charset="0"/>
                </a:rPr>
                <a:t>ben</a:t>
              </a:r>
              <a:r>
                <a:rPr lang="de-DE" altLang="en-DE" sz="2400">
                  <a:solidFill>
                    <a:srgbClr val="000000"/>
                  </a:solidFill>
                  <a:latin typeface="Calibri" panose="020F0502020204030204" pitchFamily="34" charset="0"/>
                </a:rPr>
                <a:t>kik/</a:t>
              </a:r>
              <a:r>
                <a:rPr lang="de-DE" altLang="en-DE" sz="2400">
                  <a:latin typeface="Calibri" panose="020F0502020204030204" pitchFamily="34" charset="0"/>
                </a:rPr>
                <a:t> </a:t>
              </a:r>
              <a:r>
                <a:rPr lang="de-DE" altLang="en-DE" sz="2400">
                  <a:solidFill>
                    <a:srgbClr val="000000"/>
                  </a:solidFill>
                  <a:latin typeface="Calibri" panose="020F0502020204030204" pitchFamily="34" charset="0"/>
                </a:rPr>
                <a:t>ben</a:t>
              </a:r>
              <a:r>
                <a:rPr lang="de-DE" altLang="en-DE" sz="2400" b="1">
                  <a:solidFill>
                    <a:srgbClr val="FF0000"/>
                  </a:solidFill>
                  <a:latin typeface="Calibri" panose="020F0502020204030204" pitchFamily="34" charset="0"/>
                </a:rPr>
                <a:t>kik </a:t>
              </a:r>
              <a:r>
                <a:rPr lang="de-DE" altLang="en-DE" sz="2400" b="1">
                  <a:latin typeface="Calibri" panose="020F0502020204030204" pitchFamily="34" charset="0"/>
                </a:rPr>
                <a:t>als isolierte Wörter präsentiert wurden</a:t>
              </a:r>
              <a:r>
                <a:rPr lang="de-DE" altLang="en-DE" sz="2400">
                  <a:latin typeface="Calibri" panose="020F0502020204030204" pitchFamily="34" charset="0"/>
                </a:rPr>
                <a:t> (in denen es keine davor kommende rhythmische Struktur geben kann).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5">
            <a:extLst>
              <a:ext uri="{FF2B5EF4-FFF2-40B4-BE49-F238E27FC236}">
                <a16:creationId xmlns:a16="http://schemas.microsoft.com/office/drawing/2014/main" id="{1BC3F379-50B2-DAC3-688F-27428F2F8BE4}"/>
              </a:ext>
            </a:extLst>
          </p:cNvPr>
          <p:cNvSpPr txBox="1">
            <a:spLocks noChangeArrowheads="1"/>
          </p:cNvSpPr>
          <p:nvPr/>
        </p:nvSpPr>
        <p:spPr bwMode="auto">
          <a:xfrm>
            <a:off x="3124200" y="0"/>
            <a:ext cx="2590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50000"/>
              </a:spcBef>
              <a:buFontTx/>
              <a:buNone/>
            </a:pPr>
            <a:r>
              <a:rPr lang="en-GB" altLang="en-DE" sz="2400">
                <a:solidFill>
                  <a:srgbClr val="000000"/>
                </a:solidFill>
                <a:latin typeface="Calibri" panose="020F0502020204030204" pitchFamily="34" charset="0"/>
              </a:rPr>
              <a:t>Sprechrhythmus</a:t>
            </a:r>
            <a:endParaRPr lang="de-DE" altLang="en-DE" sz="2400">
              <a:solidFill>
                <a:srgbClr val="000000"/>
              </a:solidFill>
              <a:latin typeface="Calibri" panose="020F0502020204030204" pitchFamily="34" charset="0"/>
            </a:endParaRPr>
          </a:p>
        </p:txBody>
      </p:sp>
      <p:sp>
        <p:nvSpPr>
          <p:cNvPr id="16386" name="TextBox 3">
            <a:extLst>
              <a:ext uri="{FF2B5EF4-FFF2-40B4-BE49-F238E27FC236}">
                <a16:creationId xmlns:a16="http://schemas.microsoft.com/office/drawing/2014/main" id="{BE45A89E-9290-8562-3270-26948078473B}"/>
              </a:ext>
            </a:extLst>
          </p:cNvPr>
          <p:cNvSpPr txBox="1">
            <a:spLocks noChangeArrowheads="1"/>
          </p:cNvSpPr>
          <p:nvPr/>
        </p:nvSpPr>
        <p:spPr bwMode="auto">
          <a:xfrm>
            <a:off x="838200" y="2895600"/>
            <a:ext cx="6172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2. Isochronie</a:t>
            </a:r>
          </a:p>
        </p:txBody>
      </p:sp>
      <p:sp>
        <p:nvSpPr>
          <p:cNvPr id="16387" name="TextBox 6">
            <a:extLst>
              <a:ext uri="{FF2B5EF4-FFF2-40B4-BE49-F238E27FC236}">
                <a16:creationId xmlns:a16="http://schemas.microsoft.com/office/drawing/2014/main" id="{62DA00B9-8AA3-3BA7-FE82-AF79A1ABB281}"/>
              </a:ext>
            </a:extLst>
          </p:cNvPr>
          <p:cNvSpPr txBox="1">
            <a:spLocks noChangeArrowheads="1"/>
          </p:cNvSpPr>
          <p:nvPr/>
        </p:nvSpPr>
        <p:spPr bwMode="auto">
          <a:xfrm>
            <a:off x="838200" y="3352800"/>
            <a:ext cx="7239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3.  K und V Dauervariationen</a:t>
            </a:r>
          </a:p>
        </p:txBody>
      </p:sp>
      <p:sp>
        <p:nvSpPr>
          <p:cNvPr id="8" name="TextBox 7">
            <a:extLst>
              <a:ext uri="{FF2B5EF4-FFF2-40B4-BE49-F238E27FC236}">
                <a16:creationId xmlns:a16="http://schemas.microsoft.com/office/drawing/2014/main" id="{6A83C15A-0C52-DC96-66DE-B6F2CED77852}"/>
              </a:ext>
            </a:extLst>
          </p:cNvPr>
          <p:cNvSpPr txBox="1"/>
          <p:nvPr/>
        </p:nvSpPr>
        <p:spPr>
          <a:xfrm>
            <a:off x="838200" y="2438400"/>
            <a:ext cx="54102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1. Typologie</a:t>
            </a:r>
          </a:p>
        </p:txBody>
      </p:sp>
      <p:sp>
        <p:nvSpPr>
          <p:cNvPr id="16389" name="TextBox 9">
            <a:extLst>
              <a:ext uri="{FF2B5EF4-FFF2-40B4-BE49-F238E27FC236}">
                <a16:creationId xmlns:a16="http://schemas.microsoft.com/office/drawing/2014/main" id="{05320C36-4D7B-CD28-E269-7E8F90905E8D}"/>
              </a:ext>
            </a:extLst>
          </p:cNvPr>
          <p:cNvSpPr txBox="1">
            <a:spLocks noChangeArrowheads="1"/>
          </p:cNvSpPr>
          <p:nvPr/>
        </p:nvSpPr>
        <p:spPr bwMode="auto">
          <a:xfrm>
            <a:off x="838200" y="4267200"/>
            <a:ext cx="762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5. Funktion von Rhythmus in der sprachlichen Kommunikation</a:t>
            </a:r>
          </a:p>
        </p:txBody>
      </p:sp>
      <p:sp>
        <p:nvSpPr>
          <p:cNvPr id="16390" name="TextBox 10">
            <a:extLst>
              <a:ext uri="{FF2B5EF4-FFF2-40B4-BE49-F238E27FC236}">
                <a16:creationId xmlns:a16="http://schemas.microsoft.com/office/drawing/2014/main" id="{E7C443E0-4324-04E3-879A-7643C4B4F919}"/>
              </a:ext>
            </a:extLst>
          </p:cNvPr>
          <p:cNvSpPr txBox="1">
            <a:spLocks noChangeArrowheads="1"/>
          </p:cNvSpPr>
          <p:nvPr/>
        </p:nvSpPr>
        <p:spPr bwMode="auto">
          <a:xfrm>
            <a:off x="685800" y="1905000"/>
            <a:ext cx="449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Sprechrhythmus und:</a:t>
            </a:r>
          </a:p>
        </p:txBody>
      </p:sp>
      <p:sp>
        <p:nvSpPr>
          <p:cNvPr id="16391" name="TextBox 11">
            <a:extLst>
              <a:ext uri="{FF2B5EF4-FFF2-40B4-BE49-F238E27FC236}">
                <a16:creationId xmlns:a16="http://schemas.microsoft.com/office/drawing/2014/main" id="{6813D97D-D32B-ABE4-D1AB-11FBC16846EC}"/>
              </a:ext>
            </a:extLst>
          </p:cNvPr>
          <p:cNvSpPr txBox="1">
            <a:spLocks noChangeArrowheads="1"/>
          </p:cNvSpPr>
          <p:nvPr/>
        </p:nvSpPr>
        <p:spPr bwMode="auto">
          <a:xfrm>
            <a:off x="838200" y="3810000"/>
            <a:ext cx="7239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4.  Stress-clash und stress-shift </a:t>
            </a:r>
          </a:p>
        </p:txBody>
      </p:sp>
      <p:sp>
        <p:nvSpPr>
          <p:cNvPr id="16392" name="TextBox 11">
            <a:extLst>
              <a:ext uri="{FF2B5EF4-FFF2-40B4-BE49-F238E27FC236}">
                <a16:creationId xmlns:a16="http://schemas.microsoft.com/office/drawing/2014/main" id="{DA1907A4-8254-4D0C-9A2A-8B48CE32EA3D}"/>
              </a:ext>
            </a:extLst>
          </p:cNvPr>
          <p:cNvSpPr txBox="1">
            <a:spLocks noChangeArrowheads="1"/>
          </p:cNvSpPr>
          <p:nvPr/>
        </p:nvSpPr>
        <p:spPr bwMode="auto">
          <a:xfrm>
            <a:off x="533400" y="762000"/>
            <a:ext cx="822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Sprechrhythmus: die Tendenz, einen regelmäßigen Taktschlag in der gesprochen Sprache wahrzunehmen.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CE396B28-52E8-F5EC-C4AB-061900B6BC1F}"/>
              </a:ext>
            </a:extLst>
          </p:cNvPr>
          <p:cNvSpPr txBox="1">
            <a:spLocks noChangeArrowheads="1"/>
          </p:cNvSpPr>
          <p:nvPr/>
        </p:nvSpPr>
        <p:spPr bwMode="auto">
          <a:xfrm>
            <a:off x="381000" y="0"/>
            <a:ext cx="87630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eaLnBrk="1" hangingPunct="1">
              <a:spcBef>
                <a:spcPct val="50000"/>
              </a:spcBef>
              <a:defRPr/>
            </a:pPr>
            <a:r>
              <a:rPr lang="en-GB" dirty="0">
                <a:solidFill>
                  <a:srgbClr val="000000"/>
                </a:solidFill>
                <a:latin typeface="+mj-lt"/>
                <a:ea typeface="+mn-ea"/>
                <a:cs typeface="Arial" charset="0"/>
              </a:rPr>
              <a:t>5. Die </a:t>
            </a:r>
            <a:r>
              <a:rPr lang="en-GB" dirty="0" err="1">
                <a:solidFill>
                  <a:srgbClr val="000000"/>
                </a:solidFill>
                <a:latin typeface="+mj-lt"/>
                <a:ea typeface="+mn-ea"/>
                <a:cs typeface="Arial" charset="0"/>
              </a:rPr>
              <a:t>Funktion</a:t>
            </a:r>
            <a:r>
              <a:rPr lang="en-GB" dirty="0">
                <a:solidFill>
                  <a:srgbClr val="000000"/>
                </a:solidFill>
                <a:latin typeface="+mj-lt"/>
                <a:ea typeface="+mn-ea"/>
                <a:cs typeface="Arial" charset="0"/>
              </a:rPr>
              <a:t> von </a:t>
            </a:r>
            <a:r>
              <a:rPr lang="en-GB" dirty="0" err="1">
                <a:solidFill>
                  <a:srgbClr val="000000"/>
                </a:solidFill>
                <a:latin typeface="+mj-lt"/>
                <a:ea typeface="+mn-ea"/>
                <a:cs typeface="Arial" charset="0"/>
              </a:rPr>
              <a:t>Rhythmus</a:t>
            </a:r>
            <a:r>
              <a:rPr lang="en-GB" dirty="0">
                <a:solidFill>
                  <a:srgbClr val="000000"/>
                </a:solidFill>
                <a:latin typeface="+mj-lt"/>
                <a:ea typeface="+mn-ea"/>
                <a:cs typeface="Arial" charset="0"/>
              </a:rPr>
              <a:t>: die </a:t>
            </a:r>
            <a:r>
              <a:rPr lang="en-GB" dirty="0" err="1">
                <a:solidFill>
                  <a:srgbClr val="000000"/>
                </a:solidFill>
                <a:latin typeface="+mj-lt"/>
                <a:ea typeface="+mn-ea"/>
                <a:cs typeface="Arial" charset="0"/>
              </a:rPr>
              <a:t>Wahrnehmung</a:t>
            </a:r>
            <a:r>
              <a:rPr lang="en-GB" dirty="0">
                <a:solidFill>
                  <a:srgbClr val="000000"/>
                </a:solidFill>
                <a:latin typeface="+mj-lt"/>
                <a:ea typeface="+mn-ea"/>
                <a:cs typeface="Arial" charset="0"/>
              </a:rPr>
              <a:t> von </a:t>
            </a:r>
            <a:r>
              <a:rPr lang="en-GB" dirty="0" err="1">
                <a:solidFill>
                  <a:srgbClr val="000000"/>
                </a:solidFill>
                <a:latin typeface="+mj-lt"/>
                <a:ea typeface="+mn-ea"/>
                <a:cs typeface="Arial" charset="0"/>
              </a:rPr>
              <a:t>Grenzen</a:t>
            </a:r>
            <a:endParaRPr lang="en-GB" dirty="0">
              <a:solidFill>
                <a:srgbClr val="000000"/>
              </a:solidFill>
              <a:latin typeface="+mj-lt"/>
              <a:ea typeface="+mn-ea"/>
              <a:cs typeface="Arial" charset="0"/>
            </a:endParaRPr>
          </a:p>
        </p:txBody>
      </p:sp>
      <p:sp>
        <p:nvSpPr>
          <p:cNvPr id="39938" name="TextBox 12">
            <a:extLst>
              <a:ext uri="{FF2B5EF4-FFF2-40B4-BE49-F238E27FC236}">
                <a16:creationId xmlns:a16="http://schemas.microsoft.com/office/drawing/2014/main" id="{BA200B26-B26B-5BA4-916E-6C2DD6317096}"/>
              </a:ext>
            </a:extLst>
          </p:cNvPr>
          <p:cNvSpPr txBox="1">
            <a:spLocks noChangeArrowheads="1"/>
          </p:cNvSpPr>
          <p:nvPr/>
        </p:nvSpPr>
        <p:spPr bwMode="auto">
          <a:xfrm>
            <a:off x="304800" y="914400"/>
            <a:ext cx="7772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Anne Cutler</a:t>
            </a:r>
            <a:r>
              <a:rPr lang="de-DE" altLang="en-DE" sz="2400" baseline="30000">
                <a:latin typeface="Calibri" panose="020F0502020204030204" pitchFamily="34" charset="0"/>
              </a:rPr>
              <a:t>1</a:t>
            </a:r>
            <a:r>
              <a:rPr lang="de-DE" altLang="en-DE" sz="2400">
                <a:latin typeface="Calibri" panose="020F0502020204030204" pitchFamily="34" charset="0"/>
              </a:rPr>
              <a:t> prüfte in vielen Studien, ob Hörer Äußerungen in rhythmische Einheiten aufteilen. </a:t>
            </a:r>
          </a:p>
        </p:txBody>
      </p:sp>
      <p:sp>
        <p:nvSpPr>
          <p:cNvPr id="39939" name="TextBox 13">
            <a:extLst>
              <a:ext uri="{FF2B5EF4-FFF2-40B4-BE49-F238E27FC236}">
                <a16:creationId xmlns:a16="http://schemas.microsoft.com/office/drawing/2014/main" id="{58A3DB1C-BCCE-9798-AE36-7B77D722274F}"/>
              </a:ext>
            </a:extLst>
          </p:cNvPr>
          <p:cNvSpPr txBox="1">
            <a:spLocks noChangeArrowheads="1"/>
          </p:cNvSpPr>
          <p:nvPr/>
        </p:nvSpPr>
        <p:spPr bwMode="auto">
          <a:xfrm>
            <a:off x="304800" y="2438400"/>
            <a:ext cx="7543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Die Aufteilung könnte nützlich sein, um z.B. Wortgrenzen aufzudecken – da im Signal üblicherweise akustische Cues für Wortgrenzen kaum vorhanden sind.</a:t>
            </a:r>
          </a:p>
        </p:txBody>
      </p:sp>
      <p:sp>
        <p:nvSpPr>
          <p:cNvPr id="39940" name="TextBox 14">
            <a:extLst>
              <a:ext uri="{FF2B5EF4-FFF2-40B4-BE49-F238E27FC236}">
                <a16:creationId xmlns:a16="http://schemas.microsoft.com/office/drawing/2014/main" id="{5A30E9B8-E54F-2EA2-7CC5-8EC250C6FC93}"/>
              </a:ext>
            </a:extLst>
          </p:cNvPr>
          <p:cNvSpPr txBox="1">
            <a:spLocks noChangeArrowheads="1"/>
          </p:cNvSpPr>
          <p:nvPr/>
        </p:nvSpPr>
        <p:spPr bwMode="auto">
          <a:xfrm>
            <a:off x="381000" y="4114800"/>
            <a:ext cx="7620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Wenn auf diese Weise rhythmische Einheiten Bestandteil der Sprachverarbeitung sind, dann müssten sie auch sprachbedingt sein (Stress-Füße, Silben, Morae in stress-/syllable-/mora-timed Sprachen).</a:t>
            </a:r>
          </a:p>
        </p:txBody>
      </p:sp>
      <p:sp>
        <p:nvSpPr>
          <p:cNvPr id="39941" name="TextBox 15">
            <a:extLst>
              <a:ext uri="{FF2B5EF4-FFF2-40B4-BE49-F238E27FC236}">
                <a16:creationId xmlns:a16="http://schemas.microsoft.com/office/drawing/2014/main" id="{1367AA0A-B68B-D88B-A271-0B597D2CD7F1}"/>
              </a:ext>
            </a:extLst>
          </p:cNvPr>
          <p:cNvSpPr txBox="1">
            <a:spLocks noChangeArrowheads="1"/>
          </p:cNvSpPr>
          <p:nvPr/>
        </p:nvSpPr>
        <p:spPr bwMode="auto">
          <a:xfrm>
            <a:off x="228600" y="6172200"/>
            <a:ext cx="8610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1600">
                <a:latin typeface="Calibri" panose="020F0502020204030204" pitchFamily="34" charset="0"/>
              </a:rPr>
              <a:t>1 </a:t>
            </a:r>
            <a:r>
              <a:rPr lang="en-US" altLang="en-DE" sz="1600">
                <a:latin typeface="Calibri" panose="020F0502020204030204" pitchFamily="34" charset="0"/>
                <a:hlinkClick r:id="rId3"/>
              </a:rPr>
              <a:t>https://www.mpi.nl/people/cutler-anne/publications</a:t>
            </a:r>
            <a:r>
              <a:rPr lang="en-US" altLang="en-DE" sz="1600">
                <a:latin typeface="Calibri" panose="020F0502020204030204" pitchFamily="34" charset="0"/>
              </a:rPr>
              <a:t> </a:t>
            </a:r>
            <a:endParaRPr lang="de-DE" altLang="en-DE" sz="1600">
              <a:latin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5">
            <a:extLst>
              <a:ext uri="{FF2B5EF4-FFF2-40B4-BE49-F238E27FC236}">
                <a16:creationId xmlns:a16="http://schemas.microsoft.com/office/drawing/2014/main" id="{341CB8A6-0E43-6CAB-BBEA-18907CC6AFFF}"/>
              </a:ext>
            </a:extLst>
          </p:cNvPr>
          <p:cNvSpPr txBox="1">
            <a:spLocks noChangeArrowheads="1"/>
          </p:cNvSpPr>
          <p:nvPr/>
        </p:nvSpPr>
        <p:spPr bwMode="auto">
          <a:xfrm>
            <a:off x="228600" y="3505200"/>
            <a:ext cx="868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mintesh  = /</a:t>
            </a:r>
            <a:r>
              <a:rPr lang="de-DE" altLang="en-DE" sz="2400">
                <a:solidFill>
                  <a:srgbClr val="FF3300"/>
                </a:solidFill>
                <a:latin typeface="Calibri" panose="020F0502020204030204" pitchFamily="34" charset="0"/>
              </a:rPr>
              <a:t>mɪnt</a:t>
            </a:r>
            <a:r>
              <a:rPr lang="de-DE" altLang="en-DE" sz="2400">
                <a:solidFill>
                  <a:schemeClr val="accent2"/>
                </a:solidFill>
                <a:latin typeface="Calibri" panose="020F0502020204030204" pitchFamily="34" charset="0"/>
              </a:rPr>
              <a:t>əʃ</a:t>
            </a:r>
            <a:r>
              <a:rPr lang="de-DE" altLang="en-DE" sz="2400">
                <a:solidFill>
                  <a:srgbClr val="000000"/>
                </a:solidFill>
                <a:latin typeface="Calibri" panose="020F0502020204030204" pitchFamily="34" charset="0"/>
              </a:rPr>
              <a:t>/  = ein prosodischer Fuß</a:t>
            </a:r>
          </a:p>
          <a:p>
            <a:pPr eaLnBrk="1" hangingPunct="1">
              <a:spcBef>
                <a:spcPct val="0"/>
              </a:spcBef>
              <a:buFontTx/>
              <a:buNone/>
            </a:pPr>
            <a:r>
              <a:rPr lang="de-DE" altLang="ja-JP" sz="2400">
                <a:latin typeface="Calibri" panose="020F0502020204030204" pitchFamily="34" charset="0"/>
              </a:rPr>
              <a:t>mintave = /</a:t>
            </a:r>
            <a:r>
              <a:rPr lang="de-DE" altLang="ja-JP" sz="2400">
                <a:solidFill>
                  <a:srgbClr val="FF3300"/>
                </a:solidFill>
                <a:latin typeface="Calibri" panose="020F0502020204030204" pitchFamily="34" charset="0"/>
              </a:rPr>
              <a:t>mɪn</a:t>
            </a:r>
            <a:r>
              <a:rPr lang="de-DE" altLang="ja-JP" sz="2400">
                <a:latin typeface="Calibri" panose="020F0502020204030204" pitchFamily="34" charset="0"/>
              </a:rPr>
              <a:t> </a:t>
            </a:r>
            <a:r>
              <a:rPr lang="de-DE" altLang="ja-JP" sz="2400" b="1">
                <a:solidFill>
                  <a:schemeClr val="hlink"/>
                </a:solidFill>
                <a:latin typeface="Calibri" panose="020F0502020204030204" pitchFamily="34" charset="0"/>
              </a:rPr>
              <a:t>|</a:t>
            </a:r>
            <a:r>
              <a:rPr lang="de-DE" altLang="ja-JP" sz="2400">
                <a:latin typeface="Calibri" panose="020F0502020204030204" pitchFamily="34" charset="0"/>
              </a:rPr>
              <a:t> </a:t>
            </a:r>
            <a:r>
              <a:rPr lang="de-DE" altLang="ja-JP" sz="2400">
                <a:solidFill>
                  <a:srgbClr val="FF3300"/>
                </a:solidFill>
                <a:latin typeface="Calibri" panose="020F0502020204030204" pitchFamily="34" charset="0"/>
              </a:rPr>
              <a:t>t</a:t>
            </a:r>
            <a:r>
              <a:rPr lang="de-DE" altLang="ja-JP" sz="2400" baseline="30000">
                <a:solidFill>
                  <a:srgbClr val="FF3300"/>
                </a:solidFill>
                <a:latin typeface="Calibri" panose="020F0502020204030204" pitchFamily="34" charset="0"/>
              </a:rPr>
              <a:t>h</a:t>
            </a:r>
            <a:r>
              <a:rPr lang="de-DE" altLang="ja-JP" sz="2400">
                <a:solidFill>
                  <a:srgbClr val="FF3300"/>
                </a:solidFill>
                <a:latin typeface="Calibri" panose="020F0502020204030204" pitchFamily="34" charset="0"/>
              </a:rPr>
              <a:t>eiv</a:t>
            </a:r>
            <a:r>
              <a:rPr lang="de-DE" altLang="ja-JP" sz="2400">
                <a:latin typeface="Calibri" panose="020F0502020204030204" pitchFamily="34" charset="0"/>
              </a:rPr>
              <a:t>/ = zwei prosodische Füße mit Grenze vor /t/</a:t>
            </a:r>
            <a:endParaRPr lang="de-DE" altLang="en-DE" sz="2400">
              <a:solidFill>
                <a:srgbClr val="000000"/>
              </a:solidFill>
              <a:latin typeface="Calibri" panose="020F0502020204030204" pitchFamily="34" charset="0"/>
            </a:endParaRPr>
          </a:p>
        </p:txBody>
      </p:sp>
      <p:sp>
        <p:nvSpPr>
          <p:cNvPr id="41986" name="Text Box 11">
            <a:extLst>
              <a:ext uri="{FF2B5EF4-FFF2-40B4-BE49-F238E27FC236}">
                <a16:creationId xmlns:a16="http://schemas.microsoft.com/office/drawing/2014/main" id="{7E7BBD00-E483-2111-4FD8-119D83C8A665}"/>
              </a:ext>
            </a:extLst>
          </p:cNvPr>
          <p:cNvSpPr txBox="1">
            <a:spLocks noChangeArrowheads="1"/>
          </p:cNvSpPr>
          <p:nvPr/>
        </p:nvSpPr>
        <p:spPr bwMode="auto">
          <a:xfrm>
            <a:off x="304800" y="1295400"/>
            <a:ext cx="79930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Reaktionszeiten auf /m</a:t>
            </a:r>
            <a:r>
              <a:rPr lang="de-DE" altLang="en-DE" sz="2400">
                <a:solidFill>
                  <a:srgbClr val="000000"/>
                </a:solidFill>
                <a:latin typeface="Calibri" panose="020F0502020204030204" pitchFamily="34" charset="0"/>
              </a:rPr>
              <a:t>ɪ</a:t>
            </a:r>
            <a:r>
              <a:rPr lang="de-DE" altLang="en-DE" sz="2400">
                <a:latin typeface="Calibri" panose="020F0502020204030204" pitchFamily="34" charset="0"/>
              </a:rPr>
              <a:t>nt/ in den Logatomen in </a:t>
            </a:r>
            <a:r>
              <a:rPr lang="de-DE" altLang="en-DE" sz="2400" i="1">
                <a:latin typeface="Calibri" panose="020F0502020204030204" pitchFamily="34" charset="0"/>
              </a:rPr>
              <a:t>mintesh</a:t>
            </a:r>
            <a:r>
              <a:rPr lang="de-DE" altLang="en-DE" sz="2400">
                <a:latin typeface="Calibri" panose="020F0502020204030204" pitchFamily="34" charset="0"/>
              </a:rPr>
              <a:t> und </a:t>
            </a:r>
            <a:r>
              <a:rPr lang="de-DE" altLang="en-DE" sz="2400" i="1">
                <a:latin typeface="Calibri" panose="020F0502020204030204" pitchFamily="34" charset="0"/>
              </a:rPr>
              <a:t>mintave</a:t>
            </a:r>
            <a:r>
              <a:rPr lang="de-DE" altLang="en-DE" sz="2400" baseline="30000">
                <a:latin typeface="Calibri" panose="020F0502020204030204" pitchFamily="34" charset="0"/>
              </a:rPr>
              <a:t>1</a:t>
            </a:r>
            <a:r>
              <a:rPr lang="de-DE" altLang="en-DE" sz="2400">
                <a:latin typeface="Calibri" panose="020F0502020204030204" pitchFamily="34" charset="0"/>
              </a:rPr>
              <a:t> wurden gemessen.</a:t>
            </a:r>
          </a:p>
        </p:txBody>
      </p:sp>
      <p:sp>
        <p:nvSpPr>
          <p:cNvPr id="41987" name="Text Box 12">
            <a:extLst>
              <a:ext uri="{FF2B5EF4-FFF2-40B4-BE49-F238E27FC236}">
                <a16:creationId xmlns:a16="http://schemas.microsoft.com/office/drawing/2014/main" id="{15210B16-B5B7-5E1E-61FC-E65B13A8C439}"/>
              </a:ext>
            </a:extLst>
          </p:cNvPr>
          <p:cNvSpPr txBox="1">
            <a:spLocks noChangeArrowheads="1"/>
          </p:cNvSpPr>
          <p:nvPr/>
        </p:nvSpPr>
        <p:spPr bwMode="auto">
          <a:xfrm>
            <a:off x="228600" y="2209800"/>
            <a:ext cx="84375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Englische Hörer identifizierten /mɪnt/ schneller in </a:t>
            </a:r>
            <a:r>
              <a:rPr lang="de-DE" altLang="ja-JP" sz="2400" i="1">
                <a:latin typeface="Calibri" panose="020F0502020204030204" pitchFamily="34" charset="0"/>
              </a:rPr>
              <a:t>mintesh</a:t>
            </a:r>
            <a:r>
              <a:rPr lang="de-DE" altLang="ja-JP" sz="2400">
                <a:latin typeface="Calibri" panose="020F0502020204030204" pitchFamily="34" charset="0"/>
              </a:rPr>
              <a:t>, eventuell weil </a:t>
            </a:r>
            <a:r>
              <a:rPr lang="de-DE" altLang="ja-JP" sz="2400" i="1">
                <a:latin typeface="Calibri" panose="020F0502020204030204" pitchFamily="34" charset="0"/>
              </a:rPr>
              <a:t>mintave</a:t>
            </a:r>
            <a:r>
              <a:rPr lang="de-DE" altLang="ja-JP" sz="2400">
                <a:latin typeface="Calibri" panose="020F0502020204030204" pitchFamily="34" charset="0"/>
              </a:rPr>
              <a:t> durch eine rhythmische Grenze (Stress-Fuß vor /t/) aufgeteilt wird. </a:t>
            </a:r>
            <a:endParaRPr lang="de-DE" altLang="en-DE" sz="2400">
              <a:latin typeface="Calibri" panose="020F0502020204030204" pitchFamily="34" charset="0"/>
            </a:endParaRPr>
          </a:p>
        </p:txBody>
      </p:sp>
      <p:grpSp>
        <p:nvGrpSpPr>
          <p:cNvPr id="2" name="Group 9">
            <a:extLst>
              <a:ext uri="{FF2B5EF4-FFF2-40B4-BE49-F238E27FC236}">
                <a16:creationId xmlns:a16="http://schemas.microsoft.com/office/drawing/2014/main" id="{C36AAAC3-CD18-589C-9698-8CD986CBD33D}"/>
              </a:ext>
            </a:extLst>
          </p:cNvPr>
          <p:cNvGrpSpPr>
            <a:grpSpLocks/>
          </p:cNvGrpSpPr>
          <p:nvPr/>
        </p:nvGrpSpPr>
        <p:grpSpPr bwMode="auto">
          <a:xfrm>
            <a:off x="76200" y="4648200"/>
            <a:ext cx="9067800" cy="1668463"/>
            <a:chOff x="76200" y="4648200"/>
            <a:chExt cx="9067800" cy="1668463"/>
          </a:xfrm>
        </p:grpSpPr>
        <p:sp>
          <p:nvSpPr>
            <p:cNvPr id="41992" name="Text Box 10">
              <a:extLst>
                <a:ext uri="{FF2B5EF4-FFF2-40B4-BE49-F238E27FC236}">
                  <a16:creationId xmlns:a16="http://schemas.microsoft.com/office/drawing/2014/main" id="{E49DB8A1-03A8-27C6-F09B-A39524256445}"/>
                </a:ext>
              </a:extLst>
            </p:cNvPr>
            <p:cNvSpPr txBox="1">
              <a:spLocks noChangeArrowheads="1"/>
            </p:cNvSpPr>
            <p:nvPr/>
          </p:nvSpPr>
          <p:spPr bwMode="auto">
            <a:xfrm>
              <a:off x="76200" y="4648200"/>
              <a:ext cx="9067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Keine solchen Unterschiede für französische Hörer – da beide Wörter rhythmisch auf dieselbe Weise – also in Silben aufgeteilt werden. </a:t>
              </a:r>
            </a:p>
          </p:txBody>
        </p:sp>
        <p:sp>
          <p:nvSpPr>
            <p:cNvPr id="41993" name="Text Box 13">
              <a:extLst>
                <a:ext uri="{FF2B5EF4-FFF2-40B4-BE49-F238E27FC236}">
                  <a16:creationId xmlns:a16="http://schemas.microsoft.com/office/drawing/2014/main" id="{22F050C4-7B66-CDA5-583D-5D8DABDA17D8}"/>
                </a:ext>
              </a:extLst>
            </p:cNvPr>
            <p:cNvSpPr txBox="1">
              <a:spLocks noChangeArrowheads="1"/>
            </p:cNvSpPr>
            <p:nvPr/>
          </p:nvSpPr>
          <p:spPr bwMode="auto">
            <a:xfrm>
              <a:off x="228600" y="5486400"/>
              <a:ext cx="3429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mintesh =  /m</a:t>
              </a:r>
              <a:r>
                <a:rPr lang="de-DE" altLang="en-DE" sz="2400">
                  <a:solidFill>
                    <a:srgbClr val="000000"/>
                  </a:solidFill>
                  <a:latin typeface="Calibri" panose="020F0502020204030204" pitchFamily="34" charset="0"/>
                </a:rPr>
                <a:t>ɪ</a:t>
              </a:r>
              <a:r>
                <a:rPr lang="de-DE" altLang="en-DE" sz="2400">
                  <a:latin typeface="Calibri" panose="020F0502020204030204" pitchFamily="34" charset="0"/>
                </a:rPr>
                <a:t>n </a:t>
              </a:r>
              <a:r>
                <a:rPr lang="de-DE" altLang="en-DE" sz="2400" b="1">
                  <a:solidFill>
                    <a:schemeClr val="hlink"/>
                  </a:solidFill>
                  <a:latin typeface="Calibri" panose="020F0502020204030204" pitchFamily="34" charset="0"/>
                </a:rPr>
                <a:t>|</a:t>
              </a:r>
              <a:r>
                <a:rPr lang="de-DE" altLang="en-DE" sz="2400">
                  <a:latin typeface="Calibri" panose="020F0502020204030204" pitchFamily="34" charset="0"/>
                </a:rPr>
                <a:t> təʃ</a:t>
              </a:r>
              <a:r>
                <a:rPr lang="de-DE" altLang="en-DE" sz="2400">
                  <a:solidFill>
                    <a:srgbClr val="000000"/>
                  </a:solidFill>
                  <a:latin typeface="Calibri" panose="020F0502020204030204" pitchFamily="34" charset="0"/>
                </a:rPr>
                <a:t>/</a:t>
              </a:r>
              <a:endParaRPr lang="de-DE" altLang="en-DE" sz="2400">
                <a:latin typeface="Calibri" panose="020F0502020204030204" pitchFamily="34" charset="0"/>
              </a:endParaRPr>
            </a:p>
            <a:p>
              <a:pPr eaLnBrk="1" hangingPunct="1">
                <a:spcBef>
                  <a:spcPct val="0"/>
                </a:spcBef>
                <a:buFontTx/>
                <a:buNone/>
              </a:pPr>
              <a:r>
                <a:rPr lang="de-DE" altLang="en-DE" sz="2400">
                  <a:latin typeface="Calibri" panose="020F0502020204030204" pitchFamily="34" charset="0"/>
                </a:rPr>
                <a:t>mintave =  /m</a:t>
              </a:r>
              <a:r>
                <a:rPr lang="de-DE" altLang="en-DE" sz="2400">
                  <a:solidFill>
                    <a:srgbClr val="000000"/>
                  </a:solidFill>
                  <a:latin typeface="Calibri" panose="020F0502020204030204" pitchFamily="34" charset="0"/>
                </a:rPr>
                <a:t>ɪ</a:t>
              </a:r>
              <a:r>
                <a:rPr lang="de-DE" altLang="en-DE" sz="2400">
                  <a:latin typeface="Calibri" panose="020F0502020204030204" pitchFamily="34" charset="0"/>
                </a:rPr>
                <a:t>n</a:t>
              </a:r>
              <a:r>
                <a:rPr lang="de-DE" altLang="en-DE" sz="2400" b="1">
                  <a:latin typeface="Calibri" panose="020F0502020204030204" pitchFamily="34" charset="0"/>
                </a:rPr>
                <a:t> </a:t>
              </a:r>
              <a:r>
                <a:rPr lang="de-DE" altLang="en-DE" sz="2400" b="1">
                  <a:solidFill>
                    <a:schemeClr val="hlink"/>
                  </a:solidFill>
                  <a:latin typeface="Calibri" panose="020F0502020204030204" pitchFamily="34" charset="0"/>
                </a:rPr>
                <a:t>|</a:t>
              </a:r>
              <a:r>
                <a:rPr lang="de-DE" altLang="en-DE" sz="2400" b="1">
                  <a:latin typeface="Calibri" panose="020F0502020204030204" pitchFamily="34" charset="0"/>
                </a:rPr>
                <a:t> </a:t>
              </a:r>
              <a:r>
                <a:rPr lang="de-DE" altLang="en-DE" sz="2400">
                  <a:latin typeface="Calibri" panose="020F0502020204030204" pitchFamily="34" charset="0"/>
                </a:rPr>
                <a:t>t</a:t>
              </a:r>
              <a:r>
                <a:rPr lang="de-DE" altLang="en-DE" sz="2400" baseline="30000">
                  <a:latin typeface="Calibri" panose="020F0502020204030204" pitchFamily="34" charset="0"/>
                </a:rPr>
                <a:t>h</a:t>
              </a:r>
              <a:r>
                <a:rPr lang="de-DE" altLang="en-DE" sz="2400">
                  <a:latin typeface="Calibri" panose="020F0502020204030204" pitchFamily="34" charset="0"/>
                </a:rPr>
                <a:t>eiv/ </a:t>
              </a:r>
            </a:p>
          </p:txBody>
        </p:sp>
      </p:grpSp>
      <p:sp>
        <p:nvSpPr>
          <p:cNvPr id="41989" name="Text Box 5">
            <a:extLst>
              <a:ext uri="{FF2B5EF4-FFF2-40B4-BE49-F238E27FC236}">
                <a16:creationId xmlns:a16="http://schemas.microsoft.com/office/drawing/2014/main" id="{2D950977-97FE-5276-510A-DC29755C7298}"/>
              </a:ext>
            </a:extLst>
          </p:cNvPr>
          <p:cNvSpPr txBox="1">
            <a:spLocks noChangeArrowheads="1"/>
          </p:cNvSpPr>
          <p:nvPr/>
        </p:nvSpPr>
        <p:spPr bwMode="auto">
          <a:xfrm>
            <a:off x="1295400" y="0"/>
            <a:ext cx="74676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5. Wahrnehmung von Rhythmus in Erwachsenen: Grenzen</a:t>
            </a:r>
          </a:p>
        </p:txBody>
      </p:sp>
      <p:sp>
        <p:nvSpPr>
          <p:cNvPr id="41990" name="TextBox 12">
            <a:extLst>
              <a:ext uri="{FF2B5EF4-FFF2-40B4-BE49-F238E27FC236}">
                <a16:creationId xmlns:a16="http://schemas.microsoft.com/office/drawing/2014/main" id="{9A3C7387-5AB4-7897-0F70-D6A3BA24C242}"/>
              </a:ext>
            </a:extLst>
          </p:cNvPr>
          <p:cNvSpPr txBox="1">
            <a:spLocks noChangeArrowheads="1"/>
          </p:cNvSpPr>
          <p:nvPr/>
        </p:nvSpPr>
        <p:spPr bwMode="auto">
          <a:xfrm>
            <a:off x="152400" y="6519863"/>
            <a:ext cx="8991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1600">
                <a:latin typeface="Calibri" panose="020F0502020204030204" pitchFamily="34" charset="0"/>
              </a:rPr>
              <a:t>1. Cutler &amp; Norris, 1988, </a:t>
            </a:r>
            <a:r>
              <a:rPr lang="de-DE" altLang="en-DE" sz="1600" i="1">
                <a:latin typeface="Calibri" panose="020F0502020204030204" pitchFamily="34" charset="0"/>
              </a:rPr>
              <a:t>J. Expermental Psychology: Human Perception and Performance</a:t>
            </a:r>
            <a:r>
              <a:rPr lang="de-DE" altLang="en-DE" sz="1600">
                <a:latin typeface="Calibri" panose="020F0502020204030204" pitchFamily="34" charset="0"/>
              </a:rPr>
              <a:t>, 14, 113-121. </a:t>
            </a:r>
          </a:p>
        </p:txBody>
      </p:sp>
      <p:sp>
        <p:nvSpPr>
          <p:cNvPr id="41991" name="TextBox 8">
            <a:extLst>
              <a:ext uri="{FF2B5EF4-FFF2-40B4-BE49-F238E27FC236}">
                <a16:creationId xmlns:a16="http://schemas.microsoft.com/office/drawing/2014/main" id="{022722C1-E1AF-5B4E-0B35-E038FC43985A}"/>
              </a:ext>
            </a:extLst>
          </p:cNvPr>
          <p:cNvSpPr txBox="1">
            <a:spLocks noChangeArrowheads="1"/>
          </p:cNvSpPr>
          <p:nvPr/>
        </p:nvSpPr>
        <p:spPr bwMode="auto">
          <a:xfrm>
            <a:off x="304800" y="4572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Einige der ersten Untersuchungen dazu waren für Englisch und Französisch.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4">
            <a:extLst>
              <a:ext uri="{FF2B5EF4-FFF2-40B4-BE49-F238E27FC236}">
                <a16:creationId xmlns:a16="http://schemas.microsoft.com/office/drawing/2014/main" id="{F0BAE2F9-A330-6C3B-9247-B79F32D396A3}"/>
              </a:ext>
            </a:extLst>
          </p:cNvPr>
          <p:cNvSpPr txBox="1">
            <a:spLocks noChangeArrowheads="1"/>
          </p:cNvSpPr>
          <p:nvPr/>
        </p:nvSpPr>
        <p:spPr bwMode="auto">
          <a:xfrm>
            <a:off x="533400" y="762000"/>
            <a:ext cx="7772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Französische Hörer nehmen /bal/ schneller wahr in </a:t>
            </a:r>
            <a:r>
              <a:rPr lang="de-DE" altLang="ja-JP" sz="2400" i="1">
                <a:latin typeface="Calibri" panose="020F0502020204030204" pitchFamily="34" charset="0"/>
              </a:rPr>
              <a:t>balcon</a:t>
            </a:r>
            <a:r>
              <a:rPr lang="de-DE" altLang="ja-JP" sz="2400">
                <a:latin typeface="Calibri" panose="020F0502020204030204" pitchFamily="34" charset="0"/>
              </a:rPr>
              <a:t> als in </a:t>
            </a:r>
            <a:r>
              <a:rPr lang="de-DE" altLang="ja-JP" sz="2400" i="1">
                <a:latin typeface="Calibri" panose="020F0502020204030204" pitchFamily="34" charset="0"/>
              </a:rPr>
              <a:t>balance</a:t>
            </a:r>
            <a:r>
              <a:rPr lang="de-DE" altLang="ja-JP" sz="2400">
                <a:latin typeface="Calibri" panose="020F0502020204030204" pitchFamily="34" charset="0"/>
              </a:rPr>
              <a:t>, weil  in </a:t>
            </a:r>
            <a:r>
              <a:rPr lang="de-DE" altLang="ja-JP" sz="2400" i="1">
                <a:latin typeface="Calibri" panose="020F0502020204030204" pitchFamily="34" charset="0"/>
              </a:rPr>
              <a:t>balance</a:t>
            </a:r>
            <a:r>
              <a:rPr lang="de-DE" altLang="ja-JP" sz="2400">
                <a:latin typeface="Calibri" panose="020F0502020204030204" pitchFamily="34" charset="0"/>
              </a:rPr>
              <a:t> eine rhythmische (silbische) Grenze mitten in /bal/ vorkommt</a:t>
            </a:r>
            <a:r>
              <a:rPr lang="de-DE" altLang="ja-JP" sz="2400" baseline="30000">
                <a:latin typeface="Calibri" panose="020F0502020204030204" pitchFamily="34" charset="0"/>
              </a:rPr>
              <a:t>1, 2</a:t>
            </a:r>
            <a:r>
              <a:rPr lang="de-DE" altLang="ja-JP" sz="2400">
                <a:latin typeface="Calibri" panose="020F0502020204030204" pitchFamily="34" charset="0"/>
              </a:rPr>
              <a:t>.</a:t>
            </a:r>
            <a:endParaRPr lang="de-DE" altLang="en-DE" sz="2400">
              <a:latin typeface="Calibri" panose="020F0502020204030204" pitchFamily="34" charset="0"/>
            </a:endParaRPr>
          </a:p>
        </p:txBody>
      </p:sp>
      <p:sp>
        <p:nvSpPr>
          <p:cNvPr id="41987" name="Text Box 5">
            <a:extLst>
              <a:ext uri="{FF2B5EF4-FFF2-40B4-BE49-F238E27FC236}">
                <a16:creationId xmlns:a16="http://schemas.microsoft.com/office/drawing/2014/main" id="{B3FDF3BE-625C-97F1-CE89-2D4B6A44E890}"/>
              </a:ext>
            </a:extLst>
          </p:cNvPr>
          <p:cNvSpPr txBox="1">
            <a:spLocks noChangeArrowheads="1"/>
          </p:cNvSpPr>
          <p:nvPr/>
        </p:nvSpPr>
        <p:spPr bwMode="auto">
          <a:xfrm>
            <a:off x="4341813" y="2289175"/>
            <a:ext cx="1352550" cy="519113"/>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bal </a:t>
            </a:r>
            <a:r>
              <a:rPr lang="de-DE" sz="2800" b="1">
                <a:solidFill>
                  <a:schemeClr val="hlink"/>
                </a:solidFill>
                <a:latin typeface="+mj-lt"/>
                <a:ea typeface="ＭＳ Ｐゴシック" pitchFamily="-100" charset="-128"/>
                <a:cs typeface="ＭＳ Ｐゴシック" pitchFamily="-100" charset="-128"/>
              </a:rPr>
              <a:t>|</a:t>
            </a:r>
            <a:r>
              <a:rPr lang="de-DE">
                <a:latin typeface="+mj-lt"/>
                <a:ea typeface="ＭＳ Ｐゴシック" pitchFamily="-100" charset="-128"/>
                <a:cs typeface="ＭＳ Ｐゴシック" pitchFamily="-100" charset="-128"/>
              </a:rPr>
              <a:t> con</a:t>
            </a:r>
          </a:p>
        </p:txBody>
      </p:sp>
      <p:sp>
        <p:nvSpPr>
          <p:cNvPr id="41988" name="Text Box 6">
            <a:extLst>
              <a:ext uri="{FF2B5EF4-FFF2-40B4-BE49-F238E27FC236}">
                <a16:creationId xmlns:a16="http://schemas.microsoft.com/office/drawing/2014/main" id="{3BCB970F-DD7F-DA0D-6AB3-5AD4C07EDC07}"/>
              </a:ext>
            </a:extLst>
          </p:cNvPr>
          <p:cNvSpPr txBox="1">
            <a:spLocks noChangeArrowheads="1"/>
          </p:cNvSpPr>
          <p:nvPr/>
        </p:nvSpPr>
        <p:spPr bwMode="auto">
          <a:xfrm>
            <a:off x="5853113" y="2289175"/>
            <a:ext cx="1522412" cy="519113"/>
          </a:xfrm>
          <a:prstGeom prst="rect">
            <a:avLst/>
          </a:prstGeom>
          <a:noFill/>
          <a:ln w="9525">
            <a:noFill/>
            <a:miter lim="800000"/>
            <a:headEnd/>
            <a:tailEnd/>
          </a:ln>
        </p:spPr>
        <p:txBody>
          <a:bodyPr wrap="none">
            <a:spAutoFit/>
          </a:bodyPr>
          <a:lstStyle/>
          <a:p>
            <a:pPr eaLnBrk="1" hangingPunct="1">
              <a:defRPr/>
            </a:pPr>
            <a:r>
              <a:rPr lang="de-DE" dirty="0" err="1">
                <a:latin typeface="+mj-lt"/>
                <a:ea typeface="ＭＳ Ｐゴシック" pitchFamily="-100" charset="-128"/>
                <a:cs typeface="ＭＳ Ｐゴシック" pitchFamily="-100" charset="-128"/>
              </a:rPr>
              <a:t>ba</a:t>
            </a:r>
            <a:r>
              <a:rPr lang="de-DE" dirty="0">
                <a:latin typeface="+mj-lt"/>
                <a:ea typeface="ＭＳ Ｐゴシック" pitchFamily="-100" charset="-128"/>
                <a:cs typeface="ＭＳ Ｐゴシック" pitchFamily="-100" charset="-128"/>
              </a:rPr>
              <a:t> </a:t>
            </a:r>
            <a:r>
              <a:rPr lang="de-DE" sz="2800" b="1" dirty="0">
                <a:solidFill>
                  <a:schemeClr val="hlink"/>
                </a:solidFill>
                <a:latin typeface="+mj-lt"/>
                <a:ea typeface="ＭＳ Ｐゴシック" pitchFamily="-100" charset="-128"/>
                <a:cs typeface="ＭＳ Ｐゴシック" pitchFamily="-100" charset="-128"/>
              </a:rPr>
              <a:t>|</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lance</a:t>
            </a:r>
            <a:endParaRPr lang="de-DE" dirty="0">
              <a:latin typeface="+mj-lt"/>
              <a:ea typeface="ＭＳ Ｐゴシック" pitchFamily="-100" charset="-128"/>
              <a:cs typeface="ＭＳ Ｐゴシック" pitchFamily="-100" charset="-128"/>
            </a:endParaRPr>
          </a:p>
        </p:txBody>
      </p:sp>
      <p:grpSp>
        <p:nvGrpSpPr>
          <p:cNvPr id="2" name="Group 15">
            <a:extLst>
              <a:ext uri="{FF2B5EF4-FFF2-40B4-BE49-F238E27FC236}">
                <a16:creationId xmlns:a16="http://schemas.microsoft.com/office/drawing/2014/main" id="{C1952C36-0725-3822-9C07-6B9A37EA4F9C}"/>
              </a:ext>
            </a:extLst>
          </p:cNvPr>
          <p:cNvGrpSpPr>
            <a:grpSpLocks/>
          </p:cNvGrpSpPr>
          <p:nvPr/>
        </p:nvGrpSpPr>
        <p:grpSpPr bwMode="auto">
          <a:xfrm>
            <a:off x="457200" y="3352800"/>
            <a:ext cx="8443913" cy="2765425"/>
            <a:chOff x="249" y="2478"/>
            <a:chExt cx="5319" cy="1742"/>
          </a:xfrm>
        </p:grpSpPr>
        <p:sp>
          <p:nvSpPr>
            <p:cNvPr id="44040" name="Text Box 7">
              <a:extLst>
                <a:ext uri="{FF2B5EF4-FFF2-40B4-BE49-F238E27FC236}">
                  <a16:creationId xmlns:a16="http://schemas.microsoft.com/office/drawing/2014/main" id="{6F4C3C00-9D4E-D363-186F-0187565412A6}"/>
                </a:ext>
              </a:extLst>
            </p:cNvPr>
            <p:cNvSpPr txBox="1">
              <a:spLocks noChangeArrowheads="1"/>
            </p:cNvSpPr>
            <p:nvPr/>
          </p:nvSpPr>
          <p:spPr bwMode="auto">
            <a:xfrm>
              <a:off x="249" y="2478"/>
              <a:ext cx="5319" cy="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Englische Hörer reagieren jedoch genauso schnell auf  /bal/ in </a:t>
              </a:r>
              <a:r>
                <a:rPr lang="de-DE" altLang="ja-JP" sz="2400" i="1">
                  <a:latin typeface="Calibri" panose="020F0502020204030204" pitchFamily="34" charset="0"/>
                </a:rPr>
                <a:t>balcony</a:t>
              </a:r>
              <a:r>
                <a:rPr lang="de-DE" altLang="ja-JP" sz="2400">
                  <a:latin typeface="Calibri" panose="020F0502020204030204" pitchFamily="34" charset="0"/>
                </a:rPr>
                <a:t> und </a:t>
              </a:r>
              <a:r>
                <a:rPr lang="de-DE" altLang="ja-JP" sz="2400" i="1">
                  <a:latin typeface="Calibri" panose="020F0502020204030204" pitchFamily="34" charset="0"/>
                </a:rPr>
                <a:t>balance</a:t>
              </a:r>
              <a:r>
                <a:rPr lang="de-DE" altLang="ja-JP" sz="2400">
                  <a:latin typeface="Calibri" panose="020F0502020204030204" pitchFamily="34" charset="0"/>
                </a:rPr>
                <a:t>, weil /bal/ in Englisch </a:t>
              </a:r>
              <a:r>
                <a:rPr lang="de-DE" altLang="ja-JP" sz="2400" b="1">
                  <a:latin typeface="Calibri" panose="020F0502020204030204" pitchFamily="34" charset="0"/>
                </a:rPr>
                <a:t>nicht</a:t>
              </a:r>
              <a:r>
                <a:rPr lang="de-DE" altLang="ja-JP" sz="2400">
                  <a:latin typeface="Calibri" panose="020F0502020204030204" pitchFamily="34" charset="0"/>
                </a:rPr>
                <a:t> durch eine rhythmische Grenze aufgeteilt wird</a:t>
              </a:r>
              <a:endParaRPr lang="de-DE" altLang="en-DE" sz="2400">
                <a:latin typeface="Calibri" panose="020F0502020204030204" pitchFamily="34" charset="0"/>
              </a:endParaRPr>
            </a:p>
          </p:txBody>
        </p:sp>
        <p:sp>
          <p:nvSpPr>
            <p:cNvPr id="41993" name="Text Box 8">
              <a:extLst>
                <a:ext uri="{FF2B5EF4-FFF2-40B4-BE49-F238E27FC236}">
                  <a16:creationId xmlns:a16="http://schemas.microsoft.com/office/drawing/2014/main" id="{8EBDAD56-5C79-878C-777A-5E6D2C8A21C0}"/>
                </a:ext>
              </a:extLst>
            </p:cNvPr>
            <p:cNvSpPr txBox="1">
              <a:spLocks noChangeArrowheads="1"/>
            </p:cNvSpPr>
            <p:nvPr/>
          </p:nvSpPr>
          <p:spPr bwMode="auto">
            <a:xfrm>
              <a:off x="839" y="3430"/>
              <a:ext cx="730" cy="291"/>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balcony</a:t>
              </a:r>
            </a:p>
          </p:txBody>
        </p:sp>
        <p:sp>
          <p:nvSpPr>
            <p:cNvPr id="41994" name="Text Box 9">
              <a:extLst>
                <a:ext uri="{FF2B5EF4-FFF2-40B4-BE49-F238E27FC236}">
                  <a16:creationId xmlns:a16="http://schemas.microsoft.com/office/drawing/2014/main" id="{2C8B0CA2-352A-376E-B8FA-C8A9920E17E5}"/>
                </a:ext>
              </a:extLst>
            </p:cNvPr>
            <p:cNvSpPr txBox="1">
              <a:spLocks noChangeArrowheads="1"/>
            </p:cNvSpPr>
            <p:nvPr/>
          </p:nvSpPr>
          <p:spPr bwMode="auto">
            <a:xfrm>
              <a:off x="3016" y="3430"/>
              <a:ext cx="729" cy="291"/>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balance</a:t>
              </a:r>
            </a:p>
          </p:txBody>
        </p:sp>
        <p:sp>
          <p:nvSpPr>
            <p:cNvPr id="41995" name="Text Box 10">
              <a:extLst>
                <a:ext uri="{FF2B5EF4-FFF2-40B4-BE49-F238E27FC236}">
                  <a16:creationId xmlns:a16="http://schemas.microsoft.com/office/drawing/2014/main" id="{00A35FF9-D3AE-492F-BFF9-756789FFDA0D}"/>
                </a:ext>
              </a:extLst>
            </p:cNvPr>
            <p:cNvSpPr txBox="1">
              <a:spLocks noChangeArrowheads="1"/>
            </p:cNvSpPr>
            <p:nvPr/>
          </p:nvSpPr>
          <p:spPr bwMode="auto">
            <a:xfrm>
              <a:off x="839" y="3657"/>
              <a:ext cx="690" cy="291"/>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s   w  w</a:t>
              </a:r>
            </a:p>
          </p:txBody>
        </p:sp>
        <p:sp>
          <p:nvSpPr>
            <p:cNvPr id="41996" name="Text Box 11">
              <a:extLst>
                <a:ext uri="{FF2B5EF4-FFF2-40B4-BE49-F238E27FC236}">
                  <a16:creationId xmlns:a16="http://schemas.microsoft.com/office/drawing/2014/main" id="{C8DB0065-90FA-721F-153B-E44FBBFD40F8}"/>
                </a:ext>
              </a:extLst>
            </p:cNvPr>
            <p:cNvSpPr txBox="1">
              <a:spLocks noChangeArrowheads="1"/>
            </p:cNvSpPr>
            <p:nvPr/>
          </p:nvSpPr>
          <p:spPr bwMode="auto">
            <a:xfrm>
              <a:off x="3016" y="3657"/>
              <a:ext cx="464" cy="291"/>
            </a:xfrm>
            <a:prstGeom prst="rect">
              <a:avLst/>
            </a:prstGeom>
            <a:noFill/>
            <a:ln w="9525">
              <a:noFill/>
              <a:miter lim="800000"/>
              <a:headEnd/>
              <a:tailEnd/>
            </a:ln>
          </p:spPr>
          <p:txBody>
            <a:bodyPr wrap="none">
              <a:spAutoFit/>
            </a:bodyPr>
            <a:lstStyle/>
            <a:p>
              <a:pPr eaLnBrk="1" hangingPunct="1">
                <a:defRPr/>
              </a:pPr>
              <a:r>
                <a:rPr lang="de-DE">
                  <a:latin typeface="+mj-lt"/>
                  <a:ea typeface="ＭＳ Ｐゴシック" pitchFamily="-100" charset="-128"/>
                  <a:cs typeface="ＭＳ Ｐゴシック" pitchFamily="-100" charset="-128"/>
                </a:rPr>
                <a:t>s   w</a:t>
              </a:r>
            </a:p>
          </p:txBody>
        </p:sp>
        <p:sp>
          <p:nvSpPr>
            <p:cNvPr id="44045" name="Text Box 12">
              <a:extLst>
                <a:ext uri="{FF2B5EF4-FFF2-40B4-BE49-F238E27FC236}">
                  <a16:creationId xmlns:a16="http://schemas.microsoft.com/office/drawing/2014/main" id="{1444C64E-04ED-553D-EEBE-279468E25AF8}"/>
                </a:ext>
              </a:extLst>
            </p:cNvPr>
            <p:cNvSpPr txBox="1">
              <a:spLocks noChangeArrowheads="1"/>
            </p:cNvSpPr>
            <p:nvPr/>
          </p:nvSpPr>
          <p:spPr bwMode="auto">
            <a:xfrm>
              <a:off x="249" y="3929"/>
              <a:ext cx="426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 ein prosodischer Fuß           = ein prosodischer Fuß</a:t>
              </a:r>
            </a:p>
          </p:txBody>
        </p:sp>
      </p:grpSp>
      <p:sp>
        <p:nvSpPr>
          <p:cNvPr id="44037" name="Text Box 13">
            <a:extLst>
              <a:ext uri="{FF2B5EF4-FFF2-40B4-BE49-F238E27FC236}">
                <a16:creationId xmlns:a16="http://schemas.microsoft.com/office/drawing/2014/main" id="{45EC0EE7-1C1D-38FC-D3F7-944B9151B3CF}"/>
              </a:ext>
            </a:extLst>
          </p:cNvPr>
          <p:cNvSpPr txBox="1">
            <a:spLocks noChangeArrowheads="1"/>
          </p:cNvSpPr>
          <p:nvPr/>
        </p:nvSpPr>
        <p:spPr bwMode="auto">
          <a:xfrm>
            <a:off x="381000" y="2362200"/>
            <a:ext cx="3168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Wahrgenommen als</a:t>
            </a:r>
          </a:p>
        </p:txBody>
      </p:sp>
      <p:sp>
        <p:nvSpPr>
          <p:cNvPr id="44038" name="Text Box 5">
            <a:extLst>
              <a:ext uri="{FF2B5EF4-FFF2-40B4-BE49-F238E27FC236}">
                <a16:creationId xmlns:a16="http://schemas.microsoft.com/office/drawing/2014/main" id="{5C0DA819-FD69-2098-BF57-A74A24BD03C4}"/>
              </a:ext>
            </a:extLst>
          </p:cNvPr>
          <p:cNvSpPr txBox="1">
            <a:spLocks noChangeArrowheads="1"/>
          </p:cNvSpPr>
          <p:nvPr/>
        </p:nvSpPr>
        <p:spPr bwMode="auto">
          <a:xfrm>
            <a:off x="1066800" y="0"/>
            <a:ext cx="76200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5. Wahrnehmung von Rhythmus in Erwachsenen: Grenzen</a:t>
            </a:r>
          </a:p>
        </p:txBody>
      </p:sp>
      <p:sp>
        <p:nvSpPr>
          <p:cNvPr id="16" name="TextBox 15">
            <a:extLst>
              <a:ext uri="{FF2B5EF4-FFF2-40B4-BE49-F238E27FC236}">
                <a16:creationId xmlns:a16="http://schemas.microsoft.com/office/drawing/2014/main" id="{7995F73D-B03F-36A1-68F7-360048DB89E7}"/>
              </a:ext>
            </a:extLst>
          </p:cNvPr>
          <p:cNvSpPr txBox="1"/>
          <p:nvPr/>
        </p:nvSpPr>
        <p:spPr>
          <a:xfrm>
            <a:off x="228600" y="6172200"/>
            <a:ext cx="8686800" cy="584200"/>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1 </a:t>
            </a:r>
            <a:r>
              <a:rPr lang="de-DE" sz="1600" dirty="0" err="1">
                <a:latin typeface="+mj-lt"/>
                <a:ea typeface="ＭＳ Ｐゴシック" pitchFamily="-100" charset="-128"/>
                <a:cs typeface="ＭＳ Ｐゴシック" pitchFamily="-100" charset="-128"/>
              </a:rPr>
              <a:t>Mehler</a:t>
            </a:r>
            <a:r>
              <a:rPr lang="de-DE" sz="1600" dirty="0">
                <a:latin typeface="+mj-lt"/>
                <a:ea typeface="ＭＳ Ｐゴシック" pitchFamily="-100" charset="-128"/>
                <a:cs typeface="ＭＳ Ｐゴシック" pitchFamily="-100" charset="-128"/>
              </a:rPr>
              <a:t>, </a:t>
            </a:r>
            <a:r>
              <a:rPr lang="de-DE" sz="1600" dirty="0" err="1">
                <a:latin typeface="+mj-lt"/>
                <a:ea typeface="ＭＳ Ｐゴシック" pitchFamily="-100" charset="-128"/>
                <a:cs typeface="ＭＳ Ｐゴシック" pitchFamily="-100" charset="-128"/>
              </a:rPr>
              <a:t>Dommergues</a:t>
            </a:r>
            <a:r>
              <a:rPr lang="de-DE" sz="1600" dirty="0">
                <a:latin typeface="+mj-lt"/>
                <a:ea typeface="ＭＳ Ｐゴシック" pitchFamily="-100" charset="-128"/>
                <a:cs typeface="ＭＳ Ｐゴシック" pitchFamily="-100" charset="-128"/>
              </a:rPr>
              <a:t>, Frauenfelder, </a:t>
            </a:r>
            <a:r>
              <a:rPr lang="de-DE" sz="1600" dirty="0" err="1">
                <a:latin typeface="+mj-lt"/>
                <a:ea typeface="ＭＳ Ｐゴシック" pitchFamily="-100" charset="-128"/>
                <a:cs typeface="ＭＳ Ｐゴシック" pitchFamily="-100" charset="-128"/>
              </a:rPr>
              <a:t>Segui</a:t>
            </a:r>
            <a:r>
              <a:rPr lang="de-DE" sz="1600" dirty="0">
                <a:latin typeface="+mj-lt"/>
                <a:ea typeface="ＭＳ Ｐゴシック" pitchFamily="-100" charset="-128"/>
                <a:cs typeface="ＭＳ Ｐゴシック" pitchFamily="-100" charset="-128"/>
              </a:rPr>
              <a:t> (1981) </a:t>
            </a:r>
            <a:r>
              <a:rPr lang="de-DE" sz="1600" i="1" dirty="0">
                <a:latin typeface="+mj-lt"/>
                <a:ea typeface="ＭＳ Ｐゴシック" pitchFamily="-100" charset="-128"/>
                <a:cs typeface="ＭＳ Ｐゴシック" pitchFamily="-100" charset="-128"/>
              </a:rPr>
              <a:t>J. Verbal </a:t>
            </a:r>
            <a:r>
              <a:rPr lang="de-DE" sz="1600" i="1" dirty="0" err="1">
                <a:latin typeface="+mj-lt"/>
                <a:ea typeface="ＭＳ Ｐゴシック" pitchFamily="-100" charset="-128"/>
                <a:cs typeface="ＭＳ Ｐゴシック" pitchFamily="-100" charset="-128"/>
              </a:rPr>
              <a:t>Learning</a:t>
            </a:r>
            <a:r>
              <a:rPr lang="de-DE" sz="1600" i="1" dirty="0">
                <a:latin typeface="+mj-lt"/>
                <a:ea typeface="ＭＳ Ｐゴシック" pitchFamily="-100" charset="-128"/>
                <a:cs typeface="ＭＳ Ｐゴシック" pitchFamily="-100" charset="-128"/>
              </a:rPr>
              <a:t> and Verbal </a:t>
            </a:r>
            <a:r>
              <a:rPr lang="de-DE" sz="1600" i="1" dirty="0" err="1">
                <a:latin typeface="+mj-lt"/>
                <a:ea typeface="ＭＳ Ｐゴシック" pitchFamily="-100" charset="-128"/>
                <a:cs typeface="ＭＳ Ｐゴシック" pitchFamily="-100" charset="-128"/>
              </a:rPr>
              <a:t>Behavior</a:t>
            </a:r>
            <a:r>
              <a:rPr lang="de-DE" sz="1600" dirty="0">
                <a:latin typeface="+mj-lt"/>
                <a:ea typeface="ＭＳ Ｐゴシック" pitchFamily="-100" charset="-128"/>
                <a:cs typeface="ＭＳ Ｐゴシック" pitchFamily="-100" charset="-128"/>
              </a:rPr>
              <a:t>, 20, 298-305. 2. </a:t>
            </a:r>
            <a:r>
              <a:rPr lang="de-DE" sz="1600" dirty="0" err="1">
                <a:latin typeface="+mj-lt"/>
                <a:ea typeface="ＭＳ Ｐゴシック" pitchFamily="-100" charset="-128"/>
                <a:cs typeface="ＭＳ Ｐゴシック" pitchFamily="-100" charset="-128"/>
              </a:rPr>
              <a:t>Cutler</a:t>
            </a:r>
            <a:r>
              <a:rPr lang="de-DE" sz="1600" dirty="0">
                <a:latin typeface="+mj-lt"/>
                <a:ea typeface="ＭＳ Ｐゴシック" pitchFamily="-100" charset="-128"/>
                <a:cs typeface="ＭＳ Ｐゴシック" pitchFamily="-100" charset="-128"/>
              </a:rPr>
              <a:t>, </a:t>
            </a:r>
            <a:r>
              <a:rPr lang="de-DE" sz="1600" dirty="0" err="1">
                <a:latin typeface="+mj-lt"/>
                <a:ea typeface="ＭＳ Ｐゴシック" pitchFamily="-100" charset="-128"/>
                <a:cs typeface="ＭＳ Ｐゴシック" pitchFamily="-100" charset="-128"/>
              </a:rPr>
              <a:t>Mehler</a:t>
            </a:r>
            <a:r>
              <a:rPr lang="de-DE" sz="1600" dirty="0">
                <a:latin typeface="+mj-lt"/>
                <a:ea typeface="ＭＳ Ｐゴシック" pitchFamily="-100" charset="-128"/>
                <a:cs typeface="ＭＳ Ｐゴシック" pitchFamily="-100" charset="-128"/>
              </a:rPr>
              <a:t>, </a:t>
            </a:r>
            <a:r>
              <a:rPr lang="de-DE" sz="1600" dirty="0" err="1">
                <a:latin typeface="+mj-lt"/>
                <a:ea typeface="ＭＳ Ｐゴシック" pitchFamily="-100" charset="-128"/>
                <a:cs typeface="ＭＳ Ｐゴシック" pitchFamily="-100" charset="-128"/>
              </a:rPr>
              <a:t>Norris</a:t>
            </a:r>
            <a:r>
              <a:rPr lang="de-DE" sz="1600" dirty="0">
                <a:latin typeface="+mj-lt"/>
                <a:ea typeface="ＭＳ Ｐゴシック" pitchFamily="-100" charset="-128"/>
                <a:cs typeface="ＭＳ Ｐゴシック" pitchFamily="-100" charset="-128"/>
              </a:rPr>
              <a:t> &amp; </a:t>
            </a:r>
            <a:r>
              <a:rPr lang="de-DE" sz="1600" dirty="0" err="1">
                <a:latin typeface="+mj-lt"/>
                <a:ea typeface="ＭＳ Ｐゴシック" pitchFamily="-100" charset="-128"/>
                <a:cs typeface="ＭＳ Ｐゴシック" pitchFamily="-100" charset="-128"/>
              </a:rPr>
              <a:t>Segui</a:t>
            </a:r>
            <a:r>
              <a:rPr lang="de-DE" sz="1600" dirty="0">
                <a:latin typeface="+mj-lt"/>
                <a:ea typeface="ＭＳ Ｐゴシック" pitchFamily="-100" charset="-128"/>
                <a:cs typeface="ＭＳ Ｐゴシック" pitchFamily="-100" charset="-128"/>
              </a:rPr>
              <a:t> (1986). </a:t>
            </a:r>
            <a:r>
              <a:rPr lang="de-DE" sz="1600" i="1" dirty="0">
                <a:latin typeface="+mj-lt"/>
                <a:ea typeface="ＭＳ Ｐゴシック" pitchFamily="-100" charset="-128"/>
                <a:cs typeface="ＭＳ Ｐゴシック" pitchFamily="-100" charset="-128"/>
              </a:rPr>
              <a:t>J </a:t>
            </a:r>
            <a:r>
              <a:rPr lang="de-DE" sz="1600" i="1" dirty="0" err="1">
                <a:latin typeface="+mj-lt"/>
                <a:ea typeface="ＭＳ Ｐゴシック" pitchFamily="-100" charset="-128"/>
                <a:cs typeface="ＭＳ Ｐゴシック" pitchFamily="-100" charset="-128"/>
              </a:rPr>
              <a:t>Memory</a:t>
            </a:r>
            <a:r>
              <a:rPr lang="de-DE" sz="1600" i="1" dirty="0">
                <a:latin typeface="+mj-lt"/>
                <a:ea typeface="ＭＳ Ｐゴシック" pitchFamily="-100" charset="-128"/>
                <a:cs typeface="ＭＳ Ｐゴシック" pitchFamily="-100" charset="-128"/>
              </a:rPr>
              <a:t> and </a:t>
            </a:r>
            <a:r>
              <a:rPr lang="de-DE" sz="1600" i="1" dirty="0" err="1">
                <a:latin typeface="+mj-lt"/>
                <a:ea typeface="ＭＳ Ｐゴシック" pitchFamily="-100" charset="-128"/>
                <a:cs typeface="ＭＳ Ｐゴシック" pitchFamily="-100" charset="-128"/>
              </a:rPr>
              <a:t>Language</a:t>
            </a:r>
            <a:r>
              <a:rPr lang="de-DE" sz="1600" dirty="0">
                <a:latin typeface="+mj-lt"/>
                <a:ea typeface="ＭＳ Ｐゴシック" pitchFamily="-100" charset="-128"/>
                <a:cs typeface="ＭＳ Ｐゴシック" pitchFamily="-100" charset="-128"/>
              </a:rPr>
              <a:t>, 25, 385-400.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5">
            <a:extLst>
              <a:ext uri="{FF2B5EF4-FFF2-40B4-BE49-F238E27FC236}">
                <a16:creationId xmlns:a16="http://schemas.microsoft.com/office/drawing/2014/main" id="{FF453BA8-7565-BA56-6C18-3CD7C64FC1D3}"/>
              </a:ext>
            </a:extLst>
          </p:cNvPr>
          <p:cNvSpPr txBox="1">
            <a:spLocks noChangeArrowheads="1"/>
          </p:cNvSpPr>
          <p:nvPr/>
        </p:nvSpPr>
        <p:spPr bwMode="auto">
          <a:xfrm>
            <a:off x="762000" y="0"/>
            <a:ext cx="76200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cs typeface="Arial" panose="020B0604020202020204" pitchFamily="34" charset="0"/>
              </a:rPr>
              <a:t>5. Wahrnehmung von Rhythmus in Erwachsenen: Grenzen</a:t>
            </a:r>
          </a:p>
        </p:txBody>
      </p:sp>
      <p:sp>
        <p:nvSpPr>
          <p:cNvPr id="46082" name="TextBox 2">
            <a:extLst>
              <a:ext uri="{FF2B5EF4-FFF2-40B4-BE49-F238E27FC236}">
                <a16:creationId xmlns:a16="http://schemas.microsoft.com/office/drawing/2014/main" id="{D360233D-F318-3A45-CEA9-1E3B38076C5C}"/>
              </a:ext>
            </a:extLst>
          </p:cNvPr>
          <p:cNvSpPr txBox="1">
            <a:spLocks noChangeArrowheads="1"/>
          </p:cNvSpPr>
          <p:nvPr/>
        </p:nvSpPr>
        <p:spPr bwMode="auto">
          <a:xfrm>
            <a:off x="609600" y="838200"/>
            <a:ext cx="6781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Otake et al (1993)</a:t>
            </a:r>
            <a:r>
              <a:rPr lang="de-DE" altLang="en-DE" sz="2400" baseline="30000">
                <a:latin typeface="Calibri" panose="020F0502020204030204" pitchFamily="34" charset="0"/>
              </a:rPr>
              <a:t>1, 3</a:t>
            </a:r>
            <a:r>
              <a:rPr lang="de-DE" altLang="en-DE" sz="2400">
                <a:latin typeface="Calibri" panose="020F0502020204030204" pitchFamily="34" charset="0"/>
              </a:rPr>
              <a:t>. Japanische Hörer mussten entsprechend langsamer reagieren, wenn ein Stimulus durch eine Mora-Grenze aufgeteilt wird. </a:t>
            </a:r>
          </a:p>
        </p:txBody>
      </p:sp>
      <p:sp>
        <p:nvSpPr>
          <p:cNvPr id="46083" name="TextBox 3">
            <a:extLst>
              <a:ext uri="{FF2B5EF4-FFF2-40B4-BE49-F238E27FC236}">
                <a16:creationId xmlns:a16="http://schemas.microsoft.com/office/drawing/2014/main" id="{8B207150-CDC6-7E9E-D5B0-6B4EC7712E5A}"/>
              </a:ext>
            </a:extLst>
          </p:cNvPr>
          <p:cNvSpPr txBox="1">
            <a:spLocks noChangeArrowheads="1"/>
          </p:cNvSpPr>
          <p:nvPr/>
        </p:nvSpPr>
        <p:spPr bwMode="auto">
          <a:xfrm>
            <a:off x="2209800" y="2286000"/>
            <a:ext cx="457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(1)    ta-ni-shi</a:t>
            </a:r>
            <a:r>
              <a:rPr lang="de-DE" altLang="en-DE" sz="2400" baseline="30000">
                <a:latin typeface="Calibri" panose="020F0502020204030204" pitchFamily="34" charset="0"/>
              </a:rPr>
              <a:t>2</a:t>
            </a:r>
            <a:r>
              <a:rPr lang="de-DE" altLang="en-DE" sz="2400">
                <a:latin typeface="Calibri" panose="020F0502020204030204" pitchFamily="34" charset="0"/>
              </a:rPr>
              <a:t>  (3 Morae)</a:t>
            </a:r>
          </a:p>
        </p:txBody>
      </p:sp>
      <p:sp>
        <p:nvSpPr>
          <p:cNvPr id="46084" name="TextBox 4">
            <a:extLst>
              <a:ext uri="{FF2B5EF4-FFF2-40B4-BE49-F238E27FC236}">
                <a16:creationId xmlns:a16="http://schemas.microsoft.com/office/drawing/2014/main" id="{16CC30BE-B41E-2155-70B1-F1BC6CEFB054}"/>
              </a:ext>
            </a:extLst>
          </p:cNvPr>
          <p:cNvSpPr txBox="1">
            <a:spLocks noChangeArrowheads="1"/>
          </p:cNvSpPr>
          <p:nvPr/>
        </p:nvSpPr>
        <p:spPr bwMode="auto">
          <a:xfrm>
            <a:off x="2286000" y="2743200"/>
            <a:ext cx="358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(2)   tan-shi</a:t>
            </a:r>
            <a:r>
              <a:rPr lang="de-DE" altLang="en-DE" sz="2400" baseline="30000">
                <a:latin typeface="Calibri" panose="020F0502020204030204" pitchFamily="34" charset="0"/>
              </a:rPr>
              <a:t>3</a:t>
            </a:r>
            <a:r>
              <a:rPr lang="de-DE" altLang="en-DE" sz="2400">
                <a:latin typeface="Calibri" panose="020F0502020204030204" pitchFamily="34" charset="0"/>
              </a:rPr>
              <a:t>    (2 Morae)</a:t>
            </a:r>
          </a:p>
        </p:txBody>
      </p:sp>
      <p:sp>
        <p:nvSpPr>
          <p:cNvPr id="46085" name="TextBox 5">
            <a:extLst>
              <a:ext uri="{FF2B5EF4-FFF2-40B4-BE49-F238E27FC236}">
                <a16:creationId xmlns:a16="http://schemas.microsoft.com/office/drawing/2014/main" id="{3696FF17-DB97-26AB-35FF-9FE6C940BC21}"/>
              </a:ext>
            </a:extLst>
          </p:cNvPr>
          <p:cNvSpPr txBox="1">
            <a:spLocks noChangeArrowheads="1"/>
          </p:cNvSpPr>
          <p:nvPr/>
        </p:nvSpPr>
        <p:spPr bwMode="auto">
          <a:xfrm>
            <a:off x="381000" y="3429000"/>
            <a:ext cx="800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Japanische Hörer nahmen /ta/ genau so schnell in (1) wie in (2) wahr; sie nahmen aber /tan/ in (2) schneller wahr als in (1)</a:t>
            </a:r>
          </a:p>
        </p:txBody>
      </p:sp>
      <p:sp>
        <p:nvSpPr>
          <p:cNvPr id="7" name="TextBox 6">
            <a:extLst>
              <a:ext uri="{FF2B5EF4-FFF2-40B4-BE49-F238E27FC236}">
                <a16:creationId xmlns:a16="http://schemas.microsoft.com/office/drawing/2014/main" id="{81AABB67-3F0F-C241-A9B9-04353652174D}"/>
              </a:ext>
            </a:extLst>
          </p:cNvPr>
          <p:cNvSpPr txBox="1"/>
          <p:nvPr/>
        </p:nvSpPr>
        <p:spPr>
          <a:xfrm>
            <a:off x="228600" y="5867400"/>
            <a:ext cx="8077200" cy="338138"/>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1. </a:t>
            </a:r>
            <a:r>
              <a:rPr lang="de-DE" sz="1600" dirty="0" err="1">
                <a:latin typeface="+mj-lt"/>
                <a:ea typeface="ＭＳ Ｐゴシック" pitchFamily="-100" charset="-128"/>
                <a:cs typeface="ＭＳ Ｐゴシック" pitchFamily="-100" charset="-128"/>
              </a:rPr>
              <a:t>Otake</a:t>
            </a:r>
            <a:r>
              <a:rPr lang="de-DE" sz="1600" dirty="0">
                <a:latin typeface="+mj-lt"/>
                <a:ea typeface="ＭＳ Ｐゴシック" pitchFamily="-100" charset="-128"/>
                <a:cs typeface="ＭＳ Ｐゴシック" pitchFamily="-100" charset="-128"/>
              </a:rPr>
              <a:t>, </a:t>
            </a:r>
            <a:r>
              <a:rPr lang="de-DE" sz="1600" dirty="0" err="1">
                <a:latin typeface="+mj-lt"/>
                <a:ea typeface="ＭＳ Ｐゴシック" pitchFamily="-100" charset="-128"/>
                <a:cs typeface="ＭＳ Ｐゴシック" pitchFamily="-100" charset="-128"/>
              </a:rPr>
              <a:t>Hanato</a:t>
            </a:r>
            <a:r>
              <a:rPr lang="de-DE" sz="1600" dirty="0">
                <a:latin typeface="+mj-lt"/>
                <a:ea typeface="ＭＳ Ｐゴシック" pitchFamily="-100" charset="-128"/>
                <a:cs typeface="ＭＳ Ｐゴシック" pitchFamily="-100" charset="-128"/>
              </a:rPr>
              <a:t>, </a:t>
            </a:r>
            <a:r>
              <a:rPr lang="de-DE" sz="1600" dirty="0" err="1">
                <a:latin typeface="+mj-lt"/>
                <a:ea typeface="ＭＳ Ｐゴシック" pitchFamily="-100" charset="-128"/>
                <a:cs typeface="ＭＳ Ｐゴシック" pitchFamily="-100" charset="-128"/>
              </a:rPr>
              <a:t>Cutler</a:t>
            </a:r>
            <a:r>
              <a:rPr lang="de-DE" sz="1600" dirty="0">
                <a:latin typeface="+mj-lt"/>
                <a:ea typeface="ＭＳ Ｐゴシック" pitchFamily="-100" charset="-128"/>
                <a:cs typeface="ＭＳ Ｐゴシック" pitchFamily="-100" charset="-128"/>
              </a:rPr>
              <a:t> (1993), </a:t>
            </a:r>
            <a:r>
              <a:rPr lang="de-DE" sz="1600" i="1" dirty="0">
                <a:latin typeface="+mj-lt"/>
                <a:ea typeface="ＭＳ Ｐゴシック" pitchFamily="-100" charset="-128"/>
                <a:cs typeface="ＭＳ Ｐゴシック" pitchFamily="-100" charset="-128"/>
              </a:rPr>
              <a:t>Journal of </a:t>
            </a:r>
            <a:r>
              <a:rPr lang="de-DE" sz="1600" i="1" dirty="0" err="1">
                <a:latin typeface="+mj-lt"/>
                <a:ea typeface="ＭＳ Ｐゴシック" pitchFamily="-100" charset="-128"/>
                <a:cs typeface="ＭＳ Ｐゴシック" pitchFamily="-100" charset="-128"/>
              </a:rPr>
              <a:t>Memory</a:t>
            </a:r>
            <a:r>
              <a:rPr lang="de-DE" sz="1600" i="1" dirty="0">
                <a:latin typeface="+mj-lt"/>
                <a:ea typeface="ＭＳ Ｐゴシック" pitchFamily="-100" charset="-128"/>
                <a:cs typeface="ＭＳ Ｐゴシック" pitchFamily="-100" charset="-128"/>
              </a:rPr>
              <a:t> and </a:t>
            </a:r>
            <a:r>
              <a:rPr lang="de-DE" sz="1600" i="1" dirty="0" err="1">
                <a:latin typeface="+mj-lt"/>
                <a:ea typeface="ＭＳ Ｐゴシック" pitchFamily="-100" charset="-128"/>
                <a:cs typeface="ＭＳ Ｐゴシック" pitchFamily="-100" charset="-128"/>
              </a:rPr>
              <a:t>Language</a:t>
            </a:r>
            <a:r>
              <a:rPr lang="de-DE" sz="1600" dirty="0">
                <a:latin typeface="+mj-lt"/>
                <a:ea typeface="ＭＳ Ｐゴシック" pitchFamily="-100" charset="-128"/>
                <a:cs typeface="ＭＳ Ｐゴシック" pitchFamily="-100" charset="-128"/>
              </a:rPr>
              <a:t>, 32 258-278.</a:t>
            </a:r>
          </a:p>
        </p:txBody>
      </p:sp>
      <p:sp>
        <p:nvSpPr>
          <p:cNvPr id="46087" name="TextBox 7">
            <a:extLst>
              <a:ext uri="{FF2B5EF4-FFF2-40B4-BE49-F238E27FC236}">
                <a16:creationId xmlns:a16="http://schemas.microsoft.com/office/drawing/2014/main" id="{ACEB9087-327B-A547-622C-DA12D8FFAD8D}"/>
              </a:ext>
            </a:extLst>
          </p:cNvPr>
          <p:cNvSpPr txBox="1">
            <a:spLocks noChangeArrowheads="1"/>
          </p:cNvSpPr>
          <p:nvPr/>
        </p:nvSpPr>
        <p:spPr bwMode="auto">
          <a:xfrm>
            <a:off x="228600" y="6172200"/>
            <a:ext cx="7010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1400">
                <a:latin typeface="Calibri" panose="020F0502020204030204" pitchFamily="34" charset="0"/>
              </a:rPr>
              <a:t>2. Eine Schneckenart. 3. Eine Anschlussklemme (für Strom)</a:t>
            </a:r>
          </a:p>
        </p:txBody>
      </p:sp>
      <p:sp>
        <p:nvSpPr>
          <p:cNvPr id="46088" name="TextBox 8">
            <a:extLst>
              <a:ext uri="{FF2B5EF4-FFF2-40B4-BE49-F238E27FC236}">
                <a16:creationId xmlns:a16="http://schemas.microsoft.com/office/drawing/2014/main" id="{0CA13838-DE84-798E-E3DA-ACDA39097689}"/>
              </a:ext>
            </a:extLst>
          </p:cNvPr>
          <p:cNvSpPr txBox="1">
            <a:spLocks noChangeArrowheads="1"/>
          </p:cNvSpPr>
          <p:nvPr/>
        </p:nvSpPr>
        <p:spPr bwMode="auto">
          <a:xfrm>
            <a:off x="381000" y="4495800"/>
            <a:ext cx="838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Französische Hörer nahmen /ta/ schneller wahr in /tanishi/ - eventuell weil sie in (1) jedoch nicht (2) eine Silbengrenze nach /ta/ wahrgenommen haben). </a:t>
            </a:r>
          </a:p>
        </p:txBody>
      </p:sp>
      <p:sp>
        <p:nvSpPr>
          <p:cNvPr id="10" name="TextBox 9">
            <a:extLst>
              <a:ext uri="{FF2B5EF4-FFF2-40B4-BE49-F238E27FC236}">
                <a16:creationId xmlns:a16="http://schemas.microsoft.com/office/drawing/2014/main" id="{DF92B9F6-49A4-A3F9-ED92-7679CA17AC11}"/>
              </a:ext>
            </a:extLst>
          </p:cNvPr>
          <p:cNvSpPr txBox="1"/>
          <p:nvPr/>
        </p:nvSpPr>
        <p:spPr>
          <a:xfrm>
            <a:off x="228600" y="6519863"/>
            <a:ext cx="2667000" cy="338137"/>
          </a:xfrm>
          <a:prstGeom prst="rect">
            <a:avLst/>
          </a:prstGeom>
          <a:noFill/>
        </p:spPr>
        <p:txBody>
          <a:bodyPr>
            <a:spAutoFit/>
          </a:bodyPr>
          <a:lstStyle/>
          <a:p>
            <a:pPr eaLnBrk="1" hangingPunct="1">
              <a:defRPr/>
            </a:pPr>
            <a:r>
              <a:rPr lang="de-DE" sz="1600" dirty="0">
                <a:latin typeface="+mj-lt"/>
                <a:ea typeface="ＭＳ Ｐゴシック" pitchFamily="-100" charset="-128"/>
                <a:cs typeface="ＭＳ Ｐゴシック" pitchFamily="-100" charset="-128"/>
              </a:rPr>
              <a:t>3. Siehe auch cutler94.jml.pdf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a:extLst>
              <a:ext uri="{FF2B5EF4-FFF2-40B4-BE49-F238E27FC236}">
                <a16:creationId xmlns:a16="http://schemas.microsoft.com/office/drawing/2014/main" id="{17E9E444-8A3E-B804-6FF7-C272E58A9C9A}"/>
              </a:ext>
            </a:extLst>
          </p:cNvPr>
          <p:cNvSpPr txBox="1">
            <a:spLocks noChangeArrowheads="1"/>
          </p:cNvSpPr>
          <p:nvPr/>
        </p:nvSpPr>
        <p:spPr bwMode="auto">
          <a:xfrm>
            <a:off x="3276600" y="0"/>
            <a:ext cx="18288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eaLnBrk="1" hangingPunct="1">
              <a:spcBef>
                <a:spcPct val="50000"/>
              </a:spcBef>
              <a:defRPr/>
            </a:pPr>
            <a:r>
              <a:rPr lang="de-DE" dirty="0">
                <a:solidFill>
                  <a:srgbClr val="000000"/>
                </a:solidFill>
                <a:latin typeface="+mj-lt"/>
                <a:ea typeface="ＭＳ Ｐゴシック" pitchFamily="-100" charset="-128"/>
                <a:cs typeface="ＭＳ Ｐゴシック" pitchFamily="-100" charset="-128"/>
              </a:rPr>
              <a:t>1. Typologie</a:t>
            </a:r>
          </a:p>
        </p:txBody>
      </p:sp>
      <p:sp>
        <p:nvSpPr>
          <p:cNvPr id="17410" name="TextBox 2">
            <a:extLst>
              <a:ext uri="{FF2B5EF4-FFF2-40B4-BE49-F238E27FC236}">
                <a16:creationId xmlns:a16="http://schemas.microsoft.com/office/drawing/2014/main" id="{D32CCC0A-E0AB-13FA-1081-4E47F889B895}"/>
              </a:ext>
            </a:extLst>
          </p:cNvPr>
          <p:cNvSpPr txBox="1">
            <a:spLocks noChangeArrowheads="1"/>
          </p:cNvSpPr>
          <p:nvPr/>
        </p:nvSpPr>
        <p:spPr bwMode="auto">
          <a:xfrm>
            <a:off x="0" y="457200"/>
            <a:ext cx="937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Überlegungen und empirische Forschungen in den letzten 50-100 Jahren deuten auf dreifache rhythmische Klassifizierung von Sprachen.</a:t>
            </a:r>
            <a:r>
              <a:rPr lang="de-DE" altLang="en-DE" sz="2400" baseline="30000">
                <a:latin typeface="Calibri" panose="020F0502020204030204" pitchFamily="34" charset="0"/>
              </a:rPr>
              <a:t>1</a:t>
            </a:r>
            <a:r>
              <a:rPr lang="de-DE" altLang="en-DE" sz="2400">
                <a:latin typeface="Calibri" panose="020F0502020204030204" pitchFamily="34" charset="0"/>
              </a:rPr>
              <a:t>, </a:t>
            </a:r>
            <a:r>
              <a:rPr lang="de-DE" altLang="en-DE" sz="2400" baseline="30000">
                <a:latin typeface="Calibri" panose="020F0502020204030204" pitchFamily="34" charset="0"/>
              </a:rPr>
              <a:t>2</a:t>
            </a:r>
            <a:endParaRPr lang="de-DE" altLang="en-DE" sz="2400">
              <a:latin typeface="Calibri" panose="020F0502020204030204" pitchFamily="34" charset="0"/>
            </a:endParaRPr>
          </a:p>
        </p:txBody>
      </p:sp>
      <p:sp>
        <p:nvSpPr>
          <p:cNvPr id="17411" name="TextBox 3">
            <a:extLst>
              <a:ext uri="{FF2B5EF4-FFF2-40B4-BE49-F238E27FC236}">
                <a16:creationId xmlns:a16="http://schemas.microsoft.com/office/drawing/2014/main" id="{E4060AA3-5EA3-9719-3472-81C9FE28FBBC}"/>
              </a:ext>
            </a:extLst>
          </p:cNvPr>
          <p:cNvSpPr txBox="1">
            <a:spLocks noChangeArrowheads="1"/>
          </p:cNvSpPr>
          <p:nvPr/>
        </p:nvSpPr>
        <p:spPr bwMode="auto">
          <a:xfrm>
            <a:off x="0" y="1371600"/>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b="1">
                <a:latin typeface="Calibri" panose="020F0502020204030204" pitchFamily="34" charset="0"/>
              </a:rPr>
              <a:t>Stress-timed</a:t>
            </a:r>
            <a:r>
              <a:rPr lang="de-DE" altLang="en-DE" sz="2400" baseline="30000">
                <a:latin typeface="Calibri" panose="020F0502020204030204" pitchFamily="34" charset="0"/>
              </a:rPr>
              <a:t>3</a:t>
            </a:r>
            <a:r>
              <a:rPr lang="de-DE" altLang="en-DE" sz="2400" b="1">
                <a:latin typeface="Calibri" panose="020F0502020204030204" pitchFamily="34" charset="0"/>
              </a:rPr>
              <a:t> </a:t>
            </a:r>
            <a:r>
              <a:rPr lang="de-DE" altLang="en-DE" sz="2400">
                <a:latin typeface="Calibri" panose="020F0502020204030204" pitchFamily="34" charset="0"/>
              </a:rPr>
              <a:t>(akzentzählend) wie Deutsch, Englisch, Niederländisch mit einem Wechsel zwischen starken und schwachen Silben. </a:t>
            </a:r>
          </a:p>
        </p:txBody>
      </p:sp>
      <p:sp>
        <p:nvSpPr>
          <p:cNvPr id="6" name="TextBox 5">
            <a:extLst>
              <a:ext uri="{FF2B5EF4-FFF2-40B4-BE49-F238E27FC236}">
                <a16:creationId xmlns:a16="http://schemas.microsoft.com/office/drawing/2014/main" id="{9872D36A-B3BB-8DAE-D519-F372CBF42AFA}"/>
              </a:ext>
            </a:extLst>
          </p:cNvPr>
          <p:cNvSpPr txBox="1">
            <a:spLocks noChangeArrowheads="1"/>
          </p:cNvSpPr>
          <p:nvPr/>
        </p:nvSpPr>
        <p:spPr bwMode="auto">
          <a:xfrm>
            <a:off x="0" y="5562600"/>
            <a:ext cx="838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b="1">
                <a:latin typeface="Calibri" panose="020F0502020204030204" pitchFamily="34" charset="0"/>
              </a:rPr>
              <a:t>Mora-timed </a:t>
            </a:r>
            <a:r>
              <a:rPr lang="de-DE" altLang="en-DE" sz="2400">
                <a:latin typeface="Calibri" panose="020F0502020204030204" pitchFamily="34" charset="0"/>
              </a:rPr>
              <a:t>(mora-zählend) eventuell nur japanisch, mit </a:t>
            </a:r>
            <a:r>
              <a:rPr lang="de-DE" altLang="en-DE" sz="2400" b="1">
                <a:latin typeface="Calibri" panose="020F0502020204030204" pitchFamily="34" charset="0"/>
              </a:rPr>
              <a:t>Mora</a:t>
            </a:r>
            <a:r>
              <a:rPr lang="de-DE" altLang="en-DE" sz="2400">
                <a:latin typeface="Calibri" panose="020F0502020204030204" pitchFamily="34" charset="0"/>
              </a:rPr>
              <a:t> als rhythmischer Einheit. </a:t>
            </a:r>
          </a:p>
        </p:txBody>
      </p:sp>
      <p:sp>
        <p:nvSpPr>
          <p:cNvPr id="17413" name="TextBox 6">
            <a:extLst>
              <a:ext uri="{FF2B5EF4-FFF2-40B4-BE49-F238E27FC236}">
                <a16:creationId xmlns:a16="http://schemas.microsoft.com/office/drawing/2014/main" id="{9F83FD6E-0C75-3007-8AF2-26D5C0DB5B40}"/>
              </a:ext>
            </a:extLst>
          </p:cNvPr>
          <p:cNvSpPr txBox="1">
            <a:spLocks noChangeArrowheads="1"/>
          </p:cNvSpPr>
          <p:nvPr/>
        </p:nvSpPr>
        <p:spPr bwMode="auto">
          <a:xfrm>
            <a:off x="304800" y="6273800"/>
            <a:ext cx="8001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1600">
                <a:latin typeface="Calibri" panose="020F0502020204030204" pitchFamily="34" charset="0"/>
              </a:rPr>
              <a:t>1. fletcher.pdf. 2 cummins.pdf .3. Die Terminologie stress vs syllable-timed geht auf K. Pike (1945) zurück.</a:t>
            </a:r>
          </a:p>
        </p:txBody>
      </p:sp>
      <p:sp>
        <p:nvSpPr>
          <p:cNvPr id="17414" name="TextBox 7">
            <a:extLst>
              <a:ext uri="{FF2B5EF4-FFF2-40B4-BE49-F238E27FC236}">
                <a16:creationId xmlns:a16="http://schemas.microsoft.com/office/drawing/2014/main" id="{FA8A0430-1D50-3FA3-C776-117D57CE2C08}"/>
              </a:ext>
            </a:extLst>
          </p:cNvPr>
          <p:cNvSpPr txBox="1">
            <a:spLocks noChangeArrowheads="1"/>
          </p:cNvSpPr>
          <p:nvPr/>
        </p:nvSpPr>
        <p:spPr bwMode="auto">
          <a:xfrm>
            <a:off x="533400" y="2209800"/>
            <a:ext cx="8382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Die rhythmische Einheit ist der </a:t>
            </a:r>
            <a:r>
              <a:rPr lang="de-DE" altLang="en-DE" sz="2400" b="1">
                <a:latin typeface="Calibri" panose="020F0502020204030204" pitchFamily="34" charset="0"/>
              </a:rPr>
              <a:t>Stress-Fuß </a:t>
            </a:r>
            <a:r>
              <a:rPr lang="de-DE" altLang="en-DE" sz="2400">
                <a:latin typeface="Calibri" panose="020F0502020204030204" pitchFamily="34" charset="0"/>
              </a:rPr>
              <a:t>(stress-foot) =  eine lexikalisch starke Silbe + alle danach kommenden schwachen Silben (</a:t>
            </a:r>
            <a:r>
              <a:rPr lang="de-DE" altLang="en-DE" sz="2400" i="1">
                <a:latin typeface="Calibri" panose="020F0502020204030204" pitchFamily="34" charset="0"/>
              </a:rPr>
              <a:t>Aberglaube</a:t>
            </a:r>
            <a:r>
              <a:rPr lang="de-DE" altLang="en-DE" sz="2400">
                <a:latin typeface="Calibri" panose="020F0502020204030204" pitchFamily="34" charset="0"/>
              </a:rPr>
              <a:t> = s w s w ein Wort bestehend aus 2 Stress-Füßen = 2 rhythmische Einheiten). </a:t>
            </a:r>
          </a:p>
        </p:txBody>
      </p:sp>
      <p:grpSp>
        <p:nvGrpSpPr>
          <p:cNvPr id="3" name="Group 9">
            <a:extLst>
              <a:ext uri="{FF2B5EF4-FFF2-40B4-BE49-F238E27FC236}">
                <a16:creationId xmlns:a16="http://schemas.microsoft.com/office/drawing/2014/main" id="{FDCB55A1-1C78-B6DB-9C01-65257AA35644}"/>
              </a:ext>
            </a:extLst>
          </p:cNvPr>
          <p:cNvGrpSpPr>
            <a:grpSpLocks/>
          </p:cNvGrpSpPr>
          <p:nvPr/>
        </p:nvGrpSpPr>
        <p:grpSpPr bwMode="auto">
          <a:xfrm>
            <a:off x="0" y="3733800"/>
            <a:ext cx="8991600" cy="1744663"/>
            <a:chOff x="0" y="3733800"/>
            <a:chExt cx="8991600" cy="1744663"/>
          </a:xfrm>
        </p:grpSpPr>
        <p:sp>
          <p:nvSpPr>
            <p:cNvPr id="17416" name="TextBox 4">
              <a:extLst>
                <a:ext uri="{FF2B5EF4-FFF2-40B4-BE49-F238E27FC236}">
                  <a16:creationId xmlns:a16="http://schemas.microsoft.com/office/drawing/2014/main" id="{AA27EB9B-A6B7-F55C-C8EF-D764EB822036}"/>
                </a:ext>
              </a:extLst>
            </p:cNvPr>
            <p:cNvSpPr txBox="1">
              <a:spLocks noChangeArrowheads="1"/>
            </p:cNvSpPr>
            <p:nvPr/>
          </p:nvSpPr>
          <p:spPr bwMode="auto">
            <a:xfrm>
              <a:off x="0" y="3733800"/>
              <a:ext cx="8991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b="1">
                  <a:solidFill>
                    <a:srgbClr val="000000"/>
                  </a:solidFill>
                  <a:latin typeface="Calibri" panose="020F0502020204030204" pitchFamily="34" charset="0"/>
                </a:rPr>
                <a:t>Syllable-timed</a:t>
              </a:r>
              <a:r>
                <a:rPr lang="de-DE" altLang="en-DE" sz="2400">
                  <a:solidFill>
                    <a:srgbClr val="000000"/>
                  </a:solidFill>
                  <a:latin typeface="Calibri" panose="020F0502020204030204" pitchFamily="34" charset="0"/>
                </a:rPr>
                <a:t> (silbenzählend) wie Französisch, Italienisch, Spanisch: kein solcher Wechsel zwischen starken/schwachen Silben. </a:t>
              </a:r>
              <a:endParaRPr lang="de-DE" altLang="en-DE" sz="2400">
                <a:latin typeface="Calibri" panose="020F0502020204030204" pitchFamily="34" charset="0"/>
              </a:endParaRPr>
            </a:p>
          </p:txBody>
        </p:sp>
        <p:sp>
          <p:nvSpPr>
            <p:cNvPr id="17417" name="TextBox 8">
              <a:extLst>
                <a:ext uri="{FF2B5EF4-FFF2-40B4-BE49-F238E27FC236}">
                  <a16:creationId xmlns:a16="http://schemas.microsoft.com/office/drawing/2014/main" id="{F180E597-A8B0-052B-3895-7DF68D903DBB}"/>
                </a:ext>
              </a:extLst>
            </p:cNvPr>
            <p:cNvSpPr txBox="1">
              <a:spLocks noChangeArrowheads="1"/>
            </p:cNvSpPr>
            <p:nvPr/>
          </p:nvSpPr>
          <p:spPr bwMode="auto">
            <a:xfrm>
              <a:off x="609600" y="4648200"/>
              <a:ext cx="8077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solidFill>
                    <a:srgbClr val="000000"/>
                  </a:solidFill>
                  <a:latin typeface="Calibri" panose="020F0502020204030204" pitchFamily="34" charset="0"/>
                </a:rPr>
                <a:t>Die rhythmische Einheit die </a:t>
              </a:r>
              <a:r>
                <a:rPr lang="de-DE" altLang="en-DE" sz="2400" b="1">
                  <a:solidFill>
                    <a:srgbClr val="000000"/>
                  </a:solidFill>
                  <a:latin typeface="Calibri" panose="020F0502020204030204" pitchFamily="34" charset="0"/>
                </a:rPr>
                <a:t>Silbe</a:t>
              </a:r>
              <a:r>
                <a:rPr lang="de-DE" altLang="en-DE" sz="2400">
                  <a:solidFill>
                    <a:srgbClr val="000000"/>
                  </a:solidFill>
                  <a:latin typeface="Calibri" panose="020F0502020204030204" pitchFamily="34" charset="0"/>
                </a:rPr>
                <a:t>. </a:t>
              </a:r>
              <a:r>
                <a:rPr lang="de-DE" altLang="en-DE" sz="2400" i="1">
                  <a:solidFill>
                    <a:srgbClr val="000000"/>
                  </a:solidFill>
                  <a:latin typeface="Calibri" panose="020F0502020204030204" pitchFamily="34" charset="0"/>
                </a:rPr>
                <a:t>Alimentation</a:t>
              </a:r>
              <a:r>
                <a:rPr lang="de-DE" altLang="en-DE" sz="2400">
                  <a:solidFill>
                    <a:srgbClr val="000000"/>
                  </a:solidFill>
                  <a:latin typeface="Calibri" panose="020F0502020204030204" pitchFamily="34" charset="0"/>
                </a:rPr>
                <a:t> = a.li.men.ta.tion = 5 Silben = 5 rhythmische Einheiten.</a:t>
              </a:r>
              <a:endParaRPr lang="de-DE" altLang="en-DE" sz="2400">
                <a:latin typeface="Calibri" panose="020F050202020403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a:extLst>
              <a:ext uri="{FF2B5EF4-FFF2-40B4-BE49-F238E27FC236}">
                <a16:creationId xmlns:a16="http://schemas.microsoft.com/office/drawing/2014/main" id="{0B0A2A8C-3229-6B9C-39A3-852059269E1F}"/>
              </a:ext>
            </a:extLst>
          </p:cNvPr>
          <p:cNvSpPr>
            <a:spLocks noChangeArrowheads="1"/>
          </p:cNvSpPr>
          <p:nvPr/>
        </p:nvSpPr>
        <p:spPr bwMode="auto">
          <a:xfrm>
            <a:off x="1295400" y="1828800"/>
            <a:ext cx="678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2400">
                <a:latin typeface="Calibri" panose="020F0502020204030204" pitchFamily="34" charset="0"/>
              </a:rPr>
              <a:t>Oku No Hosomichi (1694) von Matsuo Bashó</a:t>
            </a:r>
            <a:endParaRPr lang="de-DE" altLang="en-DE" sz="2400">
              <a:latin typeface="Calibri" panose="020F0502020204030204" pitchFamily="34" charset="0"/>
            </a:endParaRPr>
          </a:p>
        </p:txBody>
      </p:sp>
      <p:sp>
        <p:nvSpPr>
          <p:cNvPr id="18434" name="TextBox 2">
            <a:extLst>
              <a:ext uri="{FF2B5EF4-FFF2-40B4-BE49-F238E27FC236}">
                <a16:creationId xmlns:a16="http://schemas.microsoft.com/office/drawing/2014/main" id="{FC592382-2FC3-014C-E741-2C4B0EE3460E}"/>
              </a:ext>
            </a:extLst>
          </p:cNvPr>
          <p:cNvSpPr txBox="1">
            <a:spLocks noChangeArrowheads="1"/>
          </p:cNvSpPr>
          <p:nvPr/>
        </p:nvSpPr>
        <p:spPr bwMode="auto">
          <a:xfrm>
            <a:off x="533400" y="2971800"/>
            <a:ext cx="510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2400">
                <a:latin typeface="Calibri" panose="020F0502020204030204" pitchFamily="34" charset="0"/>
              </a:rPr>
              <a:t>Fu-ru i-ke ya 			(5)</a:t>
            </a:r>
          </a:p>
          <a:p>
            <a:pPr eaLnBrk="1" hangingPunct="1">
              <a:spcBef>
                <a:spcPct val="0"/>
              </a:spcBef>
              <a:buFontTx/>
              <a:buNone/>
            </a:pPr>
            <a:r>
              <a:rPr lang="en-US" altLang="en-DE" sz="2400">
                <a:latin typeface="Calibri" panose="020F0502020204030204" pitchFamily="34" charset="0"/>
              </a:rPr>
              <a:t>Ka-wa-za to-bi-ko-mu		(7) </a:t>
            </a:r>
          </a:p>
          <a:p>
            <a:pPr eaLnBrk="1" hangingPunct="1">
              <a:spcBef>
                <a:spcPct val="0"/>
              </a:spcBef>
              <a:buFontTx/>
              <a:buNone/>
            </a:pPr>
            <a:r>
              <a:rPr lang="en-US" altLang="en-DE" sz="2400">
                <a:latin typeface="Calibri" panose="020F0502020204030204" pitchFamily="34" charset="0"/>
              </a:rPr>
              <a:t>Mi-zu no o-to			(5)</a:t>
            </a:r>
            <a:endParaRPr lang="de-DE" altLang="en-DE" sz="2400">
              <a:latin typeface="Calibri" panose="020F0502020204030204" pitchFamily="34" charset="0"/>
            </a:endParaRPr>
          </a:p>
        </p:txBody>
      </p:sp>
      <p:sp>
        <p:nvSpPr>
          <p:cNvPr id="18435" name="Rectangle 3">
            <a:extLst>
              <a:ext uri="{FF2B5EF4-FFF2-40B4-BE49-F238E27FC236}">
                <a16:creationId xmlns:a16="http://schemas.microsoft.com/office/drawing/2014/main" id="{EE27400A-7690-B520-9A53-6E5C78978207}"/>
              </a:ext>
            </a:extLst>
          </p:cNvPr>
          <p:cNvSpPr>
            <a:spLocks noChangeArrowheads="1"/>
          </p:cNvSpPr>
          <p:nvPr/>
        </p:nvSpPr>
        <p:spPr bwMode="auto">
          <a:xfrm>
            <a:off x="457200" y="4953000"/>
            <a:ext cx="457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Ein alter Teich</a:t>
            </a:r>
          </a:p>
          <a:p>
            <a:pPr eaLnBrk="1" hangingPunct="1">
              <a:spcBef>
                <a:spcPct val="0"/>
              </a:spcBef>
              <a:buFontTx/>
              <a:buNone/>
            </a:pPr>
            <a:r>
              <a:rPr lang="de-DE" altLang="en-DE" sz="2400">
                <a:latin typeface="Calibri" panose="020F0502020204030204" pitchFamily="34" charset="0"/>
              </a:rPr>
              <a:t>Ein Frosch springt hinein</a:t>
            </a:r>
          </a:p>
          <a:p>
            <a:pPr eaLnBrk="1" hangingPunct="1">
              <a:spcBef>
                <a:spcPct val="0"/>
              </a:spcBef>
              <a:buFontTx/>
              <a:buNone/>
            </a:pPr>
            <a:r>
              <a:rPr lang="de-DE" altLang="en-DE" sz="2400">
                <a:latin typeface="Calibri" panose="020F0502020204030204" pitchFamily="34" charset="0"/>
              </a:rPr>
              <a:t>Das Geräusch des Wassers</a:t>
            </a:r>
          </a:p>
        </p:txBody>
      </p:sp>
      <p:pic>
        <p:nvPicPr>
          <p:cNvPr id="18436" name="Picture 4" descr="D-BASHO-MATSUO04.jpg">
            <a:extLst>
              <a:ext uri="{FF2B5EF4-FFF2-40B4-BE49-F238E27FC236}">
                <a16:creationId xmlns:a16="http://schemas.microsoft.com/office/drawing/2014/main" id="{CF84FB91-3404-374F-AE48-A2DA83FCC7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590800"/>
            <a:ext cx="325755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9D7C1255-6E7F-929C-0F94-EB3F0E1EC42E}"/>
              </a:ext>
            </a:extLst>
          </p:cNvPr>
          <p:cNvSpPr txBox="1">
            <a:spLocks noChangeArrowheads="1"/>
          </p:cNvSpPr>
          <p:nvPr/>
        </p:nvSpPr>
        <p:spPr bwMode="auto">
          <a:xfrm>
            <a:off x="2438400" y="0"/>
            <a:ext cx="46482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eaLnBrk="1" hangingPunct="1">
              <a:spcBef>
                <a:spcPct val="50000"/>
              </a:spcBef>
              <a:defRPr/>
            </a:pPr>
            <a:r>
              <a:rPr lang="de-DE" dirty="0">
                <a:solidFill>
                  <a:srgbClr val="000000"/>
                </a:solidFill>
                <a:latin typeface="+mj-lt"/>
                <a:ea typeface="ＭＳ Ｐゴシック" pitchFamily="-100" charset="-128"/>
                <a:cs typeface="ＭＳ Ｐゴシック" pitchFamily="-100" charset="-128"/>
              </a:rPr>
              <a:t>1. Typologie, Japanisch, die </a:t>
            </a:r>
            <a:r>
              <a:rPr lang="de-DE" dirty="0" err="1">
                <a:solidFill>
                  <a:srgbClr val="000000"/>
                </a:solidFill>
                <a:latin typeface="+mj-lt"/>
                <a:ea typeface="ＭＳ Ｐゴシック" pitchFamily="-100" charset="-128"/>
                <a:cs typeface="ＭＳ Ｐゴシック" pitchFamily="-100" charset="-128"/>
              </a:rPr>
              <a:t>Mora</a:t>
            </a:r>
            <a:endParaRPr lang="de-DE" dirty="0">
              <a:solidFill>
                <a:srgbClr val="000000"/>
              </a:solidFill>
              <a:latin typeface="+mj-lt"/>
              <a:ea typeface="ＭＳ Ｐゴシック" pitchFamily="-100" charset="-128"/>
              <a:cs typeface="ＭＳ Ｐゴシック" pitchFamily="-100" charset="-128"/>
            </a:endParaRPr>
          </a:p>
        </p:txBody>
      </p:sp>
      <p:sp>
        <p:nvSpPr>
          <p:cNvPr id="18438" name="Text Box 18">
            <a:extLst>
              <a:ext uri="{FF2B5EF4-FFF2-40B4-BE49-F238E27FC236}">
                <a16:creationId xmlns:a16="http://schemas.microsoft.com/office/drawing/2014/main" id="{C9BEDF81-FC92-5A83-84B9-98EC22147D57}"/>
              </a:ext>
            </a:extLst>
          </p:cNvPr>
          <p:cNvSpPr txBox="1">
            <a:spLocks noChangeArrowheads="1"/>
          </p:cNvSpPr>
          <p:nvPr/>
        </p:nvSpPr>
        <p:spPr bwMode="auto">
          <a:xfrm>
            <a:off x="381000" y="685800"/>
            <a:ext cx="822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Das japanische Haiku ist eine Gedichtform in der die </a:t>
            </a:r>
            <a:r>
              <a:rPr lang="de-DE" altLang="en-DE" sz="2400" b="1">
                <a:latin typeface="Calibri" panose="020F0502020204030204" pitchFamily="34" charset="0"/>
              </a:rPr>
              <a:t>Mora-Anzahl </a:t>
            </a:r>
            <a:r>
              <a:rPr lang="de-DE" altLang="en-DE" sz="2400">
                <a:latin typeface="Calibri" panose="020F0502020204030204" pitchFamily="34" charset="0"/>
              </a:rPr>
              <a:t>entscheidend  ist: 17 Morae, 3 Phrasen mit 5-7-5 Morae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7">
            <a:extLst>
              <a:ext uri="{FF2B5EF4-FFF2-40B4-BE49-F238E27FC236}">
                <a16:creationId xmlns:a16="http://schemas.microsoft.com/office/drawing/2014/main" id="{735790AA-64A0-0979-466F-34804C4D0A27}"/>
              </a:ext>
            </a:extLst>
          </p:cNvPr>
          <p:cNvSpPr txBox="1">
            <a:spLocks noChangeArrowheads="1"/>
          </p:cNvSpPr>
          <p:nvPr/>
        </p:nvSpPr>
        <p:spPr bwMode="auto">
          <a:xfrm>
            <a:off x="304800" y="685800"/>
            <a:ext cx="861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solidFill>
                  <a:srgbClr val="000000"/>
                </a:solidFill>
                <a:latin typeface="Calibri" panose="020F0502020204030204" pitchFamily="34" charset="0"/>
              </a:rPr>
              <a:t>Eine Mora </a:t>
            </a:r>
            <a:r>
              <a:rPr lang="en-GB" altLang="en-DE" sz="2400">
                <a:latin typeface="Calibri" panose="020F0502020204030204" pitchFamily="34" charset="0"/>
              </a:rPr>
              <a:t>=  </a:t>
            </a:r>
            <a:r>
              <a:rPr lang="en-GB" altLang="en-DE" sz="2400" b="1">
                <a:latin typeface="Calibri" panose="020F0502020204030204" pitchFamily="34" charset="0"/>
              </a:rPr>
              <a:t>KV</a:t>
            </a:r>
            <a:r>
              <a:rPr lang="en-GB" altLang="en-DE" sz="2400">
                <a:latin typeface="Calibri" panose="020F0502020204030204" pitchFamily="34" charset="0"/>
              </a:rPr>
              <a:t> oder </a:t>
            </a:r>
            <a:r>
              <a:rPr lang="en-GB" altLang="en-DE" sz="2400" b="1">
                <a:latin typeface="Calibri" panose="020F0502020204030204" pitchFamily="34" charset="0"/>
              </a:rPr>
              <a:t>K:</a:t>
            </a:r>
            <a:r>
              <a:rPr lang="en-GB" altLang="en-DE" sz="2400">
                <a:latin typeface="Calibri" panose="020F0502020204030204" pitchFamily="34" charset="0"/>
              </a:rPr>
              <a:t> (langer Kons.) oder </a:t>
            </a:r>
            <a:r>
              <a:rPr lang="en-GB" altLang="en-DE" sz="2400" b="1">
                <a:latin typeface="Calibri" panose="020F0502020204030204" pitchFamily="34" charset="0"/>
              </a:rPr>
              <a:t>V:</a:t>
            </a:r>
            <a:r>
              <a:rPr lang="en-GB" altLang="en-DE" sz="2400">
                <a:latin typeface="Calibri" panose="020F0502020204030204" pitchFamily="34" charset="0"/>
              </a:rPr>
              <a:t> (langer Vokal)</a:t>
            </a:r>
            <a:endParaRPr lang="de-DE" altLang="en-DE" sz="2400">
              <a:latin typeface="Calibri" panose="020F0502020204030204" pitchFamily="34" charset="0"/>
            </a:endParaRPr>
          </a:p>
        </p:txBody>
      </p:sp>
      <p:sp>
        <p:nvSpPr>
          <p:cNvPr id="19458" name="Text Box 8">
            <a:extLst>
              <a:ext uri="{FF2B5EF4-FFF2-40B4-BE49-F238E27FC236}">
                <a16:creationId xmlns:a16="http://schemas.microsoft.com/office/drawing/2014/main" id="{0E4F946E-A3E1-909C-66C8-EF0F68DD3C37}"/>
              </a:ext>
            </a:extLst>
          </p:cNvPr>
          <p:cNvSpPr txBox="1">
            <a:spLocks noChangeArrowheads="1"/>
          </p:cNvSpPr>
          <p:nvPr/>
        </p:nvSpPr>
        <p:spPr bwMode="auto">
          <a:xfrm>
            <a:off x="6437313" y="2417763"/>
            <a:ext cx="19399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solidFill>
                  <a:srgbClr val="0000FF"/>
                </a:solidFill>
                <a:latin typeface="Calibri" panose="020F0502020204030204" pitchFamily="34" charset="0"/>
              </a:rPr>
              <a:t>Mora - Anzahl</a:t>
            </a:r>
            <a:endParaRPr lang="de-DE" altLang="en-DE" sz="2400">
              <a:solidFill>
                <a:srgbClr val="0000FF"/>
              </a:solidFill>
              <a:latin typeface="Calibri" panose="020F0502020204030204" pitchFamily="34" charset="0"/>
            </a:endParaRPr>
          </a:p>
        </p:txBody>
      </p:sp>
      <p:grpSp>
        <p:nvGrpSpPr>
          <p:cNvPr id="19459" name="Group 9">
            <a:extLst>
              <a:ext uri="{FF2B5EF4-FFF2-40B4-BE49-F238E27FC236}">
                <a16:creationId xmlns:a16="http://schemas.microsoft.com/office/drawing/2014/main" id="{E161E5D9-9590-769E-D7BE-F58D103FC840}"/>
              </a:ext>
            </a:extLst>
          </p:cNvPr>
          <p:cNvGrpSpPr>
            <a:grpSpLocks/>
          </p:cNvGrpSpPr>
          <p:nvPr/>
        </p:nvGrpSpPr>
        <p:grpSpPr bwMode="auto">
          <a:xfrm>
            <a:off x="533400" y="2895600"/>
            <a:ext cx="6983413" cy="461963"/>
            <a:chOff x="329" y="2677"/>
            <a:chExt cx="4399" cy="291"/>
          </a:xfrm>
        </p:grpSpPr>
        <p:sp>
          <p:nvSpPr>
            <p:cNvPr id="19469" name="Text Box 10">
              <a:extLst>
                <a:ext uri="{FF2B5EF4-FFF2-40B4-BE49-F238E27FC236}">
                  <a16:creationId xmlns:a16="http://schemas.microsoft.com/office/drawing/2014/main" id="{B112A140-6B8D-4C01-5D0A-F4A864BC07D1}"/>
                </a:ext>
              </a:extLst>
            </p:cNvPr>
            <p:cNvSpPr txBox="1">
              <a:spLocks noChangeArrowheads="1"/>
            </p:cNvSpPr>
            <p:nvPr/>
          </p:nvSpPr>
          <p:spPr bwMode="auto">
            <a:xfrm>
              <a:off x="329" y="2677"/>
              <a:ext cx="149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/kan:da/ (gekaut)</a:t>
              </a:r>
              <a:endParaRPr lang="de-DE" altLang="en-DE" sz="2400">
                <a:latin typeface="Calibri" panose="020F0502020204030204" pitchFamily="34" charset="0"/>
              </a:endParaRPr>
            </a:p>
          </p:txBody>
        </p:sp>
        <p:sp>
          <p:nvSpPr>
            <p:cNvPr id="19470" name="Text Box 11">
              <a:extLst>
                <a:ext uri="{FF2B5EF4-FFF2-40B4-BE49-F238E27FC236}">
                  <a16:creationId xmlns:a16="http://schemas.microsoft.com/office/drawing/2014/main" id="{574F249C-6963-476D-3F4B-83D767728DBE}"/>
                </a:ext>
              </a:extLst>
            </p:cNvPr>
            <p:cNvSpPr txBox="1">
              <a:spLocks noChangeArrowheads="1"/>
            </p:cNvSpPr>
            <p:nvPr/>
          </p:nvSpPr>
          <p:spPr bwMode="auto">
            <a:xfrm>
              <a:off x="2415" y="2677"/>
              <a:ext cx="116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/ka – n: – da/</a:t>
              </a:r>
              <a:endParaRPr lang="de-DE" altLang="en-DE" sz="2400">
                <a:latin typeface="Calibri" panose="020F0502020204030204" pitchFamily="34" charset="0"/>
              </a:endParaRPr>
            </a:p>
          </p:txBody>
        </p:sp>
        <p:sp>
          <p:nvSpPr>
            <p:cNvPr id="19471" name="Text Box 12">
              <a:extLst>
                <a:ext uri="{FF2B5EF4-FFF2-40B4-BE49-F238E27FC236}">
                  <a16:creationId xmlns:a16="http://schemas.microsoft.com/office/drawing/2014/main" id="{95C6D6BA-CEEC-5063-E06E-896E829F1995}"/>
                </a:ext>
              </a:extLst>
            </p:cNvPr>
            <p:cNvSpPr txBox="1">
              <a:spLocks noChangeArrowheads="1"/>
            </p:cNvSpPr>
            <p:nvPr/>
          </p:nvSpPr>
          <p:spPr bwMode="auto">
            <a:xfrm>
              <a:off x="4516" y="2677"/>
              <a:ext cx="2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3</a:t>
              </a:r>
              <a:endParaRPr lang="de-DE" altLang="en-DE" sz="2400">
                <a:latin typeface="Calibri" panose="020F0502020204030204" pitchFamily="34" charset="0"/>
              </a:endParaRPr>
            </a:p>
          </p:txBody>
        </p:sp>
      </p:grpSp>
      <p:grpSp>
        <p:nvGrpSpPr>
          <p:cNvPr id="19460" name="Group 13">
            <a:extLst>
              <a:ext uri="{FF2B5EF4-FFF2-40B4-BE49-F238E27FC236}">
                <a16:creationId xmlns:a16="http://schemas.microsoft.com/office/drawing/2014/main" id="{DB847AA0-FE44-E6E1-C269-2C6D1F7E138A}"/>
              </a:ext>
            </a:extLst>
          </p:cNvPr>
          <p:cNvGrpSpPr>
            <a:grpSpLocks/>
          </p:cNvGrpSpPr>
          <p:nvPr/>
        </p:nvGrpSpPr>
        <p:grpSpPr bwMode="auto">
          <a:xfrm>
            <a:off x="525463" y="3471863"/>
            <a:ext cx="7064375" cy="528637"/>
            <a:chOff x="324" y="3115"/>
            <a:chExt cx="4450" cy="333"/>
          </a:xfrm>
        </p:grpSpPr>
        <p:sp>
          <p:nvSpPr>
            <p:cNvPr id="19466" name="Text Box 14">
              <a:extLst>
                <a:ext uri="{FF2B5EF4-FFF2-40B4-BE49-F238E27FC236}">
                  <a16:creationId xmlns:a16="http://schemas.microsoft.com/office/drawing/2014/main" id="{A9DDF8C8-41F3-1384-011F-AF14DDCA64D0}"/>
                </a:ext>
              </a:extLst>
            </p:cNvPr>
            <p:cNvSpPr txBox="1">
              <a:spLocks noChangeArrowheads="1"/>
            </p:cNvSpPr>
            <p:nvPr/>
          </p:nvSpPr>
          <p:spPr bwMode="auto">
            <a:xfrm>
              <a:off x="324" y="3131"/>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latin typeface="Calibri" panose="020F0502020204030204" pitchFamily="34" charset="0"/>
                </a:rPr>
                <a:t>/katta/ (gewonnen)</a:t>
              </a:r>
              <a:endParaRPr lang="de-DE" altLang="en-DE" sz="2400">
                <a:latin typeface="Calibri" panose="020F0502020204030204" pitchFamily="34" charset="0"/>
              </a:endParaRPr>
            </a:p>
          </p:txBody>
        </p:sp>
        <p:sp>
          <p:nvSpPr>
            <p:cNvPr id="19467" name="Text Box 15">
              <a:extLst>
                <a:ext uri="{FF2B5EF4-FFF2-40B4-BE49-F238E27FC236}">
                  <a16:creationId xmlns:a16="http://schemas.microsoft.com/office/drawing/2014/main" id="{C7007783-2FC2-D1A8-4923-D84A1E64CB3D}"/>
                </a:ext>
              </a:extLst>
            </p:cNvPr>
            <p:cNvSpPr txBox="1">
              <a:spLocks noChangeArrowheads="1"/>
            </p:cNvSpPr>
            <p:nvPr/>
          </p:nvSpPr>
          <p:spPr bwMode="auto">
            <a:xfrm>
              <a:off x="2485" y="3160"/>
              <a:ext cx="1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/ka – t: – a/</a:t>
              </a:r>
              <a:endParaRPr lang="de-DE" altLang="en-DE" sz="2400">
                <a:latin typeface="Calibri" panose="020F0502020204030204" pitchFamily="34" charset="0"/>
              </a:endParaRPr>
            </a:p>
          </p:txBody>
        </p:sp>
        <p:sp>
          <p:nvSpPr>
            <p:cNvPr id="19468" name="Text Box 16">
              <a:extLst>
                <a:ext uri="{FF2B5EF4-FFF2-40B4-BE49-F238E27FC236}">
                  <a16:creationId xmlns:a16="http://schemas.microsoft.com/office/drawing/2014/main" id="{BF8AAE59-AC1C-4F84-1A5C-B8F736924207}"/>
                </a:ext>
              </a:extLst>
            </p:cNvPr>
            <p:cNvSpPr txBox="1">
              <a:spLocks noChangeArrowheads="1"/>
            </p:cNvSpPr>
            <p:nvPr/>
          </p:nvSpPr>
          <p:spPr bwMode="auto">
            <a:xfrm>
              <a:off x="4551" y="3115"/>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3</a:t>
              </a:r>
              <a:endParaRPr lang="de-DE" altLang="en-DE" sz="2400">
                <a:latin typeface="Calibri" panose="020F0502020204030204" pitchFamily="34" charset="0"/>
              </a:endParaRPr>
            </a:p>
          </p:txBody>
        </p:sp>
      </p:grpSp>
      <p:sp>
        <p:nvSpPr>
          <p:cNvPr id="19461" name="Text Box 17">
            <a:extLst>
              <a:ext uri="{FF2B5EF4-FFF2-40B4-BE49-F238E27FC236}">
                <a16:creationId xmlns:a16="http://schemas.microsoft.com/office/drawing/2014/main" id="{34A356A1-D388-B11C-7F6A-C8179FC36829}"/>
              </a:ext>
            </a:extLst>
          </p:cNvPr>
          <p:cNvSpPr txBox="1">
            <a:spLocks noChangeArrowheads="1"/>
          </p:cNvSpPr>
          <p:nvPr/>
        </p:nvSpPr>
        <p:spPr bwMode="auto">
          <a:xfrm>
            <a:off x="3592513" y="2417763"/>
            <a:ext cx="2225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solidFill>
                  <a:srgbClr val="0000FF"/>
                </a:solidFill>
                <a:latin typeface="Calibri" panose="020F0502020204030204" pitchFamily="34" charset="0"/>
              </a:rPr>
              <a:t>Mora Aufteilung</a:t>
            </a:r>
            <a:endParaRPr lang="de-DE" altLang="en-DE" sz="2400">
              <a:solidFill>
                <a:srgbClr val="0000FF"/>
              </a:solidFill>
              <a:latin typeface="Calibri" panose="020F0502020204030204" pitchFamily="34" charset="0"/>
            </a:endParaRPr>
          </a:p>
        </p:txBody>
      </p:sp>
      <p:sp>
        <p:nvSpPr>
          <p:cNvPr id="2" name="Text Box 5">
            <a:extLst>
              <a:ext uri="{FF2B5EF4-FFF2-40B4-BE49-F238E27FC236}">
                <a16:creationId xmlns:a16="http://schemas.microsoft.com/office/drawing/2014/main" id="{72B2A086-B64A-7272-1B6C-DCD8F60243C5}"/>
              </a:ext>
            </a:extLst>
          </p:cNvPr>
          <p:cNvSpPr txBox="1">
            <a:spLocks noChangeArrowheads="1"/>
          </p:cNvSpPr>
          <p:nvPr/>
        </p:nvSpPr>
        <p:spPr bwMode="auto">
          <a:xfrm>
            <a:off x="2819400" y="0"/>
            <a:ext cx="3265488"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eaLnBrk="1" hangingPunct="1">
              <a:spcBef>
                <a:spcPct val="50000"/>
              </a:spcBef>
              <a:defRPr/>
            </a:pPr>
            <a:r>
              <a:rPr lang="en-GB" dirty="0">
                <a:latin typeface="+mj-lt"/>
                <a:ea typeface="ＭＳ Ｐゴシック" pitchFamily="-100" charset="-128"/>
                <a:cs typeface="ＭＳ Ｐゴシック" pitchFamily="-100" charset="-128"/>
              </a:rPr>
              <a:t>Mora-timing (</a:t>
            </a:r>
            <a:r>
              <a:rPr lang="en-GB" dirty="0" err="1">
                <a:latin typeface="+mj-lt"/>
                <a:ea typeface="ＭＳ Ｐゴシック" pitchFamily="-100" charset="-128"/>
                <a:cs typeface="ＭＳ Ｐゴシック" pitchFamily="-100" charset="-128"/>
              </a:rPr>
              <a:t>Japanisch</a:t>
            </a:r>
            <a:r>
              <a:rPr lang="en-GB" dirty="0">
                <a:latin typeface="+mj-lt"/>
                <a:ea typeface="ＭＳ Ｐゴシック" pitchFamily="-100" charset="-128"/>
                <a:cs typeface="ＭＳ Ｐゴシック" pitchFamily="-100" charset="-128"/>
              </a:rPr>
              <a:t>)</a:t>
            </a:r>
          </a:p>
        </p:txBody>
      </p:sp>
      <p:sp>
        <p:nvSpPr>
          <p:cNvPr id="19463" name="TextBox 16">
            <a:extLst>
              <a:ext uri="{FF2B5EF4-FFF2-40B4-BE49-F238E27FC236}">
                <a16:creationId xmlns:a16="http://schemas.microsoft.com/office/drawing/2014/main" id="{8249EC34-DCFE-8854-DFFE-0A288D141DD9}"/>
              </a:ext>
            </a:extLst>
          </p:cNvPr>
          <p:cNvSpPr txBox="1">
            <a:spLocks noChangeArrowheads="1"/>
          </p:cNvSpPr>
          <p:nvPr/>
        </p:nvSpPr>
        <p:spPr bwMode="auto">
          <a:xfrm>
            <a:off x="609600" y="4114800"/>
            <a:ext cx="7772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2400">
                <a:latin typeface="Calibri" panose="020F0502020204030204" pitchFamily="34" charset="0"/>
              </a:rPr>
              <a:t>/tokyo/ (Toyko)                   /to-o-kyo-o/		   4</a:t>
            </a:r>
            <a:endParaRPr lang="de-DE" altLang="en-DE" sz="2400">
              <a:latin typeface="Calibri" panose="020F0502020204030204" pitchFamily="34" charset="0"/>
            </a:endParaRPr>
          </a:p>
        </p:txBody>
      </p:sp>
      <p:sp>
        <p:nvSpPr>
          <p:cNvPr id="18" name="TextBox 17">
            <a:extLst>
              <a:ext uri="{FF2B5EF4-FFF2-40B4-BE49-F238E27FC236}">
                <a16:creationId xmlns:a16="http://schemas.microsoft.com/office/drawing/2014/main" id="{84B750F2-81F8-21F7-2D05-33C12973CD12}"/>
              </a:ext>
            </a:extLst>
          </p:cNvPr>
          <p:cNvSpPr txBox="1"/>
          <p:nvPr/>
        </p:nvSpPr>
        <p:spPr>
          <a:xfrm>
            <a:off x="304800" y="1371600"/>
            <a:ext cx="72390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Die </a:t>
            </a:r>
            <a:r>
              <a:rPr lang="de-DE" b="1" dirty="0" err="1">
                <a:latin typeface="+mj-lt"/>
                <a:ea typeface="ＭＳ Ｐゴシック" pitchFamily="-100" charset="-128"/>
                <a:cs typeface="ＭＳ Ｐゴシック" pitchFamily="-100" charset="-128"/>
              </a:rPr>
              <a:t>Mora-Aufteilung</a:t>
            </a:r>
            <a:r>
              <a:rPr lang="de-DE" b="1" dirty="0">
                <a:latin typeface="+mj-lt"/>
                <a:ea typeface="ＭＳ Ｐゴシック" pitchFamily="-100" charset="-128"/>
                <a:cs typeface="ＭＳ Ｐゴシック" pitchFamily="-100" charset="-128"/>
              </a:rPr>
              <a:t> gleicht nicht die Silbenaufteilung</a:t>
            </a:r>
          </a:p>
        </p:txBody>
      </p:sp>
      <p:sp>
        <p:nvSpPr>
          <p:cNvPr id="19" name="Text Box 5">
            <a:extLst>
              <a:ext uri="{FF2B5EF4-FFF2-40B4-BE49-F238E27FC236}">
                <a16:creationId xmlns:a16="http://schemas.microsoft.com/office/drawing/2014/main" id="{DDA65BD3-3E90-6138-2840-5C7A90128420}"/>
              </a:ext>
            </a:extLst>
          </p:cNvPr>
          <p:cNvSpPr txBox="1">
            <a:spLocks noChangeArrowheads="1"/>
          </p:cNvSpPr>
          <p:nvPr/>
        </p:nvSpPr>
        <p:spPr bwMode="auto">
          <a:xfrm>
            <a:off x="2438400" y="0"/>
            <a:ext cx="46482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p>
            <a:pPr eaLnBrk="1" hangingPunct="1">
              <a:spcBef>
                <a:spcPct val="50000"/>
              </a:spcBef>
              <a:defRPr/>
            </a:pPr>
            <a:r>
              <a:rPr lang="de-DE" dirty="0">
                <a:solidFill>
                  <a:srgbClr val="000000"/>
                </a:solidFill>
                <a:latin typeface="+mj-lt"/>
                <a:ea typeface="ＭＳ Ｐゴシック" pitchFamily="-100" charset="-128"/>
                <a:cs typeface="ＭＳ Ｐゴシック" pitchFamily="-100" charset="-128"/>
              </a:rPr>
              <a:t>1. Typologie, Japanisch, die </a:t>
            </a:r>
            <a:r>
              <a:rPr lang="de-DE" dirty="0" err="1">
                <a:solidFill>
                  <a:srgbClr val="000000"/>
                </a:solidFill>
                <a:latin typeface="+mj-lt"/>
                <a:ea typeface="ＭＳ Ｐゴシック" pitchFamily="-100" charset="-128"/>
                <a:cs typeface="ＭＳ Ｐゴシック" pitchFamily="-100" charset="-128"/>
              </a:rPr>
              <a:t>Mora</a:t>
            </a:r>
            <a:endParaRPr lang="de-DE" dirty="0">
              <a:solidFill>
                <a:srgbClr val="000000"/>
              </a:solidFill>
              <a:latin typeface="+mj-lt"/>
              <a:ea typeface="ＭＳ Ｐゴシック" pitchFamily="-100" charset="-128"/>
              <a:cs typeface="ＭＳ Ｐゴシック" pitchFamily="-10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5">
            <a:extLst>
              <a:ext uri="{FF2B5EF4-FFF2-40B4-BE49-F238E27FC236}">
                <a16:creationId xmlns:a16="http://schemas.microsoft.com/office/drawing/2014/main" id="{F5A2A299-1491-B3F5-B7D6-5DA8E5E6C690}"/>
              </a:ext>
            </a:extLst>
          </p:cNvPr>
          <p:cNvSpPr txBox="1">
            <a:spLocks noChangeArrowheads="1"/>
          </p:cNvSpPr>
          <p:nvPr/>
        </p:nvSpPr>
        <p:spPr bwMode="auto">
          <a:xfrm>
            <a:off x="838200" y="0"/>
            <a:ext cx="66294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2. Sprechrhythmus und die Theorie der Isochronie</a:t>
            </a:r>
          </a:p>
        </p:txBody>
      </p:sp>
      <p:sp>
        <p:nvSpPr>
          <p:cNvPr id="21506" name="TextBox 10">
            <a:extLst>
              <a:ext uri="{FF2B5EF4-FFF2-40B4-BE49-F238E27FC236}">
                <a16:creationId xmlns:a16="http://schemas.microsoft.com/office/drawing/2014/main" id="{16164C28-22BB-A3DD-792B-93A929381CBD}"/>
              </a:ext>
            </a:extLst>
          </p:cNvPr>
          <p:cNvSpPr txBox="1">
            <a:spLocks noChangeArrowheads="1"/>
          </p:cNvSpPr>
          <p:nvPr/>
        </p:nvSpPr>
        <p:spPr bwMode="auto">
          <a:xfrm>
            <a:off x="0" y="5334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Rhythmische Einheiten sollen laut dieser Theorie </a:t>
            </a:r>
            <a:r>
              <a:rPr lang="de-DE" altLang="en-DE" sz="2400" b="1">
                <a:latin typeface="Calibri" panose="020F0502020204030204" pitchFamily="34" charset="0"/>
              </a:rPr>
              <a:t>isochron</a:t>
            </a:r>
            <a:r>
              <a:rPr lang="de-DE" altLang="en-DE" sz="2400">
                <a:latin typeface="Calibri" panose="020F0502020204030204" pitchFamily="34" charset="0"/>
              </a:rPr>
              <a:t> sein = dieselbe Dauer haben  (Abercrombie,  1967</a:t>
            </a:r>
            <a:r>
              <a:rPr lang="de-DE" altLang="en-DE" sz="2400" baseline="30000">
                <a:latin typeface="Calibri" panose="020F0502020204030204" pitchFamily="34" charset="0"/>
              </a:rPr>
              <a:t>1</a:t>
            </a:r>
            <a:r>
              <a:rPr lang="de-DE" altLang="en-DE" sz="2400">
                <a:latin typeface="Calibri" panose="020F0502020204030204" pitchFamily="34" charset="0"/>
              </a:rPr>
              <a:t>; Bloch, 1950</a:t>
            </a:r>
            <a:r>
              <a:rPr lang="de-DE" altLang="en-DE" sz="2400" baseline="30000">
                <a:latin typeface="Calibri" panose="020F0502020204030204" pitchFamily="34" charset="0"/>
              </a:rPr>
              <a:t>2</a:t>
            </a:r>
            <a:r>
              <a:rPr lang="de-DE" altLang="en-DE" sz="2400">
                <a:latin typeface="Calibri" panose="020F0502020204030204" pitchFamily="34" charset="0"/>
              </a:rPr>
              <a:t>)</a:t>
            </a:r>
          </a:p>
        </p:txBody>
      </p:sp>
      <p:sp>
        <p:nvSpPr>
          <p:cNvPr id="21507" name="TextBox 11">
            <a:extLst>
              <a:ext uri="{FF2B5EF4-FFF2-40B4-BE49-F238E27FC236}">
                <a16:creationId xmlns:a16="http://schemas.microsoft.com/office/drawing/2014/main" id="{26B0CC3B-2DF7-48D5-ECDB-64A745C5BDF9}"/>
              </a:ext>
            </a:extLst>
          </p:cNvPr>
          <p:cNvSpPr txBox="1">
            <a:spLocks noChangeArrowheads="1"/>
          </p:cNvSpPr>
          <p:nvPr/>
        </p:nvSpPr>
        <p:spPr bwMode="auto">
          <a:xfrm>
            <a:off x="228600" y="1371600"/>
            <a:ext cx="838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Für </a:t>
            </a:r>
            <a:r>
              <a:rPr lang="de-DE" altLang="en-DE" sz="2400" b="1">
                <a:latin typeface="Calibri" panose="020F0502020204030204" pitchFamily="34" charset="0"/>
              </a:rPr>
              <a:t>stress-timed </a:t>
            </a:r>
            <a:r>
              <a:rPr lang="de-DE" altLang="en-DE" sz="2400">
                <a:latin typeface="Calibri" panose="020F0502020204030204" pitchFamily="34" charset="0"/>
              </a:rPr>
              <a:t>Sprachen müssten daher aufeinanderfolgende Stress-Füße isochron sein.</a:t>
            </a:r>
          </a:p>
        </p:txBody>
      </p:sp>
      <p:sp>
        <p:nvSpPr>
          <p:cNvPr id="21508" name="TextBox 12">
            <a:extLst>
              <a:ext uri="{FF2B5EF4-FFF2-40B4-BE49-F238E27FC236}">
                <a16:creationId xmlns:a16="http://schemas.microsoft.com/office/drawing/2014/main" id="{DEFE67F3-BC4E-11E6-5244-EB460C603689}"/>
              </a:ext>
            </a:extLst>
          </p:cNvPr>
          <p:cNvSpPr txBox="1">
            <a:spLocks noChangeArrowheads="1"/>
          </p:cNvSpPr>
          <p:nvPr/>
        </p:nvSpPr>
        <p:spPr bwMode="auto">
          <a:xfrm>
            <a:off x="228600" y="22860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Stress-Fuß wird in diesen Theorien definiert als eine betonte Silbe + alle aufeinanderfolgenden unbetonte Silben </a:t>
            </a:r>
            <a:r>
              <a:rPr lang="de-DE" altLang="en-DE" sz="2400" b="1">
                <a:latin typeface="Calibri" panose="020F0502020204030204" pitchFamily="34" charset="0"/>
              </a:rPr>
              <a:t>auch über Wortgrenzen hinweg. </a:t>
            </a:r>
          </a:p>
        </p:txBody>
      </p:sp>
      <p:sp>
        <p:nvSpPr>
          <p:cNvPr id="21509" name="Rectangle 14">
            <a:extLst>
              <a:ext uri="{FF2B5EF4-FFF2-40B4-BE49-F238E27FC236}">
                <a16:creationId xmlns:a16="http://schemas.microsoft.com/office/drawing/2014/main" id="{F83A05E7-3B59-2376-FDA9-9162D55C46AF}"/>
              </a:ext>
            </a:extLst>
          </p:cNvPr>
          <p:cNvSpPr>
            <a:spLocks noChangeArrowheads="1"/>
          </p:cNvSpPr>
          <p:nvPr/>
        </p:nvSpPr>
        <p:spPr bwMode="auto">
          <a:xfrm>
            <a:off x="838200" y="3657600"/>
            <a:ext cx="5943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latin typeface="Calibri" panose="020F0502020204030204" pitchFamily="34" charset="0"/>
              </a:rPr>
              <a:t>/ </a:t>
            </a:r>
            <a:r>
              <a:rPr lang="en-GB" altLang="en-DE" sz="2400">
                <a:solidFill>
                  <a:srgbClr val="FF3300"/>
                </a:solidFill>
                <a:latin typeface="Calibri" panose="020F0502020204030204" pitchFamily="34" charset="0"/>
              </a:rPr>
              <a:t>Heu</a:t>
            </a:r>
            <a:r>
              <a:rPr lang="en-GB" altLang="en-DE" sz="2400">
                <a:solidFill>
                  <a:schemeClr val="accent2"/>
                </a:solidFill>
                <a:latin typeface="Calibri" panose="020F0502020204030204" pitchFamily="34" charset="0"/>
              </a:rPr>
              <a:t>te</a:t>
            </a:r>
            <a:r>
              <a:rPr lang="en-GB" altLang="en-DE" sz="2400">
                <a:latin typeface="Calibri" panose="020F0502020204030204" pitchFamily="34" charset="0"/>
              </a:rPr>
              <a:t> </a:t>
            </a:r>
            <a:r>
              <a:rPr lang="en-GB" altLang="en-DE" sz="2400">
                <a:solidFill>
                  <a:schemeClr val="accent2"/>
                </a:solidFill>
                <a:latin typeface="Calibri" panose="020F0502020204030204" pitchFamily="34" charset="0"/>
              </a:rPr>
              <a:t>ist</a:t>
            </a:r>
            <a:r>
              <a:rPr lang="en-GB" altLang="en-DE" sz="2400">
                <a:latin typeface="Calibri" panose="020F0502020204030204" pitchFamily="34" charset="0"/>
              </a:rPr>
              <a:t> / </a:t>
            </a:r>
            <a:r>
              <a:rPr lang="en-GB" altLang="en-DE" sz="2400">
                <a:solidFill>
                  <a:srgbClr val="FF3300"/>
                </a:solidFill>
                <a:latin typeface="Calibri" panose="020F0502020204030204" pitchFamily="34" charset="0"/>
              </a:rPr>
              <a:t>schön</a:t>
            </a:r>
            <a:r>
              <a:rPr lang="en-GB" altLang="en-DE" sz="2400">
                <a:solidFill>
                  <a:schemeClr val="accent2"/>
                </a:solidFill>
                <a:latin typeface="Calibri" panose="020F0502020204030204" pitchFamily="34" charset="0"/>
              </a:rPr>
              <a:t>es</a:t>
            </a:r>
            <a:r>
              <a:rPr lang="en-GB" altLang="en-DE" sz="2400">
                <a:latin typeface="Calibri" panose="020F0502020204030204" pitchFamily="34" charset="0"/>
              </a:rPr>
              <a:t> /  </a:t>
            </a:r>
            <a:r>
              <a:rPr lang="en-GB" altLang="en-DE" sz="2400">
                <a:solidFill>
                  <a:srgbClr val="FF3300"/>
                </a:solidFill>
                <a:latin typeface="Calibri" panose="020F0502020204030204" pitchFamily="34" charset="0"/>
              </a:rPr>
              <a:t>Früh</a:t>
            </a:r>
            <a:r>
              <a:rPr lang="en-GB" altLang="en-DE" sz="2400">
                <a:solidFill>
                  <a:schemeClr val="accent2"/>
                </a:solidFill>
                <a:latin typeface="Calibri" panose="020F0502020204030204" pitchFamily="34" charset="0"/>
              </a:rPr>
              <a:t>lings</a:t>
            </a:r>
            <a:r>
              <a:rPr lang="en-GB" altLang="en-DE" sz="2400">
                <a:latin typeface="Calibri" panose="020F0502020204030204" pitchFamily="34" charset="0"/>
              </a:rPr>
              <a:t>/ </a:t>
            </a:r>
            <a:r>
              <a:rPr lang="en-GB" altLang="en-DE" sz="2400">
                <a:solidFill>
                  <a:srgbClr val="FF3300"/>
                </a:solidFill>
                <a:latin typeface="Calibri" panose="020F0502020204030204" pitchFamily="34" charset="0"/>
              </a:rPr>
              <a:t>wett</a:t>
            </a:r>
            <a:r>
              <a:rPr lang="en-GB" altLang="en-DE" sz="2400">
                <a:solidFill>
                  <a:schemeClr val="accent2"/>
                </a:solidFill>
                <a:latin typeface="Calibri" panose="020F0502020204030204" pitchFamily="34" charset="0"/>
              </a:rPr>
              <a:t>er</a:t>
            </a:r>
            <a:r>
              <a:rPr lang="en-GB" altLang="en-DE" sz="2400">
                <a:latin typeface="Calibri" panose="020F0502020204030204" pitchFamily="34" charset="0"/>
              </a:rPr>
              <a:t> /</a:t>
            </a:r>
          </a:p>
        </p:txBody>
      </p:sp>
      <p:sp>
        <p:nvSpPr>
          <p:cNvPr id="21510" name="TextBox 15">
            <a:extLst>
              <a:ext uri="{FF2B5EF4-FFF2-40B4-BE49-F238E27FC236}">
                <a16:creationId xmlns:a16="http://schemas.microsoft.com/office/drawing/2014/main" id="{E3AF6C81-75D9-6743-B5D8-5F89D1B908D3}"/>
              </a:ext>
            </a:extLst>
          </p:cNvPr>
          <p:cNvSpPr txBox="1">
            <a:spLocks noChangeArrowheads="1"/>
          </p:cNvSpPr>
          <p:nvPr/>
        </p:nvSpPr>
        <p:spPr bwMode="auto">
          <a:xfrm>
            <a:off x="914400" y="40386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 4 Stress-Füße, die die selbe Dauer haben sollen</a:t>
            </a:r>
          </a:p>
        </p:txBody>
      </p:sp>
      <p:sp>
        <p:nvSpPr>
          <p:cNvPr id="21511" name="TextBox 16">
            <a:extLst>
              <a:ext uri="{FF2B5EF4-FFF2-40B4-BE49-F238E27FC236}">
                <a16:creationId xmlns:a16="http://schemas.microsoft.com/office/drawing/2014/main" id="{2CEAB415-9FD7-1383-644B-FB433141336B}"/>
              </a:ext>
            </a:extLst>
          </p:cNvPr>
          <p:cNvSpPr txBox="1">
            <a:spLocks noChangeArrowheads="1"/>
          </p:cNvSpPr>
          <p:nvPr/>
        </p:nvSpPr>
        <p:spPr bwMode="auto">
          <a:xfrm>
            <a:off x="228600" y="4648200"/>
            <a:ext cx="8458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In </a:t>
            </a:r>
            <a:r>
              <a:rPr lang="de-DE" altLang="en-DE" sz="2400" b="1">
                <a:latin typeface="Calibri" panose="020F0502020204030204" pitchFamily="34" charset="0"/>
              </a:rPr>
              <a:t>syllable</a:t>
            </a:r>
            <a:r>
              <a:rPr lang="de-DE" altLang="en-DE" sz="2400">
                <a:latin typeface="Calibri" panose="020F0502020204030204" pitchFamily="34" charset="0"/>
              </a:rPr>
              <a:t>- und </a:t>
            </a:r>
            <a:r>
              <a:rPr lang="de-DE" altLang="en-DE" sz="2400" b="1">
                <a:latin typeface="Calibri" panose="020F0502020204030204" pitchFamily="34" charset="0"/>
              </a:rPr>
              <a:t>mora</a:t>
            </a:r>
            <a:r>
              <a:rPr lang="de-DE" altLang="en-DE" sz="2400">
                <a:latin typeface="Calibri" panose="020F0502020204030204" pitchFamily="34" charset="0"/>
              </a:rPr>
              <a:t>-timed Sprachen sollen  eher aufeinanderfolgende Silben (laut Abercrombie, 1967) und Morae (laut Bloch, 1950) isochron sein, also die selbe Dauer haben. </a:t>
            </a:r>
          </a:p>
        </p:txBody>
      </p:sp>
      <p:sp>
        <p:nvSpPr>
          <p:cNvPr id="21512" name="TextBox 9">
            <a:extLst>
              <a:ext uri="{FF2B5EF4-FFF2-40B4-BE49-F238E27FC236}">
                <a16:creationId xmlns:a16="http://schemas.microsoft.com/office/drawing/2014/main" id="{C75B5D9A-FE41-4670-F4F2-0C5F3534A4BF}"/>
              </a:ext>
            </a:extLst>
          </p:cNvPr>
          <p:cNvSpPr txBox="1">
            <a:spLocks noChangeArrowheads="1"/>
          </p:cNvSpPr>
          <p:nvPr/>
        </p:nvSpPr>
        <p:spPr bwMode="auto">
          <a:xfrm>
            <a:off x="304800" y="6248400"/>
            <a:ext cx="868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1600">
                <a:latin typeface="Calibri" panose="020F0502020204030204" pitchFamily="34" charset="0"/>
              </a:rPr>
              <a:t>1. Abercrombie, D. (1967) </a:t>
            </a:r>
            <a:r>
              <a:rPr lang="en-US" altLang="en-DE" sz="1600" i="1">
                <a:latin typeface="Calibri" panose="020F0502020204030204" pitchFamily="34" charset="0"/>
              </a:rPr>
              <a:t>Elements of General Phonetics</a:t>
            </a:r>
            <a:r>
              <a:rPr lang="en-US" altLang="en-DE" sz="1600">
                <a:latin typeface="Calibri" panose="020F0502020204030204" pitchFamily="34" charset="0"/>
              </a:rPr>
              <a:t>. Edinburgh: Edinburgh University Press. 2. Bloch, B. (1950). Studies in colloquial Japanese IV: Phonemics. </a:t>
            </a:r>
            <a:r>
              <a:rPr lang="en-US" altLang="en-DE" sz="1600" i="1">
                <a:latin typeface="Calibri" panose="020F0502020204030204" pitchFamily="34" charset="0"/>
              </a:rPr>
              <a:t>Language</a:t>
            </a:r>
            <a:r>
              <a:rPr lang="en-US" altLang="en-DE" sz="1600">
                <a:latin typeface="Calibri" panose="020F0502020204030204" pitchFamily="34" charset="0"/>
              </a:rPr>
              <a:t> 26, 86-125. </a:t>
            </a:r>
            <a:endParaRPr lang="de-DE" altLang="en-DE" sz="2400">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5">
            <a:extLst>
              <a:ext uri="{FF2B5EF4-FFF2-40B4-BE49-F238E27FC236}">
                <a16:creationId xmlns:a16="http://schemas.microsoft.com/office/drawing/2014/main" id="{1798A559-8D15-FD7E-B91C-9AAF7C062818}"/>
              </a:ext>
            </a:extLst>
          </p:cNvPr>
          <p:cNvSpPr txBox="1">
            <a:spLocks noChangeArrowheads="1"/>
          </p:cNvSpPr>
          <p:nvPr/>
        </p:nvSpPr>
        <p:spPr bwMode="auto">
          <a:xfrm>
            <a:off x="1905000" y="0"/>
            <a:ext cx="47244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2. Sprechrhythmus und Isochronie</a:t>
            </a:r>
          </a:p>
        </p:txBody>
      </p:sp>
      <p:sp>
        <p:nvSpPr>
          <p:cNvPr id="22530" name="TextBox 4">
            <a:extLst>
              <a:ext uri="{FF2B5EF4-FFF2-40B4-BE49-F238E27FC236}">
                <a16:creationId xmlns:a16="http://schemas.microsoft.com/office/drawing/2014/main" id="{02195E17-20A3-A373-5364-DC9A29C775D5}"/>
              </a:ext>
            </a:extLst>
          </p:cNvPr>
          <p:cNvSpPr txBox="1">
            <a:spLocks noChangeArrowheads="1"/>
          </p:cNvSpPr>
          <p:nvPr/>
        </p:nvSpPr>
        <p:spPr bwMode="auto">
          <a:xfrm>
            <a:off x="381000" y="457200"/>
            <a:ext cx="8305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Abercrombie meinte wahrscheinlich eher eine </a:t>
            </a:r>
            <a:r>
              <a:rPr lang="de-DE" altLang="en-DE" sz="2400" b="1">
                <a:latin typeface="Calibri" panose="020F0502020204030204" pitchFamily="34" charset="0"/>
              </a:rPr>
              <a:t>perzeptive Tendenz zur Isochronie </a:t>
            </a:r>
            <a:r>
              <a:rPr lang="de-DE" altLang="en-DE" sz="2400">
                <a:latin typeface="Calibri" panose="020F0502020204030204" pitchFamily="34" charset="0"/>
              </a:rPr>
              <a:t>(er hat selber keine empirischen Untersuchungen durchgeführt): d.h. eventuell nehmen Hörer rhythmische Einheiten (Stress-Füße, Silben) als gleich lang wahr.</a:t>
            </a:r>
          </a:p>
        </p:txBody>
      </p:sp>
      <p:sp>
        <p:nvSpPr>
          <p:cNvPr id="22531" name="Text Box 4">
            <a:extLst>
              <a:ext uri="{FF2B5EF4-FFF2-40B4-BE49-F238E27FC236}">
                <a16:creationId xmlns:a16="http://schemas.microsoft.com/office/drawing/2014/main" id="{0B79E60D-DA4D-5C6E-D257-63BA14DC8878}"/>
              </a:ext>
            </a:extLst>
          </p:cNvPr>
          <p:cNvSpPr txBox="1">
            <a:spLocks noChangeArrowheads="1"/>
          </p:cNvSpPr>
          <p:nvPr/>
        </p:nvSpPr>
        <p:spPr bwMode="auto">
          <a:xfrm>
            <a:off x="381000" y="2133600"/>
            <a:ext cx="6985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Eine solche Interpretation wäre konsistent mit einigen Untersuchungen von Lehiste (1977)</a:t>
            </a:r>
          </a:p>
        </p:txBody>
      </p:sp>
      <p:sp>
        <p:nvSpPr>
          <p:cNvPr id="10" name="Text Box 11">
            <a:extLst>
              <a:ext uri="{FF2B5EF4-FFF2-40B4-BE49-F238E27FC236}">
                <a16:creationId xmlns:a16="http://schemas.microsoft.com/office/drawing/2014/main" id="{C6C64B37-3D76-D402-B936-B948C96F836B}"/>
              </a:ext>
            </a:extLst>
          </p:cNvPr>
          <p:cNvSpPr txBox="1">
            <a:spLocks noChangeArrowheads="1"/>
          </p:cNvSpPr>
          <p:nvPr/>
        </p:nvSpPr>
        <p:spPr bwMode="auto">
          <a:xfrm>
            <a:off x="0" y="4572000"/>
            <a:ext cx="9067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latin typeface="Calibri" panose="020F0502020204030204" pitchFamily="34" charset="0"/>
              </a:rPr>
              <a:t>Hörer konnten die Längenunterschiede in den mit Lärm ersetzten Füßen nicht erkennen. Daher sind auch akustische Dauerunterschiede zwischen den Füßen eher nicht erkennbar (stress-timed bedeutet: die akustischen Dauerunterschiede zwischen prosodischen Füßen werden nicht zuverlässig </a:t>
            </a:r>
            <a:r>
              <a:rPr lang="de-DE" altLang="en-DE" sz="2400" b="1">
                <a:latin typeface="Calibri" panose="020F0502020204030204" pitchFamily="34" charset="0"/>
              </a:rPr>
              <a:t>wahrgenommen</a:t>
            </a:r>
            <a:r>
              <a:rPr lang="de-DE" altLang="en-DE" sz="2400">
                <a:latin typeface="Calibri" panose="020F0502020204030204" pitchFamily="34" charset="0"/>
              </a:rPr>
              <a:t>).</a:t>
            </a:r>
          </a:p>
        </p:txBody>
      </p:sp>
      <p:grpSp>
        <p:nvGrpSpPr>
          <p:cNvPr id="3" name="Group 13">
            <a:extLst>
              <a:ext uri="{FF2B5EF4-FFF2-40B4-BE49-F238E27FC236}">
                <a16:creationId xmlns:a16="http://schemas.microsoft.com/office/drawing/2014/main" id="{41585234-8626-9E76-3C36-E1FE78D32E76}"/>
              </a:ext>
            </a:extLst>
          </p:cNvPr>
          <p:cNvGrpSpPr>
            <a:grpSpLocks/>
          </p:cNvGrpSpPr>
          <p:nvPr/>
        </p:nvGrpSpPr>
        <p:grpSpPr bwMode="auto">
          <a:xfrm>
            <a:off x="609600" y="3124200"/>
            <a:ext cx="8107363" cy="1376363"/>
            <a:chOff x="249" y="1117"/>
            <a:chExt cx="5107" cy="867"/>
          </a:xfrm>
        </p:grpSpPr>
        <p:sp>
          <p:nvSpPr>
            <p:cNvPr id="12" name="Text Box 6">
              <a:extLst>
                <a:ext uri="{FF2B5EF4-FFF2-40B4-BE49-F238E27FC236}">
                  <a16:creationId xmlns:a16="http://schemas.microsoft.com/office/drawing/2014/main" id="{89163E45-3690-1DD3-C4AC-B902D9056477}"/>
                </a:ext>
              </a:extLst>
            </p:cNvPr>
            <p:cNvSpPr txBox="1">
              <a:spLocks noChangeArrowheads="1"/>
            </p:cNvSpPr>
            <p:nvPr/>
          </p:nvSpPr>
          <p:spPr bwMode="auto">
            <a:xfrm>
              <a:off x="249" y="1163"/>
              <a:ext cx="1270" cy="288"/>
            </a:xfrm>
            <a:prstGeom prst="rect">
              <a:avLst/>
            </a:prstGeom>
            <a:noFill/>
            <a:ln w="9525">
              <a:noFill/>
              <a:miter lim="800000"/>
              <a:headEnd/>
              <a:tailEnd/>
            </a:ln>
          </p:spPr>
          <p:txBody>
            <a:bodyPr>
              <a:spAutoFit/>
            </a:bodyPr>
            <a:lstStyle/>
            <a:p>
              <a:pPr eaLnBrk="1" hangingPunct="1">
                <a:spcBef>
                  <a:spcPct val="50000"/>
                </a:spcBef>
                <a:defRPr/>
              </a:pPr>
              <a:r>
                <a:rPr lang="en-GB">
                  <a:latin typeface="+mj-lt"/>
                  <a:ea typeface="ＭＳ Ｐゴシック" pitchFamily="-100" charset="-128"/>
                  <a:cs typeface="ＭＳ Ｐゴシック" pitchFamily="-100" charset="-128"/>
                </a:rPr>
                <a:t>/ </a:t>
              </a:r>
              <a:r>
                <a:rPr lang="en-GB">
                  <a:solidFill>
                    <a:srgbClr val="FF3300"/>
                  </a:solidFill>
                  <a:latin typeface="+mj-lt"/>
                  <a:ea typeface="ＭＳ Ｐゴシック" pitchFamily="-100" charset="-128"/>
                  <a:cs typeface="ＭＳ Ｐゴシック" pitchFamily="-100" charset="-128"/>
                </a:rPr>
                <a:t>Heu</a:t>
              </a:r>
              <a:r>
                <a:rPr lang="en-GB">
                  <a:solidFill>
                    <a:schemeClr val="accent2"/>
                  </a:solidFill>
                  <a:latin typeface="+mj-lt"/>
                  <a:ea typeface="ＭＳ Ｐゴシック" pitchFamily="-100" charset="-128"/>
                  <a:cs typeface="ＭＳ Ｐゴシック" pitchFamily="-100" charset="-128"/>
                </a:rPr>
                <a:t>te</a:t>
              </a:r>
              <a:r>
                <a:rPr lang="en-GB">
                  <a:latin typeface="+mj-lt"/>
                  <a:ea typeface="ＭＳ Ｐゴシック" pitchFamily="-100" charset="-128"/>
                  <a:cs typeface="ＭＳ Ｐゴシック" pitchFamily="-100" charset="-128"/>
                </a:rPr>
                <a:t> </a:t>
              </a:r>
              <a:r>
                <a:rPr lang="en-GB">
                  <a:solidFill>
                    <a:schemeClr val="accent2"/>
                  </a:solidFill>
                  <a:latin typeface="+mj-lt"/>
                  <a:ea typeface="ＭＳ Ｐゴシック" pitchFamily="-100" charset="-128"/>
                  <a:cs typeface="ＭＳ Ｐゴシック" pitchFamily="-100" charset="-128"/>
                </a:rPr>
                <a:t>ist</a:t>
              </a:r>
              <a:r>
                <a:rPr lang="en-GB">
                  <a:latin typeface="+mj-lt"/>
                  <a:ea typeface="ＭＳ Ｐゴシック" pitchFamily="-100" charset="-128"/>
                  <a:cs typeface="ＭＳ Ｐゴシック" pitchFamily="-100" charset="-128"/>
                </a:rPr>
                <a:t> /</a:t>
              </a:r>
            </a:p>
          </p:txBody>
        </p:sp>
        <p:sp>
          <p:nvSpPr>
            <p:cNvPr id="22536" name="Text Box 7">
              <a:extLst>
                <a:ext uri="{FF2B5EF4-FFF2-40B4-BE49-F238E27FC236}">
                  <a16:creationId xmlns:a16="http://schemas.microsoft.com/office/drawing/2014/main" id="{148CE6E7-4164-7C21-B5C4-04EABB158CC4}"/>
                </a:ext>
              </a:extLst>
            </p:cNvPr>
            <p:cNvSpPr txBox="1">
              <a:spLocks noChangeArrowheads="1"/>
            </p:cNvSpPr>
            <p:nvPr/>
          </p:nvSpPr>
          <p:spPr bwMode="auto">
            <a:xfrm>
              <a:off x="2426" y="1117"/>
              <a:ext cx="20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en-GB" altLang="en-DE" sz="2400">
                  <a:solidFill>
                    <a:srgbClr val="FF3300"/>
                  </a:solidFill>
                  <a:latin typeface="Calibri" panose="020F0502020204030204" pitchFamily="34" charset="0"/>
                </a:rPr>
                <a:t>/schön</a:t>
              </a:r>
              <a:r>
                <a:rPr lang="en-GB" altLang="en-DE" sz="2400">
                  <a:solidFill>
                    <a:schemeClr val="accent2"/>
                  </a:solidFill>
                  <a:latin typeface="Calibri" panose="020F0502020204030204" pitchFamily="34" charset="0"/>
                </a:rPr>
                <a:t>es</a:t>
              </a:r>
              <a:r>
                <a:rPr lang="en-GB" altLang="en-DE" sz="2400">
                  <a:latin typeface="Calibri" panose="020F0502020204030204" pitchFamily="34" charset="0"/>
                </a:rPr>
                <a:t> /</a:t>
              </a:r>
            </a:p>
          </p:txBody>
        </p:sp>
        <p:sp>
          <p:nvSpPr>
            <p:cNvPr id="14" name="Rectangle 8">
              <a:extLst>
                <a:ext uri="{FF2B5EF4-FFF2-40B4-BE49-F238E27FC236}">
                  <a16:creationId xmlns:a16="http://schemas.microsoft.com/office/drawing/2014/main" id="{8C8A418C-FCF3-3312-86E4-7475427503B2}"/>
                </a:ext>
              </a:extLst>
            </p:cNvPr>
            <p:cNvSpPr>
              <a:spLocks noChangeArrowheads="1"/>
            </p:cNvSpPr>
            <p:nvPr/>
          </p:nvSpPr>
          <p:spPr bwMode="auto">
            <a:xfrm>
              <a:off x="294" y="1480"/>
              <a:ext cx="998" cy="227"/>
            </a:xfrm>
            <a:prstGeom prst="rect">
              <a:avLst/>
            </a:prstGeom>
            <a:solidFill>
              <a:schemeClr val="accent1"/>
            </a:solidFill>
            <a:ln w="9525">
              <a:solidFill>
                <a:schemeClr val="tx1"/>
              </a:solidFill>
              <a:miter lim="800000"/>
              <a:headEnd/>
              <a:tailEnd/>
            </a:ln>
          </p:spPr>
          <p:txBody>
            <a:bodyPr wrap="none" anchor="ctr"/>
            <a:lstStyle/>
            <a:p>
              <a:pPr eaLnBrk="1" hangingPunct="1">
                <a:defRPr/>
              </a:pPr>
              <a:endParaRPr lang="de-DE">
                <a:latin typeface="+mj-lt"/>
                <a:ea typeface="ＭＳ Ｐゴシック" pitchFamily="-100" charset="-128"/>
                <a:cs typeface="ＭＳ Ｐゴシック" pitchFamily="-100" charset="-128"/>
              </a:endParaRPr>
            </a:p>
          </p:txBody>
        </p:sp>
        <p:sp>
          <p:nvSpPr>
            <p:cNvPr id="15" name="Rectangle 9">
              <a:extLst>
                <a:ext uri="{FF2B5EF4-FFF2-40B4-BE49-F238E27FC236}">
                  <a16:creationId xmlns:a16="http://schemas.microsoft.com/office/drawing/2014/main" id="{7AADBD7D-9738-BFF6-D015-55A810578342}"/>
                </a:ext>
              </a:extLst>
            </p:cNvPr>
            <p:cNvSpPr>
              <a:spLocks noChangeArrowheads="1"/>
            </p:cNvSpPr>
            <p:nvPr/>
          </p:nvSpPr>
          <p:spPr bwMode="auto">
            <a:xfrm>
              <a:off x="2426" y="1480"/>
              <a:ext cx="952" cy="227"/>
            </a:xfrm>
            <a:prstGeom prst="rect">
              <a:avLst/>
            </a:prstGeom>
            <a:solidFill>
              <a:schemeClr val="accent1"/>
            </a:solidFill>
            <a:ln w="9525">
              <a:solidFill>
                <a:schemeClr val="tx1"/>
              </a:solidFill>
              <a:miter lim="800000"/>
              <a:headEnd/>
              <a:tailEnd/>
            </a:ln>
          </p:spPr>
          <p:txBody>
            <a:bodyPr wrap="none" anchor="ctr"/>
            <a:lstStyle/>
            <a:p>
              <a:pPr eaLnBrk="1" hangingPunct="1">
                <a:defRPr/>
              </a:pPr>
              <a:endParaRPr lang="de-DE">
                <a:latin typeface="+mj-lt"/>
                <a:ea typeface="ＭＳ Ｐゴシック" pitchFamily="-100" charset="-128"/>
                <a:cs typeface="ＭＳ Ｐゴシック" pitchFamily="-100" charset="-128"/>
              </a:endParaRPr>
            </a:p>
          </p:txBody>
        </p:sp>
        <p:sp>
          <p:nvSpPr>
            <p:cNvPr id="22539" name="Text Box 10">
              <a:extLst>
                <a:ext uri="{FF2B5EF4-FFF2-40B4-BE49-F238E27FC236}">
                  <a16:creationId xmlns:a16="http://schemas.microsoft.com/office/drawing/2014/main" id="{66219BE2-F2EB-4EB9-CB97-88A5A0B07DCC}"/>
                </a:ext>
              </a:extLst>
            </p:cNvPr>
            <p:cNvSpPr txBox="1">
              <a:spLocks noChangeArrowheads="1"/>
            </p:cNvSpPr>
            <p:nvPr/>
          </p:nvSpPr>
          <p:spPr bwMode="auto">
            <a:xfrm>
              <a:off x="1113" y="1693"/>
              <a:ext cx="164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Welches ist länger?</a:t>
              </a:r>
            </a:p>
          </p:txBody>
        </p:sp>
        <p:sp>
          <p:nvSpPr>
            <p:cNvPr id="22540" name="Text Box 12">
              <a:extLst>
                <a:ext uri="{FF2B5EF4-FFF2-40B4-BE49-F238E27FC236}">
                  <a16:creationId xmlns:a16="http://schemas.microsoft.com/office/drawing/2014/main" id="{A92296EA-883E-DBB1-83D4-59321D4F39D7}"/>
                </a:ext>
              </a:extLst>
            </p:cNvPr>
            <p:cNvSpPr txBox="1">
              <a:spLocks noChangeArrowheads="1"/>
            </p:cNvSpPr>
            <p:nvPr/>
          </p:nvSpPr>
          <p:spPr bwMode="auto">
            <a:xfrm>
              <a:off x="3606" y="1434"/>
              <a:ext cx="175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GB" altLang="en-DE" sz="2400">
                  <a:latin typeface="Calibri" panose="020F0502020204030204" pitchFamily="34" charset="0"/>
                </a:rPr>
                <a:t>Durch Lärm ersetzen</a:t>
              </a:r>
            </a:p>
          </p:txBody>
        </p:sp>
      </p:grpSp>
      <p:sp>
        <p:nvSpPr>
          <p:cNvPr id="22534" name="TextBox 17">
            <a:extLst>
              <a:ext uri="{FF2B5EF4-FFF2-40B4-BE49-F238E27FC236}">
                <a16:creationId xmlns:a16="http://schemas.microsoft.com/office/drawing/2014/main" id="{69387222-8A00-A66A-9042-CF92D7313452}"/>
              </a:ext>
            </a:extLst>
          </p:cNvPr>
          <p:cNvSpPr txBox="1">
            <a:spLocks noChangeArrowheads="1"/>
          </p:cNvSpPr>
          <p:nvPr/>
        </p:nvSpPr>
        <p:spPr bwMode="auto">
          <a:xfrm>
            <a:off x="1752600" y="6519863"/>
            <a:ext cx="4419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DE" sz="1600">
                <a:latin typeface="Calibri" panose="020F0502020204030204" pitchFamily="34" charset="0"/>
              </a:rPr>
              <a:t>Lehiste (1977), </a:t>
            </a:r>
            <a:r>
              <a:rPr lang="en-US" altLang="en-DE" sz="1600" i="1">
                <a:latin typeface="Calibri" panose="020F0502020204030204" pitchFamily="34" charset="0"/>
              </a:rPr>
              <a:t>Journal of Phonetics</a:t>
            </a:r>
            <a:r>
              <a:rPr lang="en-US" altLang="en-DE" sz="1600">
                <a:latin typeface="Calibri" panose="020F0502020204030204" pitchFamily="34" charset="0"/>
              </a:rPr>
              <a:t>, 5: 253-263</a:t>
            </a:r>
            <a:endParaRPr lang="de-DE" altLang="en-DE" sz="24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5">
            <a:extLst>
              <a:ext uri="{FF2B5EF4-FFF2-40B4-BE49-F238E27FC236}">
                <a16:creationId xmlns:a16="http://schemas.microsoft.com/office/drawing/2014/main" id="{78C6EA09-4C61-15F1-3671-F9978ADC130B}"/>
              </a:ext>
            </a:extLst>
          </p:cNvPr>
          <p:cNvSpPr txBox="1">
            <a:spLocks noChangeArrowheads="1"/>
          </p:cNvSpPr>
          <p:nvPr/>
        </p:nvSpPr>
        <p:spPr bwMode="auto">
          <a:xfrm>
            <a:off x="1981200" y="0"/>
            <a:ext cx="47244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2. Sprechrhythmus und Isochronie</a:t>
            </a:r>
          </a:p>
        </p:txBody>
      </p:sp>
      <p:sp>
        <p:nvSpPr>
          <p:cNvPr id="23554" name="TextBox 2">
            <a:extLst>
              <a:ext uri="{FF2B5EF4-FFF2-40B4-BE49-F238E27FC236}">
                <a16:creationId xmlns:a16="http://schemas.microsoft.com/office/drawing/2014/main" id="{5DB6E5DE-6498-C454-8266-453904EDC0DE}"/>
              </a:ext>
            </a:extLst>
          </p:cNvPr>
          <p:cNvSpPr txBox="1">
            <a:spLocks noChangeArrowheads="1"/>
          </p:cNvSpPr>
          <p:nvPr/>
        </p:nvSpPr>
        <p:spPr bwMode="auto">
          <a:xfrm>
            <a:off x="457200" y="609600"/>
            <a:ext cx="7543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Zahlreiche Studien zwischen ca. 1970-90 untersuchten, ob rhythmische Einheiten </a:t>
            </a:r>
            <a:r>
              <a:rPr lang="de-DE" altLang="en-DE" sz="2400" b="1">
                <a:latin typeface="Calibri" panose="020F0502020204030204" pitchFamily="34" charset="0"/>
              </a:rPr>
              <a:t>akustisch isochron </a:t>
            </a:r>
            <a:r>
              <a:rPr lang="de-DE" altLang="en-DE" sz="2400">
                <a:latin typeface="Calibri" panose="020F0502020204030204" pitchFamily="34" charset="0"/>
              </a:rPr>
              <a:t>sein könnten</a:t>
            </a:r>
            <a:r>
              <a:rPr lang="de-DE" altLang="en-DE" sz="2400" baseline="30000">
                <a:latin typeface="Calibri" panose="020F0502020204030204" pitchFamily="34" charset="0"/>
              </a:rPr>
              <a:t>1</a:t>
            </a:r>
            <a:r>
              <a:rPr lang="de-DE" altLang="en-DE" sz="2400">
                <a:latin typeface="Calibri" panose="020F0502020204030204" pitchFamily="34" charset="0"/>
              </a:rPr>
              <a:t>.</a:t>
            </a:r>
          </a:p>
        </p:txBody>
      </p:sp>
      <p:sp>
        <p:nvSpPr>
          <p:cNvPr id="23555" name="TextBox 3">
            <a:extLst>
              <a:ext uri="{FF2B5EF4-FFF2-40B4-BE49-F238E27FC236}">
                <a16:creationId xmlns:a16="http://schemas.microsoft.com/office/drawing/2014/main" id="{6FACDE91-307D-0639-9B38-BC00630D5A4D}"/>
              </a:ext>
            </a:extLst>
          </p:cNvPr>
          <p:cNvSpPr txBox="1">
            <a:spLocks noChangeArrowheads="1"/>
          </p:cNvSpPr>
          <p:nvPr/>
        </p:nvSpPr>
        <p:spPr bwMode="auto">
          <a:xfrm>
            <a:off x="152400" y="1600200"/>
            <a:ext cx="8991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1. Diese Theorie der akustischen Isochronie ist jedoch problematisch, weil sie nicht falsifizierbar ist: ab welcher Abweichung von akustischer Isochronie wäre denn die Theorie widerlegt? (vor allem unter Berücksichtigung, dass kein Sprecher es schafft, dasselbe Wort unter denselben Aufnahmebedingungen mit genau derselben akustischen Dauer mehrmals zu produzieren).</a:t>
            </a:r>
          </a:p>
        </p:txBody>
      </p:sp>
      <p:sp>
        <p:nvSpPr>
          <p:cNvPr id="23556" name="TextBox 4">
            <a:extLst>
              <a:ext uri="{FF2B5EF4-FFF2-40B4-BE49-F238E27FC236}">
                <a16:creationId xmlns:a16="http://schemas.microsoft.com/office/drawing/2014/main" id="{5304E864-0DCD-57D4-98E1-523733CB9B6B}"/>
              </a:ext>
            </a:extLst>
          </p:cNvPr>
          <p:cNvSpPr txBox="1">
            <a:spLocks noChangeArrowheads="1"/>
          </p:cNvSpPr>
          <p:nvPr/>
        </p:nvSpPr>
        <p:spPr bwMode="auto">
          <a:xfrm>
            <a:off x="228600" y="4191000"/>
            <a:ext cx="840581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2. Die Dauer wird von so vielen Faktoren beeinflusst (intrinsische Dauer von Konsonanten und Vokalen, Sprechgeschwindigkeitsvariationen usw.), sodass akustische Isochrone rhythmischer Einheiten kaum plausibel ist.  </a:t>
            </a:r>
          </a:p>
        </p:txBody>
      </p:sp>
      <p:sp>
        <p:nvSpPr>
          <p:cNvPr id="23557" name="TextBox 5">
            <a:extLst>
              <a:ext uri="{FF2B5EF4-FFF2-40B4-BE49-F238E27FC236}">
                <a16:creationId xmlns:a16="http://schemas.microsoft.com/office/drawing/2014/main" id="{41BFF418-818C-68B2-2946-283DC553372A}"/>
              </a:ext>
            </a:extLst>
          </p:cNvPr>
          <p:cNvSpPr txBox="1">
            <a:spLocks noChangeArrowheads="1"/>
          </p:cNvSpPr>
          <p:nvPr/>
        </p:nvSpPr>
        <p:spPr bwMode="auto">
          <a:xfrm>
            <a:off x="838200" y="6324600"/>
            <a:ext cx="7239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1600">
                <a:latin typeface="Calibri" panose="020F0502020204030204" pitchFamily="34" charset="0"/>
              </a:rPr>
              <a:t>1. Siehe cummins.pdf und fletcher11.pdf für einen ausführlichen Überblick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5">
            <a:extLst>
              <a:ext uri="{FF2B5EF4-FFF2-40B4-BE49-F238E27FC236}">
                <a16:creationId xmlns:a16="http://schemas.microsoft.com/office/drawing/2014/main" id="{F1F1CF59-3701-3722-C074-EC8CA697A930}"/>
              </a:ext>
            </a:extLst>
          </p:cNvPr>
          <p:cNvSpPr txBox="1">
            <a:spLocks noChangeArrowheads="1"/>
          </p:cNvSpPr>
          <p:nvPr/>
        </p:nvSpPr>
        <p:spPr bwMode="auto">
          <a:xfrm>
            <a:off x="2057400" y="0"/>
            <a:ext cx="3962400" cy="461963"/>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50000"/>
              </a:spcBef>
              <a:buFontTx/>
              <a:buNone/>
            </a:pPr>
            <a:r>
              <a:rPr lang="de-DE" altLang="en-DE" sz="2400">
                <a:solidFill>
                  <a:srgbClr val="000000"/>
                </a:solidFill>
                <a:latin typeface="Calibri" panose="020F0502020204030204" pitchFamily="34" charset="0"/>
              </a:rPr>
              <a:t>2. Sprechrhythmus Isochronie</a:t>
            </a:r>
          </a:p>
        </p:txBody>
      </p:sp>
      <p:sp>
        <p:nvSpPr>
          <p:cNvPr id="23" name="TextBox 22">
            <a:extLst>
              <a:ext uri="{FF2B5EF4-FFF2-40B4-BE49-F238E27FC236}">
                <a16:creationId xmlns:a16="http://schemas.microsoft.com/office/drawing/2014/main" id="{CDFAE9D5-264D-6D77-90D3-AEAAC83ACEC2}"/>
              </a:ext>
            </a:extLst>
          </p:cNvPr>
          <p:cNvSpPr txBox="1"/>
          <p:nvPr/>
        </p:nvSpPr>
        <p:spPr>
          <a:xfrm>
            <a:off x="5715000" y="3810000"/>
            <a:ext cx="3048000" cy="369888"/>
          </a:xfrm>
          <a:prstGeom prst="rect">
            <a:avLst/>
          </a:prstGeom>
          <a:noFill/>
        </p:spPr>
        <p:txBody>
          <a:bodyPr>
            <a:spAutoFit/>
          </a:bodyPr>
          <a:lstStyle/>
          <a:p>
            <a:pPr eaLnBrk="1" hangingPunct="1">
              <a:defRPr/>
            </a:pPr>
            <a:r>
              <a:rPr lang="de-DE" sz="1800" dirty="0">
                <a:latin typeface="+mj-lt"/>
                <a:ea typeface="ＭＳ Ｐゴシック" pitchFamily="-100" charset="-128"/>
                <a:cs typeface="ＭＳ Ｐゴシック" pitchFamily="-100" charset="-128"/>
              </a:rPr>
              <a:t>Daten von einem Sprecher</a:t>
            </a:r>
          </a:p>
        </p:txBody>
      </p:sp>
      <p:sp>
        <p:nvSpPr>
          <p:cNvPr id="24" name="TextBox 23">
            <a:extLst>
              <a:ext uri="{FF2B5EF4-FFF2-40B4-BE49-F238E27FC236}">
                <a16:creationId xmlns:a16="http://schemas.microsoft.com/office/drawing/2014/main" id="{14457871-E0A4-1349-17FB-C43006E5E6FC}"/>
              </a:ext>
            </a:extLst>
          </p:cNvPr>
          <p:cNvSpPr txBox="1"/>
          <p:nvPr/>
        </p:nvSpPr>
        <p:spPr>
          <a:xfrm>
            <a:off x="5257800" y="6519863"/>
            <a:ext cx="3505200" cy="338137"/>
          </a:xfrm>
          <a:prstGeom prst="rect">
            <a:avLst/>
          </a:prstGeom>
          <a:noFill/>
        </p:spPr>
        <p:txBody>
          <a:bodyPr>
            <a:spAutoFit/>
          </a:bodyPr>
          <a:lstStyle/>
          <a:p>
            <a:pPr eaLnBrk="1" hangingPunct="1">
              <a:defRPr/>
            </a:pPr>
            <a:r>
              <a:rPr lang="de-DE" sz="1600" dirty="0" err="1">
                <a:latin typeface="+mj-lt"/>
                <a:ea typeface="ＭＳ Ｐゴシック" pitchFamily="-100" charset="-128"/>
                <a:cs typeface="ＭＳ Ｐゴシック" pitchFamily="-100" charset="-128"/>
              </a:rPr>
              <a:t>Nakatani</a:t>
            </a:r>
            <a:r>
              <a:rPr lang="de-DE" sz="1600" dirty="0">
                <a:latin typeface="+mj-lt"/>
                <a:ea typeface="ＭＳ Ｐゴシック" pitchFamily="-100" charset="-128"/>
                <a:cs typeface="ＭＳ Ｐゴシック" pitchFamily="-100" charset="-128"/>
              </a:rPr>
              <a:t> et al (1981) </a:t>
            </a:r>
            <a:r>
              <a:rPr lang="de-DE" sz="1600" i="1" dirty="0" err="1">
                <a:latin typeface="+mj-lt"/>
                <a:ea typeface="ＭＳ Ｐゴシック" pitchFamily="-100" charset="-128"/>
                <a:cs typeface="ＭＳ Ｐゴシック" pitchFamily="-100" charset="-128"/>
              </a:rPr>
              <a:t>Phonetica</a:t>
            </a:r>
            <a:r>
              <a:rPr lang="de-DE" sz="1600" dirty="0">
                <a:latin typeface="+mj-lt"/>
                <a:ea typeface="ＭＳ Ｐゴシック" pitchFamily="-100" charset="-128"/>
                <a:cs typeface="ＭＳ Ｐゴシック" pitchFamily="-100" charset="-128"/>
              </a:rPr>
              <a:t>, 84-106</a:t>
            </a:r>
          </a:p>
        </p:txBody>
      </p:sp>
      <p:sp>
        <p:nvSpPr>
          <p:cNvPr id="26" name="TextBox 25">
            <a:extLst>
              <a:ext uri="{FF2B5EF4-FFF2-40B4-BE49-F238E27FC236}">
                <a16:creationId xmlns:a16="http://schemas.microsoft.com/office/drawing/2014/main" id="{A8EF2FA6-15D7-F0E7-7D3D-4E48B957D92A}"/>
              </a:ext>
            </a:extLst>
          </p:cNvPr>
          <p:cNvSpPr txBox="1"/>
          <p:nvPr/>
        </p:nvSpPr>
        <p:spPr>
          <a:xfrm>
            <a:off x="1066800" y="304800"/>
            <a:ext cx="7010400" cy="8302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Viele dieser  Studien zeigten jedoch nicht einmal eine Tendenz zur </a:t>
            </a:r>
            <a:r>
              <a:rPr lang="de-DE" dirty="0" err="1">
                <a:latin typeface="+mj-lt"/>
                <a:ea typeface="ＭＳ Ｐゴシック" pitchFamily="-100" charset="-128"/>
                <a:cs typeface="ＭＳ Ｐゴシック" pitchFamily="-100" charset="-128"/>
              </a:rPr>
              <a:t>Isochronie</a:t>
            </a:r>
            <a:r>
              <a:rPr lang="de-DE" dirty="0">
                <a:latin typeface="+mj-lt"/>
                <a:ea typeface="ＭＳ Ｐゴシック" pitchFamily="-100" charset="-128"/>
                <a:cs typeface="ＭＳ Ｐゴシック" pitchFamily="-100" charset="-128"/>
              </a:rPr>
              <a:t>.</a:t>
            </a:r>
          </a:p>
        </p:txBody>
      </p:sp>
      <p:sp>
        <p:nvSpPr>
          <p:cNvPr id="32" name="TextBox 31">
            <a:extLst>
              <a:ext uri="{FF2B5EF4-FFF2-40B4-BE49-F238E27FC236}">
                <a16:creationId xmlns:a16="http://schemas.microsoft.com/office/drawing/2014/main" id="{C5D9C6D6-8008-6C84-2726-723F2097A97D}"/>
              </a:ext>
            </a:extLst>
          </p:cNvPr>
          <p:cNvSpPr txBox="1"/>
          <p:nvPr/>
        </p:nvSpPr>
        <p:spPr>
          <a:xfrm>
            <a:off x="1165225" y="3282950"/>
            <a:ext cx="327025" cy="461963"/>
          </a:xfrm>
          <a:prstGeom prst="rect">
            <a:avLst/>
          </a:prstGeom>
          <a:noFill/>
        </p:spPr>
        <p:txBody>
          <a:bodyPr wrap="none">
            <a:spAutoFit/>
          </a:bodyPr>
          <a:lstStyle/>
          <a:p>
            <a:pPr eaLnBrk="1" hangingPunct="1">
              <a:defRPr/>
            </a:pPr>
            <a:r>
              <a:rPr lang="de-DE" dirty="0">
                <a:latin typeface="+mj-lt"/>
                <a:ea typeface="ＭＳ Ｐゴシック" pitchFamily="-100" charset="-128"/>
                <a:cs typeface="ＭＳ Ｐゴシック" pitchFamily="-100" charset="-128"/>
              </a:rPr>
              <a:t>S</a:t>
            </a:r>
          </a:p>
        </p:txBody>
      </p:sp>
      <p:grpSp>
        <p:nvGrpSpPr>
          <p:cNvPr id="3" name="Group 24">
            <a:extLst>
              <a:ext uri="{FF2B5EF4-FFF2-40B4-BE49-F238E27FC236}">
                <a16:creationId xmlns:a16="http://schemas.microsoft.com/office/drawing/2014/main" id="{FA7449A8-F9BB-CB21-D033-3995DB41D857}"/>
              </a:ext>
            </a:extLst>
          </p:cNvPr>
          <p:cNvGrpSpPr>
            <a:grpSpLocks/>
          </p:cNvGrpSpPr>
          <p:nvPr/>
        </p:nvGrpSpPr>
        <p:grpSpPr bwMode="auto">
          <a:xfrm>
            <a:off x="0" y="1143000"/>
            <a:ext cx="8686800" cy="2595563"/>
            <a:chOff x="0" y="1143000"/>
            <a:chExt cx="8686800" cy="2595563"/>
          </a:xfrm>
        </p:grpSpPr>
        <p:sp>
          <p:nvSpPr>
            <p:cNvPr id="24590" name="TextBox 26">
              <a:extLst>
                <a:ext uri="{FF2B5EF4-FFF2-40B4-BE49-F238E27FC236}">
                  <a16:creationId xmlns:a16="http://schemas.microsoft.com/office/drawing/2014/main" id="{0AFA445D-092A-4129-8DEC-2F4390CB81BB}"/>
                </a:ext>
              </a:extLst>
            </p:cNvPr>
            <p:cNvSpPr txBox="1">
              <a:spLocks noChangeArrowheads="1"/>
            </p:cNvSpPr>
            <p:nvPr/>
          </p:nvSpPr>
          <p:spPr bwMode="auto">
            <a:xfrm>
              <a:off x="0" y="1143000"/>
              <a:ext cx="868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Wenn prosodische Füße isochron sind, dann dürfte es keinen Daueranstieg in Füßen mit zunehmenden Silben geben.</a:t>
              </a:r>
            </a:p>
          </p:txBody>
        </p:sp>
        <p:sp>
          <p:nvSpPr>
            <p:cNvPr id="28" name="TextBox 27">
              <a:extLst>
                <a:ext uri="{FF2B5EF4-FFF2-40B4-BE49-F238E27FC236}">
                  <a16:creationId xmlns:a16="http://schemas.microsoft.com/office/drawing/2014/main" id="{7F135912-3B66-7EFA-A53A-BD659849720E}"/>
                </a:ext>
              </a:extLst>
            </p:cNvPr>
            <p:cNvSpPr txBox="1"/>
            <p:nvPr/>
          </p:nvSpPr>
          <p:spPr>
            <a:xfrm>
              <a:off x="914400" y="2971800"/>
              <a:ext cx="9144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man</a:t>
              </a:r>
            </a:p>
          </p:txBody>
        </p:sp>
        <p:sp>
          <p:nvSpPr>
            <p:cNvPr id="29" name="TextBox 28">
              <a:extLst>
                <a:ext uri="{FF2B5EF4-FFF2-40B4-BE49-F238E27FC236}">
                  <a16:creationId xmlns:a16="http://schemas.microsoft.com/office/drawing/2014/main" id="{877F10EA-2370-BE24-5612-D06E0D777E14}"/>
                </a:ext>
              </a:extLst>
            </p:cNvPr>
            <p:cNvSpPr txBox="1"/>
            <p:nvPr/>
          </p:nvSpPr>
          <p:spPr>
            <a:xfrm>
              <a:off x="1828800" y="2971800"/>
              <a:ext cx="1219200" cy="457200"/>
            </a:xfrm>
            <a:prstGeom prst="rect">
              <a:avLst/>
            </a:prstGeom>
            <a:noFill/>
          </p:spPr>
          <p:txBody>
            <a:bodyPr>
              <a:spAutoFit/>
            </a:bodyPr>
            <a:lstStyle/>
            <a:p>
              <a:pPr eaLnBrk="1" hangingPunct="1">
                <a:defRPr/>
              </a:pPr>
              <a:r>
                <a:rPr lang="de-DE" dirty="0" err="1">
                  <a:latin typeface="+mj-lt"/>
                  <a:ea typeface="ＭＳ Ｐゴシック" pitchFamily="-100" charset="-128"/>
                  <a:cs typeface="ＭＳ Ｐゴシック" pitchFamily="-100" charset="-128"/>
                </a:rPr>
                <a:t>manner</a:t>
              </a:r>
              <a:endParaRPr lang="de-DE" dirty="0">
                <a:latin typeface="+mj-lt"/>
                <a:ea typeface="ＭＳ Ｐゴシック" pitchFamily="-100" charset="-128"/>
                <a:cs typeface="ＭＳ Ｐゴシック" pitchFamily="-100" charset="-128"/>
              </a:endParaRPr>
            </a:p>
          </p:txBody>
        </p:sp>
        <p:sp>
          <p:nvSpPr>
            <p:cNvPr id="30" name="TextBox 29">
              <a:extLst>
                <a:ext uri="{FF2B5EF4-FFF2-40B4-BE49-F238E27FC236}">
                  <a16:creationId xmlns:a16="http://schemas.microsoft.com/office/drawing/2014/main" id="{F840C166-AD5D-F53D-B185-9AD910625F6C}"/>
                </a:ext>
              </a:extLst>
            </p:cNvPr>
            <p:cNvSpPr txBox="1"/>
            <p:nvPr/>
          </p:nvSpPr>
          <p:spPr>
            <a:xfrm>
              <a:off x="3276600" y="2971800"/>
              <a:ext cx="1828800" cy="457200"/>
            </a:xfrm>
            <a:prstGeom prst="rect">
              <a:avLst/>
            </a:prstGeom>
            <a:noFill/>
          </p:spPr>
          <p:txBody>
            <a:bodyPr>
              <a:spAutoFit/>
            </a:bodyPr>
            <a:lstStyle/>
            <a:p>
              <a:pPr eaLnBrk="1" hangingPunct="1">
                <a:defRPr/>
              </a:pPr>
              <a:r>
                <a:rPr lang="de-DE" dirty="0" err="1">
                  <a:latin typeface="+mj-lt"/>
                  <a:ea typeface="ＭＳ Ｐゴシック" pitchFamily="-100" charset="-128"/>
                  <a:cs typeface="ＭＳ Ｐゴシック" pitchFamily="-100" charset="-128"/>
                </a:rPr>
                <a:t>mannerism</a:t>
              </a:r>
              <a:endParaRPr lang="de-DE" dirty="0">
                <a:latin typeface="+mj-lt"/>
                <a:ea typeface="ＭＳ Ｐゴシック" pitchFamily="-100" charset="-128"/>
                <a:cs typeface="ＭＳ Ｐゴシック" pitchFamily="-100" charset="-128"/>
              </a:endParaRPr>
            </a:p>
          </p:txBody>
        </p:sp>
        <p:sp>
          <p:nvSpPr>
            <p:cNvPr id="31" name="TextBox 30">
              <a:extLst>
                <a:ext uri="{FF2B5EF4-FFF2-40B4-BE49-F238E27FC236}">
                  <a16:creationId xmlns:a16="http://schemas.microsoft.com/office/drawing/2014/main" id="{AEC9D284-AF5C-CB93-BF52-4C2B41DAF584}"/>
                </a:ext>
              </a:extLst>
            </p:cNvPr>
            <p:cNvSpPr txBox="1"/>
            <p:nvPr/>
          </p:nvSpPr>
          <p:spPr>
            <a:xfrm>
              <a:off x="5029200" y="2971800"/>
              <a:ext cx="2438400" cy="461963"/>
            </a:xfrm>
            <a:prstGeom prst="rect">
              <a:avLst/>
            </a:prstGeom>
            <a:noFill/>
          </p:spPr>
          <p:txBody>
            <a:bodyPr>
              <a:spAutoFit/>
            </a:bodyPr>
            <a:lstStyle/>
            <a:p>
              <a:pPr eaLnBrk="1" hangingPunct="1">
                <a:defRPr/>
              </a:pPr>
              <a:r>
                <a:rPr lang="de-DE" dirty="0" err="1">
                  <a:latin typeface="+mj-lt"/>
                  <a:ea typeface="ＭＳ Ｐゴシック" pitchFamily="-100" charset="-128"/>
                  <a:cs typeface="ＭＳ Ｐゴシック" pitchFamily="-100" charset="-128"/>
                </a:rPr>
                <a:t>mannerism</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is</a:t>
              </a:r>
              <a:endParaRPr lang="de-DE" dirty="0">
                <a:latin typeface="+mj-lt"/>
                <a:ea typeface="ＭＳ Ｐゴシック" pitchFamily="-100" charset="-128"/>
                <a:cs typeface="ＭＳ Ｐゴシック" pitchFamily="-100" charset="-128"/>
              </a:endParaRPr>
            </a:p>
          </p:txBody>
        </p:sp>
        <p:sp>
          <p:nvSpPr>
            <p:cNvPr id="33" name="TextBox 32">
              <a:extLst>
                <a:ext uri="{FF2B5EF4-FFF2-40B4-BE49-F238E27FC236}">
                  <a16:creationId xmlns:a16="http://schemas.microsoft.com/office/drawing/2014/main" id="{525089F2-CB05-A453-8AED-DB187CD471B8}"/>
                </a:ext>
              </a:extLst>
            </p:cNvPr>
            <p:cNvSpPr txBox="1"/>
            <p:nvPr/>
          </p:nvSpPr>
          <p:spPr>
            <a:xfrm>
              <a:off x="2057400" y="3276600"/>
              <a:ext cx="8382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S   W</a:t>
              </a:r>
            </a:p>
          </p:txBody>
        </p:sp>
        <p:sp>
          <p:nvSpPr>
            <p:cNvPr id="34" name="TextBox 33">
              <a:extLst>
                <a:ext uri="{FF2B5EF4-FFF2-40B4-BE49-F238E27FC236}">
                  <a16:creationId xmlns:a16="http://schemas.microsoft.com/office/drawing/2014/main" id="{A7A4815C-70D0-5035-CB4A-136E91FC4735}"/>
                </a:ext>
              </a:extLst>
            </p:cNvPr>
            <p:cNvSpPr txBox="1"/>
            <p:nvPr/>
          </p:nvSpPr>
          <p:spPr>
            <a:xfrm>
              <a:off x="3505200" y="3276600"/>
              <a:ext cx="13716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S   W  W</a:t>
              </a:r>
            </a:p>
          </p:txBody>
        </p:sp>
        <p:sp>
          <p:nvSpPr>
            <p:cNvPr id="35" name="TextBox 34">
              <a:extLst>
                <a:ext uri="{FF2B5EF4-FFF2-40B4-BE49-F238E27FC236}">
                  <a16:creationId xmlns:a16="http://schemas.microsoft.com/office/drawing/2014/main" id="{F14939F0-217E-D499-40E5-B5B08CCACE62}"/>
                </a:ext>
              </a:extLst>
            </p:cNvPr>
            <p:cNvSpPr txBox="1"/>
            <p:nvPr/>
          </p:nvSpPr>
          <p:spPr>
            <a:xfrm>
              <a:off x="5257800" y="3276600"/>
              <a:ext cx="18288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S   W  W   W</a:t>
              </a:r>
            </a:p>
          </p:txBody>
        </p:sp>
        <p:sp>
          <p:nvSpPr>
            <p:cNvPr id="24598" name="TextBox 35">
              <a:extLst>
                <a:ext uri="{FF2B5EF4-FFF2-40B4-BE49-F238E27FC236}">
                  <a16:creationId xmlns:a16="http://schemas.microsoft.com/office/drawing/2014/main" id="{7041DC4F-51FF-6D45-4A78-BCCBD1B7E239}"/>
                </a:ext>
              </a:extLst>
            </p:cNvPr>
            <p:cNvSpPr txBox="1">
              <a:spLocks noChangeArrowheads="1"/>
            </p:cNvSpPr>
            <p:nvPr/>
          </p:nvSpPr>
          <p:spPr bwMode="auto">
            <a:xfrm>
              <a:off x="0" y="1981200"/>
              <a:ext cx="8534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z.B. keinen Daueranstieg für einen  prosodischen Fuß mit 1, 2, 3, 4 Silben wie:</a:t>
              </a:r>
            </a:p>
          </p:txBody>
        </p:sp>
      </p:grpSp>
      <p:grpSp>
        <p:nvGrpSpPr>
          <p:cNvPr id="4" name="Group 37">
            <a:extLst>
              <a:ext uri="{FF2B5EF4-FFF2-40B4-BE49-F238E27FC236}">
                <a16:creationId xmlns:a16="http://schemas.microsoft.com/office/drawing/2014/main" id="{4C6D347F-0F4C-4C7F-9B49-8A5B9CE588F1}"/>
              </a:ext>
            </a:extLst>
          </p:cNvPr>
          <p:cNvGrpSpPr>
            <a:grpSpLocks/>
          </p:cNvGrpSpPr>
          <p:nvPr/>
        </p:nvGrpSpPr>
        <p:grpSpPr bwMode="auto">
          <a:xfrm>
            <a:off x="0" y="3962400"/>
            <a:ext cx="8991600" cy="2667000"/>
            <a:chOff x="0" y="3962400"/>
            <a:chExt cx="8991600" cy="2667000"/>
          </a:xfrm>
        </p:grpSpPr>
        <p:pic>
          <p:nvPicPr>
            <p:cNvPr id="24584" name="Picture 17">
              <a:extLst>
                <a:ext uri="{FF2B5EF4-FFF2-40B4-BE49-F238E27FC236}">
                  <a16:creationId xmlns:a16="http://schemas.microsoft.com/office/drawing/2014/main" id="{65AD2278-5D0A-0299-9C5B-008F5839802A}"/>
                </a:ext>
              </a:extLst>
            </p:cNvPr>
            <p:cNvPicPr>
              <a:picLocks noChangeAspect="1"/>
            </p:cNvPicPr>
            <p:nvPr/>
          </p:nvPicPr>
          <p:blipFill>
            <a:blip r:embed="rId2">
              <a:extLst>
                <a:ext uri="{28A0092B-C50C-407E-A947-70E740481C1C}">
                  <a14:useLocalDpi xmlns:a14="http://schemas.microsoft.com/office/drawing/2010/main" val="0"/>
                </a:ext>
              </a:extLst>
            </a:blip>
            <a:srcRect t="12939" b="30132"/>
            <a:stretch>
              <a:fillRect/>
            </a:stretch>
          </p:blipFill>
          <p:spPr bwMode="auto">
            <a:xfrm>
              <a:off x="5867400" y="3962400"/>
              <a:ext cx="264795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15170C86-EE48-9A6A-777E-CDF625563C1D}"/>
                </a:ext>
              </a:extLst>
            </p:cNvPr>
            <p:cNvSpPr txBox="1"/>
            <p:nvPr/>
          </p:nvSpPr>
          <p:spPr>
            <a:xfrm>
              <a:off x="6477000" y="5867400"/>
              <a:ext cx="2057400" cy="461963"/>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1     2     3     4</a:t>
              </a:r>
            </a:p>
          </p:txBody>
        </p:sp>
        <p:pic>
          <p:nvPicPr>
            <p:cNvPr id="24586" name="Picture 19">
              <a:extLst>
                <a:ext uri="{FF2B5EF4-FFF2-40B4-BE49-F238E27FC236}">
                  <a16:creationId xmlns:a16="http://schemas.microsoft.com/office/drawing/2014/main" id="{BDAC5AF6-B05E-29F7-D25D-1897CB731464}"/>
                </a:ext>
              </a:extLst>
            </p:cNvPr>
            <p:cNvPicPr>
              <a:picLocks noChangeAspect="1"/>
            </p:cNvPicPr>
            <p:nvPr/>
          </p:nvPicPr>
          <p:blipFill>
            <a:blip r:embed="rId2">
              <a:extLst>
                <a:ext uri="{28A0092B-C50C-407E-A947-70E740481C1C}">
                  <a14:useLocalDpi xmlns:a14="http://schemas.microsoft.com/office/drawing/2010/main" val="0"/>
                </a:ext>
              </a:extLst>
            </a:blip>
            <a:srcRect t="90572"/>
            <a:stretch>
              <a:fillRect/>
            </a:stretch>
          </p:blipFill>
          <p:spPr bwMode="auto">
            <a:xfrm>
              <a:off x="5867400" y="5715000"/>
              <a:ext cx="2647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7" name="TextBox 20">
              <a:extLst>
                <a:ext uri="{FF2B5EF4-FFF2-40B4-BE49-F238E27FC236}">
                  <a16:creationId xmlns:a16="http://schemas.microsoft.com/office/drawing/2014/main" id="{A3E9C796-7AE8-E014-B324-AEC05D344A1E}"/>
                </a:ext>
              </a:extLst>
            </p:cNvPr>
            <p:cNvSpPr txBox="1">
              <a:spLocks noChangeArrowheads="1"/>
            </p:cNvSpPr>
            <p:nvPr/>
          </p:nvSpPr>
          <p:spPr bwMode="auto">
            <a:xfrm>
              <a:off x="5638800" y="61722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Anzahl der Silben im Fuß</a:t>
              </a:r>
            </a:p>
          </p:txBody>
        </p:sp>
        <p:sp>
          <p:nvSpPr>
            <p:cNvPr id="24588" name="TextBox 21">
              <a:extLst>
                <a:ext uri="{FF2B5EF4-FFF2-40B4-BE49-F238E27FC236}">
                  <a16:creationId xmlns:a16="http://schemas.microsoft.com/office/drawing/2014/main" id="{BB8F8917-8D5E-24AF-21A0-3364622C9FBE}"/>
                </a:ext>
              </a:extLst>
            </p:cNvPr>
            <p:cNvSpPr txBox="1">
              <a:spLocks noChangeArrowheads="1"/>
            </p:cNvSpPr>
            <p:nvPr/>
          </p:nvSpPr>
          <p:spPr bwMode="auto">
            <a:xfrm>
              <a:off x="3657600" y="4495800"/>
              <a:ext cx="2133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Char char="–"/>
                <a:defRPr sz="28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de-DE" altLang="en-DE" sz="2400">
                  <a:latin typeface="Calibri" panose="020F0502020204030204" pitchFamily="34" charset="0"/>
                </a:rPr>
                <a:t>Fußdauer (ms)</a:t>
              </a:r>
            </a:p>
          </p:txBody>
        </p:sp>
        <p:sp>
          <p:nvSpPr>
            <p:cNvPr id="37" name="TextBox 36">
              <a:extLst>
                <a:ext uri="{FF2B5EF4-FFF2-40B4-BE49-F238E27FC236}">
                  <a16:creationId xmlns:a16="http://schemas.microsoft.com/office/drawing/2014/main" id="{2573CC2E-1BEB-D9A8-5CA4-B8B923677A6C}"/>
                </a:ext>
              </a:extLst>
            </p:cNvPr>
            <p:cNvSpPr txBox="1"/>
            <p:nvPr/>
          </p:nvSpPr>
          <p:spPr>
            <a:xfrm>
              <a:off x="0" y="4114800"/>
              <a:ext cx="3429000" cy="1938338"/>
            </a:xfrm>
            <a:prstGeom prst="rect">
              <a:avLst/>
            </a:prstGeom>
            <a:noFill/>
          </p:spPr>
          <p:txBody>
            <a:bodyPr>
              <a:spAutoFit/>
            </a:bodyPr>
            <a:lstStyle/>
            <a:p>
              <a:pPr eaLnBrk="1" hangingPunct="1">
                <a:defRPr/>
              </a:pPr>
              <a:r>
                <a:rPr lang="de-DE" dirty="0">
                  <a:latin typeface="+mj-lt"/>
                  <a:ea typeface="ＭＳ Ｐゴシック" pitchFamily="-100" charset="-128"/>
                  <a:cs typeface="ＭＳ Ｐゴシック" pitchFamily="-100" charset="-128"/>
                </a:rPr>
                <a:t>Jedoch zeigten Untersuchungen von </a:t>
              </a:r>
              <a:r>
                <a:rPr lang="de-DE" dirty="0" err="1">
                  <a:latin typeface="+mj-lt"/>
                  <a:ea typeface="ＭＳ Ｐゴシック" pitchFamily="-100" charset="-128"/>
                  <a:cs typeface="ＭＳ Ｐゴシック" pitchFamily="-100" charset="-128"/>
                </a:rPr>
                <a:t>Nakatani</a:t>
              </a:r>
              <a:r>
                <a:rPr lang="de-DE" dirty="0">
                  <a:latin typeface="+mj-lt"/>
                  <a:ea typeface="ＭＳ Ｐゴシック" pitchFamily="-100" charset="-128"/>
                  <a:cs typeface="ＭＳ Ｐゴシック" pitchFamily="-100" charset="-128"/>
                </a:rPr>
                <a:t> et al (1981)</a:t>
              </a:r>
              <a:r>
                <a:rPr lang="de-DE" baseline="30000" dirty="0">
                  <a:latin typeface="+mj-lt"/>
                  <a:ea typeface="ＭＳ Ｐゴシック" pitchFamily="-100" charset="-128"/>
                  <a:cs typeface="ＭＳ Ｐゴシック" pitchFamily="-100" charset="-128"/>
                </a:rPr>
                <a:t>1</a:t>
              </a:r>
              <a:r>
                <a:rPr lang="de-DE" dirty="0">
                  <a:latin typeface="+mj-lt"/>
                  <a:ea typeface="ＭＳ Ｐゴシック" pitchFamily="-100" charset="-128"/>
                  <a:cs typeface="ＭＳ Ｐゴシック" pitchFamily="-100" charset="-128"/>
                </a:rPr>
                <a:t> mit </a:t>
              </a:r>
              <a:r>
                <a:rPr lang="de-DE" dirty="0" err="1">
                  <a:latin typeface="+mj-lt"/>
                  <a:ea typeface="ＭＳ Ｐゴシック" pitchFamily="-100" charset="-128"/>
                  <a:cs typeface="ＭＳ Ｐゴシック" pitchFamily="-100" charset="-128"/>
                </a:rPr>
                <a:t>reiterant</a:t>
              </a:r>
              <a:r>
                <a:rPr lang="de-DE" dirty="0">
                  <a:latin typeface="+mj-lt"/>
                  <a:ea typeface="ＭＳ Ｐゴシック" pitchFamily="-100" charset="-128"/>
                  <a:cs typeface="ＭＳ Ｐゴシック" pitchFamily="-100" charset="-128"/>
                </a:rPr>
                <a:t> </a:t>
              </a:r>
              <a:r>
                <a:rPr lang="de-DE" dirty="0" err="1">
                  <a:latin typeface="+mj-lt"/>
                  <a:ea typeface="ＭＳ Ｐゴシック" pitchFamily="-100" charset="-128"/>
                  <a:cs typeface="ＭＳ Ｐゴシック" pitchFamily="-100" charset="-128"/>
                </a:rPr>
                <a:t>speech</a:t>
              </a:r>
              <a:r>
                <a:rPr lang="de-DE" dirty="0">
                  <a:latin typeface="+mj-lt"/>
                  <a:ea typeface="ＭＳ Ｐゴシック" pitchFamily="-100" charset="-128"/>
                  <a:cs typeface="ＭＳ Ｐゴシック" pitchFamily="-100" charset="-128"/>
                </a:rPr>
                <a:t> genau einen solchen Dauerstieg</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err="1" smtClean="0">
            <a:latin typeface="+mj-lt"/>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2292</Words>
  <Application>Microsoft Macintosh PowerPoint</Application>
  <PresentationFormat>On-screen Show (4:3)</PresentationFormat>
  <Paragraphs>247</Paragraphs>
  <Slides>23</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ＭＳ Ｐゴシック</vt:lpstr>
      <vt:lpstr>Calibri</vt:lpstr>
      <vt:lpstr>Cambria</vt:lpstr>
      <vt:lpstr>Charis SIL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ipds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jmh</dc:creator>
  <cp:keywords/>
  <dc:description/>
  <cp:lastModifiedBy>Microsoft Office User</cp:lastModifiedBy>
  <cp:revision>156</cp:revision>
  <dcterms:created xsi:type="dcterms:W3CDTF">2017-12-20T05:17:33Z</dcterms:created>
  <dcterms:modified xsi:type="dcterms:W3CDTF">2023-12-13T05:31:20Z</dcterms:modified>
  <cp:category/>
</cp:coreProperties>
</file>