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71" r:id="rId3"/>
    <p:sldId id="373" r:id="rId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99"/>
    <a:srgbClr val="FF00FF"/>
    <a:srgbClr val="FF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93" d="100"/>
          <a:sy n="93" d="100"/>
        </p:scale>
        <p:origin x="1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02A8E7-B0BA-FF40-99F8-F401B3F3D87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44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D2E01A-295A-D846-A119-CBE8D049B09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845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04E0AB-EB85-BB41-913B-2E442C016EFF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262-4789-5A4D-9B3E-DFEB991E480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4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F10C-6DEE-B840-B363-5DA81DA31D7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6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0CCB4-41E0-CF4D-92F9-347C7C43B76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28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16B11-34F8-3C4D-B5D1-F7933CEE455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2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02BD5-9315-EC40-A8F8-349DCBEC7DD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43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B71CE-FC89-0043-A78A-5FC96FB360B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05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263B8-D78F-3441-8D98-175DF0B86C6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5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50F7E-142B-B240-A557-B2DE4304343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26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7A17B-EF46-3B4B-BC3D-835A056697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83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1217A-6D3F-9646-ABFE-4AB3CCF2BAB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35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B35D1-A74A-3442-B857-6665D6DA873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90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50A669-2781-C34C-9314-2786F7AB4B74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image" Target="../media/image1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331640" y="457201"/>
            <a:ext cx="77048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Übung: H*, L+H*, L*+H, H+L* in fallenden (L-L%) Melodien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590800" y="2286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7912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Tonakzent-Inventar: monotonal und </a:t>
            </a:r>
            <a:r>
              <a:rPr lang="de-DE" dirty="0" err="1">
                <a:latin typeface="Calibri"/>
                <a:cs typeface="Calibri"/>
              </a:rPr>
              <a:t>bitonal</a:t>
            </a:r>
            <a:r>
              <a:rPr lang="de-DE" dirty="0">
                <a:latin typeface="Calibri"/>
                <a:cs typeface="Calibri"/>
              </a:rPr>
              <a:t> 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Monotonal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562600" y="381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Bitonal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L*, H*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962400" y="762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Trailing tone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400800" y="762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L*+H,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962400" y="1143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Leading tone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6400800" y="1143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L+H*, H+L*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3733800"/>
            <a:ext cx="8077200" cy="1943100"/>
            <a:chOff x="304800" y="3733800"/>
            <a:chExt cx="8077200" cy="1943100"/>
          </a:xfrm>
        </p:grpSpPr>
        <p:sp>
          <p:nvSpPr>
            <p:cNvPr id="17425" name="TextBox 10"/>
            <p:cNvSpPr txBox="1">
              <a:spLocks noChangeArrowheads="1"/>
            </p:cNvSpPr>
            <p:nvPr/>
          </p:nvSpPr>
          <p:spPr bwMode="auto">
            <a:xfrm>
              <a:off x="304800" y="37338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Ramona L-L%</a:t>
              </a:r>
            </a:p>
          </p:txBody>
        </p:sp>
        <p:sp>
          <p:nvSpPr>
            <p:cNvPr id="17426" name="TextBox 11"/>
            <p:cNvSpPr txBox="1">
              <a:spLocks noChangeArrowheads="1"/>
            </p:cNvSpPr>
            <p:nvPr/>
          </p:nvSpPr>
          <p:spPr bwMode="auto">
            <a:xfrm>
              <a:off x="6477000" y="3746500"/>
              <a:ext cx="1905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Ramona L-L%</a:t>
              </a:r>
            </a:p>
          </p:txBody>
        </p:sp>
        <p:sp>
          <p:nvSpPr>
            <p:cNvPr id="17427" name="Freeform 22"/>
            <p:cNvSpPr>
              <a:spLocks noChangeArrowheads="1"/>
            </p:cNvSpPr>
            <p:nvPr/>
          </p:nvSpPr>
          <p:spPr bwMode="auto">
            <a:xfrm>
              <a:off x="457200" y="4813300"/>
              <a:ext cx="825500" cy="635000"/>
            </a:xfrm>
            <a:custGeom>
              <a:avLst/>
              <a:gdLst>
                <a:gd name="T0" fmla="*/ 0 w 825500"/>
                <a:gd name="T1" fmla="*/ 355600 h 635000"/>
                <a:gd name="T2" fmla="*/ 50800 w 825500"/>
                <a:gd name="T3" fmla="*/ 342900 h 635000"/>
                <a:gd name="T4" fmla="*/ 101600 w 825500"/>
                <a:gd name="T5" fmla="*/ 317500 h 635000"/>
                <a:gd name="T6" fmla="*/ 165100 w 825500"/>
                <a:gd name="T7" fmla="*/ 304800 h 635000"/>
                <a:gd name="T8" fmla="*/ 279400 w 825500"/>
                <a:gd name="T9" fmla="*/ 241300 h 635000"/>
                <a:gd name="T10" fmla="*/ 317500 w 825500"/>
                <a:gd name="T11" fmla="*/ 203200 h 635000"/>
                <a:gd name="T12" fmla="*/ 355600 w 825500"/>
                <a:gd name="T13" fmla="*/ 177800 h 635000"/>
                <a:gd name="T14" fmla="*/ 419100 w 825500"/>
                <a:gd name="T15" fmla="*/ 114300 h 635000"/>
                <a:gd name="T16" fmla="*/ 457200 w 825500"/>
                <a:gd name="T17" fmla="*/ 38100 h 635000"/>
                <a:gd name="T18" fmla="*/ 546100 w 825500"/>
                <a:gd name="T19" fmla="*/ 0 h 635000"/>
                <a:gd name="T20" fmla="*/ 647700 w 825500"/>
                <a:gd name="T21" fmla="*/ 38100 h 635000"/>
                <a:gd name="T22" fmla="*/ 673100 w 825500"/>
                <a:gd name="T23" fmla="*/ 114300 h 635000"/>
                <a:gd name="T24" fmla="*/ 698500 w 825500"/>
                <a:gd name="T25" fmla="*/ 203200 h 635000"/>
                <a:gd name="T26" fmla="*/ 711200 w 825500"/>
                <a:gd name="T27" fmla="*/ 241300 h 635000"/>
                <a:gd name="T28" fmla="*/ 723900 w 825500"/>
                <a:gd name="T29" fmla="*/ 292100 h 635000"/>
                <a:gd name="T30" fmla="*/ 749300 w 825500"/>
                <a:gd name="T31" fmla="*/ 368300 h 635000"/>
                <a:gd name="T32" fmla="*/ 762000 w 825500"/>
                <a:gd name="T33" fmla="*/ 406400 h 635000"/>
                <a:gd name="T34" fmla="*/ 787400 w 825500"/>
                <a:gd name="T35" fmla="*/ 520700 h 635000"/>
                <a:gd name="T36" fmla="*/ 812800 w 825500"/>
                <a:gd name="T37" fmla="*/ 596900 h 635000"/>
                <a:gd name="T38" fmla="*/ 825500 w 825500"/>
                <a:gd name="T39" fmla="*/ 635000 h 635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5500"/>
                <a:gd name="T61" fmla="*/ 0 h 635000"/>
                <a:gd name="T62" fmla="*/ 825500 w 825500"/>
                <a:gd name="T63" fmla="*/ 635000 h 635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5500" h="635000">
                  <a:moveTo>
                    <a:pt x="0" y="355600"/>
                  </a:moveTo>
                  <a:cubicBezTo>
                    <a:pt x="16933" y="351367"/>
                    <a:pt x="34457" y="349029"/>
                    <a:pt x="50800" y="342900"/>
                  </a:cubicBezTo>
                  <a:cubicBezTo>
                    <a:pt x="68527" y="336253"/>
                    <a:pt x="83639" y="323487"/>
                    <a:pt x="101600" y="317500"/>
                  </a:cubicBezTo>
                  <a:cubicBezTo>
                    <a:pt x="122078" y="310674"/>
                    <a:pt x="143933" y="309033"/>
                    <a:pt x="165100" y="304800"/>
                  </a:cubicBezTo>
                  <a:cubicBezTo>
                    <a:pt x="252439" y="246574"/>
                    <a:pt x="212340" y="263653"/>
                    <a:pt x="279400" y="241300"/>
                  </a:cubicBezTo>
                  <a:cubicBezTo>
                    <a:pt x="292100" y="228600"/>
                    <a:pt x="303702" y="214698"/>
                    <a:pt x="317500" y="203200"/>
                  </a:cubicBezTo>
                  <a:cubicBezTo>
                    <a:pt x="329226" y="193429"/>
                    <a:pt x="344807" y="188593"/>
                    <a:pt x="355600" y="177800"/>
                  </a:cubicBezTo>
                  <a:cubicBezTo>
                    <a:pt x="440267" y="93133"/>
                    <a:pt x="317500" y="182033"/>
                    <a:pt x="419100" y="114300"/>
                  </a:cubicBezTo>
                  <a:cubicBezTo>
                    <a:pt x="427768" y="88295"/>
                    <a:pt x="434474" y="57038"/>
                    <a:pt x="457200" y="38100"/>
                  </a:cubicBezTo>
                  <a:cubicBezTo>
                    <a:pt x="478125" y="20663"/>
                    <a:pt x="519631" y="8823"/>
                    <a:pt x="546100" y="0"/>
                  </a:cubicBezTo>
                  <a:cubicBezTo>
                    <a:pt x="571713" y="5123"/>
                    <a:pt x="629013" y="8201"/>
                    <a:pt x="647700" y="38100"/>
                  </a:cubicBezTo>
                  <a:cubicBezTo>
                    <a:pt x="661890" y="60804"/>
                    <a:pt x="664633" y="88900"/>
                    <a:pt x="673100" y="114300"/>
                  </a:cubicBezTo>
                  <a:cubicBezTo>
                    <a:pt x="703550" y="205651"/>
                    <a:pt x="666606" y="91572"/>
                    <a:pt x="698500" y="203200"/>
                  </a:cubicBezTo>
                  <a:cubicBezTo>
                    <a:pt x="702178" y="216072"/>
                    <a:pt x="707522" y="228428"/>
                    <a:pt x="711200" y="241300"/>
                  </a:cubicBezTo>
                  <a:cubicBezTo>
                    <a:pt x="715995" y="258083"/>
                    <a:pt x="718884" y="275382"/>
                    <a:pt x="723900" y="292100"/>
                  </a:cubicBezTo>
                  <a:cubicBezTo>
                    <a:pt x="731593" y="317745"/>
                    <a:pt x="740833" y="342900"/>
                    <a:pt x="749300" y="368300"/>
                  </a:cubicBezTo>
                  <a:cubicBezTo>
                    <a:pt x="753533" y="381000"/>
                    <a:pt x="759375" y="393273"/>
                    <a:pt x="762000" y="406400"/>
                  </a:cubicBezTo>
                  <a:cubicBezTo>
                    <a:pt x="769251" y="442654"/>
                    <a:pt x="776639" y="484829"/>
                    <a:pt x="787400" y="520700"/>
                  </a:cubicBezTo>
                  <a:cubicBezTo>
                    <a:pt x="795093" y="546345"/>
                    <a:pt x="804333" y="571500"/>
                    <a:pt x="812800" y="596900"/>
                  </a:cubicBezTo>
                  <a:lnTo>
                    <a:pt x="825500" y="6350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7428" name="Freeform 24"/>
            <p:cNvSpPr>
              <a:spLocks noChangeArrowheads="1"/>
            </p:cNvSpPr>
            <p:nvPr/>
          </p:nvSpPr>
          <p:spPr bwMode="auto">
            <a:xfrm>
              <a:off x="2438400" y="4813300"/>
              <a:ext cx="879475" cy="863600"/>
            </a:xfrm>
            <a:custGeom>
              <a:avLst/>
              <a:gdLst>
                <a:gd name="T0" fmla="*/ 0 w 879822"/>
                <a:gd name="T1" fmla="*/ 863600 h 863600"/>
                <a:gd name="T2" fmla="*/ 126850 w 879822"/>
                <a:gd name="T3" fmla="*/ 850900 h 863600"/>
                <a:gd name="T4" fmla="*/ 215645 w 879822"/>
                <a:gd name="T5" fmla="*/ 749300 h 863600"/>
                <a:gd name="T6" fmla="*/ 241015 w 879822"/>
                <a:gd name="T7" fmla="*/ 711200 h 863600"/>
                <a:gd name="T8" fmla="*/ 266385 w 879822"/>
                <a:gd name="T9" fmla="*/ 673100 h 863600"/>
                <a:gd name="T10" fmla="*/ 304440 w 879822"/>
                <a:gd name="T11" fmla="*/ 635000 h 863600"/>
                <a:gd name="T12" fmla="*/ 329810 w 879822"/>
                <a:gd name="T13" fmla="*/ 558800 h 863600"/>
                <a:gd name="T14" fmla="*/ 342495 w 879822"/>
                <a:gd name="T15" fmla="*/ 520700 h 863600"/>
                <a:gd name="T16" fmla="*/ 405920 w 879822"/>
                <a:gd name="T17" fmla="*/ 406400 h 863600"/>
                <a:gd name="T18" fmla="*/ 431290 w 879822"/>
                <a:gd name="T19" fmla="*/ 304800 h 863600"/>
                <a:gd name="T20" fmla="*/ 456660 w 879822"/>
                <a:gd name="T21" fmla="*/ 177800 h 863600"/>
                <a:gd name="T22" fmla="*/ 482030 w 879822"/>
                <a:gd name="T23" fmla="*/ 139700 h 863600"/>
                <a:gd name="T24" fmla="*/ 507400 w 879822"/>
                <a:gd name="T25" fmla="*/ 63500 h 863600"/>
                <a:gd name="T26" fmla="*/ 520085 w 879822"/>
                <a:gd name="T27" fmla="*/ 25400 h 863600"/>
                <a:gd name="T28" fmla="*/ 596195 w 879822"/>
                <a:gd name="T29" fmla="*/ 0 h 863600"/>
                <a:gd name="T30" fmla="*/ 697675 w 879822"/>
                <a:gd name="T31" fmla="*/ 38100 h 863600"/>
                <a:gd name="T32" fmla="*/ 723044 w 879822"/>
                <a:gd name="T33" fmla="*/ 177800 h 863600"/>
                <a:gd name="T34" fmla="*/ 761099 w 879822"/>
                <a:gd name="T35" fmla="*/ 393700 h 863600"/>
                <a:gd name="T36" fmla="*/ 773784 w 879822"/>
                <a:gd name="T37" fmla="*/ 457200 h 863600"/>
                <a:gd name="T38" fmla="*/ 786469 w 879822"/>
                <a:gd name="T39" fmla="*/ 520700 h 863600"/>
                <a:gd name="T40" fmla="*/ 837209 w 879822"/>
                <a:gd name="T41" fmla="*/ 635000 h 863600"/>
                <a:gd name="T42" fmla="*/ 875264 w 879822"/>
                <a:gd name="T43" fmla="*/ 673100 h 863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79822"/>
                <a:gd name="T67" fmla="*/ 0 h 863600"/>
                <a:gd name="T68" fmla="*/ 879822 w 879822"/>
                <a:gd name="T69" fmla="*/ 863600 h 863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79822" h="863600">
                  <a:moveTo>
                    <a:pt x="0" y="863600"/>
                  </a:moveTo>
                  <a:cubicBezTo>
                    <a:pt x="42333" y="859367"/>
                    <a:pt x="85545" y="860467"/>
                    <a:pt x="127000" y="850900"/>
                  </a:cubicBezTo>
                  <a:cubicBezTo>
                    <a:pt x="168692" y="841279"/>
                    <a:pt x="200249" y="772776"/>
                    <a:pt x="215900" y="749300"/>
                  </a:cubicBezTo>
                  <a:lnTo>
                    <a:pt x="241300" y="711200"/>
                  </a:lnTo>
                  <a:cubicBezTo>
                    <a:pt x="249767" y="698500"/>
                    <a:pt x="255907" y="683893"/>
                    <a:pt x="266700" y="673100"/>
                  </a:cubicBezTo>
                  <a:lnTo>
                    <a:pt x="304800" y="635000"/>
                  </a:lnTo>
                  <a:lnTo>
                    <a:pt x="330200" y="558800"/>
                  </a:lnTo>
                  <a:cubicBezTo>
                    <a:pt x="334433" y="546100"/>
                    <a:pt x="335474" y="531839"/>
                    <a:pt x="342900" y="520700"/>
                  </a:cubicBezTo>
                  <a:cubicBezTo>
                    <a:pt x="385442" y="456888"/>
                    <a:pt x="390925" y="463143"/>
                    <a:pt x="406400" y="406400"/>
                  </a:cubicBezTo>
                  <a:cubicBezTo>
                    <a:pt x="415585" y="372721"/>
                    <a:pt x="424486" y="338934"/>
                    <a:pt x="431800" y="304800"/>
                  </a:cubicBezTo>
                  <a:cubicBezTo>
                    <a:pt x="436302" y="283790"/>
                    <a:pt x="445756" y="204502"/>
                    <a:pt x="457200" y="177800"/>
                  </a:cubicBezTo>
                  <a:cubicBezTo>
                    <a:pt x="463213" y="163771"/>
                    <a:pt x="476401" y="153648"/>
                    <a:pt x="482600" y="139700"/>
                  </a:cubicBezTo>
                  <a:cubicBezTo>
                    <a:pt x="493474" y="115234"/>
                    <a:pt x="499533" y="88900"/>
                    <a:pt x="508000" y="63500"/>
                  </a:cubicBezTo>
                  <a:cubicBezTo>
                    <a:pt x="512233" y="50800"/>
                    <a:pt x="508000" y="29633"/>
                    <a:pt x="520700" y="25400"/>
                  </a:cubicBezTo>
                  <a:lnTo>
                    <a:pt x="596900" y="0"/>
                  </a:lnTo>
                  <a:cubicBezTo>
                    <a:pt x="619955" y="4611"/>
                    <a:pt x="681622" y="8563"/>
                    <a:pt x="698500" y="38100"/>
                  </a:cubicBezTo>
                  <a:cubicBezTo>
                    <a:pt x="702672" y="45400"/>
                    <a:pt x="723850" y="177472"/>
                    <a:pt x="723900" y="177800"/>
                  </a:cubicBezTo>
                  <a:cubicBezTo>
                    <a:pt x="748974" y="340780"/>
                    <a:pt x="721689" y="192145"/>
                    <a:pt x="762000" y="393700"/>
                  </a:cubicBezTo>
                  <a:lnTo>
                    <a:pt x="774700" y="457200"/>
                  </a:lnTo>
                  <a:cubicBezTo>
                    <a:pt x="778933" y="478367"/>
                    <a:pt x="780574" y="500222"/>
                    <a:pt x="787400" y="520700"/>
                  </a:cubicBezTo>
                  <a:cubicBezTo>
                    <a:pt x="799975" y="558426"/>
                    <a:pt x="808011" y="604811"/>
                    <a:pt x="838200" y="635000"/>
                  </a:cubicBezTo>
                  <a:cubicBezTo>
                    <a:pt x="879822" y="676622"/>
                    <a:pt x="876300" y="641289"/>
                    <a:pt x="876300" y="6731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7429" name="TextBox 14"/>
            <p:cNvSpPr txBox="1">
              <a:spLocks noChangeArrowheads="1"/>
            </p:cNvSpPr>
            <p:nvPr/>
          </p:nvSpPr>
          <p:spPr bwMode="auto">
            <a:xfrm>
              <a:off x="2362200" y="37465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Ramona L-L%</a:t>
              </a:r>
            </a:p>
          </p:txBody>
        </p:sp>
        <p:sp>
          <p:nvSpPr>
            <p:cNvPr id="17430" name="TextBox 15"/>
            <p:cNvSpPr txBox="1">
              <a:spLocks noChangeArrowheads="1"/>
            </p:cNvSpPr>
            <p:nvPr/>
          </p:nvSpPr>
          <p:spPr bwMode="auto">
            <a:xfrm>
              <a:off x="762000" y="43561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17431" name="TextBox 16"/>
            <p:cNvSpPr txBox="1">
              <a:spLocks noChangeArrowheads="1"/>
            </p:cNvSpPr>
            <p:nvPr/>
          </p:nvSpPr>
          <p:spPr bwMode="auto">
            <a:xfrm>
              <a:off x="2590800" y="43561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L+H*</a:t>
              </a:r>
            </a:p>
          </p:txBody>
        </p:sp>
        <p:cxnSp>
          <p:nvCxnSpPr>
            <p:cNvPr id="17432" name="Straight Connector 29"/>
            <p:cNvCxnSpPr>
              <a:cxnSpLocks noChangeShapeType="1"/>
            </p:cNvCxnSpPr>
            <p:nvPr/>
          </p:nvCxnSpPr>
          <p:spPr bwMode="auto">
            <a:xfrm rot="5400000">
              <a:off x="838201" y="4279900"/>
              <a:ext cx="3048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3" name="Straight Connector 30"/>
            <p:cNvCxnSpPr>
              <a:cxnSpLocks noChangeShapeType="1"/>
            </p:cNvCxnSpPr>
            <p:nvPr/>
          </p:nvCxnSpPr>
          <p:spPr bwMode="auto">
            <a:xfrm rot="5400000">
              <a:off x="2896394" y="4355306"/>
              <a:ext cx="304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4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2247900" y="5080000"/>
              <a:ext cx="762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5" name="Freeform 33"/>
            <p:cNvSpPr>
              <a:spLocks noChangeArrowheads="1"/>
            </p:cNvSpPr>
            <p:nvPr/>
          </p:nvSpPr>
          <p:spPr bwMode="auto">
            <a:xfrm>
              <a:off x="4953000" y="4889500"/>
              <a:ext cx="533400" cy="711200"/>
            </a:xfrm>
            <a:custGeom>
              <a:avLst/>
              <a:gdLst>
                <a:gd name="T0" fmla="*/ 0 w 879822"/>
                <a:gd name="T1" fmla="*/ 397218 h 863600"/>
                <a:gd name="T2" fmla="*/ 17157 w 879822"/>
                <a:gd name="T3" fmla="*/ 391377 h 863600"/>
                <a:gd name="T4" fmla="*/ 29167 w 879822"/>
                <a:gd name="T5" fmla="*/ 344645 h 863600"/>
                <a:gd name="T6" fmla="*/ 32598 w 879822"/>
                <a:gd name="T7" fmla="*/ 327121 h 863600"/>
                <a:gd name="T8" fmla="*/ 36029 w 879822"/>
                <a:gd name="T9" fmla="*/ 309597 h 863600"/>
                <a:gd name="T10" fmla="*/ 41177 w 879822"/>
                <a:gd name="T11" fmla="*/ 292072 h 863600"/>
                <a:gd name="T12" fmla="*/ 44608 w 879822"/>
                <a:gd name="T13" fmla="*/ 257024 h 863600"/>
                <a:gd name="T14" fmla="*/ 46324 w 879822"/>
                <a:gd name="T15" fmla="*/ 239499 h 863600"/>
                <a:gd name="T16" fmla="*/ 54902 w 879822"/>
                <a:gd name="T17" fmla="*/ 186926 h 863600"/>
                <a:gd name="T18" fmla="*/ 58333 w 879822"/>
                <a:gd name="T19" fmla="*/ 140195 h 863600"/>
                <a:gd name="T20" fmla="*/ 61764 w 879822"/>
                <a:gd name="T21" fmla="*/ 81780 h 863600"/>
                <a:gd name="T22" fmla="*/ 65196 w 879822"/>
                <a:gd name="T23" fmla="*/ 64256 h 863600"/>
                <a:gd name="T24" fmla="*/ 68627 w 879822"/>
                <a:gd name="T25" fmla="*/ 29207 h 863600"/>
                <a:gd name="T26" fmla="*/ 70343 w 879822"/>
                <a:gd name="T27" fmla="*/ 11683 h 863600"/>
                <a:gd name="T28" fmla="*/ 80637 w 879822"/>
                <a:gd name="T29" fmla="*/ 0 h 863600"/>
                <a:gd name="T30" fmla="*/ 94362 w 879822"/>
                <a:gd name="T31" fmla="*/ 17524 h 863600"/>
                <a:gd name="T32" fmla="*/ 97794 w 879822"/>
                <a:gd name="T33" fmla="*/ 81780 h 863600"/>
                <a:gd name="T34" fmla="*/ 102941 w 879822"/>
                <a:gd name="T35" fmla="*/ 181085 h 863600"/>
                <a:gd name="T36" fmla="*/ 104657 w 879822"/>
                <a:gd name="T37" fmla="*/ 210292 h 863600"/>
                <a:gd name="T38" fmla="*/ 106372 w 879822"/>
                <a:gd name="T39" fmla="*/ 239499 h 863600"/>
                <a:gd name="T40" fmla="*/ 113235 w 879822"/>
                <a:gd name="T41" fmla="*/ 292072 h 863600"/>
                <a:gd name="T42" fmla="*/ 118382 w 879822"/>
                <a:gd name="T43" fmla="*/ 309597 h 863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79822"/>
                <a:gd name="T67" fmla="*/ 0 h 863600"/>
                <a:gd name="T68" fmla="*/ 879822 w 879822"/>
                <a:gd name="T69" fmla="*/ 863600 h 863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79822" h="863600">
                  <a:moveTo>
                    <a:pt x="0" y="863600"/>
                  </a:moveTo>
                  <a:cubicBezTo>
                    <a:pt x="42333" y="859367"/>
                    <a:pt x="85545" y="860467"/>
                    <a:pt x="127000" y="850900"/>
                  </a:cubicBezTo>
                  <a:cubicBezTo>
                    <a:pt x="168692" y="841279"/>
                    <a:pt x="200249" y="772776"/>
                    <a:pt x="215900" y="749300"/>
                  </a:cubicBezTo>
                  <a:lnTo>
                    <a:pt x="241300" y="711200"/>
                  </a:lnTo>
                  <a:cubicBezTo>
                    <a:pt x="249767" y="698500"/>
                    <a:pt x="255907" y="683893"/>
                    <a:pt x="266700" y="673100"/>
                  </a:cubicBezTo>
                  <a:lnTo>
                    <a:pt x="304800" y="635000"/>
                  </a:lnTo>
                  <a:lnTo>
                    <a:pt x="330200" y="558800"/>
                  </a:lnTo>
                  <a:cubicBezTo>
                    <a:pt x="334433" y="546100"/>
                    <a:pt x="335474" y="531839"/>
                    <a:pt x="342900" y="520700"/>
                  </a:cubicBezTo>
                  <a:cubicBezTo>
                    <a:pt x="385442" y="456888"/>
                    <a:pt x="390925" y="463143"/>
                    <a:pt x="406400" y="406400"/>
                  </a:cubicBezTo>
                  <a:cubicBezTo>
                    <a:pt x="415585" y="372721"/>
                    <a:pt x="424486" y="338934"/>
                    <a:pt x="431800" y="304800"/>
                  </a:cubicBezTo>
                  <a:cubicBezTo>
                    <a:pt x="436302" y="283790"/>
                    <a:pt x="445756" y="204502"/>
                    <a:pt x="457200" y="177800"/>
                  </a:cubicBezTo>
                  <a:cubicBezTo>
                    <a:pt x="463213" y="163771"/>
                    <a:pt x="476401" y="153648"/>
                    <a:pt x="482600" y="139700"/>
                  </a:cubicBezTo>
                  <a:cubicBezTo>
                    <a:pt x="493474" y="115234"/>
                    <a:pt x="499533" y="88900"/>
                    <a:pt x="508000" y="63500"/>
                  </a:cubicBezTo>
                  <a:cubicBezTo>
                    <a:pt x="512233" y="50800"/>
                    <a:pt x="508000" y="29633"/>
                    <a:pt x="520700" y="25400"/>
                  </a:cubicBezTo>
                  <a:lnTo>
                    <a:pt x="596900" y="0"/>
                  </a:lnTo>
                  <a:cubicBezTo>
                    <a:pt x="619955" y="4611"/>
                    <a:pt x="681622" y="8563"/>
                    <a:pt x="698500" y="38100"/>
                  </a:cubicBezTo>
                  <a:cubicBezTo>
                    <a:pt x="702672" y="45400"/>
                    <a:pt x="723850" y="177472"/>
                    <a:pt x="723900" y="177800"/>
                  </a:cubicBezTo>
                  <a:cubicBezTo>
                    <a:pt x="748974" y="340780"/>
                    <a:pt x="721689" y="192145"/>
                    <a:pt x="762000" y="393700"/>
                  </a:cubicBezTo>
                  <a:lnTo>
                    <a:pt x="774700" y="457200"/>
                  </a:lnTo>
                  <a:cubicBezTo>
                    <a:pt x="778933" y="478367"/>
                    <a:pt x="780574" y="500222"/>
                    <a:pt x="787400" y="520700"/>
                  </a:cubicBezTo>
                  <a:cubicBezTo>
                    <a:pt x="799975" y="558426"/>
                    <a:pt x="808011" y="604811"/>
                    <a:pt x="838200" y="635000"/>
                  </a:cubicBezTo>
                  <a:cubicBezTo>
                    <a:pt x="879822" y="676622"/>
                    <a:pt x="876300" y="641289"/>
                    <a:pt x="876300" y="6731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7436" name="TextBox 21"/>
            <p:cNvSpPr txBox="1">
              <a:spLocks noChangeArrowheads="1"/>
            </p:cNvSpPr>
            <p:nvPr/>
          </p:nvSpPr>
          <p:spPr bwMode="auto">
            <a:xfrm>
              <a:off x="4343400" y="37465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Ramona L-L%</a:t>
              </a:r>
            </a:p>
          </p:txBody>
        </p:sp>
        <p:sp>
          <p:nvSpPr>
            <p:cNvPr id="17437" name="TextBox 22"/>
            <p:cNvSpPr txBox="1">
              <a:spLocks noChangeArrowheads="1"/>
            </p:cNvSpPr>
            <p:nvPr/>
          </p:nvSpPr>
          <p:spPr bwMode="auto">
            <a:xfrm>
              <a:off x="4876800" y="43561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L*+H</a:t>
              </a:r>
            </a:p>
          </p:txBody>
        </p:sp>
        <p:cxnSp>
          <p:nvCxnSpPr>
            <p:cNvPr id="17438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877594" y="4279106"/>
              <a:ext cx="304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9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4610894" y="5079206"/>
              <a:ext cx="762000" cy="77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0" name="Freeform 39"/>
            <p:cNvSpPr>
              <a:spLocks noChangeArrowheads="1"/>
            </p:cNvSpPr>
            <p:nvPr/>
          </p:nvSpPr>
          <p:spPr bwMode="auto">
            <a:xfrm>
              <a:off x="4795838" y="5473700"/>
              <a:ext cx="163512" cy="130175"/>
            </a:xfrm>
            <a:custGeom>
              <a:avLst/>
              <a:gdLst>
                <a:gd name="T0" fmla="*/ 5327 w 164138"/>
                <a:gd name="T1" fmla="*/ 0 h 129677"/>
                <a:gd name="T2" fmla="*/ 30437 w 164138"/>
                <a:gd name="T3" fmla="*/ 25694 h 129677"/>
                <a:gd name="T4" fmla="*/ 42992 w 164138"/>
                <a:gd name="T5" fmla="*/ 44964 h 129677"/>
                <a:gd name="T6" fmla="*/ 80658 w 164138"/>
                <a:gd name="T7" fmla="*/ 77082 h 129677"/>
                <a:gd name="T8" fmla="*/ 99491 w 164138"/>
                <a:gd name="T9" fmla="*/ 115622 h 129677"/>
                <a:gd name="T10" fmla="*/ 162267 w 164138"/>
                <a:gd name="T11" fmla="*/ 128469 h 129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138"/>
                <a:gd name="T19" fmla="*/ 0 h 129677"/>
                <a:gd name="T20" fmla="*/ 164138 w 164138"/>
                <a:gd name="T21" fmla="*/ 129677 h 1296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138" h="129677">
                  <a:moveTo>
                    <a:pt x="5388" y="0"/>
                  </a:moveTo>
                  <a:cubicBezTo>
                    <a:pt x="19243" y="41564"/>
                    <a:pt x="0" y="770"/>
                    <a:pt x="30788" y="25400"/>
                  </a:cubicBezTo>
                  <a:cubicBezTo>
                    <a:pt x="36747" y="30168"/>
                    <a:pt x="38602" y="38587"/>
                    <a:pt x="43488" y="44450"/>
                  </a:cubicBezTo>
                  <a:cubicBezTo>
                    <a:pt x="58767" y="62785"/>
                    <a:pt x="62857" y="63713"/>
                    <a:pt x="81588" y="76200"/>
                  </a:cubicBezTo>
                  <a:cubicBezTo>
                    <a:pt x="85048" y="86580"/>
                    <a:pt x="90272" y="107821"/>
                    <a:pt x="100638" y="114300"/>
                  </a:cubicBezTo>
                  <a:cubicBezTo>
                    <a:pt x="125242" y="129677"/>
                    <a:pt x="138967" y="127000"/>
                    <a:pt x="164138" y="1270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cxnSp>
          <p:nvCxnSpPr>
            <p:cNvPr id="17441" name="Straight Arrow Connector 43"/>
            <p:cNvCxnSpPr>
              <a:cxnSpLocks noChangeShapeType="1"/>
              <a:endCxn id="17435" idx="14"/>
            </p:cNvCxnSpPr>
            <p:nvPr/>
          </p:nvCxnSpPr>
          <p:spPr bwMode="auto">
            <a:xfrm rot="10800000" flipV="1">
              <a:off x="5314950" y="4737100"/>
              <a:ext cx="17145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2" name="Freeform 44"/>
            <p:cNvSpPr>
              <a:spLocks noChangeArrowheads="1"/>
            </p:cNvSpPr>
            <p:nvPr/>
          </p:nvSpPr>
          <p:spPr bwMode="auto">
            <a:xfrm>
              <a:off x="6477000" y="4965700"/>
              <a:ext cx="965200" cy="609600"/>
            </a:xfrm>
            <a:custGeom>
              <a:avLst/>
              <a:gdLst>
                <a:gd name="T0" fmla="*/ 0 w 965200"/>
                <a:gd name="T1" fmla="*/ 6064 h 743682"/>
                <a:gd name="T2" fmla="*/ 152400 w 965200"/>
                <a:gd name="T3" fmla="*/ 330 h 743682"/>
                <a:gd name="T4" fmla="*/ 273050 w 965200"/>
                <a:gd name="T5" fmla="*/ 6064 h 743682"/>
                <a:gd name="T6" fmla="*/ 425450 w 965200"/>
                <a:gd name="T7" fmla="*/ 8932 h 743682"/>
                <a:gd name="T8" fmla="*/ 444500 w 965200"/>
                <a:gd name="T9" fmla="*/ 11798 h 743682"/>
                <a:gd name="T10" fmla="*/ 482600 w 965200"/>
                <a:gd name="T11" fmla="*/ 23265 h 743682"/>
                <a:gd name="T12" fmla="*/ 501650 w 965200"/>
                <a:gd name="T13" fmla="*/ 31866 h 743682"/>
                <a:gd name="T14" fmla="*/ 514350 w 965200"/>
                <a:gd name="T15" fmla="*/ 43333 h 743682"/>
                <a:gd name="T16" fmla="*/ 527050 w 965200"/>
                <a:gd name="T17" fmla="*/ 51934 h 743682"/>
                <a:gd name="T18" fmla="*/ 533400 w 965200"/>
                <a:gd name="T19" fmla="*/ 63402 h 743682"/>
                <a:gd name="T20" fmla="*/ 552450 w 965200"/>
                <a:gd name="T21" fmla="*/ 83470 h 743682"/>
                <a:gd name="T22" fmla="*/ 571500 w 965200"/>
                <a:gd name="T23" fmla="*/ 137939 h 743682"/>
                <a:gd name="T24" fmla="*/ 577850 w 965200"/>
                <a:gd name="T25" fmla="*/ 155140 h 743682"/>
                <a:gd name="T26" fmla="*/ 584200 w 965200"/>
                <a:gd name="T27" fmla="*/ 180942 h 743682"/>
                <a:gd name="T28" fmla="*/ 590550 w 965200"/>
                <a:gd name="T29" fmla="*/ 226812 h 743682"/>
                <a:gd name="T30" fmla="*/ 603250 w 965200"/>
                <a:gd name="T31" fmla="*/ 244012 h 743682"/>
                <a:gd name="T32" fmla="*/ 609600 w 965200"/>
                <a:gd name="T33" fmla="*/ 255479 h 743682"/>
                <a:gd name="T34" fmla="*/ 622300 w 965200"/>
                <a:gd name="T35" fmla="*/ 266947 h 743682"/>
                <a:gd name="T36" fmla="*/ 635000 w 965200"/>
                <a:gd name="T37" fmla="*/ 292749 h 743682"/>
                <a:gd name="T38" fmla="*/ 647700 w 965200"/>
                <a:gd name="T39" fmla="*/ 309949 h 743682"/>
                <a:gd name="T40" fmla="*/ 666750 w 965200"/>
                <a:gd name="T41" fmla="*/ 318551 h 743682"/>
                <a:gd name="T42" fmla="*/ 679450 w 965200"/>
                <a:gd name="T43" fmla="*/ 330018 h 743682"/>
                <a:gd name="T44" fmla="*/ 723900 w 965200"/>
                <a:gd name="T45" fmla="*/ 335751 h 743682"/>
                <a:gd name="T46" fmla="*/ 889000 w 965200"/>
                <a:gd name="T47" fmla="*/ 332885 h 743682"/>
                <a:gd name="T48" fmla="*/ 939800 w 965200"/>
                <a:gd name="T49" fmla="*/ 327152 h 743682"/>
                <a:gd name="T50" fmla="*/ 965200 w 965200"/>
                <a:gd name="T51" fmla="*/ 324284 h 7436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5200"/>
                <a:gd name="T79" fmla="*/ 0 h 743682"/>
                <a:gd name="T80" fmla="*/ 965200 w 965200"/>
                <a:gd name="T81" fmla="*/ 743682 h 7436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5200" h="743682">
                  <a:moveTo>
                    <a:pt x="0" y="13432"/>
                  </a:moveTo>
                  <a:cubicBezTo>
                    <a:pt x="31503" y="10282"/>
                    <a:pt x="128254" y="0"/>
                    <a:pt x="152400" y="732"/>
                  </a:cubicBezTo>
                  <a:cubicBezTo>
                    <a:pt x="192820" y="1957"/>
                    <a:pt x="232709" y="10618"/>
                    <a:pt x="273050" y="13432"/>
                  </a:cubicBezTo>
                  <a:cubicBezTo>
                    <a:pt x="323771" y="16971"/>
                    <a:pt x="374650" y="17665"/>
                    <a:pt x="425450" y="19782"/>
                  </a:cubicBezTo>
                  <a:cubicBezTo>
                    <a:pt x="431800" y="21899"/>
                    <a:pt x="438931" y="22419"/>
                    <a:pt x="444500" y="26132"/>
                  </a:cubicBezTo>
                  <a:cubicBezTo>
                    <a:pt x="492066" y="57843"/>
                    <a:pt x="437304" y="36433"/>
                    <a:pt x="482600" y="51532"/>
                  </a:cubicBezTo>
                  <a:cubicBezTo>
                    <a:pt x="488950" y="57882"/>
                    <a:pt x="496430" y="63274"/>
                    <a:pt x="501650" y="70582"/>
                  </a:cubicBezTo>
                  <a:cubicBezTo>
                    <a:pt x="507152" y="78285"/>
                    <a:pt x="509654" y="87763"/>
                    <a:pt x="514350" y="95982"/>
                  </a:cubicBezTo>
                  <a:cubicBezTo>
                    <a:pt x="518136" y="102608"/>
                    <a:pt x="522817" y="108682"/>
                    <a:pt x="527050" y="115032"/>
                  </a:cubicBezTo>
                  <a:cubicBezTo>
                    <a:pt x="529167" y="123499"/>
                    <a:pt x="530336" y="132260"/>
                    <a:pt x="533400" y="140432"/>
                  </a:cubicBezTo>
                  <a:cubicBezTo>
                    <a:pt x="541127" y="161037"/>
                    <a:pt x="548740" y="164476"/>
                    <a:pt x="552450" y="184882"/>
                  </a:cubicBezTo>
                  <a:cubicBezTo>
                    <a:pt x="559733" y="224940"/>
                    <a:pt x="565067" y="265328"/>
                    <a:pt x="571500" y="305532"/>
                  </a:cubicBezTo>
                  <a:cubicBezTo>
                    <a:pt x="573534" y="318245"/>
                    <a:pt x="576428" y="330836"/>
                    <a:pt x="577850" y="343632"/>
                  </a:cubicBezTo>
                  <a:cubicBezTo>
                    <a:pt x="579967" y="362682"/>
                    <a:pt x="582672" y="381676"/>
                    <a:pt x="584200" y="400782"/>
                  </a:cubicBezTo>
                  <a:cubicBezTo>
                    <a:pt x="586906" y="434607"/>
                    <a:pt x="585965" y="468760"/>
                    <a:pt x="590550" y="502382"/>
                  </a:cubicBezTo>
                  <a:cubicBezTo>
                    <a:pt x="592359" y="515646"/>
                    <a:pt x="599403" y="527660"/>
                    <a:pt x="603250" y="540482"/>
                  </a:cubicBezTo>
                  <a:cubicBezTo>
                    <a:pt x="605758" y="548841"/>
                    <a:pt x="606536" y="557710"/>
                    <a:pt x="609600" y="565882"/>
                  </a:cubicBezTo>
                  <a:cubicBezTo>
                    <a:pt x="612924" y="574745"/>
                    <a:pt x="618976" y="582419"/>
                    <a:pt x="622300" y="591282"/>
                  </a:cubicBezTo>
                  <a:cubicBezTo>
                    <a:pt x="628002" y="606488"/>
                    <a:pt x="630977" y="633680"/>
                    <a:pt x="635000" y="648432"/>
                  </a:cubicBezTo>
                  <a:cubicBezTo>
                    <a:pt x="638522" y="661347"/>
                    <a:pt x="638234" y="677066"/>
                    <a:pt x="647700" y="686532"/>
                  </a:cubicBezTo>
                  <a:cubicBezTo>
                    <a:pt x="654050" y="692882"/>
                    <a:pt x="661530" y="698274"/>
                    <a:pt x="666750" y="705582"/>
                  </a:cubicBezTo>
                  <a:cubicBezTo>
                    <a:pt x="672252" y="713285"/>
                    <a:pt x="672757" y="724289"/>
                    <a:pt x="679450" y="730982"/>
                  </a:cubicBezTo>
                  <a:cubicBezTo>
                    <a:pt x="682487" y="734019"/>
                    <a:pt x="723680" y="743627"/>
                    <a:pt x="723900" y="743682"/>
                  </a:cubicBezTo>
                  <a:cubicBezTo>
                    <a:pt x="778933" y="741565"/>
                    <a:pt x="834040" y="740878"/>
                    <a:pt x="889000" y="737332"/>
                  </a:cubicBezTo>
                  <a:cubicBezTo>
                    <a:pt x="914013" y="735718"/>
                    <a:pt x="918759" y="730644"/>
                    <a:pt x="939800" y="724632"/>
                  </a:cubicBezTo>
                  <a:cubicBezTo>
                    <a:pt x="948191" y="722234"/>
                    <a:pt x="965200" y="718282"/>
                    <a:pt x="965200" y="718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7443" name="TextBox 28"/>
            <p:cNvSpPr txBox="1">
              <a:spLocks noChangeArrowheads="1"/>
            </p:cNvSpPr>
            <p:nvPr/>
          </p:nvSpPr>
          <p:spPr bwMode="auto">
            <a:xfrm>
              <a:off x="6705600" y="43561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H+L*</a:t>
              </a:r>
            </a:p>
          </p:txBody>
        </p:sp>
        <p:cxnSp>
          <p:nvCxnSpPr>
            <p:cNvPr id="17444" name="Straight Connector 46"/>
            <p:cNvCxnSpPr>
              <a:cxnSpLocks noChangeShapeType="1"/>
            </p:cNvCxnSpPr>
            <p:nvPr/>
          </p:nvCxnSpPr>
          <p:spPr bwMode="auto">
            <a:xfrm rot="5400000">
              <a:off x="7011194" y="4279106"/>
              <a:ext cx="304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5" name="Straight Arrow Connector 48"/>
            <p:cNvCxnSpPr>
              <a:cxnSpLocks noChangeShapeType="1"/>
              <a:endCxn id="17442" idx="22"/>
            </p:cNvCxnSpPr>
            <p:nvPr/>
          </p:nvCxnSpPr>
          <p:spPr bwMode="auto">
            <a:xfrm rot="16200000" flipH="1">
              <a:off x="6763544" y="5137944"/>
              <a:ext cx="838200" cy="365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6" name="Straight Arrow Connector 50"/>
            <p:cNvCxnSpPr>
              <a:cxnSpLocks noChangeShapeType="1"/>
              <a:endCxn id="17442" idx="2"/>
            </p:cNvCxnSpPr>
            <p:nvPr/>
          </p:nvCxnSpPr>
          <p:spPr bwMode="auto">
            <a:xfrm rot="5400000">
              <a:off x="6693693" y="4793457"/>
              <a:ext cx="239713" cy="127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9" name="TextBox 32"/>
          <p:cNvSpPr txBox="1">
            <a:spLocks noChangeArrowheads="1"/>
          </p:cNvSpPr>
          <p:nvPr/>
        </p:nvSpPr>
        <p:spPr bwMode="auto">
          <a:xfrm>
            <a:off x="457200" y="16002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Assoziation und Beziehung zur f0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3400" y="1981200"/>
            <a:ext cx="7772400" cy="1592263"/>
            <a:chOff x="533400" y="1981200"/>
            <a:chExt cx="7772400" cy="1592997"/>
          </a:xfrm>
        </p:grpSpPr>
        <p:sp>
          <p:nvSpPr>
            <p:cNvPr id="17421" name="TextBox 34"/>
            <p:cNvSpPr txBox="1">
              <a:spLocks noChangeArrowheads="1"/>
            </p:cNvSpPr>
            <p:nvPr/>
          </p:nvSpPr>
          <p:spPr bwMode="auto">
            <a:xfrm>
              <a:off x="990600" y="1981200"/>
              <a:ext cx="7162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Der gesternte Ton (starred tone) wird </a:t>
              </a:r>
              <a:r>
                <a:rPr lang="de-DE" b="1">
                  <a:latin typeface="Calibri" charset="0"/>
                  <a:cs typeface="Calibri" charset="0"/>
                </a:rPr>
                <a:t>mit der primär betonten Silbe des akzentuierten Wortes assoziiert</a:t>
              </a:r>
              <a:r>
                <a:rPr lang="de-DE">
                  <a:latin typeface="Calibri" charset="0"/>
                  <a:cs typeface="Calibri" charset="0"/>
                </a:rPr>
                <a:t>. </a:t>
              </a:r>
            </a:p>
          </p:txBody>
        </p:sp>
        <p:sp>
          <p:nvSpPr>
            <p:cNvPr id="17422" name="TextBox 35"/>
            <p:cNvSpPr txBox="1">
              <a:spLocks noChangeArrowheads="1"/>
            </p:cNvSpPr>
            <p:nvPr/>
          </p:nvSpPr>
          <p:spPr bwMode="auto">
            <a:xfrm>
              <a:off x="914400" y="2743200"/>
              <a:ext cx="7391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Trailing/Leading Töne beeinflussen die f0-Kontur nach (trailing) oder vor (leading) dem gesternten Ton.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33400" y="2133670"/>
              <a:ext cx="152400" cy="152470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533400" y="2819786"/>
              <a:ext cx="152400" cy="152470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522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charset="0"/>
                <a:cs typeface="Times New Roman" charset="0"/>
              </a:rPr>
              <a:t>[(Melanie ist eine M</a:t>
            </a:r>
            <a:r>
              <a:rPr lang="en-GB">
                <a:solidFill>
                  <a:schemeClr val="accent1"/>
                </a:solidFill>
                <a:latin typeface="Calibri" charset="0"/>
                <a:cs typeface="Times New Roman" charset="0"/>
              </a:rPr>
              <a:t>a</a:t>
            </a:r>
            <a:r>
              <a:rPr lang="en-GB">
                <a:latin typeface="Calibri" charset="0"/>
                <a:cs typeface="Times New Roman" charset="0"/>
              </a:rPr>
              <a:t>lerin)]L-L%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590800" y="6858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H*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09600" y="6858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H*</a:t>
            </a:r>
            <a:endParaRPr lang="de-DE">
              <a:latin typeface="Calibri" charset="0"/>
              <a:cs typeface="Times New Roman" charset="0"/>
            </a:endParaRPr>
          </a:p>
        </p:txBody>
      </p:sp>
      <p:pic>
        <p:nvPicPr>
          <p:cNvPr id="18438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5163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4876800" y="304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charset="0"/>
                <a:cs typeface="Times New Roman" charset="0"/>
              </a:rPr>
              <a:t>[(Melanie ist eine M</a:t>
            </a:r>
            <a:r>
              <a:rPr lang="en-GB">
                <a:solidFill>
                  <a:srgbClr val="FF9900"/>
                </a:solidFill>
                <a:latin typeface="Calibri" charset="0"/>
                <a:cs typeface="Times New Roman" charset="0"/>
              </a:rPr>
              <a:t>a</a:t>
            </a:r>
            <a:r>
              <a:rPr lang="en-GB">
                <a:latin typeface="Calibri" charset="0"/>
                <a:cs typeface="Times New Roman" charset="0"/>
              </a:rPr>
              <a:t>lerin)]L-L%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7010400" y="762000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L+H*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257800" y="7620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H*</a:t>
            </a:r>
            <a:endParaRPr lang="de-DE">
              <a:latin typeface="Calibri" charset="0"/>
              <a:cs typeface="Times New Roman" charset="0"/>
            </a:endParaRPr>
          </a:p>
        </p:txBody>
      </p:sp>
      <p:pic>
        <p:nvPicPr>
          <p:cNvPr id="1844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490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4"/>
          <p:cNvSpPr txBox="1">
            <a:spLocks noChangeArrowheads="1"/>
          </p:cNvSpPr>
          <p:nvPr/>
        </p:nvSpPr>
        <p:spPr bwMode="auto">
          <a:xfrm>
            <a:off x="152400" y="3352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charset="0"/>
                <a:cs typeface="Times New Roman" charset="0"/>
              </a:rPr>
              <a:t>[(Melanie ist eine M</a:t>
            </a:r>
            <a:r>
              <a:rPr lang="en-GB">
                <a:solidFill>
                  <a:srgbClr val="FF9900"/>
                </a:solidFill>
                <a:latin typeface="Calibri" charset="0"/>
                <a:cs typeface="Times New Roman" charset="0"/>
              </a:rPr>
              <a:t>a</a:t>
            </a:r>
            <a:r>
              <a:rPr lang="en-GB">
                <a:latin typeface="Calibri" charset="0"/>
                <a:cs typeface="Times New Roman" charset="0"/>
              </a:rPr>
              <a:t>lerin)]L-L%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44" name="Text Box 6"/>
          <p:cNvSpPr txBox="1">
            <a:spLocks noChangeArrowheads="1"/>
          </p:cNvSpPr>
          <p:nvPr/>
        </p:nvSpPr>
        <p:spPr bwMode="auto">
          <a:xfrm>
            <a:off x="1835696" y="3657600"/>
            <a:ext cx="128850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  <a:cs typeface="Times New Roman" charset="0"/>
              </a:rPr>
              <a:t>  H+L*</a:t>
            </a:r>
            <a:endParaRPr lang="de-DE" dirty="0">
              <a:latin typeface="Calibri" charset="0"/>
              <a:cs typeface="Times New Roma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563688" y="1790700"/>
            <a:ext cx="1751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096294" y="1789906"/>
            <a:ext cx="1752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326188" y="1905000"/>
            <a:ext cx="1674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58794" y="1904206"/>
            <a:ext cx="167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410494" y="4837906"/>
            <a:ext cx="160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943894" y="4837906"/>
            <a:ext cx="1601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5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17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 Box 4"/>
          <p:cNvSpPr txBox="1">
            <a:spLocks noChangeArrowheads="1"/>
          </p:cNvSpPr>
          <p:nvPr/>
        </p:nvSpPr>
        <p:spPr bwMode="auto">
          <a:xfrm>
            <a:off x="4876800" y="3352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charset="0"/>
                <a:cs typeface="Times New Roman" charset="0"/>
              </a:rPr>
              <a:t>[(Melanie ist eine M</a:t>
            </a:r>
            <a:r>
              <a:rPr lang="en-GB">
                <a:solidFill>
                  <a:srgbClr val="FF9900"/>
                </a:solidFill>
                <a:latin typeface="Calibri" charset="0"/>
                <a:cs typeface="Times New Roman" charset="0"/>
              </a:rPr>
              <a:t>a</a:t>
            </a:r>
            <a:r>
              <a:rPr lang="en-GB">
                <a:latin typeface="Calibri" charset="0"/>
                <a:cs typeface="Times New Roman" charset="0"/>
              </a:rPr>
              <a:t>lerin)]L-L%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53" name="Text Box 6"/>
          <p:cNvSpPr txBox="1">
            <a:spLocks noChangeArrowheads="1"/>
          </p:cNvSpPr>
          <p:nvPr/>
        </p:nvSpPr>
        <p:spPr bwMode="auto">
          <a:xfrm>
            <a:off x="7315200" y="3657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L*+H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54" name="Text Box 8"/>
          <p:cNvSpPr txBox="1">
            <a:spLocks noChangeArrowheads="1"/>
          </p:cNvSpPr>
          <p:nvPr/>
        </p:nvSpPr>
        <p:spPr bwMode="auto">
          <a:xfrm>
            <a:off x="5334000" y="36576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H*</a:t>
            </a:r>
            <a:endParaRPr lang="de-DE">
              <a:latin typeface="Calibri" charset="0"/>
              <a:cs typeface="Times New Roman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6553201" y="4876800"/>
            <a:ext cx="1524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011988" y="4875212"/>
            <a:ext cx="1524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E49DB1B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38AC5973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BB715F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6A86960F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6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174</Words>
  <Application>Microsoft Macintosh PowerPoint</Application>
  <PresentationFormat>On-screen Show (4:3)</PresentationFormat>
  <Paragraphs>33</Paragraphs>
  <Slides>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Harrington</dc:creator>
  <cp:keywords/>
  <dc:description/>
  <cp:lastModifiedBy>Microsoft Office User</cp:lastModifiedBy>
  <cp:revision>226</cp:revision>
  <cp:lastPrinted>2003-01-08T08:51:11Z</cp:lastPrinted>
  <dcterms:created xsi:type="dcterms:W3CDTF">2013-11-13T06:21:15Z</dcterms:created>
  <dcterms:modified xsi:type="dcterms:W3CDTF">2021-11-17T16:45:13Z</dcterms:modified>
  <cp:category/>
</cp:coreProperties>
</file>