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2"/>
  </p:notesMasterIdLst>
  <p:sldIdLst>
    <p:sldId id="266" r:id="rId2"/>
    <p:sldId id="267" r:id="rId3"/>
    <p:sldId id="268" r:id="rId4"/>
    <p:sldId id="300" r:id="rId5"/>
    <p:sldId id="277" r:id="rId6"/>
    <p:sldId id="352" r:id="rId7"/>
    <p:sldId id="374" r:id="rId8"/>
    <p:sldId id="354" r:id="rId9"/>
    <p:sldId id="355" r:id="rId10"/>
    <p:sldId id="356" r:id="rId11"/>
    <p:sldId id="359" r:id="rId12"/>
    <p:sldId id="357" r:id="rId13"/>
    <p:sldId id="353" r:id="rId14"/>
    <p:sldId id="350" r:id="rId15"/>
    <p:sldId id="373" r:id="rId16"/>
    <p:sldId id="368" r:id="rId17"/>
    <p:sldId id="363" r:id="rId18"/>
    <p:sldId id="366" r:id="rId19"/>
    <p:sldId id="369" r:id="rId20"/>
    <p:sldId id="364" r:id="rId21"/>
    <p:sldId id="370" r:id="rId22"/>
    <p:sldId id="365" r:id="rId23"/>
    <p:sldId id="371" r:id="rId24"/>
    <p:sldId id="285" r:id="rId25"/>
    <p:sldId id="335" r:id="rId26"/>
    <p:sldId id="372" r:id="rId27"/>
    <p:sldId id="336" r:id="rId28"/>
    <p:sldId id="337" r:id="rId29"/>
    <p:sldId id="338" r:id="rId30"/>
    <p:sldId id="339" r:id="rId31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 varScale="1">
        <p:scale>
          <a:sx n="70" d="100"/>
          <a:sy n="70" d="100"/>
        </p:scale>
        <p:origin x="138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04E9E926-8936-3741-9A69-4E43CCA8B960}" type="datetime1">
              <a:rPr lang="en-US"/>
              <a:pPr>
                <a:defRPr/>
              </a:pPr>
              <a:t>1/15/2020</a:t>
            </a:fld>
            <a:endParaRPr lang="de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AU" noProof="0"/>
              <a:t>Click to edit Master text styles</a:t>
            </a:r>
          </a:p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Fifth level</a:t>
            </a:r>
            <a:endParaRPr lang="de-DE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E229BC80-9101-A740-A414-8CD25CFCC2F0}" type="slidenum">
              <a:rPr lang="de-DE"/>
              <a:pPr>
                <a:defRPr/>
              </a:pPr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19791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Wav files for these sentences from </a:t>
            </a:r>
            <a:r>
              <a:rPr lang="en-US" dirty="0" err="1" smtClean="0"/>
              <a:t>Kübler</a:t>
            </a:r>
            <a:r>
              <a:rPr lang="en-US" dirty="0" smtClean="0"/>
              <a:t> are to be found embedded in </a:t>
            </a:r>
            <a:r>
              <a:rPr lang="en-US" dirty="0" err="1" smtClean="0"/>
              <a:t>frenchsummary.ppt</a:t>
            </a:r>
            <a:r>
              <a:rPr lang="en-US" dirty="0" smtClean="0"/>
              <a:t> of http://</a:t>
            </a:r>
            <a:r>
              <a:rPr lang="en-US" dirty="0" err="1" smtClean="0"/>
              <a:t>www.phonetik.uni-muenchen.de</a:t>
            </a:r>
            <a:r>
              <a:rPr lang="en-US" dirty="0" smtClean="0"/>
              <a:t>/%7Ejmh/</a:t>
            </a:r>
            <a:r>
              <a:rPr lang="en-US" dirty="0" err="1" smtClean="0"/>
              <a:t>lehre</a:t>
            </a:r>
            <a:r>
              <a:rPr lang="en-US" dirty="0" smtClean="0"/>
              <a:t>/</a:t>
            </a:r>
            <a:r>
              <a:rPr lang="en-US" dirty="0" err="1" smtClean="0"/>
              <a:t>sem</a:t>
            </a:r>
            <a:r>
              <a:rPr lang="en-US" dirty="0" smtClean="0"/>
              <a:t>/ws1011/pros/</a:t>
            </a:r>
            <a:r>
              <a:rPr lang="en-US" dirty="0" err="1" smtClean="0"/>
              <a:t>prosodie.htm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229BC80-9101-A740-A414-8CD25CFCC2F0}" type="slidenum">
              <a:rPr lang="de-DE" smtClean="0"/>
              <a:pPr>
                <a:defRPr/>
              </a:pPr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4155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smtClean="0"/>
              <a:t>Click to edit Master subtitle style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9BD5DC-93EF-C647-80EF-BF044A19FBD6}" type="datetime1">
              <a:rPr lang="en-US"/>
              <a:pPr>
                <a:defRPr/>
              </a:pPr>
              <a:t>1/15/2020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449135-9D0B-D744-AD56-185C4AB6835D}" type="slidenum">
              <a:rPr lang="de-DE"/>
              <a:pPr>
                <a:defRPr/>
              </a:pPr>
              <a:t>‹N›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FE4A90-14FA-5E4B-A35C-4126B3D1136F}" type="datetime1">
              <a:rPr lang="en-US"/>
              <a:pPr>
                <a:defRPr/>
              </a:pPr>
              <a:t>1/15/2020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2712D-EA53-1843-8719-F091881F0B16}" type="slidenum">
              <a:rPr lang="de-DE"/>
              <a:pPr>
                <a:defRPr/>
              </a:pPr>
              <a:t>‹N›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ECA25C-2FD2-354D-B0B4-B3CCDCFB5D81}" type="datetime1">
              <a:rPr lang="en-US"/>
              <a:pPr>
                <a:defRPr/>
              </a:pPr>
              <a:t>1/15/2020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183F68-B1A7-D14B-815E-585966B8F0D9}" type="slidenum">
              <a:rPr lang="de-DE"/>
              <a:pPr>
                <a:defRPr/>
              </a:pPr>
              <a:t>‹N›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AC7A88-6B3B-D340-BAA2-0C703E7417B4}" type="datetime1">
              <a:rPr lang="en-US"/>
              <a:pPr>
                <a:defRPr/>
              </a:pPr>
              <a:t>1/15/2020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446DE0-2098-774A-930F-6DF2100143DE}" type="slidenum">
              <a:rPr lang="de-DE"/>
              <a:pPr>
                <a:defRPr/>
              </a:pPr>
              <a:t>‹N›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086FC-7F1A-D845-B718-EF9CF7684141}" type="datetime1">
              <a:rPr lang="en-US"/>
              <a:pPr>
                <a:defRPr/>
              </a:pPr>
              <a:t>1/15/2020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54811F-C95D-AC45-935F-E0DD67B515C2}" type="slidenum">
              <a:rPr lang="de-DE"/>
              <a:pPr>
                <a:defRPr/>
              </a:pPr>
              <a:t>‹N›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835309-1F1B-5347-BC7C-02574746C6EF}" type="datetime1">
              <a:rPr lang="en-US"/>
              <a:pPr>
                <a:defRPr/>
              </a:pPr>
              <a:t>1/15/2020</a:t>
            </a:fld>
            <a:endParaRPr lang="de-D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79D8CC-D22E-ED4D-B5E1-8C6889A054D2}" type="slidenum">
              <a:rPr lang="de-DE"/>
              <a:pPr>
                <a:defRPr/>
              </a:pPr>
              <a:t>‹N›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B0A152-56B6-914F-93D7-2E581FA5FE23}" type="datetime1">
              <a:rPr lang="en-US"/>
              <a:pPr>
                <a:defRPr/>
              </a:pPr>
              <a:t>1/15/2020</a:t>
            </a:fld>
            <a:endParaRPr lang="de-D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8EBF40-837D-C34A-8DFE-7B36B4A8BE11}" type="slidenum">
              <a:rPr lang="de-DE"/>
              <a:pPr>
                <a:defRPr/>
              </a:pPr>
              <a:t>‹N›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D1CD4-E02C-254C-A365-A5713173C481}" type="datetime1">
              <a:rPr lang="en-US"/>
              <a:pPr>
                <a:defRPr/>
              </a:pPr>
              <a:t>1/15/2020</a:t>
            </a:fld>
            <a:endParaRPr lang="de-D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235FE6-8E18-4B48-A79B-2784E15955CE}" type="slidenum">
              <a:rPr lang="de-DE"/>
              <a:pPr>
                <a:defRPr/>
              </a:pPr>
              <a:t>‹N›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B5249-08DD-C248-A9D3-81DA91C094A2}" type="datetime1">
              <a:rPr lang="en-US"/>
              <a:pPr>
                <a:defRPr/>
              </a:pPr>
              <a:t>1/15/2020</a:t>
            </a:fld>
            <a:endParaRPr lang="de-DE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1E45DD-CC2E-3B46-A372-6CCAF2A3815C}" type="slidenum">
              <a:rPr lang="de-DE"/>
              <a:pPr>
                <a:defRPr/>
              </a:pPr>
              <a:t>‹N›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AE5813-352C-AE4A-ABB5-B9EDC3E28898}" type="datetime1">
              <a:rPr lang="en-US"/>
              <a:pPr>
                <a:defRPr/>
              </a:pPr>
              <a:t>1/15/2020</a:t>
            </a:fld>
            <a:endParaRPr lang="de-D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A56D5-7874-C343-AB81-A44BB6A939CF}" type="slidenum">
              <a:rPr lang="de-DE"/>
              <a:pPr>
                <a:defRPr/>
              </a:pPr>
              <a:t>‹N›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89675-FC99-8F44-BEA7-BF438BAD2B8B}" type="datetime1">
              <a:rPr lang="en-US"/>
              <a:pPr>
                <a:defRPr/>
              </a:pPr>
              <a:t>1/15/2020</a:t>
            </a:fld>
            <a:endParaRPr lang="de-D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076DC0-00F3-784B-BB40-7042E490B5D4}" type="slidenum">
              <a:rPr lang="de-DE"/>
              <a:pPr>
                <a:defRPr/>
              </a:pPr>
              <a:t>‹N›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11CFF7AB-69C7-314B-9F90-02EC71797DF3}" type="datetime1">
              <a:rPr lang="en-US"/>
              <a:pPr>
                <a:defRPr/>
              </a:pPr>
              <a:t>1/15/2020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938237DD-0A82-8C49-811A-B5C57AD6DD82}" type="slidenum">
              <a:rPr lang="de-DE"/>
              <a:pPr>
                <a:defRPr/>
              </a:pPr>
              <a:t>‹N›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00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00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00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00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00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media" Target="../media/media5.WAV"/><Relationship Id="rId7" Type="http://schemas.openxmlformats.org/officeDocument/2006/relationships/image" Target="../media/image2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5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8.WAV"/><Relationship Id="rId7" Type="http://schemas.openxmlformats.org/officeDocument/2006/relationships/slideLayout" Target="../slideLayouts/slideLayout7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audio" Target="../media/media9.WAV"/><Relationship Id="rId5" Type="http://schemas.microsoft.com/office/2007/relationships/media" Target="../media/media9.WAV"/><Relationship Id="rId4" Type="http://schemas.openxmlformats.org/officeDocument/2006/relationships/audio" Target="../media/media8.WAV"/><Relationship Id="rId9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file:///C:\Users\Pia\Documents\Fig_3.2.WAV" TargetMode="External"/><Relationship Id="rId1" Type="http://schemas.microsoft.com/office/2007/relationships/media" Target="file:///C:\Users\Pia\Documents\Fig_3.2.WAV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file:///C:\Users\Pia\Documents\Fig_3.15.wav" TargetMode="External"/><Relationship Id="rId1" Type="http://schemas.microsoft.com/office/2007/relationships/media" Target="file:///C:\Users\Pia\Documents\Fig_3.15.wav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file:///C:\Users\Pia\Documents\Fig_3.36.wav" TargetMode="External"/><Relationship Id="rId1" Type="http://schemas.microsoft.com/office/2007/relationships/media" Target="file:///C:\Users\Pia\Documents\Fig_3.36.wav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file:///C:\Users\Pia\Documents\Fig_3.28.wav" TargetMode="External"/><Relationship Id="rId1" Type="http://schemas.microsoft.com/office/2007/relationships/media" Target="file:///C:\Users\Pia\Documents\Fig_3.28.wav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file:///C:\Users\Pia\Documents\Fig_3_10.wav" TargetMode="External"/><Relationship Id="rId1" Type="http://schemas.microsoft.com/office/2007/relationships/media" Target="file:///C:\Users\Pia\Documents\Fig_3_10.wav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7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6" Type="http://schemas.openxmlformats.org/officeDocument/2006/relationships/image" Target="../media/image2.png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5" Type="http://schemas.openxmlformats.org/officeDocument/2006/relationships/image" Target="../media/image2.png"/><Relationship Id="rId4" Type="http://schemas.openxmlformats.org/officeDocument/2006/relationships/image" Target="../media/image1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5" Type="http://schemas.openxmlformats.org/officeDocument/2006/relationships/image" Target="../media/image2.png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5" Type="http://schemas.openxmlformats.org/officeDocument/2006/relationships/image" Target="../media/image2.png"/><Relationship Id="rId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1"/>
          <p:cNvSpPr txBox="1">
            <a:spLocks noChangeArrowheads="1"/>
          </p:cNvSpPr>
          <p:nvPr/>
        </p:nvSpPr>
        <p:spPr bwMode="auto">
          <a:xfrm>
            <a:off x="2362200" y="80963"/>
            <a:ext cx="3962400" cy="46196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/>
              <a:t>Intonation im Französischen</a:t>
            </a:r>
          </a:p>
        </p:txBody>
      </p:sp>
      <p:sp>
        <p:nvSpPr>
          <p:cNvPr id="14339" name="TextBox 2"/>
          <p:cNvSpPr txBox="1">
            <a:spLocks noChangeArrowheads="1"/>
          </p:cNvSpPr>
          <p:nvPr/>
        </p:nvSpPr>
        <p:spPr bwMode="auto">
          <a:xfrm>
            <a:off x="2743200" y="1682750"/>
            <a:ext cx="28194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Jonathan Harrington</a:t>
            </a:r>
          </a:p>
        </p:txBody>
      </p:sp>
      <p:sp>
        <p:nvSpPr>
          <p:cNvPr id="10" name="TextBox 8"/>
          <p:cNvSpPr txBox="1">
            <a:spLocks noChangeArrowheads="1"/>
          </p:cNvSpPr>
          <p:nvPr/>
        </p:nvSpPr>
        <p:spPr bwMode="auto">
          <a:xfrm>
            <a:off x="457200" y="2837765"/>
            <a:ext cx="838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00" charset="0"/>
              </a:rPr>
              <a:t>Sound-Beispiele aus Jun &amp; </a:t>
            </a:r>
            <a:r>
              <a:rPr lang="de-DE" dirty="0" err="1">
                <a:latin typeface="Calibri" pitchFamily="-100" charset="0"/>
              </a:rPr>
              <a:t>Fougeron</a:t>
            </a:r>
            <a:r>
              <a:rPr lang="de-DE" dirty="0">
                <a:latin typeface="Calibri" pitchFamily="-100" charset="0"/>
              </a:rPr>
              <a:t> (2002), Welby (</a:t>
            </a:r>
            <a:r>
              <a:rPr lang="de-DE" dirty="0" smtClean="0">
                <a:latin typeface="Calibri" pitchFamily="-100" charset="0"/>
              </a:rPr>
              <a:t>2003, 2007)</a:t>
            </a:r>
            <a:r>
              <a:rPr lang="de-DE" dirty="0">
                <a:latin typeface="Calibri" pitchFamily="-100" charset="0"/>
              </a:rPr>
              <a:t>,</a:t>
            </a:r>
            <a:r>
              <a:rPr lang="de-DE" dirty="0" smtClean="0">
                <a:latin typeface="Calibri" pitchFamily="-100" charset="0"/>
              </a:rPr>
              <a:t> und </a:t>
            </a:r>
            <a:r>
              <a:rPr lang="en-US" dirty="0" err="1" smtClean="0">
                <a:latin typeface="Calibri" pitchFamily="-100" charset="0"/>
              </a:rPr>
              <a:t>Delais-Roussarie</a:t>
            </a:r>
            <a:r>
              <a:rPr lang="en-US" dirty="0" smtClean="0">
                <a:latin typeface="Calibri" pitchFamily="-100" charset="0"/>
              </a:rPr>
              <a:t> (2015) = F-TOBI</a:t>
            </a:r>
            <a:endParaRPr lang="de-DE" dirty="0">
              <a:latin typeface="Calibri" pitchFamily="-100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3626346"/>
            <a:ext cx="914400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700" dirty="0" smtClean="0"/>
              <a:t>Jun, Sun-Ah and </a:t>
            </a:r>
            <a:r>
              <a:rPr lang="en-US" sz="1700" dirty="0" err="1" smtClean="0"/>
              <a:t>Cécile</a:t>
            </a:r>
            <a:r>
              <a:rPr lang="en-US" sz="1700" dirty="0" smtClean="0"/>
              <a:t> </a:t>
            </a:r>
            <a:r>
              <a:rPr lang="en-US" sz="1700" dirty="0" err="1" smtClean="0"/>
              <a:t>Fougeron</a:t>
            </a:r>
            <a:r>
              <a:rPr lang="en-US" sz="1700" dirty="0" smtClean="0"/>
              <a:t>. (2002). Realizations of accentual phrase in French. </a:t>
            </a:r>
            <a:r>
              <a:rPr lang="en-US" sz="1700" i="1" dirty="0" err="1" smtClean="0"/>
              <a:t>Probus</a:t>
            </a:r>
            <a:r>
              <a:rPr lang="en-US" sz="1700" dirty="0" smtClean="0"/>
              <a:t> 14, 147–172. </a:t>
            </a:r>
            <a:r>
              <a:rPr lang="en-US" sz="1700" b="1" dirty="0" smtClean="0"/>
              <a:t>jun02.probus.pdf</a:t>
            </a:r>
          </a:p>
          <a:p>
            <a:r>
              <a:rPr lang="en-US" sz="1700" dirty="0" smtClean="0"/>
              <a:t>Jun, Sun-Ah &amp; </a:t>
            </a:r>
            <a:r>
              <a:rPr lang="en-US" sz="1700" dirty="0" err="1" smtClean="0"/>
              <a:t>Cécile</a:t>
            </a:r>
            <a:r>
              <a:rPr lang="en-US" sz="1700" dirty="0" smtClean="0"/>
              <a:t> </a:t>
            </a:r>
            <a:r>
              <a:rPr lang="en-US" sz="1700" dirty="0" err="1" smtClean="0"/>
              <a:t>Fougeron</a:t>
            </a:r>
            <a:r>
              <a:rPr lang="en-US" sz="1700" dirty="0" smtClean="0"/>
              <a:t> (2000) A phonological model of French intonation.  In  Intonation: Analysis, Modeling and Technology, ed. by </a:t>
            </a:r>
            <a:r>
              <a:rPr lang="en-US" sz="1700" dirty="0" err="1" smtClean="0"/>
              <a:t>Antonis</a:t>
            </a:r>
            <a:r>
              <a:rPr lang="en-US" sz="1700" dirty="0" smtClean="0"/>
              <a:t> </a:t>
            </a:r>
            <a:r>
              <a:rPr lang="en-US" sz="1700" dirty="0" err="1" smtClean="0"/>
              <a:t>Botinis</a:t>
            </a:r>
            <a:r>
              <a:rPr lang="en-US" sz="1700" dirty="0" smtClean="0"/>
              <a:t> .  </a:t>
            </a:r>
            <a:r>
              <a:rPr lang="en-US" sz="1700" dirty="0" err="1" smtClean="0"/>
              <a:t>Kluwer</a:t>
            </a:r>
            <a:r>
              <a:rPr lang="en-US" sz="1700" dirty="0" smtClean="0"/>
              <a:t> Academic Publishers. pp.209-242. </a:t>
            </a:r>
            <a:r>
              <a:rPr lang="en-US" sz="1700" b="1" dirty="0" smtClean="0"/>
              <a:t>jun00.pdf</a:t>
            </a:r>
          </a:p>
          <a:p>
            <a:r>
              <a:rPr lang="en-US" sz="1700" dirty="0" err="1" smtClean="0"/>
              <a:t>Welby</a:t>
            </a:r>
            <a:r>
              <a:rPr lang="en-US" sz="1700" dirty="0" smtClean="0"/>
              <a:t> (2003) The slaying of Lady </a:t>
            </a:r>
            <a:r>
              <a:rPr lang="en-US" sz="1700" dirty="0" err="1" smtClean="0"/>
              <a:t>Mondegreen</a:t>
            </a:r>
            <a:r>
              <a:rPr lang="en-US" sz="1700" dirty="0" smtClean="0"/>
              <a:t>, being a study of French tonal association and alignment and their role in speech segmentation. PhD </a:t>
            </a:r>
            <a:r>
              <a:rPr lang="en-US" sz="1700" dirty="0" err="1" smtClean="0"/>
              <a:t>Diss</a:t>
            </a:r>
            <a:r>
              <a:rPr lang="en-US" sz="1700" dirty="0" smtClean="0"/>
              <a:t>, Ohio State University. </a:t>
            </a:r>
            <a:r>
              <a:rPr lang="en-US" sz="1700" b="1" dirty="0" smtClean="0"/>
              <a:t>welby2003.pdf</a:t>
            </a:r>
          </a:p>
          <a:p>
            <a:r>
              <a:rPr lang="en-US" sz="1700" dirty="0" err="1" smtClean="0"/>
              <a:t>Welby</a:t>
            </a:r>
            <a:r>
              <a:rPr lang="en-US" sz="1700" dirty="0" smtClean="0"/>
              <a:t>, P. (2007) The role of early fundamental frequency rises and elbows in French word segmentation. </a:t>
            </a:r>
            <a:r>
              <a:rPr lang="en-US" sz="1700" i="1" dirty="0" smtClean="0"/>
              <a:t>Speech Communication </a:t>
            </a:r>
            <a:r>
              <a:rPr lang="en-US" sz="1700" dirty="0" smtClean="0"/>
              <a:t>49, 28–48. </a:t>
            </a:r>
            <a:r>
              <a:rPr lang="en-US" sz="1700" b="1" dirty="0" smtClean="0"/>
              <a:t>welby07.specom.pdf</a:t>
            </a:r>
          </a:p>
          <a:p>
            <a:r>
              <a:rPr lang="en-US" sz="1700" dirty="0" err="1" smtClean="0"/>
              <a:t>Delais-Roussarie</a:t>
            </a:r>
            <a:r>
              <a:rPr lang="en-US" sz="1700" dirty="0" smtClean="0"/>
              <a:t> et al. (2015) </a:t>
            </a:r>
            <a:r>
              <a:rPr lang="en-US" sz="1700" dirty="0" err="1" smtClean="0"/>
              <a:t>Intonational</a:t>
            </a:r>
            <a:r>
              <a:rPr lang="en-US" sz="1700" dirty="0" smtClean="0"/>
              <a:t> Phonology of French: Developing a </a:t>
            </a:r>
            <a:r>
              <a:rPr lang="en-US" sz="1700" dirty="0" err="1" smtClean="0"/>
              <a:t>ToBI</a:t>
            </a:r>
            <a:r>
              <a:rPr lang="en-US" sz="1700" dirty="0" smtClean="0"/>
              <a:t> system for French In S. </a:t>
            </a:r>
            <a:r>
              <a:rPr lang="en-US" sz="1700" dirty="0" err="1" smtClean="0"/>
              <a:t>Frota</a:t>
            </a:r>
            <a:r>
              <a:rPr lang="en-US" sz="1700" dirty="0" smtClean="0"/>
              <a:t> &amp; P. </a:t>
            </a:r>
            <a:r>
              <a:rPr lang="en-US" sz="1700" dirty="0" err="1" smtClean="0"/>
              <a:t>Prieto</a:t>
            </a:r>
            <a:r>
              <a:rPr lang="en-US" sz="1700" dirty="0" smtClean="0"/>
              <a:t> (Eds.), Intonation in Romance. OUP: Oxford. </a:t>
            </a:r>
            <a:r>
              <a:rPr lang="en-US" sz="1700" b="1" dirty="0" smtClean="0"/>
              <a:t>ftobi15.pdf</a:t>
            </a:r>
            <a:r>
              <a:rPr lang="en-US" sz="1700" dirty="0" smtClean="0"/>
              <a:t>	</a:t>
            </a:r>
            <a:endParaRPr lang="en-US" sz="1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77825" y="1558130"/>
            <a:ext cx="8261350" cy="358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limonade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3670300" y="5841205"/>
            <a:ext cx="2127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Connector 5"/>
          <p:cNvCxnSpPr/>
          <p:nvPr/>
        </p:nvCxnSpPr>
        <p:spPr>
          <a:xfrm rot="5400000">
            <a:off x="3247231" y="5907086"/>
            <a:ext cx="508000" cy="158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5400000">
            <a:off x="5601494" y="5907086"/>
            <a:ext cx="508000" cy="1587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>
            <a:off x="5603081" y="5399086"/>
            <a:ext cx="508000" cy="1588"/>
          </a:xfrm>
          <a:prstGeom prst="line">
            <a:avLst/>
          </a:prstGeom>
          <a:ln w="2540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5400000">
            <a:off x="3248819" y="5399086"/>
            <a:ext cx="508000" cy="1587"/>
          </a:xfrm>
          <a:prstGeom prst="line">
            <a:avLst/>
          </a:prstGeom>
          <a:ln w="2540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752" name="TextBox 9"/>
          <p:cNvSpPr txBox="1">
            <a:spLocks noChangeArrowheads="1"/>
          </p:cNvSpPr>
          <p:nvPr/>
        </p:nvSpPr>
        <p:spPr bwMode="auto">
          <a:xfrm>
            <a:off x="3883025" y="5145880"/>
            <a:ext cx="1828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la limonade</a:t>
            </a:r>
          </a:p>
        </p:txBody>
      </p:sp>
      <p:sp>
        <p:nvSpPr>
          <p:cNvPr id="31753" name="TextBox 10"/>
          <p:cNvSpPr txBox="1">
            <a:spLocks noChangeArrowheads="1"/>
          </p:cNvSpPr>
          <p:nvPr/>
        </p:nvSpPr>
        <p:spPr bwMode="auto">
          <a:xfrm>
            <a:off x="4416425" y="5699918"/>
            <a:ext cx="533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AP</a:t>
            </a:r>
          </a:p>
        </p:txBody>
      </p:sp>
      <p:sp>
        <p:nvSpPr>
          <p:cNvPr id="31754" name="TextBox 11"/>
          <p:cNvSpPr txBox="1">
            <a:spLocks noChangeArrowheads="1"/>
          </p:cNvSpPr>
          <p:nvPr/>
        </p:nvSpPr>
        <p:spPr bwMode="auto">
          <a:xfrm>
            <a:off x="6886575" y="5368130"/>
            <a:ext cx="17526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1600">
                <a:latin typeface="Calibri" pitchFamily="-100" charset="0"/>
              </a:rPr>
              <a:t>aus Welby (2003)</a:t>
            </a:r>
          </a:p>
        </p:txBody>
      </p:sp>
      <p:sp>
        <p:nvSpPr>
          <p:cNvPr id="31755" name="TextBox 12"/>
          <p:cNvSpPr txBox="1">
            <a:spLocks noChangeArrowheads="1"/>
          </p:cNvSpPr>
          <p:nvPr/>
        </p:nvSpPr>
        <p:spPr bwMode="auto">
          <a:xfrm>
            <a:off x="165100" y="1086643"/>
            <a:ext cx="8474075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La grenadine, la </a:t>
            </a:r>
            <a:r>
              <a:rPr lang="en-US" sz="2400" dirty="0" err="1">
                <a:latin typeface="Calibri" pitchFamily="-100" charset="0"/>
              </a:rPr>
              <a:t>limonade</a:t>
            </a:r>
            <a:r>
              <a:rPr lang="en-US" sz="2400" dirty="0">
                <a:latin typeface="Calibri" pitchFamily="-100" charset="0"/>
              </a:rPr>
              <a:t> et </a:t>
            </a:r>
            <a:r>
              <a:rPr lang="en-US" sz="2400" dirty="0" err="1" smtClean="0">
                <a:latin typeface="Calibri" pitchFamily="-100" charset="0"/>
              </a:rPr>
              <a:t>l’orangina</a:t>
            </a:r>
            <a:r>
              <a:rPr lang="en-US" sz="2400" dirty="0" smtClean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ont</a:t>
            </a:r>
            <a:r>
              <a:rPr lang="en-US" sz="2400" dirty="0">
                <a:latin typeface="Calibri" pitchFamily="-100" charset="0"/>
              </a:rPr>
              <a:t>  </a:t>
            </a:r>
            <a:r>
              <a:rPr lang="en-US" sz="2400" dirty="0" err="1">
                <a:latin typeface="Calibri" pitchFamily="-100" charset="0"/>
              </a:rPr>
              <a:t>été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versés</a:t>
            </a:r>
            <a:r>
              <a:rPr lang="en-US" sz="2400" dirty="0">
                <a:latin typeface="Calibri" pitchFamily="-100" charset="0"/>
              </a:rPr>
              <a:t> par Anna.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648075" y="4155280"/>
            <a:ext cx="417512" cy="4619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r>
              <a:rPr lang="de-DE" sz="2400" baseline="-250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79925" y="1945480"/>
            <a:ext cx="481012" cy="4619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</a:t>
            </a:r>
            <a:r>
              <a:rPr lang="de-DE" sz="2400" baseline="-2500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589587" y="1867693"/>
            <a:ext cx="530225" cy="4603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H*</a:t>
            </a:r>
          </a:p>
        </p:txBody>
      </p:sp>
      <p:sp>
        <p:nvSpPr>
          <p:cNvPr id="31760" name="TextBox 18"/>
          <p:cNvSpPr txBox="1">
            <a:spLocks noChangeArrowheads="1"/>
          </p:cNvSpPr>
          <p:nvPr/>
        </p:nvSpPr>
        <p:spPr bwMode="auto">
          <a:xfrm>
            <a:off x="3333497" y="607218"/>
            <a:ext cx="3200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2400" dirty="0"/>
              <a:t>L</a:t>
            </a:r>
            <a:r>
              <a:rPr lang="en-GB" sz="2400" baseline="-25000" dirty="0"/>
              <a:t>1</a:t>
            </a:r>
            <a:r>
              <a:rPr lang="en-GB" sz="2400" dirty="0"/>
              <a:t>H</a:t>
            </a:r>
            <a:r>
              <a:rPr lang="en-GB" sz="2400" baseline="-25000" dirty="0"/>
              <a:t>1</a:t>
            </a:r>
            <a:r>
              <a:rPr lang="en-GB" sz="2400" dirty="0"/>
              <a:t> L</a:t>
            </a:r>
            <a:r>
              <a:rPr lang="en-GB" sz="2400" baseline="-25000" dirty="0"/>
              <a:t>2</a:t>
            </a:r>
            <a:r>
              <a:rPr lang="en-GB" sz="2400" dirty="0"/>
              <a:t> H*</a:t>
            </a:r>
          </a:p>
        </p:txBody>
      </p:sp>
      <p:pic>
        <p:nvPicPr>
          <p:cNvPr id="20" name="Welby-figure-3.18.wav">
            <a:hlinkClick r:id="" action="ppaction://media"/>
          </p:cNvPr>
          <p:cNvPicPr>
            <a:picLocks noRot="1"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2495297" y="856456"/>
            <a:ext cx="2127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Straight Connector 17"/>
          <p:cNvCxnSpPr/>
          <p:nvPr/>
        </p:nvCxnSpPr>
        <p:spPr>
          <a:xfrm rot="5400000" flipH="1" flipV="1">
            <a:off x="4048666" y="673099"/>
            <a:ext cx="460375" cy="36671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rot="5400000">
            <a:off x="123031" y="5367337"/>
            <a:ext cx="508000" cy="1587"/>
          </a:xfrm>
          <a:prstGeom prst="line">
            <a:avLst/>
          </a:prstGeom>
          <a:ln w="2540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75456" y="4156868"/>
            <a:ext cx="417512" cy="4619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r>
              <a:rPr lang="de-DE" sz="2400" baseline="-250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1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368425" y="2178049"/>
            <a:ext cx="481012" cy="4619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</a:t>
            </a:r>
            <a:r>
              <a:rPr lang="de-DE" sz="2400" baseline="-250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1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075656" y="3266280"/>
            <a:ext cx="418053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r>
              <a:rPr lang="de-DE" sz="2400" baseline="-250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2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817812" y="2178049"/>
            <a:ext cx="530225" cy="4603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H*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960562" y="0"/>
            <a:ext cx="4619625" cy="4603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pitchFamily="-100" charset="-128"/>
                <a:cs typeface="ＭＳ Ｐゴシック" pitchFamily="-100" charset="-128"/>
              </a:rPr>
              <a:t>Variabilität in  der</a:t>
            </a:r>
            <a:r>
              <a:rPr lang="de-DE" sz="2400" dirty="0" smtClean="0">
                <a:solidFill>
                  <a:srgbClr val="000000"/>
                </a:solidFill>
                <a:ea typeface="ＭＳ Ｐゴシック" pitchFamily="-100" charset="-128"/>
                <a:cs typeface="ＭＳ Ｐゴシック" pitchFamily="-100" charset="-128"/>
              </a:rPr>
              <a:t> Akzentphrase</a:t>
            </a:r>
            <a:endParaRPr lang="de-DE" sz="2400" dirty="0">
              <a:solidFill>
                <a:srgbClr val="000000"/>
              </a:solidFill>
              <a:ea typeface="ＭＳ Ｐゴシック" pitchFamily="-100" charset="-128"/>
              <a:cs typeface="ＭＳ Ｐゴシック" pitchFamily="-100" charset="-128"/>
            </a:endParaRPr>
          </a:p>
        </p:txBody>
      </p:sp>
      <p:sp>
        <p:nvSpPr>
          <p:cNvPr id="27" name="TextBox 26"/>
          <p:cNvSpPr txBox="1"/>
          <p:nvPr/>
        </p:nvSpPr>
        <p:spPr bwMode="auto">
          <a:xfrm>
            <a:off x="892968" y="6519446"/>
            <a:ext cx="693578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1600" dirty="0" smtClean="0">
                <a:latin typeface="Calibri" pitchFamily="-100" charset="0"/>
              </a:rPr>
              <a:t>Die </a:t>
            </a:r>
            <a:r>
              <a:rPr lang="de-DE" sz="1600" dirty="0" err="1" smtClean="0">
                <a:latin typeface="Calibri" pitchFamily="-100" charset="0"/>
              </a:rPr>
              <a:t>grenadine</a:t>
            </a:r>
            <a:r>
              <a:rPr lang="de-DE" sz="1600" dirty="0" smtClean="0">
                <a:latin typeface="Calibri" pitchFamily="-100" charset="0"/>
              </a:rPr>
              <a:t>, Limo und Orangensaft wurden von Anna eingeschenkt</a:t>
            </a:r>
            <a:endParaRPr lang="de-DE" sz="1600" dirty="0">
              <a:latin typeface="Calibri" pitchFamily="-10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76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/>
          <a:srcRect b="43553"/>
          <a:stretch>
            <a:fillRect/>
          </a:stretch>
        </p:blipFill>
        <p:spPr bwMode="auto">
          <a:xfrm>
            <a:off x="685800" y="1981200"/>
            <a:ext cx="68961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Connector 5"/>
          <p:cNvCxnSpPr/>
          <p:nvPr/>
        </p:nvCxnSpPr>
        <p:spPr>
          <a:xfrm rot="5400000">
            <a:off x="1588" y="4419600"/>
            <a:ext cx="1827215" cy="158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5400000">
            <a:off x="965995" y="3517109"/>
            <a:ext cx="3543302" cy="1428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>
            <a:off x="2515670" y="3581405"/>
            <a:ext cx="3657604" cy="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>
            <a:off x="4573192" y="4266802"/>
            <a:ext cx="1218405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5400000">
            <a:off x="6478190" y="4419204"/>
            <a:ext cx="1828011" cy="158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066800" y="2814637"/>
            <a:ext cx="417512" cy="4619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r>
              <a:rPr lang="de-DE" sz="2400" baseline="-250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1</a:t>
            </a:r>
          </a:p>
        </p:txBody>
      </p:sp>
      <p:sp>
        <p:nvSpPr>
          <p:cNvPr id="15" name="TextBox 14"/>
          <p:cNvSpPr txBox="1"/>
          <p:nvPr/>
        </p:nvSpPr>
        <p:spPr>
          <a:xfrm flipH="1">
            <a:off x="1962438" y="2209800"/>
            <a:ext cx="532859" cy="4603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H*</a:t>
            </a:r>
          </a:p>
        </p:txBody>
      </p:sp>
      <p:sp>
        <p:nvSpPr>
          <p:cNvPr id="16" name="TextBox 15"/>
          <p:cNvSpPr txBox="1"/>
          <p:nvPr/>
        </p:nvSpPr>
        <p:spPr>
          <a:xfrm flipH="1">
            <a:off x="3086370" y="2286000"/>
            <a:ext cx="532859" cy="4603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H*</a:t>
            </a:r>
          </a:p>
        </p:txBody>
      </p:sp>
      <p:sp>
        <p:nvSpPr>
          <p:cNvPr id="17" name="TextBox 16"/>
          <p:cNvSpPr txBox="1"/>
          <p:nvPr/>
        </p:nvSpPr>
        <p:spPr bwMode="auto">
          <a:xfrm>
            <a:off x="1196192" y="4262735"/>
            <a:ext cx="129910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Marie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8" name="TextBox 17"/>
          <p:cNvSpPr txBox="1"/>
          <p:nvPr/>
        </p:nvSpPr>
        <p:spPr bwMode="auto">
          <a:xfrm>
            <a:off x="3048523" y="4262735"/>
            <a:ext cx="11414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 smtClean="0">
                <a:latin typeface="Calibri" pitchFamily="-100" charset="0"/>
              </a:rPr>
              <a:t>mange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4267200" y="4262735"/>
            <a:ext cx="83767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 smtClean="0">
                <a:latin typeface="Calibri" pitchFamily="-100" charset="0"/>
              </a:rPr>
              <a:t>une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20" name="TextBox 19"/>
          <p:cNvSpPr txBox="1"/>
          <p:nvPr/>
        </p:nvSpPr>
        <p:spPr bwMode="auto">
          <a:xfrm>
            <a:off x="5486400" y="4262735"/>
            <a:ext cx="11414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 smtClean="0">
                <a:latin typeface="Calibri" pitchFamily="-100" charset="0"/>
              </a:rPr>
              <a:t>banane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30" name="TextBox 29"/>
          <p:cNvSpPr txBox="1"/>
          <p:nvPr/>
        </p:nvSpPr>
        <p:spPr bwMode="auto">
          <a:xfrm>
            <a:off x="1484312" y="4953002"/>
            <a:ext cx="725488" cy="457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AP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31" name="TextBox 30"/>
          <p:cNvSpPr txBox="1"/>
          <p:nvPr/>
        </p:nvSpPr>
        <p:spPr bwMode="auto">
          <a:xfrm>
            <a:off x="3256485" y="4953002"/>
            <a:ext cx="725488" cy="457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AP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32" name="TextBox 31"/>
          <p:cNvSpPr txBox="1"/>
          <p:nvPr/>
        </p:nvSpPr>
        <p:spPr bwMode="auto">
          <a:xfrm>
            <a:off x="5486400" y="4953002"/>
            <a:ext cx="725488" cy="457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AP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34" name="TextBox 33"/>
          <p:cNvSpPr txBox="1"/>
          <p:nvPr/>
        </p:nvSpPr>
        <p:spPr bwMode="auto">
          <a:xfrm>
            <a:off x="522287" y="6100465"/>
            <a:ext cx="252623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F-TOBI Fig. 3.9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960562" y="0"/>
            <a:ext cx="4619625" cy="4603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pitchFamily="-100" charset="-128"/>
                <a:cs typeface="ＭＳ Ｐゴシック" pitchFamily="-100" charset="-128"/>
              </a:rPr>
              <a:t>Variabilität in  der</a:t>
            </a:r>
            <a:r>
              <a:rPr lang="de-DE" sz="2400" dirty="0" smtClean="0">
                <a:solidFill>
                  <a:srgbClr val="000000"/>
                </a:solidFill>
                <a:ea typeface="ＭＳ Ｐゴシック" pitchFamily="-100" charset="-128"/>
                <a:cs typeface="ＭＳ Ｐゴシック" pitchFamily="-100" charset="-128"/>
              </a:rPr>
              <a:t> Akzentphrase</a:t>
            </a:r>
            <a:endParaRPr lang="de-DE" sz="2400" dirty="0">
              <a:solidFill>
                <a:srgbClr val="000000"/>
              </a:solidFill>
              <a:ea typeface="ＭＳ Ｐゴシック" pitchFamily="-100" charset="-128"/>
              <a:cs typeface="ＭＳ Ｐゴシック" pitchFamily="-100" charset="-128"/>
            </a:endParaRPr>
          </a:p>
        </p:txBody>
      </p:sp>
      <p:sp>
        <p:nvSpPr>
          <p:cNvPr id="36" name="TextBox 35"/>
          <p:cNvSpPr txBox="1"/>
          <p:nvPr/>
        </p:nvSpPr>
        <p:spPr bwMode="auto">
          <a:xfrm>
            <a:off x="1960562" y="800398"/>
            <a:ext cx="43053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Diese AP besteht nur aus </a:t>
            </a:r>
            <a:r>
              <a:rPr lang="de-DE" sz="2400" i="1" dirty="0" err="1" smtClean="0">
                <a:latin typeface="Calibri" pitchFamily="-100" charset="0"/>
              </a:rPr>
              <a:t>mange</a:t>
            </a:r>
            <a:endParaRPr lang="de-DE" sz="2400" i="1" dirty="0">
              <a:latin typeface="Calibri" pitchFamily="-100" charset="0"/>
            </a:endParaRPr>
          </a:p>
        </p:txBody>
      </p:sp>
      <p:sp>
        <p:nvSpPr>
          <p:cNvPr id="25" name="TextBox 24"/>
          <p:cNvSpPr txBox="1"/>
          <p:nvPr/>
        </p:nvSpPr>
        <p:spPr bwMode="auto">
          <a:xfrm>
            <a:off x="4246562" y="5931188"/>
            <a:ext cx="466725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1600" dirty="0" smtClean="0">
                <a:latin typeface="Calibri" pitchFamily="-100" charset="0"/>
              </a:rPr>
              <a:t>Marie isst eine Banane</a:t>
            </a:r>
            <a:endParaRPr lang="de-DE" sz="1600" dirty="0">
              <a:latin typeface="Calibri" pitchFamily="-100" charset="0"/>
            </a:endParaRPr>
          </a:p>
        </p:txBody>
      </p:sp>
      <p:cxnSp>
        <p:nvCxnSpPr>
          <p:cNvPr id="26" name="Straight Arrow Connector 25"/>
          <p:cNvCxnSpPr/>
          <p:nvPr/>
        </p:nvCxnSpPr>
        <p:spPr>
          <a:xfrm rot="5400000">
            <a:off x="2896917" y="1621631"/>
            <a:ext cx="719137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Fig_3_9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9792" y="800398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98525" y="2500312"/>
            <a:ext cx="6894513" cy="306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1" name="Rectangle 4"/>
          <p:cNvSpPr>
            <a:spLocks noChangeArrowheads="1"/>
          </p:cNvSpPr>
          <p:nvPr/>
        </p:nvSpPr>
        <p:spPr bwMode="auto">
          <a:xfrm>
            <a:off x="898525" y="2038350"/>
            <a:ext cx="68945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latin typeface="Calibri" pitchFamily="-100" charset="0"/>
              </a:rPr>
              <a:t>Le mélanome, la mélanine et le collagène étaient étudiés à la fac</a:t>
            </a:r>
            <a:endParaRPr lang="de-DE">
              <a:latin typeface="Calibri" pitchFamily="-100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47800" y="4710112"/>
            <a:ext cx="417513" cy="4619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r>
              <a:rPr lang="de-DE" sz="2400" baseline="-2500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362200" y="2408237"/>
            <a:ext cx="532417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H1</a:t>
            </a:r>
            <a:endParaRPr lang="de-DE" sz="2400" baseline="-250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21163" y="4248150"/>
            <a:ext cx="417512" cy="46196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r>
              <a:rPr lang="de-DE" sz="2400" baseline="-2500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251450" y="2638425"/>
            <a:ext cx="532417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H1</a:t>
            </a:r>
            <a:endParaRPr lang="de-DE" sz="2400" baseline="-250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2776" name="TextBox 12"/>
          <p:cNvSpPr txBox="1">
            <a:spLocks noChangeArrowheads="1"/>
          </p:cNvSpPr>
          <p:nvPr/>
        </p:nvSpPr>
        <p:spPr bwMode="auto">
          <a:xfrm>
            <a:off x="1600200" y="5241925"/>
            <a:ext cx="26209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>
                <a:solidFill>
                  <a:srgbClr val="FF0000"/>
                </a:solidFill>
                <a:latin typeface="Calibri" pitchFamily="-100" charset="0"/>
              </a:rPr>
              <a:t>m  ɛ  l   a    n   o    m</a:t>
            </a:r>
          </a:p>
        </p:txBody>
      </p:sp>
      <p:sp>
        <p:nvSpPr>
          <p:cNvPr id="32777" name="TextBox 14"/>
          <p:cNvSpPr txBox="1">
            <a:spLocks noChangeArrowheads="1"/>
          </p:cNvSpPr>
          <p:nvPr/>
        </p:nvSpPr>
        <p:spPr bwMode="auto">
          <a:xfrm>
            <a:off x="4527550" y="5241925"/>
            <a:ext cx="251301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>
                <a:solidFill>
                  <a:srgbClr val="FF0000"/>
                </a:solidFill>
                <a:latin typeface="Calibri" pitchFamily="-100" charset="0"/>
              </a:rPr>
              <a:t>m  ɛ  l   a    n   i    n</a:t>
            </a:r>
          </a:p>
        </p:txBody>
      </p:sp>
      <p:cxnSp>
        <p:nvCxnSpPr>
          <p:cNvPr id="16" name="Straight Connector 15"/>
          <p:cNvCxnSpPr/>
          <p:nvPr/>
        </p:nvCxnSpPr>
        <p:spPr>
          <a:xfrm rot="5400000">
            <a:off x="965994" y="5955506"/>
            <a:ext cx="508000" cy="158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5400000">
            <a:off x="3861594" y="5955506"/>
            <a:ext cx="508000" cy="158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780" name="TextBox 17"/>
          <p:cNvSpPr txBox="1">
            <a:spLocks noChangeArrowheads="1"/>
          </p:cNvSpPr>
          <p:nvPr/>
        </p:nvSpPr>
        <p:spPr bwMode="auto">
          <a:xfrm>
            <a:off x="2362200" y="5749925"/>
            <a:ext cx="52228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AP</a:t>
            </a:r>
          </a:p>
        </p:txBody>
      </p:sp>
      <p:cxnSp>
        <p:nvCxnSpPr>
          <p:cNvPr id="19" name="Straight Connector 18"/>
          <p:cNvCxnSpPr/>
          <p:nvPr/>
        </p:nvCxnSpPr>
        <p:spPr>
          <a:xfrm rot="5400000">
            <a:off x="6604794" y="5853906"/>
            <a:ext cx="508000" cy="158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782" name="TextBox 19"/>
          <p:cNvSpPr txBox="1">
            <a:spLocks noChangeArrowheads="1"/>
          </p:cNvSpPr>
          <p:nvPr/>
        </p:nvSpPr>
        <p:spPr bwMode="auto">
          <a:xfrm>
            <a:off x="5226050" y="5749925"/>
            <a:ext cx="5207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AP</a:t>
            </a:r>
          </a:p>
        </p:txBody>
      </p:sp>
      <p:sp>
        <p:nvSpPr>
          <p:cNvPr id="32783" name="TextBox 20"/>
          <p:cNvSpPr txBox="1">
            <a:spLocks noChangeArrowheads="1"/>
          </p:cNvSpPr>
          <p:nvPr/>
        </p:nvSpPr>
        <p:spPr bwMode="auto">
          <a:xfrm>
            <a:off x="7467600" y="5467350"/>
            <a:ext cx="16764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1600">
                <a:latin typeface="Calibri" pitchFamily="-100" charset="0"/>
              </a:rPr>
              <a:t>aus Welby (2003)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232650" y="4248150"/>
            <a:ext cx="417513" cy="46196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r>
              <a:rPr lang="de-DE" sz="2400" baseline="-2500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1</a:t>
            </a:r>
          </a:p>
        </p:txBody>
      </p:sp>
      <p:sp>
        <p:nvSpPr>
          <p:cNvPr id="32786" name="TextBox 23"/>
          <p:cNvSpPr txBox="1">
            <a:spLocks noChangeArrowheads="1"/>
          </p:cNvSpPr>
          <p:nvPr/>
        </p:nvSpPr>
        <p:spPr bwMode="auto">
          <a:xfrm>
            <a:off x="3084513" y="528637"/>
            <a:ext cx="40782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2400" dirty="0"/>
              <a:t>L</a:t>
            </a:r>
            <a:r>
              <a:rPr lang="en-GB" sz="2400" baseline="-25000" dirty="0"/>
              <a:t>1</a:t>
            </a:r>
            <a:r>
              <a:rPr lang="en-GB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</a:t>
            </a:r>
            <a:r>
              <a:rPr lang="en-GB" sz="2400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1</a:t>
            </a:r>
            <a:r>
              <a:rPr lang="en-GB" sz="2400" strike="sngStrike" dirty="0">
                <a:solidFill>
                  <a:srgbClr val="FF0000"/>
                </a:solidFill>
              </a:rPr>
              <a:t>L</a:t>
            </a:r>
            <a:r>
              <a:rPr lang="en-GB" sz="2400" strike="sngStrike" baseline="-25000" dirty="0">
                <a:solidFill>
                  <a:srgbClr val="FF0000"/>
                </a:solidFill>
              </a:rPr>
              <a:t>2</a:t>
            </a:r>
            <a:r>
              <a:rPr lang="en-GB" sz="2400" strike="sngStrike" dirty="0">
                <a:solidFill>
                  <a:srgbClr val="FF0000"/>
                </a:solidFill>
              </a:rPr>
              <a:t>H*</a:t>
            </a:r>
          </a:p>
        </p:txBody>
      </p:sp>
      <p:pic>
        <p:nvPicPr>
          <p:cNvPr id="25" name="Welby-figure-3.19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rcRect/>
          <a:stretch>
            <a:fillRect/>
          </a:stretch>
        </p:blipFill>
        <p:spPr bwMode="auto">
          <a:xfrm>
            <a:off x="381000" y="2195512"/>
            <a:ext cx="2127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melanine.wav">
            <a:hlinkClick r:id="" action="ppaction://media"/>
          </p:cNvPr>
          <p:cNvPicPr>
            <a:picLocks noRot="1"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847696" y="5792258"/>
            <a:ext cx="293687" cy="293687"/>
          </a:xfrm>
          <a:prstGeom prst="rect">
            <a:avLst/>
          </a:prstGeom>
        </p:spPr>
      </p:pic>
      <p:pic>
        <p:nvPicPr>
          <p:cNvPr id="21" name="melanome.wav">
            <a:hlinkClick r:id="" action="ppaction://media"/>
          </p:cNvPr>
          <p:cNvPicPr>
            <a:picLocks noRot="1"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891912" y="5815013"/>
            <a:ext cx="293687" cy="293687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 bwMode="auto">
          <a:xfrm>
            <a:off x="717550" y="838022"/>
            <a:ext cx="7620000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Seltener wird H* in schnell gesprochener Sprache getilgt – wodurch ausnahmsweise die wahrgenommene Hauptbetonung auf dem ersten LH fällt.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960562" y="0"/>
            <a:ext cx="4619625" cy="4603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pitchFamily="-100" charset="-128"/>
                <a:cs typeface="ＭＳ Ｐゴシック" pitchFamily="-100" charset="-128"/>
              </a:rPr>
              <a:t>Variabilität in  der</a:t>
            </a:r>
            <a:r>
              <a:rPr lang="de-DE" sz="2400" dirty="0" smtClean="0">
                <a:solidFill>
                  <a:srgbClr val="000000"/>
                </a:solidFill>
                <a:ea typeface="ＭＳ Ｐゴシック" pitchFamily="-100" charset="-128"/>
                <a:cs typeface="ＭＳ Ｐゴシック" pitchFamily="-100" charset="-128"/>
              </a:rPr>
              <a:t> Akzentphrase</a:t>
            </a:r>
            <a:endParaRPr lang="de-DE" sz="2400" dirty="0">
              <a:solidFill>
                <a:srgbClr val="000000"/>
              </a:solidFill>
              <a:ea typeface="ＭＳ Ｐゴシック" pitchFamily="-100" charset="-128"/>
              <a:cs typeface="ＭＳ Ｐゴシック" pitchFamily="-100" charset="-128"/>
            </a:endParaRPr>
          </a:p>
        </p:txBody>
      </p:sp>
      <p:sp>
        <p:nvSpPr>
          <p:cNvPr id="23" name="TextBox 22"/>
          <p:cNvSpPr txBox="1"/>
          <p:nvPr/>
        </p:nvSpPr>
        <p:spPr bwMode="auto">
          <a:xfrm>
            <a:off x="593725" y="6379578"/>
            <a:ext cx="85502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1600" dirty="0" smtClean="0">
                <a:latin typeface="Calibri" pitchFamily="-100" charset="0"/>
              </a:rPr>
              <a:t>Das </a:t>
            </a:r>
            <a:r>
              <a:rPr lang="de-DE" sz="1600" dirty="0" err="1" smtClean="0">
                <a:latin typeface="Calibri" pitchFamily="-100" charset="0"/>
              </a:rPr>
              <a:t>Melanom,das</a:t>
            </a:r>
            <a:r>
              <a:rPr lang="de-DE" sz="1600" dirty="0" smtClean="0">
                <a:latin typeface="Calibri" pitchFamily="-100" charset="0"/>
              </a:rPr>
              <a:t> Melanin wurden von den Studenten an der Fakultät studiert</a:t>
            </a:r>
            <a:endParaRPr lang="de-DE" sz="1600" dirty="0">
              <a:latin typeface="Calibri" pitchFamily="-10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70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19400" y="0"/>
            <a:ext cx="281940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Intonationsphrasen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" name="TextBox 2"/>
          <p:cNvSpPr txBox="1"/>
          <p:nvPr/>
        </p:nvSpPr>
        <p:spPr bwMode="auto">
          <a:xfrm>
            <a:off x="381000" y="498901"/>
            <a:ext cx="8001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Im Französischen gibt es eine Intonationsphrase mit einem stärkeren prosodischen Bruch als für die Akzentphrase.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4" name="TextBox 3"/>
          <p:cNvSpPr txBox="1"/>
          <p:nvPr/>
        </p:nvSpPr>
        <p:spPr bwMode="auto">
          <a:xfrm>
            <a:off x="381000" y="4592596"/>
            <a:ext cx="6781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 smtClean="0">
                <a:latin typeface="Calibri" pitchFamily="-100" charset="0"/>
              </a:rPr>
              <a:t>Füe</a:t>
            </a:r>
            <a:r>
              <a:rPr lang="de-DE" sz="2400" dirty="0" smtClean="0">
                <a:latin typeface="Calibri" pitchFamily="-100" charset="0"/>
              </a:rPr>
              <a:t> jede Intonationsphrase gibt es die Wahl zwischen zwei Grenztönen: L%, H%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381000" y="1745396"/>
            <a:ext cx="7162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Eine Intonationsphrase besteht aus mindestens einer Akzentphrase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7" name="TextBox 6"/>
          <p:cNvSpPr txBox="1"/>
          <p:nvPr/>
        </p:nvSpPr>
        <p:spPr bwMode="auto">
          <a:xfrm>
            <a:off x="381000" y="3355032"/>
            <a:ext cx="8382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solidFill>
                  <a:srgbClr val="FF0000"/>
                </a:solidFill>
                <a:latin typeface="Calibri" pitchFamily="-100" charset="0"/>
              </a:rPr>
              <a:t>[</a:t>
            </a:r>
            <a:r>
              <a:rPr lang="de-DE" sz="2400" dirty="0" smtClean="0">
                <a:solidFill>
                  <a:srgbClr val="0000FF"/>
                </a:solidFill>
                <a:latin typeface="Calibri" pitchFamily="-100" charset="0"/>
              </a:rPr>
              <a:t>(</a:t>
            </a:r>
            <a:r>
              <a:rPr lang="de-DE" sz="2400" dirty="0" smtClean="0">
                <a:latin typeface="Calibri" pitchFamily="-100" charset="0"/>
              </a:rPr>
              <a:t>Les </a:t>
            </a:r>
            <a:r>
              <a:rPr lang="de-DE" sz="2400" dirty="0" err="1" smtClean="0">
                <a:latin typeface="Calibri" pitchFamily="-100" charset="0"/>
              </a:rPr>
              <a:t>longs</a:t>
            </a:r>
            <a:r>
              <a:rPr lang="de-DE" sz="2400" dirty="0" smtClean="0">
                <a:latin typeface="Calibri" pitchFamily="-100" charset="0"/>
              </a:rPr>
              <a:t> </a:t>
            </a:r>
            <a:r>
              <a:rPr lang="de-DE" sz="2400" dirty="0" err="1" smtClean="0">
                <a:latin typeface="Calibri" pitchFamily="-100" charset="0"/>
              </a:rPr>
              <a:t>navets</a:t>
            </a:r>
            <a:r>
              <a:rPr lang="de-DE" sz="2400" dirty="0" err="1" smtClean="0">
                <a:solidFill>
                  <a:srgbClr val="0000FF"/>
                </a:solidFill>
                <a:latin typeface="Calibri" pitchFamily="-100" charset="0"/>
              </a:rPr>
              <a:t>)AP</a:t>
            </a:r>
            <a:r>
              <a:rPr lang="de-DE" sz="2400" dirty="0" smtClean="0">
                <a:latin typeface="Calibri" pitchFamily="-100" charset="0"/>
              </a:rPr>
              <a:t> </a:t>
            </a:r>
            <a:r>
              <a:rPr lang="de-DE" sz="2400" dirty="0" smtClean="0">
                <a:solidFill>
                  <a:srgbClr val="0000FF"/>
                </a:solidFill>
                <a:latin typeface="Calibri" pitchFamily="-100" charset="0"/>
              </a:rPr>
              <a:t>(</a:t>
            </a:r>
            <a:r>
              <a:rPr lang="de-DE" sz="2400" dirty="0" err="1" smtClean="0">
                <a:latin typeface="Calibri" pitchFamily="-100" charset="0"/>
              </a:rPr>
              <a:t>vont</a:t>
            </a:r>
            <a:r>
              <a:rPr lang="de-DE" sz="2400" dirty="0" smtClean="0">
                <a:latin typeface="Calibri" pitchFamily="-100" charset="0"/>
              </a:rPr>
              <a:t> </a:t>
            </a:r>
            <a:r>
              <a:rPr lang="de-DE" sz="2400" dirty="0" err="1" smtClean="0">
                <a:latin typeface="Calibri" pitchFamily="-100" charset="0"/>
              </a:rPr>
              <a:t>laminer</a:t>
            </a:r>
            <a:r>
              <a:rPr lang="de-DE" sz="2400" dirty="0" err="1" smtClean="0">
                <a:solidFill>
                  <a:srgbClr val="0000FF"/>
                </a:solidFill>
                <a:latin typeface="Calibri" pitchFamily="-100" charset="0"/>
              </a:rPr>
              <a:t>)AP</a:t>
            </a:r>
            <a:r>
              <a:rPr lang="de-DE" sz="2400" dirty="0" smtClean="0">
                <a:solidFill>
                  <a:srgbClr val="0000FF"/>
                </a:solidFill>
                <a:latin typeface="Calibri" pitchFamily="-100" charset="0"/>
              </a:rPr>
              <a:t> (</a:t>
            </a:r>
            <a:r>
              <a:rPr lang="de-DE" sz="2400" dirty="0" err="1" smtClean="0">
                <a:latin typeface="Calibri" pitchFamily="-100" charset="0"/>
              </a:rPr>
              <a:t>Marie-Renée</a:t>
            </a:r>
            <a:r>
              <a:rPr lang="de-DE" sz="2400" dirty="0" err="1" smtClean="0">
                <a:solidFill>
                  <a:srgbClr val="0000FF"/>
                </a:solidFill>
                <a:latin typeface="Calibri" pitchFamily="-100" charset="0"/>
              </a:rPr>
              <a:t>)AP</a:t>
            </a:r>
            <a:r>
              <a:rPr lang="de-DE" sz="2400" dirty="0" err="1" smtClean="0">
                <a:solidFill>
                  <a:srgbClr val="FF0000"/>
                </a:solidFill>
                <a:latin typeface="Calibri" pitchFamily="-100" charset="0"/>
              </a:rPr>
              <a:t>]IP</a:t>
            </a:r>
            <a:endParaRPr lang="de-DE" sz="2400" dirty="0">
              <a:solidFill>
                <a:srgbClr val="FF0000"/>
              </a:solidFill>
              <a:latin typeface="Calibri" pitchFamily="-100" charset="0"/>
            </a:endParaRPr>
          </a:p>
        </p:txBody>
      </p:sp>
      <p:pic>
        <p:nvPicPr>
          <p:cNvPr id="9" name="Picture 5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258762" y="3572222"/>
            <a:ext cx="2444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7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71763" y="0"/>
            <a:ext cx="3043237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L% Intonationsphrasen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6" name="Picture 1" descr="fig3a.tif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136775"/>
            <a:ext cx="9144000" cy="258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Straight Connector 6"/>
          <p:cNvCxnSpPr/>
          <p:nvPr/>
        </p:nvCxnSpPr>
        <p:spPr>
          <a:xfrm rot="5400000" flipH="1" flipV="1">
            <a:off x="-277019" y="4468019"/>
            <a:ext cx="1774825" cy="1588"/>
          </a:xfrm>
          <a:prstGeom prst="line">
            <a:avLst/>
          </a:prstGeom>
          <a:ln w="25400" cap="flat" cmpd="sng" algn="ctr">
            <a:solidFill>
              <a:schemeClr val="accent2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 flipH="1" flipV="1">
            <a:off x="2085181" y="4468019"/>
            <a:ext cx="1774825" cy="1588"/>
          </a:xfrm>
          <a:prstGeom prst="line">
            <a:avLst/>
          </a:prstGeom>
          <a:ln w="25400" cap="flat" cmpd="sng" algn="ctr">
            <a:solidFill>
              <a:schemeClr val="accent2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5400000" flipH="1" flipV="1">
            <a:off x="4217194" y="4468019"/>
            <a:ext cx="1774825" cy="1587"/>
          </a:xfrm>
          <a:prstGeom prst="line">
            <a:avLst/>
          </a:prstGeom>
          <a:ln w="25400" cap="flat" cmpd="sng" algn="ctr">
            <a:solidFill>
              <a:schemeClr val="accent2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 flipH="1" flipV="1">
            <a:off x="5666581" y="4468019"/>
            <a:ext cx="1774825" cy="1588"/>
          </a:xfrm>
          <a:prstGeom prst="line">
            <a:avLst/>
          </a:prstGeom>
          <a:ln w="25400" cap="flat" cmpd="sng" algn="ctr">
            <a:solidFill>
              <a:schemeClr val="accent2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5400000" flipH="1" flipV="1">
            <a:off x="6580981" y="4468019"/>
            <a:ext cx="1774825" cy="1588"/>
          </a:xfrm>
          <a:prstGeom prst="line">
            <a:avLst/>
          </a:prstGeom>
          <a:ln w="25400" cap="flat" cmpd="sng" algn="ctr">
            <a:solidFill>
              <a:schemeClr val="accent2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 flipH="1" flipV="1">
            <a:off x="7952581" y="4468019"/>
            <a:ext cx="1774825" cy="1588"/>
          </a:xfrm>
          <a:prstGeom prst="line">
            <a:avLst/>
          </a:prstGeom>
          <a:ln w="25400" cap="flat" cmpd="sng" algn="ctr">
            <a:solidFill>
              <a:schemeClr val="accent2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3" name="TextBox 8"/>
          <p:cNvSpPr txBox="1">
            <a:spLocks noChangeArrowheads="1"/>
          </p:cNvSpPr>
          <p:nvPr/>
        </p:nvSpPr>
        <p:spPr bwMode="auto">
          <a:xfrm>
            <a:off x="201613" y="4799013"/>
            <a:ext cx="40798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le</a:t>
            </a:r>
          </a:p>
        </p:txBody>
      </p:sp>
      <p:sp>
        <p:nvSpPr>
          <p:cNvPr id="14" name="TextBox 9"/>
          <p:cNvSpPr txBox="1">
            <a:spLocks noChangeArrowheads="1"/>
          </p:cNvSpPr>
          <p:nvPr/>
        </p:nvSpPr>
        <p:spPr bwMode="auto">
          <a:xfrm>
            <a:off x="1066800" y="4799013"/>
            <a:ext cx="12493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col</a:t>
            </a:r>
            <a:r>
              <a:rPr lang="en-US" sz="2400">
                <a:latin typeface="Calibri" pitchFamily="-100" charset="0"/>
              </a:rPr>
              <a:t>é</a:t>
            </a:r>
            <a:r>
              <a:rPr lang="de-DE" sz="2400">
                <a:latin typeface="Calibri" pitchFamily="-100" charset="0"/>
              </a:rPr>
              <a:t>reux</a:t>
            </a:r>
          </a:p>
        </p:txBody>
      </p:sp>
      <p:sp>
        <p:nvSpPr>
          <p:cNvPr id="15" name="TextBox 10"/>
          <p:cNvSpPr txBox="1">
            <a:spLocks noChangeArrowheads="1"/>
          </p:cNvSpPr>
          <p:nvPr/>
        </p:nvSpPr>
        <p:spPr bwMode="auto">
          <a:xfrm>
            <a:off x="3505200" y="4799013"/>
            <a:ext cx="10255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garçon</a:t>
            </a:r>
          </a:p>
        </p:txBody>
      </p:sp>
      <p:sp>
        <p:nvSpPr>
          <p:cNvPr id="16" name="TextBox 11"/>
          <p:cNvSpPr txBox="1">
            <a:spLocks noChangeArrowheads="1"/>
          </p:cNvSpPr>
          <p:nvPr/>
        </p:nvSpPr>
        <p:spPr bwMode="auto">
          <a:xfrm>
            <a:off x="5257800" y="4799013"/>
            <a:ext cx="122078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ment à</a:t>
            </a:r>
          </a:p>
        </p:txBody>
      </p:sp>
      <p:sp>
        <p:nvSpPr>
          <p:cNvPr id="17" name="TextBox 12"/>
          <p:cNvSpPr txBox="1">
            <a:spLocks noChangeArrowheads="1"/>
          </p:cNvSpPr>
          <p:nvPr/>
        </p:nvSpPr>
        <p:spPr bwMode="auto">
          <a:xfrm>
            <a:off x="6705600" y="4799013"/>
            <a:ext cx="6096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sa</a:t>
            </a:r>
          </a:p>
        </p:txBody>
      </p:sp>
      <p:sp>
        <p:nvSpPr>
          <p:cNvPr id="18" name="TextBox 13"/>
          <p:cNvSpPr txBox="1">
            <a:spLocks noChangeArrowheads="1"/>
          </p:cNvSpPr>
          <p:nvPr/>
        </p:nvSpPr>
        <p:spPr bwMode="auto">
          <a:xfrm>
            <a:off x="7620000" y="4799013"/>
            <a:ext cx="1066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mère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96863" y="2890838"/>
            <a:ext cx="417512" cy="46196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r>
              <a:rPr lang="de-DE" sz="2400" baseline="-250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676400" y="2136775"/>
            <a:ext cx="538163" cy="4619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</a:t>
            </a:r>
            <a:r>
              <a:rPr lang="de-DE" sz="2400" baseline="-250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1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348038" y="2813050"/>
            <a:ext cx="417512" cy="4619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r>
              <a:rPr lang="de-DE" sz="2400" baseline="-250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2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67238" y="2136775"/>
            <a:ext cx="538162" cy="4619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H*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257800" y="3275013"/>
            <a:ext cx="417513" cy="46196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r>
              <a:rPr lang="de-DE" sz="2400" baseline="-250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1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715000" y="2289175"/>
            <a:ext cx="538163" cy="4619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</a:t>
            </a:r>
            <a:r>
              <a:rPr lang="de-DE" sz="2400" baseline="-250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524875" y="3505200"/>
            <a:ext cx="533400" cy="4619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L%</a:t>
            </a:r>
          </a:p>
        </p:txBody>
      </p:sp>
      <p:sp>
        <p:nvSpPr>
          <p:cNvPr id="26" name="TextBox 22"/>
          <p:cNvSpPr txBox="1">
            <a:spLocks noChangeArrowheads="1"/>
          </p:cNvSpPr>
          <p:nvPr/>
        </p:nvSpPr>
        <p:spPr bwMode="auto">
          <a:xfrm>
            <a:off x="1973263" y="5637213"/>
            <a:ext cx="685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AP</a:t>
            </a:r>
          </a:p>
        </p:txBody>
      </p:sp>
      <p:sp>
        <p:nvSpPr>
          <p:cNvPr id="27" name="TextBox 23"/>
          <p:cNvSpPr txBox="1">
            <a:spLocks noChangeArrowheads="1"/>
          </p:cNvSpPr>
          <p:nvPr/>
        </p:nvSpPr>
        <p:spPr bwMode="auto">
          <a:xfrm>
            <a:off x="6362700" y="5559425"/>
            <a:ext cx="685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AP</a:t>
            </a:r>
          </a:p>
        </p:txBody>
      </p:sp>
      <p:cxnSp>
        <p:nvCxnSpPr>
          <p:cNvPr id="28" name="Straight Connector 27"/>
          <p:cNvCxnSpPr/>
          <p:nvPr/>
        </p:nvCxnSpPr>
        <p:spPr>
          <a:xfrm rot="5400000">
            <a:off x="4872831" y="5788819"/>
            <a:ext cx="460375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rot="5400000">
            <a:off x="8608219" y="5788819"/>
            <a:ext cx="460375" cy="158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6"/>
          <p:cNvSpPr txBox="1">
            <a:spLocks noChangeArrowheads="1"/>
          </p:cNvSpPr>
          <p:nvPr/>
        </p:nvSpPr>
        <p:spPr bwMode="auto">
          <a:xfrm>
            <a:off x="4110038" y="6329363"/>
            <a:ext cx="4206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IP</a:t>
            </a:r>
          </a:p>
        </p:txBody>
      </p:sp>
      <p:cxnSp>
        <p:nvCxnSpPr>
          <p:cNvPr id="31" name="Straight Connector 30"/>
          <p:cNvCxnSpPr/>
          <p:nvPr/>
        </p:nvCxnSpPr>
        <p:spPr>
          <a:xfrm rot="5400000">
            <a:off x="-227012" y="6559550"/>
            <a:ext cx="461962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rot="5400000">
            <a:off x="8606631" y="6476207"/>
            <a:ext cx="460375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rot="5400000">
            <a:off x="-227806" y="5866607"/>
            <a:ext cx="460375" cy="158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4" name="fig3-LHiLHstar1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296863" y="1798638"/>
            <a:ext cx="2127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TextBox 34"/>
          <p:cNvSpPr txBox="1">
            <a:spLocks noChangeArrowheads="1"/>
          </p:cNvSpPr>
          <p:nvPr/>
        </p:nvSpPr>
        <p:spPr bwMode="auto">
          <a:xfrm>
            <a:off x="3348038" y="1798638"/>
            <a:ext cx="27416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</a:rPr>
              <a:t>(aus Jun &amp; Fougeron, 2002)</a:t>
            </a:r>
          </a:p>
        </p:txBody>
      </p:sp>
      <p:sp>
        <p:nvSpPr>
          <p:cNvPr id="36" name="TextBox 35"/>
          <p:cNvSpPr txBox="1"/>
          <p:nvPr/>
        </p:nvSpPr>
        <p:spPr bwMode="auto">
          <a:xfrm>
            <a:off x="1017950" y="914400"/>
            <a:ext cx="8040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Oft: H1 L%: also mit einem langen, fallenden Abstieg</a:t>
            </a:r>
            <a:endParaRPr lang="de-DE" sz="2400" dirty="0">
              <a:latin typeface="Calibri" pitchFamily="-100" charset="0"/>
            </a:endParaRPr>
          </a:p>
        </p:txBody>
      </p:sp>
      <p:cxnSp>
        <p:nvCxnSpPr>
          <p:cNvPr id="41" name="Straight Arrow Connector 40"/>
          <p:cNvCxnSpPr/>
          <p:nvPr/>
        </p:nvCxnSpPr>
        <p:spPr>
          <a:xfrm>
            <a:off x="6253163" y="2751138"/>
            <a:ext cx="2271712" cy="121602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 bwMode="auto">
          <a:xfrm>
            <a:off x="1017950" y="1460084"/>
            <a:ext cx="701833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1600" dirty="0" smtClean="0">
                <a:latin typeface="Calibri" pitchFamily="-100" charset="0"/>
              </a:rPr>
              <a:t>Der cholerische Junge erzählt seiner Mutter Lügen</a:t>
            </a:r>
            <a:endParaRPr lang="de-DE" sz="1600" dirty="0">
              <a:latin typeface="Calibri" pitchFamily="-10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5717084" y="1231901"/>
            <a:ext cx="2444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17"/>
          <p:cNvSpPr txBox="1"/>
          <p:nvPr/>
        </p:nvSpPr>
        <p:spPr bwMode="auto">
          <a:xfrm>
            <a:off x="930275" y="1143001"/>
            <a:ext cx="788987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1600" dirty="0" err="1" smtClean="0">
                <a:latin typeface="Calibri" pitchFamily="-100" charset="0"/>
              </a:rPr>
              <a:t>Marie-Renée</a:t>
            </a:r>
            <a:r>
              <a:rPr lang="de-DE" sz="1600" dirty="0" smtClean="0">
                <a:latin typeface="Calibri" pitchFamily="-100" charset="0"/>
              </a:rPr>
              <a:t> wird die langen weiße Rüben zerschneiden</a:t>
            </a:r>
            <a:endParaRPr lang="de-DE" sz="1600" dirty="0">
              <a:latin typeface="Calibri" pitchFamily="-100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671763" y="0"/>
            <a:ext cx="3043237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L% Intonationsphrasen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" name="TextBox 22"/>
          <p:cNvSpPr txBox="1"/>
          <p:nvPr/>
        </p:nvSpPr>
        <p:spPr bwMode="auto">
          <a:xfrm>
            <a:off x="1017950" y="685800"/>
            <a:ext cx="8040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Oft: H1 L%: also mit einem langen, fallenden Abstieg</a:t>
            </a:r>
            <a:endParaRPr lang="de-DE" sz="2400" dirty="0">
              <a:latin typeface="Calibri" pitchFamily="-100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060848"/>
            <a:ext cx="9144000" cy="46457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7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71763" y="0"/>
            <a:ext cx="3424237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H% Intonationsphrasen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700" y="2019300"/>
            <a:ext cx="8610600" cy="2819400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rot="5400000" flipH="1" flipV="1">
            <a:off x="7962900" y="2628900"/>
            <a:ext cx="685800" cy="457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 bwMode="auto">
          <a:xfrm>
            <a:off x="533400" y="5791200"/>
            <a:ext cx="2895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Fig. 3.2 F-TOBI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579081" y="2052935"/>
            <a:ext cx="596437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H%</a:t>
            </a:r>
            <a:endParaRPr lang="de-DE" sz="2400" dirty="0">
              <a:solidFill>
                <a:schemeClr val="tx1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TextBox 8"/>
          <p:cNvSpPr txBox="1"/>
          <p:nvPr/>
        </p:nvSpPr>
        <p:spPr bwMode="auto">
          <a:xfrm>
            <a:off x="2552700" y="5181600"/>
            <a:ext cx="63246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1600" dirty="0" smtClean="0">
                <a:latin typeface="Calibri" pitchFamily="-100" charset="0"/>
              </a:rPr>
              <a:t>Und um </a:t>
            </a:r>
            <a:r>
              <a:rPr lang="de-DE" sz="1600" dirty="0" err="1" smtClean="0">
                <a:latin typeface="Calibri" pitchFamily="-100" charset="0"/>
              </a:rPr>
              <a:t>wieviel</a:t>
            </a:r>
            <a:r>
              <a:rPr lang="de-DE" sz="1600" dirty="0" smtClean="0">
                <a:latin typeface="Calibri" pitchFamily="-100" charset="0"/>
              </a:rPr>
              <a:t> Uhr kommst Du wieder?</a:t>
            </a:r>
            <a:endParaRPr lang="de-DE" sz="1600" dirty="0">
              <a:latin typeface="Calibri" pitchFamily="-100" charset="0"/>
            </a:endParaRPr>
          </a:p>
        </p:txBody>
      </p:sp>
      <p:pic>
        <p:nvPicPr>
          <p:cNvPr id="10" name="rentrer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14400" y="1299865"/>
            <a:ext cx="457200" cy="4572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 bwMode="auto">
          <a:xfrm>
            <a:off x="914400" y="461665"/>
            <a:ext cx="69342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Bewirken oft einen f0-Anstieg gegen </a:t>
            </a:r>
            <a:r>
              <a:rPr lang="de-DE" sz="2400" dirty="0" err="1" smtClean="0">
                <a:latin typeface="Calibri" pitchFamily="-100" charset="0"/>
              </a:rPr>
              <a:t>Phrasenende</a:t>
            </a:r>
            <a:r>
              <a:rPr lang="de-DE" sz="2400" dirty="0" smtClean="0">
                <a:latin typeface="Calibri" pitchFamily="-100" charset="0"/>
              </a:rPr>
              <a:t> im letzten Wort der Phrase</a:t>
            </a:r>
            <a:endParaRPr lang="de-DE" sz="2400" dirty="0">
              <a:latin typeface="Calibri" pitchFamily="-10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6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68588" y="0"/>
            <a:ext cx="327660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H% Intonationsphrasen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rcRect b="27059"/>
          <a:stretch>
            <a:fillRect/>
          </a:stretch>
        </p:blipFill>
        <p:spPr>
          <a:xfrm>
            <a:off x="146050" y="1270000"/>
            <a:ext cx="8851900" cy="3149600"/>
          </a:xfrm>
          <a:prstGeom prst="rect">
            <a:avLst/>
          </a:prstGeom>
        </p:spPr>
      </p:pic>
      <p:pic>
        <p:nvPicPr>
          <p:cNvPr id="6" name="Fig_3.22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57200" y="682625"/>
            <a:ext cx="293687" cy="293687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 rot="5400000">
            <a:off x="2020491" y="4762103"/>
            <a:ext cx="1142206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>
            <a:off x="4458891" y="4762103"/>
            <a:ext cx="1142206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5400000">
            <a:off x="5373291" y="4762103"/>
            <a:ext cx="1142206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>
            <a:off x="7430691" y="4762103"/>
            <a:ext cx="1142206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 bwMode="auto">
          <a:xfrm>
            <a:off x="1219200" y="514647"/>
            <a:ext cx="79994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Hoher/langer Anstieg im letzten Wort der Phrase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5" name="TextBox 14"/>
          <p:cNvSpPr txBox="1"/>
          <p:nvPr/>
        </p:nvSpPr>
        <p:spPr bwMode="auto">
          <a:xfrm>
            <a:off x="1219200" y="4493567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Jean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6" name="TextBox 15"/>
          <p:cNvSpPr txBox="1"/>
          <p:nvPr/>
        </p:nvSpPr>
        <p:spPr bwMode="auto">
          <a:xfrm>
            <a:off x="2895600" y="4493567"/>
            <a:ext cx="18272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se </a:t>
            </a:r>
            <a:r>
              <a:rPr lang="de-DE" sz="2400" dirty="0" err="1" smtClean="0">
                <a:latin typeface="Calibri" pitchFamily="-100" charset="0"/>
              </a:rPr>
              <a:t>présente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7" name="TextBox 16"/>
          <p:cNvSpPr txBox="1"/>
          <p:nvPr/>
        </p:nvSpPr>
        <p:spPr bwMode="auto">
          <a:xfrm>
            <a:off x="5030788" y="4493567"/>
            <a:ext cx="685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 smtClean="0">
                <a:latin typeface="Calibri" pitchFamily="-100" charset="0"/>
              </a:rPr>
              <a:t>à</a:t>
            </a:r>
            <a:r>
              <a:rPr lang="de-DE" sz="2400" dirty="0" smtClean="0">
                <a:latin typeface="Calibri" pitchFamily="-100" charset="0"/>
              </a:rPr>
              <a:t> la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8" name="TextBox 17"/>
          <p:cNvSpPr txBox="1"/>
          <p:nvPr/>
        </p:nvSpPr>
        <p:spPr bwMode="auto">
          <a:xfrm>
            <a:off x="6254750" y="4493567"/>
            <a:ext cx="120649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 smtClean="0">
                <a:latin typeface="Calibri" pitchFamily="-100" charset="0"/>
              </a:rPr>
              <a:t>Mairie</a:t>
            </a:r>
            <a:endParaRPr lang="de-DE" sz="2400" dirty="0">
              <a:latin typeface="Calibri" pitchFamily="-100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 flipV="1">
            <a:off x="5945188" y="2895600"/>
            <a:ext cx="2055812" cy="838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 bwMode="auto">
          <a:xfrm>
            <a:off x="457200" y="5334000"/>
            <a:ext cx="45735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(verleiht etwas Unglaubwürdigkeit)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002589" y="2664767"/>
            <a:ext cx="596437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H%</a:t>
            </a:r>
            <a:endParaRPr lang="de-DE" sz="2400" dirty="0">
              <a:solidFill>
                <a:schemeClr val="tx1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8" name="TextBox 27"/>
          <p:cNvSpPr txBox="1"/>
          <p:nvPr/>
        </p:nvSpPr>
        <p:spPr bwMode="auto">
          <a:xfrm>
            <a:off x="146050" y="6248400"/>
            <a:ext cx="27495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F-TOBI Fig. 3.22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29" name="TextBox 28"/>
          <p:cNvSpPr txBox="1"/>
          <p:nvPr/>
        </p:nvSpPr>
        <p:spPr bwMode="auto">
          <a:xfrm>
            <a:off x="4038600" y="6248400"/>
            <a:ext cx="456042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1600" dirty="0" smtClean="0">
                <a:latin typeface="Calibri" pitchFamily="-100" charset="0"/>
              </a:rPr>
              <a:t>Jean will als Bürgermeister kandidieren?</a:t>
            </a:r>
            <a:endParaRPr lang="de-DE" sz="1600" dirty="0">
              <a:latin typeface="Calibri" pitchFamily="-10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72594" y="0"/>
            <a:ext cx="320040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H% Intonationsphrasen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rcRect t="24224" b="32518"/>
          <a:stretch>
            <a:fillRect/>
          </a:stretch>
        </p:blipFill>
        <p:spPr>
          <a:xfrm>
            <a:off x="228600" y="2438400"/>
            <a:ext cx="8242300" cy="1905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 bwMode="auto">
          <a:xfrm>
            <a:off x="457200" y="6019800"/>
            <a:ext cx="4038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FTOBI: 3.13</a:t>
            </a:r>
            <a:endParaRPr lang="de-DE" sz="2400" dirty="0">
              <a:latin typeface="Calibri" pitchFamily="-100" charset="0"/>
            </a:endParaRPr>
          </a:p>
        </p:txBody>
      </p:sp>
      <p:pic>
        <p:nvPicPr>
          <p:cNvPr id="6" name="Fig_3.13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0356" y="1752600"/>
            <a:ext cx="293687" cy="29368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 bwMode="auto">
          <a:xfrm>
            <a:off x="1017950" y="914401"/>
            <a:ext cx="545904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H% und hoher und/oder langer Anstieg</a:t>
            </a:r>
            <a:endParaRPr lang="de-DE" sz="2400" dirty="0">
              <a:latin typeface="Calibri" pitchFamily="-100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2438400" y="4191000"/>
            <a:ext cx="10668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>
            <a:off x="3048794" y="4342606"/>
            <a:ext cx="10668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5400000">
            <a:off x="3961606" y="4342606"/>
            <a:ext cx="10668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>
            <a:off x="6782594" y="4342606"/>
            <a:ext cx="10668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 bwMode="auto">
          <a:xfrm>
            <a:off x="2086059" y="4415135"/>
            <a:ext cx="66691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Ben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4" name="TextBox 13"/>
          <p:cNvSpPr txBox="1"/>
          <p:nvPr/>
        </p:nvSpPr>
        <p:spPr bwMode="auto">
          <a:xfrm>
            <a:off x="3810000" y="4415135"/>
            <a:ext cx="49950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de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5" name="TextBox 14"/>
          <p:cNvSpPr txBox="1"/>
          <p:nvPr/>
        </p:nvSpPr>
        <p:spPr bwMode="auto">
          <a:xfrm>
            <a:off x="5333999" y="4415135"/>
            <a:ext cx="1143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Julien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6" name="TextBox 15"/>
          <p:cNvSpPr txBox="1"/>
          <p:nvPr/>
        </p:nvSpPr>
        <p:spPr bwMode="auto">
          <a:xfrm>
            <a:off x="1871503" y="1707733"/>
            <a:ext cx="567887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Von Julien (ist doch klar/selbstverständlich</a:t>
            </a:r>
            <a:r>
              <a:rPr lang="de-DE" sz="1600" dirty="0" smtClean="0">
                <a:latin typeface="Calibri" pitchFamily="-100" charset="0"/>
              </a:rPr>
              <a:t>)</a:t>
            </a:r>
            <a:endParaRPr lang="de-DE" sz="1600" dirty="0">
              <a:latin typeface="Calibri" pitchFamily="-100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5259388" y="2820194"/>
            <a:ext cx="2055812" cy="838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7550381" y="2664767"/>
            <a:ext cx="596437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H%</a:t>
            </a:r>
            <a:endParaRPr lang="de-DE" sz="2400" dirty="0">
              <a:solidFill>
                <a:schemeClr val="tx1"/>
              </a:solidFill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28800" y="0"/>
            <a:ext cx="510540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Prominente und fokussierte Wörter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TextBox 4"/>
          <p:cNvSpPr txBox="1"/>
          <p:nvPr/>
        </p:nvSpPr>
        <p:spPr bwMode="auto">
          <a:xfrm>
            <a:off x="381000" y="990600"/>
            <a:ext cx="8763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Im Französischen treten prominente oder eng fokussierte Wörter immer </a:t>
            </a:r>
            <a:r>
              <a:rPr lang="de-DE" sz="2400" b="1" dirty="0" smtClean="0">
                <a:latin typeface="Calibri" pitchFamily="-100" charset="0"/>
              </a:rPr>
              <a:t>unmittelbar vor einer prosodischen Phrasengrenze </a:t>
            </a:r>
            <a:r>
              <a:rPr lang="de-DE" sz="2400" dirty="0" smtClean="0">
                <a:latin typeface="Calibri" pitchFamily="-100" charset="0"/>
              </a:rPr>
              <a:t>(IP) auf. 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7" name="TextBox 6"/>
          <p:cNvSpPr txBox="1"/>
          <p:nvPr/>
        </p:nvSpPr>
        <p:spPr bwMode="auto">
          <a:xfrm>
            <a:off x="381000" y="2057400"/>
            <a:ext cx="7162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Dadurch werden sie länger und/oder lauter.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381000" y="2819400"/>
            <a:ext cx="7543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Das Wort im Französischen wird also prominent </a:t>
            </a:r>
            <a:r>
              <a:rPr lang="de-DE" sz="2400" b="1" dirty="0" smtClean="0">
                <a:latin typeface="Calibri" pitchFamily="-100" charset="0"/>
              </a:rPr>
              <a:t>wegen der prosodischen Grenze.</a:t>
            </a:r>
            <a:endParaRPr lang="de-DE" sz="2400" b="1" dirty="0">
              <a:latin typeface="Calibri" pitchFamily="-100" charset="0"/>
            </a:endParaRPr>
          </a:p>
        </p:txBody>
      </p:sp>
      <p:sp>
        <p:nvSpPr>
          <p:cNvPr id="9" name="TextBox 8"/>
          <p:cNvSpPr txBox="1"/>
          <p:nvPr/>
        </p:nvSpPr>
        <p:spPr bwMode="auto">
          <a:xfrm>
            <a:off x="381000" y="3962400"/>
            <a:ext cx="7543800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Zusätzlich kann das prominent produzierte (und notwendigerweise phrasenfinale) Wort mit einer </a:t>
            </a:r>
            <a:r>
              <a:rPr lang="de-DE" sz="2400" dirty="0" err="1" smtClean="0">
                <a:latin typeface="Calibri" pitchFamily="-100" charset="0"/>
              </a:rPr>
              <a:t>steigend-fallenden</a:t>
            </a:r>
            <a:r>
              <a:rPr lang="de-DE" sz="2400" dirty="0" smtClean="0">
                <a:latin typeface="Calibri" pitchFamily="-100" charset="0"/>
              </a:rPr>
              <a:t> Melodie produziert werden.</a:t>
            </a:r>
            <a:endParaRPr lang="de-DE" sz="2400" dirty="0">
              <a:latin typeface="Calibri" pitchFamily="-10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0"/>
            <a:ext cx="6308725" cy="4603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Einige Eigenschaften der französischen Prosodie</a:t>
            </a:r>
          </a:p>
        </p:txBody>
      </p:sp>
      <p:sp>
        <p:nvSpPr>
          <p:cNvPr id="15363" name="TextBox 2"/>
          <p:cNvSpPr txBox="1">
            <a:spLocks noChangeArrowheads="1"/>
          </p:cNvSpPr>
          <p:nvPr/>
        </p:nvSpPr>
        <p:spPr bwMode="auto">
          <a:xfrm>
            <a:off x="838200" y="2290763"/>
            <a:ext cx="1752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solidFill>
                  <a:srgbClr val="0000FF"/>
                </a:solidFill>
                <a:latin typeface="Calibri" pitchFamily="-100" charset="0"/>
              </a:rPr>
              <a:t>Rhythmus</a:t>
            </a:r>
          </a:p>
        </p:txBody>
      </p:sp>
      <p:sp>
        <p:nvSpPr>
          <p:cNvPr id="15364" name="TextBox 4"/>
          <p:cNvSpPr txBox="1">
            <a:spLocks noChangeArrowheads="1"/>
          </p:cNvSpPr>
          <p:nvPr/>
        </p:nvSpPr>
        <p:spPr bwMode="auto">
          <a:xfrm>
            <a:off x="838200" y="984250"/>
            <a:ext cx="1600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solidFill>
                  <a:srgbClr val="0000FF"/>
                </a:solidFill>
                <a:latin typeface="Calibri" pitchFamily="-100" charset="0"/>
              </a:rPr>
              <a:t>Betonung</a:t>
            </a:r>
          </a:p>
        </p:txBody>
      </p:sp>
      <p:sp>
        <p:nvSpPr>
          <p:cNvPr id="15365" name="TextBox 6"/>
          <p:cNvSpPr txBox="1">
            <a:spLocks noChangeArrowheads="1"/>
          </p:cNvSpPr>
          <p:nvPr/>
        </p:nvSpPr>
        <p:spPr bwMode="auto">
          <a:xfrm>
            <a:off x="838200" y="3962400"/>
            <a:ext cx="47244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solidFill>
                  <a:srgbClr val="0000FF"/>
                </a:solidFill>
                <a:latin typeface="Calibri" pitchFamily="-100" charset="0"/>
              </a:rPr>
              <a:t>Prosodische Einheiten</a:t>
            </a:r>
          </a:p>
        </p:txBody>
      </p:sp>
      <p:sp>
        <p:nvSpPr>
          <p:cNvPr id="15367" name="TextBox 3"/>
          <p:cNvSpPr txBox="1">
            <a:spLocks noChangeArrowheads="1"/>
          </p:cNvSpPr>
          <p:nvPr/>
        </p:nvSpPr>
        <p:spPr bwMode="auto">
          <a:xfrm>
            <a:off x="838200" y="2752726"/>
            <a:ext cx="7391400" cy="83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 dirty="0" err="1" smtClean="0">
                <a:latin typeface="Calibri" pitchFamily="-100" charset="0"/>
              </a:rPr>
              <a:t>Silbenzählend</a:t>
            </a:r>
            <a:r>
              <a:rPr lang="de-DE" sz="2400" dirty="0" smtClean="0">
                <a:latin typeface="Calibri" pitchFamily="-100" charset="0"/>
              </a:rPr>
              <a:t>: eine </a:t>
            </a:r>
            <a:r>
              <a:rPr lang="de-DE" sz="2400" dirty="0">
                <a:latin typeface="Calibri" pitchFamily="-100" charset="0"/>
              </a:rPr>
              <a:t>geringere Variation in der Vokal- und daher Silbendauer im Vgl. zu Deutsch</a:t>
            </a:r>
          </a:p>
        </p:txBody>
      </p:sp>
      <p:sp>
        <p:nvSpPr>
          <p:cNvPr id="15368" name="TextBox 5"/>
          <p:cNvSpPr txBox="1">
            <a:spLocks noChangeArrowheads="1"/>
          </p:cNvSpPr>
          <p:nvPr/>
        </p:nvSpPr>
        <p:spPr bwMode="auto">
          <a:xfrm>
            <a:off x="838200" y="1446213"/>
            <a:ext cx="7391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400" b="1" dirty="0" smtClean="0">
                <a:latin typeface="Calibri" pitchFamily="-100" charset="0"/>
              </a:rPr>
              <a:t>keine </a:t>
            </a:r>
            <a:r>
              <a:rPr lang="de-DE" sz="2400" b="1" dirty="0">
                <a:latin typeface="Calibri" pitchFamily="-100" charset="0"/>
              </a:rPr>
              <a:t>lexikalische </a:t>
            </a:r>
            <a:r>
              <a:rPr lang="de-DE" sz="2400" dirty="0">
                <a:latin typeface="Calibri" pitchFamily="-100" charset="0"/>
              </a:rPr>
              <a:t>sondern</a:t>
            </a:r>
            <a:r>
              <a:rPr lang="de-DE" sz="2400" dirty="0" smtClean="0">
                <a:latin typeface="Calibri" pitchFamily="-100" charset="0"/>
              </a:rPr>
              <a:t> </a:t>
            </a:r>
            <a:r>
              <a:rPr lang="de-DE" sz="2400" b="1" dirty="0" smtClean="0">
                <a:latin typeface="Calibri" pitchFamily="-100" charset="0"/>
              </a:rPr>
              <a:t>Phrasenbetonung</a:t>
            </a:r>
            <a:endParaRPr lang="de-DE" sz="2400" b="1" dirty="0">
              <a:latin typeface="Calibri" pitchFamily="-100" charset="0"/>
            </a:endParaRPr>
          </a:p>
        </p:txBody>
      </p:sp>
      <p:sp>
        <p:nvSpPr>
          <p:cNvPr id="15369" name="TextBox 7"/>
          <p:cNvSpPr txBox="1">
            <a:spLocks noChangeArrowheads="1"/>
          </p:cNvSpPr>
          <p:nvPr/>
        </p:nvSpPr>
        <p:spPr bwMode="auto">
          <a:xfrm>
            <a:off x="838200" y="4422775"/>
            <a:ext cx="7162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AU" sz="2400" dirty="0" err="1">
                <a:latin typeface="Calibri" pitchFamily="-100" charset="0"/>
              </a:rPr>
              <a:t>Silben</a:t>
            </a:r>
            <a:r>
              <a:rPr lang="en-AU" sz="2400" dirty="0">
                <a:latin typeface="Calibri" pitchFamily="-100" charset="0"/>
              </a:rPr>
              <a:t>, </a:t>
            </a:r>
            <a:r>
              <a:rPr lang="en-AU" sz="2400" dirty="0" err="1">
                <a:latin typeface="Calibri" pitchFamily="-100" charset="0"/>
              </a:rPr>
              <a:t>Wörter</a:t>
            </a:r>
            <a:r>
              <a:rPr lang="en-AU" sz="2400" dirty="0">
                <a:latin typeface="Calibri" pitchFamily="-100" charset="0"/>
              </a:rPr>
              <a:t>, </a:t>
            </a:r>
            <a:r>
              <a:rPr lang="en-AU" sz="2400" dirty="0" err="1">
                <a:latin typeface="Calibri" pitchFamily="-100" charset="0"/>
              </a:rPr>
              <a:t>Akzentphrasen</a:t>
            </a:r>
            <a:r>
              <a:rPr lang="en-AU" sz="2400" dirty="0">
                <a:latin typeface="Calibri" pitchFamily="-100" charset="0"/>
              </a:rPr>
              <a:t>, </a:t>
            </a:r>
            <a:r>
              <a:rPr lang="en-AU" sz="2400" dirty="0" err="1">
                <a:latin typeface="Calibri" pitchFamily="-100" charset="0"/>
              </a:rPr>
              <a:t>Intonationsphrasen</a:t>
            </a:r>
            <a:endParaRPr lang="de-DE" sz="2400" dirty="0">
              <a:latin typeface="Calibri" pitchFamily="-10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 bwMode="auto">
          <a:xfrm>
            <a:off x="2781300" y="1581090"/>
            <a:ext cx="4953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Ach wie gut das riecht!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088334" y="3244334"/>
            <a:ext cx="9673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Untitled</a:t>
            </a:r>
            <a:endParaRPr lang="de-DE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rcRect t="4286" b="40230"/>
          <a:stretch>
            <a:fillRect/>
          </a:stretch>
        </p:blipFill>
        <p:spPr>
          <a:xfrm>
            <a:off x="0" y="2150477"/>
            <a:ext cx="8915400" cy="219148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 bwMode="auto">
          <a:xfrm>
            <a:off x="609600" y="6248400"/>
            <a:ext cx="415237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FTOBI. Fig. 3.15</a:t>
            </a:r>
            <a:endParaRPr lang="de-DE" sz="2400" dirty="0">
              <a:latin typeface="Calibri" pitchFamily="-100" charset="0"/>
            </a:endParaRPr>
          </a:p>
        </p:txBody>
      </p:sp>
      <p:pic>
        <p:nvPicPr>
          <p:cNvPr id="8" name="Fig3.15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 flipH="1" flipV="1">
            <a:off x="375742" y="1219199"/>
            <a:ext cx="307031" cy="30703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828800" y="0"/>
            <a:ext cx="510540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Prominente und fokussierte Wörter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685800" y="4419600"/>
            <a:ext cx="6096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>
            <a:off x="2515394" y="4267200"/>
            <a:ext cx="6096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>
            <a:off x="4456385" y="4267200"/>
            <a:ext cx="6096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5400000">
            <a:off x="8001794" y="4419600"/>
            <a:ext cx="6096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8009170" y="2921168"/>
            <a:ext cx="596437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L%</a:t>
            </a:r>
            <a:endParaRPr lang="de-DE" sz="2400" dirty="0">
              <a:solidFill>
                <a:schemeClr val="tx1"/>
              </a:solidFill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5259388" y="3244334"/>
            <a:ext cx="1674812" cy="41406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7086600" y="3289062"/>
            <a:ext cx="1674812" cy="42493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 bwMode="auto">
          <a:xfrm>
            <a:off x="989806" y="4115594"/>
            <a:ext cx="221059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 smtClean="0">
                <a:latin typeface="Calibri" pitchFamily="-100" charset="0"/>
              </a:rPr>
              <a:t>Qu‘est-ce</a:t>
            </a:r>
            <a:r>
              <a:rPr lang="de-DE" sz="2400" dirty="0" smtClean="0">
                <a:latin typeface="Calibri" pitchFamily="-100" charset="0"/>
              </a:rPr>
              <a:t> </a:t>
            </a:r>
            <a:r>
              <a:rPr lang="de-DE" sz="2400" dirty="0" err="1" smtClean="0">
                <a:latin typeface="Calibri" pitchFamily="-100" charset="0"/>
              </a:rPr>
              <a:t>que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22" name="TextBox 21"/>
          <p:cNvSpPr txBox="1"/>
          <p:nvPr/>
        </p:nvSpPr>
        <p:spPr bwMode="auto">
          <a:xfrm>
            <a:off x="3200400" y="4115594"/>
            <a:ext cx="141022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 smtClean="0">
                <a:latin typeface="Calibri" pitchFamily="-100" charset="0"/>
              </a:rPr>
              <a:t>ca</a:t>
            </a:r>
            <a:r>
              <a:rPr lang="de-DE" sz="2400" dirty="0" smtClean="0">
                <a:latin typeface="Calibri" pitchFamily="-100" charset="0"/>
              </a:rPr>
              <a:t> </a:t>
            </a:r>
            <a:r>
              <a:rPr lang="de-DE" sz="2400" dirty="0" err="1" smtClean="0">
                <a:latin typeface="Calibri" pitchFamily="-100" charset="0"/>
              </a:rPr>
              <a:t>sent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23" name="TextBox 22"/>
          <p:cNvSpPr txBox="1"/>
          <p:nvPr/>
        </p:nvSpPr>
        <p:spPr bwMode="auto">
          <a:xfrm>
            <a:off x="6134100" y="4115594"/>
            <a:ext cx="1600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 smtClean="0">
                <a:latin typeface="Calibri" pitchFamily="-100" charset="0"/>
              </a:rPr>
              <a:t>bon</a:t>
            </a:r>
            <a:r>
              <a:rPr lang="de-DE" sz="2400" dirty="0" smtClean="0">
                <a:latin typeface="Calibri" pitchFamily="-100" charset="0"/>
              </a:rPr>
              <a:t>!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8" name="TextBox 17"/>
          <p:cNvSpPr txBox="1"/>
          <p:nvPr/>
        </p:nvSpPr>
        <p:spPr bwMode="auto">
          <a:xfrm>
            <a:off x="1828800" y="695233"/>
            <a:ext cx="5105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i="1" dirty="0" smtClean="0">
                <a:latin typeface="Calibri" pitchFamily="-100" charset="0"/>
              </a:rPr>
              <a:t>Bon</a:t>
            </a:r>
            <a:r>
              <a:rPr lang="de-DE" sz="2400" dirty="0" smtClean="0">
                <a:latin typeface="Calibri" pitchFamily="-100" charset="0"/>
              </a:rPr>
              <a:t> intonationsphrasenfinal, lang, laut und mit </a:t>
            </a:r>
            <a:r>
              <a:rPr lang="de-DE" sz="2400" dirty="0" err="1" smtClean="0">
                <a:latin typeface="Calibri" pitchFamily="-100" charset="0"/>
              </a:rPr>
              <a:t>steigend-fallender</a:t>
            </a:r>
            <a:r>
              <a:rPr lang="de-DE" sz="2400" dirty="0" smtClean="0">
                <a:latin typeface="Calibri" pitchFamily="-100" charset="0"/>
              </a:rPr>
              <a:t> Melodie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20" name="TextBox 19"/>
          <p:cNvSpPr txBox="1"/>
          <p:nvPr/>
        </p:nvSpPr>
        <p:spPr bwMode="auto">
          <a:xfrm>
            <a:off x="7734300" y="4953000"/>
            <a:ext cx="11811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 smtClean="0">
                <a:latin typeface="Calibri" pitchFamily="-100" charset="0"/>
              </a:rPr>
              <a:t>IP-Grenze</a:t>
            </a:r>
            <a:endParaRPr lang="de-DE" sz="2400" dirty="0">
              <a:latin typeface="Calibri" pitchFamily="-10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rcRect t="3840" b="34714"/>
          <a:stretch>
            <a:fillRect/>
          </a:stretch>
        </p:blipFill>
        <p:spPr>
          <a:xfrm>
            <a:off x="1524000" y="1447800"/>
            <a:ext cx="6718300" cy="2438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 bwMode="auto">
          <a:xfrm>
            <a:off x="533400" y="6019800"/>
            <a:ext cx="2514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F-TOBI 3.36</a:t>
            </a:r>
            <a:endParaRPr lang="de-DE" sz="2400" dirty="0">
              <a:latin typeface="Calibri" pitchFamily="-100" charset="0"/>
            </a:endParaRPr>
          </a:p>
        </p:txBody>
      </p:sp>
      <p:pic>
        <p:nvPicPr>
          <p:cNvPr id="4" name="Fig_3.36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3401" y="1295401"/>
            <a:ext cx="609600" cy="609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944081" y="2690335"/>
            <a:ext cx="596437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L%</a:t>
            </a:r>
            <a:endParaRPr lang="de-DE" sz="2400" dirty="0">
              <a:solidFill>
                <a:schemeClr val="tx1"/>
              </a:solidFill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1666413" y="2073275"/>
            <a:ext cx="2067387" cy="84789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rot="16200000" flipH="1">
            <a:off x="3727838" y="2079237"/>
            <a:ext cx="1078725" cy="10668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4800601" y="2266388"/>
            <a:ext cx="2067387" cy="84789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16200000" flipH="1">
            <a:off x="7169538" y="2231636"/>
            <a:ext cx="1078725" cy="10668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828800" y="0"/>
            <a:ext cx="510540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Prominente und fokussierte Wörter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 rot="5400000">
            <a:off x="4268392" y="4190603"/>
            <a:ext cx="1066006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 bwMode="auto">
          <a:xfrm>
            <a:off x="2590800" y="3886200"/>
            <a:ext cx="17367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 smtClean="0">
                <a:latin typeface="Calibri" pitchFamily="-100" charset="0"/>
              </a:rPr>
              <a:t>Marjolaine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7" name="TextBox 16"/>
          <p:cNvSpPr txBox="1"/>
          <p:nvPr/>
        </p:nvSpPr>
        <p:spPr bwMode="auto">
          <a:xfrm>
            <a:off x="5438775" y="3886200"/>
            <a:ext cx="17367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 smtClean="0">
                <a:latin typeface="Calibri" pitchFamily="-100" charset="0"/>
              </a:rPr>
              <a:t>Marjolaine</a:t>
            </a:r>
            <a:r>
              <a:rPr lang="de-DE" sz="2400" dirty="0" smtClean="0">
                <a:latin typeface="Calibri" pitchFamily="-100" charset="0"/>
              </a:rPr>
              <a:t>!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4327525" y="4953000"/>
            <a:ext cx="111125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AP-Grenze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20" name="TextBox 19"/>
          <p:cNvSpPr txBox="1"/>
          <p:nvPr/>
        </p:nvSpPr>
        <p:spPr bwMode="auto">
          <a:xfrm>
            <a:off x="7429268" y="4953000"/>
            <a:ext cx="111125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 smtClean="0">
                <a:latin typeface="Calibri" pitchFamily="-100" charset="0"/>
              </a:rPr>
              <a:t>IP-Grenze</a:t>
            </a:r>
            <a:endParaRPr lang="de-DE" sz="2400" dirty="0">
              <a:latin typeface="Calibri" pitchFamily="-100" charset="0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 rot="5400000">
            <a:off x="7708503" y="4190603"/>
            <a:ext cx="1066006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 bwMode="auto">
          <a:xfrm>
            <a:off x="533401" y="461665"/>
            <a:ext cx="770731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Phrasenfinal, lang, laut, </a:t>
            </a:r>
            <a:r>
              <a:rPr lang="de-DE" sz="2400" dirty="0" err="1" smtClean="0">
                <a:latin typeface="Calibri" pitchFamily="-100" charset="0"/>
              </a:rPr>
              <a:t>steigend-fallend</a:t>
            </a:r>
            <a:endParaRPr lang="de-DE" sz="2400" dirty="0">
              <a:latin typeface="Calibri" pitchFamily="-10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rcRect b="36818"/>
          <a:stretch>
            <a:fillRect/>
          </a:stretch>
        </p:blipFill>
        <p:spPr>
          <a:xfrm>
            <a:off x="762000" y="1600200"/>
            <a:ext cx="7759153" cy="20581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 bwMode="auto">
          <a:xfrm>
            <a:off x="533400" y="5791200"/>
            <a:ext cx="2057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F-TOBI 3.28</a:t>
            </a:r>
            <a:endParaRPr lang="de-DE" sz="2400" dirty="0">
              <a:latin typeface="Calibri" pitchFamily="-100" charset="0"/>
            </a:endParaRPr>
          </a:p>
        </p:txBody>
      </p:sp>
      <p:pic>
        <p:nvPicPr>
          <p:cNvPr id="5" name="fig3.28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47663" y="2743200"/>
            <a:ext cx="185737" cy="185737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 rot="5400000">
            <a:off x="2630091" y="4076303"/>
            <a:ext cx="1142206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5400000">
            <a:off x="5487194" y="3810000"/>
            <a:ext cx="6096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>
            <a:off x="8001794" y="3810000"/>
            <a:ext cx="6096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 bwMode="auto">
          <a:xfrm>
            <a:off x="1447800" y="3658394"/>
            <a:ext cx="152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b="1" dirty="0" err="1" smtClean="0">
                <a:latin typeface="Calibri" pitchFamily="-100" charset="0"/>
              </a:rPr>
              <a:t>Pourquoi</a:t>
            </a:r>
            <a:endParaRPr lang="de-DE" sz="2400" b="1" dirty="0">
              <a:latin typeface="Calibri" pitchFamily="-100" charset="0"/>
            </a:endParaRPr>
          </a:p>
        </p:txBody>
      </p:sp>
      <p:sp>
        <p:nvSpPr>
          <p:cNvPr id="10" name="TextBox 9"/>
          <p:cNvSpPr txBox="1"/>
          <p:nvPr/>
        </p:nvSpPr>
        <p:spPr bwMode="auto">
          <a:xfrm>
            <a:off x="3581400" y="3658394"/>
            <a:ext cx="2209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 smtClean="0">
                <a:latin typeface="Calibri" pitchFamily="-100" charset="0"/>
              </a:rPr>
              <a:t>vous</a:t>
            </a:r>
            <a:r>
              <a:rPr lang="de-DE" sz="2400" dirty="0" smtClean="0">
                <a:latin typeface="Calibri" pitchFamily="-100" charset="0"/>
              </a:rPr>
              <a:t> ne </a:t>
            </a:r>
            <a:r>
              <a:rPr lang="de-DE" sz="2400" dirty="0" err="1" smtClean="0">
                <a:latin typeface="Calibri" pitchFamily="-100" charset="0"/>
              </a:rPr>
              <a:t>venez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1" name="TextBox 10"/>
          <p:cNvSpPr txBox="1"/>
          <p:nvPr/>
        </p:nvSpPr>
        <p:spPr bwMode="auto">
          <a:xfrm>
            <a:off x="6553200" y="3658394"/>
            <a:ext cx="838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b="1" dirty="0" err="1" smtClean="0">
                <a:latin typeface="Calibri" pitchFamily="-100" charset="0"/>
              </a:rPr>
              <a:t>pas</a:t>
            </a:r>
            <a:endParaRPr lang="de-DE" sz="2400" b="1" dirty="0">
              <a:latin typeface="Calibri" pitchFamily="-100" charset="0"/>
            </a:endParaRPr>
          </a:p>
        </p:txBody>
      </p:sp>
      <p:sp>
        <p:nvSpPr>
          <p:cNvPr id="13" name="TextBox 12"/>
          <p:cNvSpPr txBox="1"/>
          <p:nvPr/>
        </p:nvSpPr>
        <p:spPr bwMode="auto">
          <a:xfrm>
            <a:off x="2590800" y="4876800"/>
            <a:ext cx="1600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AP-Grenze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4" name="TextBox 13"/>
          <p:cNvSpPr txBox="1"/>
          <p:nvPr/>
        </p:nvSpPr>
        <p:spPr bwMode="auto">
          <a:xfrm>
            <a:off x="7391400" y="4336702"/>
            <a:ext cx="1600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 smtClean="0">
                <a:latin typeface="Calibri" pitchFamily="-100" charset="0"/>
              </a:rPr>
              <a:t>IP-Grenze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009170" y="2743200"/>
            <a:ext cx="596437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L%</a:t>
            </a:r>
            <a:endParaRPr lang="de-DE" sz="2400" dirty="0">
              <a:solidFill>
                <a:schemeClr val="tx1"/>
              </a:solidFill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762000" y="2057400"/>
            <a:ext cx="1828800" cy="110974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2668589" y="2057400"/>
            <a:ext cx="1522413" cy="87153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5638800" y="2928937"/>
            <a:ext cx="1295400" cy="23821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6934200" y="2928937"/>
            <a:ext cx="1522413" cy="43577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1828800" y="0"/>
            <a:ext cx="510540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Prominente und fokussierte Wörter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5" name="TextBox 24"/>
          <p:cNvSpPr txBox="1"/>
          <p:nvPr/>
        </p:nvSpPr>
        <p:spPr bwMode="auto">
          <a:xfrm>
            <a:off x="1678896" y="528936"/>
            <a:ext cx="60173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b="1" dirty="0" smtClean="0">
                <a:latin typeface="Calibri" pitchFamily="-100" charset="0"/>
              </a:rPr>
              <a:t>Warum</a:t>
            </a:r>
            <a:r>
              <a:rPr lang="de-DE" sz="2400" dirty="0" smtClean="0">
                <a:latin typeface="Calibri" pitchFamily="-100" charset="0"/>
              </a:rPr>
              <a:t> wollen Sie (doch) nicht kommen?</a:t>
            </a:r>
            <a:endParaRPr lang="de-DE" sz="2400" dirty="0">
              <a:latin typeface="Calibri" pitchFamily="-10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0" y="0"/>
            <a:ext cx="510540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Prominente und fokussierte Wörter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" name="TextBox 2"/>
          <p:cNvSpPr txBox="1"/>
          <p:nvPr/>
        </p:nvSpPr>
        <p:spPr bwMode="auto">
          <a:xfrm>
            <a:off x="565568" y="575101"/>
            <a:ext cx="65532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Im Deutschen können eng fokussierte Wörter an jeder Position im Satz vorkommen.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4" name="TextBox 3"/>
          <p:cNvSpPr txBox="1"/>
          <p:nvPr/>
        </p:nvSpPr>
        <p:spPr bwMode="auto">
          <a:xfrm>
            <a:off x="565568" y="1595735"/>
            <a:ext cx="4267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[Orangen will ich haben]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5" name="TextBox 4"/>
          <p:cNvSpPr txBox="1"/>
          <p:nvPr/>
        </p:nvSpPr>
        <p:spPr bwMode="auto">
          <a:xfrm>
            <a:off x="762000" y="20574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L+H*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381000" y="3214807"/>
            <a:ext cx="8001000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Im Französischen dagegen </a:t>
            </a:r>
            <a:r>
              <a:rPr lang="de-DE" sz="2400" b="1" dirty="0" smtClean="0">
                <a:latin typeface="Calibri" pitchFamily="-100" charset="0"/>
              </a:rPr>
              <a:t>muss fast immer eine prosodische Grenzen nach dem eng fokussierten Wort auftreten </a:t>
            </a:r>
            <a:r>
              <a:rPr lang="de-DE" sz="2400" dirty="0" smtClean="0">
                <a:latin typeface="Calibri" pitchFamily="-100" charset="0"/>
              </a:rPr>
              <a:t>(damit es als prominent wahrgenommen wird).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7" name="TextBox 6"/>
          <p:cNvSpPr txBox="1"/>
          <p:nvPr/>
        </p:nvSpPr>
        <p:spPr bwMode="auto">
          <a:xfrm>
            <a:off x="381000" y="4415135"/>
            <a:ext cx="44636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[</a:t>
            </a:r>
            <a:r>
              <a:rPr lang="de-DE" sz="2400" dirty="0" err="1" smtClean="0">
                <a:latin typeface="Calibri" pitchFamily="-100" charset="0"/>
              </a:rPr>
              <a:t>ce</a:t>
            </a:r>
            <a:r>
              <a:rPr lang="de-DE" sz="2400" dirty="0" smtClean="0">
                <a:latin typeface="Calibri" pitchFamily="-100" charset="0"/>
              </a:rPr>
              <a:t> </a:t>
            </a:r>
            <a:r>
              <a:rPr lang="de-DE" sz="2400" dirty="0" err="1" smtClean="0">
                <a:latin typeface="Calibri" pitchFamily="-100" charset="0"/>
              </a:rPr>
              <a:t>sont</a:t>
            </a:r>
            <a:r>
              <a:rPr lang="de-DE" sz="2400" dirty="0" smtClean="0">
                <a:latin typeface="Calibri" pitchFamily="-100" charset="0"/>
              </a:rPr>
              <a:t> des </a:t>
            </a:r>
            <a:r>
              <a:rPr lang="de-DE" sz="2400" dirty="0" err="1" smtClean="0">
                <a:latin typeface="Calibri" pitchFamily="-100" charset="0"/>
              </a:rPr>
              <a:t>oranges</a:t>
            </a:r>
            <a:r>
              <a:rPr lang="de-DE" sz="2400" dirty="0" err="1" smtClean="0">
                <a:solidFill>
                  <a:srgbClr val="FF0000"/>
                </a:solidFill>
                <a:latin typeface="Calibri" pitchFamily="-100" charset="0"/>
              </a:rPr>
              <a:t>]</a:t>
            </a:r>
            <a:r>
              <a:rPr lang="de-DE" sz="2400" dirty="0" err="1" smtClean="0">
                <a:latin typeface="Calibri" pitchFamily="-100" charset="0"/>
              </a:rPr>
              <a:t>[que</a:t>
            </a:r>
            <a:r>
              <a:rPr lang="de-DE" sz="2400" dirty="0" smtClean="0">
                <a:latin typeface="Calibri" pitchFamily="-100" charset="0"/>
              </a:rPr>
              <a:t> je </a:t>
            </a:r>
            <a:r>
              <a:rPr lang="de-DE" sz="2400" dirty="0" err="1" smtClean="0">
                <a:latin typeface="Calibri" pitchFamily="-100" charset="0"/>
              </a:rPr>
              <a:t>veux</a:t>
            </a:r>
            <a:r>
              <a:rPr lang="de-DE" sz="2400" dirty="0" smtClean="0">
                <a:latin typeface="Calibri" pitchFamily="-100" charset="0"/>
              </a:rPr>
              <a:t>]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381000" y="5181600"/>
            <a:ext cx="6825832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Wegen der Grenze wird </a:t>
            </a:r>
            <a:r>
              <a:rPr lang="de-DE" sz="2400" i="1" dirty="0" err="1" smtClean="0">
                <a:latin typeface="Calibri" pitchFamily="-100" charset="0"/>
              </a:rPr>
              <a:t>oranges</a:t>
            </a:r>
            <a:r>
              <a:rPr lang="de-DE" sz="2400" dirty="0" smtClean="0">
                <a:latin typeface="Calibri" pitchFamily="-100" charset="0"/>
              </a:rPr>
              <a:t> lang (und vielleicht laut) und kann (muss aber nicht) mit einer </a:t>
            </a:r>
            <a:r>
              <a:rPr lang="de-DE" sz="2400" dirty="0" err="1" smtClean="0">
                <a:latin typeface="Calibri" pitchFamily="-100" charset="0"/>
              </a:rPr>
              <a:t>steigend-fallenden</a:t>
            </a:r>
            <a:r>
              <a:rPr lang="de-DE" sz="2400" dirty="0" smtClean="0">
                <a:latin typeface="Calibri" pitchFamily="-100" charset="0"/>
              </a:rPr>
              <a:t> Melodie produziert werden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9" name="TextBox 8"/>
          <p:cNvSpPr txBox="1"/>
          <p:nvPr/>
        </p:nvSpPr>
        <p:spPr bwMode="auto">
          <a:xfrm>
            <a:off x="4832768" y="1272570"/>
            <a:ext cx="39624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Orangen ist nicht phrasenfinal und wird wegen L+H* und damit verbundener f0-Bewegung prominent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698500" y="2501900"/>
            <a:ext cx="1193800" cy="419100"/>
          </a:xfrm>
          <a:custGeom>
            <a:avLst/>
            <a:gdLst>
              <a:gd name="connsiteX0" fmla="*/ 0 w 1193800"/>
              <a:gd name="connsiteY0" fmla="*/ 419100 h 419100"/>
              <a:gd name="connsiteX1" fmla="*/ 152400 w 1193800"/>
              <a:gd name="connsiteY1" fmla="*/ 355600 h 419100"/>
              <a:gd name="connsiteX2" fmla="*/ 190500 w 1193800"/>
              <a:gd name="connsiteY2" fmla="*/ 330200 h 419100"/>
              <a:gd name="connsiteX3" fmla="*/ 254000 w 1193800"/>
              <a:gd name="connsiteY3" fmla="*/ 304800 h 419100"/>
              <a:gd name="connsiteX4" fmla="*/ 266700 w 1193800"/>
              <a:gd name="connsiteY4" fmla="*/ 266700 h 419100"/>
              <a:gd name="connsiteX5" fmla="*/ 317500 w 1193800"/>
              <a:gd name="connsiteY5" fmla="*/ 228600 h 419100"/>
              <a:gd name="connsiteX6" fmla="*/ 368300 w 1193800"/>
              <a:gd name="connsiteY6" fmla="*/ 165100 h 419100"/>
              <a:gd name="connsiteX7" fmla="*/ 381000 w 1193800"/>
              <a:gd name="connsiteY7" fmla="*/ 127000 h 419100"/>
              <a:gd name="connsiteX8" fmla="*/ 431800 w 1193800"/>
              <a:gd name="connsiteY8" fmla="*/ 50800 h 419100"/>
              <a:gd name="connsiteX9" fmla="*/ 457200 w 1193800"/>
              <a:gd name="connsiteY9" fmla="*/ 12700 h 419100"/>
              <a:gd name="connsiteX10" fmla="*/ 495300 w 1193800"/>
              <a:gd name="connsiteY10" fmla="*/ 0 h 419100"/>
              <a:gd name="connsiteX11" fmla="*/ 622300 w 1193800"/>
              <a:gd name="connsiteY11" fmla="*/ 12700 h 419100"/>
              <a:gd name="connsiteX12" fmla="*/ 698500 w 1193800"/>
              <a:gd name="connsiteY12" fmla="*/ 63500 h 419100"/>
              <a:gd name="connsiteX13" fmla="*/ 723900 w 1193800"/>
              <a:gd name="connsiteY13" fmla="*/ 101600 h 419100"/>
              <a:gd name="connsiteX14" fmla="*/ 812800 w 1193800"/>
              <a:gd name="connsiteY14" fmla="*/ 139700 h 419100"/>
              <a:gd name="connsiteX15" fmla="*/ 939800 w 1193800"/>
              <a:gd name="connsiteY15" fmla="*/ 292100 h 419100"/>
              <a:gd name="connsiteX16" fmla="*/ 977900 w 1193800"/>
              <a:gd name="connsiteY16" fmla="*/ 317500 h 419100"/>
              <a:gd name="connsiteX17" fmla="*/ 1016000 w 1193800"/>
              <a:gd name="connsiteY17" fmla="*/ 330200 h 419100"/>
              <a:gd name="connsiteX18" fmla="*/ 1054100 w 1193800"/>
              <a:gd name="connsiteY18" fmla="*/ 355600 h 419100"/>
              <a:gd name="connsiteX19" fmla="*/ 1092200 w 1193800"/>
              <a:gd name="connsiteY19" fmla="*/ 368300 h 419100"/>
              <a:gd name="connsiteX20" fmla="*/ 1193800 w 1193800"/>
              <a:gd name="connsiteY20" fmla="*/ 381000 h 419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193800" h="419100">
                <a:moveTo>
                  <a:pt x="0" y="419100"/>
                </a:moveTo>
                <a:cubicBezTo>
                  <a:pt x="117212" y="360494"/>
                  <a:pt x="64866" y="377483"/>
                  <a:pt x="152400" y="355600"/>
                </a:cubicBezTo>
                <a:cubicBezTo>
                  <a:pt x="165100" y="347133"/>
                  <a:pt x="176848" y="337026"/>
                  <a:pt x="190500" y="330200"/>
                </a:cubicBezTo>
                <a:cubicBezTo>
                  <a:pt x="210890" y="320005"/>
                  <a:pt x="236487" y="319394"/>
                  <a:pt x="254000" y="304800"/>
                </a:cubicBezTo>
                <a:cubicBezTo>
                  <a:pt x="264284" y="296230"/>
                  <a:pt x="258130" y="276984"/>
                  <a:pt x="266700" y="266700"/>
                </a:cubicBezTo>
                <a:cubicBezTo>
                  <a:pt x="280251" y="250439"/>
                  <a:pt x="300567" y="241300"/>
                  <a:pt x="317500" y="228600"/>
                </a:cubicBezTo>
                <a:cubicBezTo>
                  <a:pt x="349422" y="132835"/>
                  <a:pt x="302648" y="247164"/>
                  <a:pt x="368300" y="165100"/>
                </a:cubicBezTo>
                <a:cubicBezTo>
                  <a:pt x="376663" y="154647"/>
                  <a:pt x="374499" y="138702"/>
                  <a:pt x="381000" y="127000"/>
                </a:cubicBezTo>
                <a:cubicBezTo>
                  <a:pt x="395825" y="100315"/>
                  <a:pt x="414867" y="76200"/>
                  <a:pt x="431800" y="50800"/>
                </a:cubicBezTo>
                <a:cubicBezTo>
                  <a:pt x="440267" y="38100"/>
                  <a:pt x="442720" y="17527"/>
                  <a:pt x="457200" y="12700"/>
                </a:cubicBezTo>
                <a:lnTo>
                  <a:pt x="495300" y="0"/>
                </a:lnTo>
                <a:cubicBezTo>
                  <a:pt x="537633" y="4233"/>
                  <a:pt x="581692" y="10"/>
                  <a:pt x="622300" y="12700"/>
                </a:cubicBezTo>
                <a:cubicBezTo>
                  <a:pt x="651437" y="21805"/>
                  <a:pt x="698500" y="63500"/>
                  <a:pt x="698500" y="63500"/>
                </a:cubicBezTo>
                <a:cubicBezTo>
                  <a:pt x="706967" y="76200"/>
                  <a:pt x="713107" y="90807"/>
                  <a:pt x="723900" y="101600"/>
                </a:cubicBezTo>
                <a:cubicBezTo>
                  <a:pt x="753135" y="130835"/>
                  <a:pt x="773937" y="129984"/>
                  <a:pt x="812800" y="139700"/>
                </a:cubicBezTo>
                <a:cubicBezTo>
                  <a:pt x="850285" y="195927"/>
                  <a:pt x="881128" y="252986"/>
                  <a:pt x="939800" y="292100"/>
                </a:cubicBezTo>
                <a:cubicBezTo>
                  <a:pt x="952500" y="300567"/>
                  <a:pt x="964248" y="310674"/>
                  <a:pt x="977900" y="317500"/>
                </a:cubicBezTo>
                <a:cubicBezTo>
                  <a:pt x="989874" y="323487"/>
                  <a:pt x="1004026" y="324213"/>
                  <a:pt x="1016000" y="330200"/>
                </a:cubicBezTo>
                <a:cubicBezTo>
                  <a:pt x="1029652" y="337026"/>
                  <a:pt x="1040448" y="348774"/>
                  <a:pt x="1054100" y="355600"/>
                </a:cubicBezTo>
                <a:cubicBezTo>
                  <a:pt x="1066074" y="361587"/>
                  <a:pt x="1079132" y="365396"/>
                  <a:pt x="1092200" y="368300"/>
                </a:cubicBezTo>
                <a:cubicBezTo>
                  <a:pt x="1155614" y="382392"/>
                  <a:pt x="1149600" y="381000"/>
                  <a:pt x="1193800" y="381000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Freeform 10"/>
          <p:cNvSpPr/>
          <p:nvPr/>
        </p:nvSpPr>
        <p:spPr>
          <a:xfrm>
            <a:off x="2159000" y="2892520"/>
            <a:ext cx="215900" cy="31211"/>
          </a:xfrm>
          <a:custGeom>
            <a:avLst/>
            <a:gdLst>
              <a:gd name="connsiteX0" fmla="*/ 0 w 215900"/>
              <a:gd name="connsiteY0" fmla="*/ 15780 h 31211"/>
              <a:gd name="connsiteX1" fmla="*/ 114300 w 215900"/>
              <a:gd name="connsiteY1" fmla="*/ 28480 h 31211"/>
              <a:gd name="connsiteX2" fmla="*/ 177800 w 215900"/>
              <a:gd name="connsiteY2" fmla="*/ 3080 h 31211"/>
              <a:gd name="connsiteX3" fmla="*/ 215900 w 215900"/>
              <a:gd name="connsiteY3" fmla="*/ 3080 h 31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5900" h="31211">
                <a:moveTo>
                  <a:pt x="0" y="15780"/>
                </a:moveTo>
                <a:cubicBezTo>
                  <a:pt x="38100" y="20013"/>
                  <a:pt x="76063" y="31211"/>
                  <a:pt x="114300" y="28480"/>
                </a:cubicBezTo>
                <a:cubicBezTo>
                  <a:pt x="137039" y="26856"/>
                  <a:pt x="155683" y="8609"/>
                  <a:pt x="177800" y="3080"/>
                </a:cubicBezTo>
                <a:cubicBezTo>
                  <a:pt x="190121" y="0"/>
                  <a:pt x="203200" y="3080"/>
                  <a:pt x="215900" y="3080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Freeform 11"/>
          <p:cNvSpPr/>
          <p:nvPr/>
        </p:nvSpPr>
        <p:spPr>
          <a:xfrm>
            <a:off x="2895600" y="2870200"/>
            <a:ext cx="279400" cy="17755"/>
          </a:xfrm>
          <a:custGeom>
            <a:avLst/>
            <a:gdLst>
              <a:gd name="connsiteX0" fmla="*/ 0 w 279400"/>
              <a:gd name="connsiteY0" fmla="*/ 0 h 17755"/>
              <a:gd name="connsiteX1" fmla="*/ 279400 w 279400"/>
              <a:gd name="connsiteY1" fmla="*/ 12700 h 17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79400" h="17755">
                <a:moveTo>
                  <a:pt x="0" y="0"/>
                </a:moveTo>
                <a:cubicBezTo>
                  <a:pt x="177548" y="17755"/>
                  <a:pt x="84456" y="12700"/>
                  <a:pt x="279400" y="12700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Freeform 12"/>
          <p:cNvSpPr/>
          <p:nvPr/>
        </p:nvSpPr>
        <p:spPr>
          <a:xfrm>
            <a:off x="3298487" y="2871731"/>
            <a:ext cx="327742" cy="54624"/>
          </a:xfrm>
          <a:custGeom>
            <a:avLst/>
            <a:gdLst>
              <a:gd name="connsiteX0" fmla="*/ 54313 w 327742"/>
              <a:gd name="connsiteY0" fmla="*/ 11169 h 54624"/>
              <a:gd name="connsiteX1" fmla="*/ 219413 w 327742"/>
              <a:gd name="connsiteY1" fmla="*/ 36569 h 54624"/>
              <a:gd name="connsiteX2" fmla="*/ 308313 w 327742"/>
              <a:gd name="connsiteY2" fmla="*/ 49269 h 54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7742" h="54624">
                <a:moveTo>
                  <a:pt x="54313" y="11169"/>
                </a:moveTo>
                <a:cubicBezTo>
                  <a:pt x="182264" y="43157"/>
                  <a:pt x="0" y="0"/>
                  <a:pt x="219413" y="36569"/>
                </a:cubicBezTo>
                <a:cubicBezTo>
                  <a:pt x="327742" y="54624"/>
                  <a:pt x="175613" y="49269"/>
                  <a:pt x="308313" y="49269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rcRect b="42518"/>
          <a:stretch>
            <a:fillRect/>
          </a:stretch>
        </p:blipFill>
        <p:spPr>
          <a:xfrm>
            <a:off x="881063" y="1905000"/>
            <a:ext cx="7424372" cy="1981994"/>
          </a:xfrm>
          <a:prstGeom prst="rect">
            <a:avLst/>
          </a:prstGeom>
        </p:spPr>
      </p:pic>
      <p:pic>
        <p:nvPicPr>
          <p:cNvPr id="6" name="Fig_3_10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81063" y="1219200"/>
            <a:ext cx="440267" cy="440267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 rot="5400000">
            <a:off x="1333500" y="4152900"/>
            <a:ext cx="8382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>
            <a:off x="2934494" y="4152900"/>
            <a:ext cx="8382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5400000">
            <a:off x="3772694" y="4305300"/>
            <a:ext cx="8382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>
            <a:off x="5640785" y="4419997"/>
            <a:ext cx="1370806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>
            <a:off x="7658894" y="4152900"/>
            <a:ext cx="8382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 bwMode="auto">
          <a:xfrm>
            <a:off x="956469" y="4111129"/>
            <a:ext cx="8723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Non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5" name="TextBox 14"/>
          <p:cNvSpPr txBox="1"/>
          <p:nvPr/>
        </p:nvSpPr>
        <p:spPr bwMode="auto">
          <a:xfrm>
            <a:off x="1981200" y="4111129"/>
            <a:ext cx="13731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 smtClean="0">
                <a:latin typeface="Calibri" pitchFamily="-100" charset="0"/>
              </a:rPr>
              <a:t>ce</a:t>
            </a:r>
            <a:r>
              <a:rPr lang="de-DE" sz="2400" dirty="0" smtClean="0">
                <a:latin typeface="Calibri" pitchFamily="-100" charset="0"/>
              </a:rPr>
              <a:t> </a:t>
            </a:r>
            <a:r>
              <a:rPr lang="de-DE" sz="2400" dirty="0" err="1" smtClean="0">
                <a:latin typeface="Calibri" pitchFamily="-100" charset="0"/>
              </a:rPr>
              <a:t>sont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6" name="TextBox 15"/>
          <p:cNvSpPr txBox="1"/>
          <p:nvPr/>
        </p:nvSpPr>
        <p:spPr bwMode="auto">
          <a:xfrm>
            <a:off x="3352800" y="4111129"/>
            <a:ext cx="838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des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7" name="TextBox 16"/>
          <p:cNvSpPr txBox="1"/>
          <p:nvPr/>
        </p:nvSpPr>
        <p:spPr bwMode="auto">
          <a:xfrm>
            <a:off x="4651376" y="4111129"/>
            <a:ext cx="1371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 smtClean="0">
                <a:latin typeface="Calibri" pitchFamily="-100" charset="0"/>
              </a:rPr>
              <a:t>oranges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8" name="TextBox 17"/>
          <p:cNvSpPr txBox="1"/>
          <p:nvPr/>
        </p:nvSpPr>
        <p:spPr bwMode="auto">
          <a:xfrm>
            <a:off x="6326188" y="4111129"/>
            <a:ext cx="18272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 smtClean="0">
                <a:latin typeface="Calibri" pitchFamily="-100" charset="0"/>
              </a:rPr>
              <a:t>que</a:t>
            </a:r>
            <a:r>
              <a:rPr lang="de-DE" sz="2400" dirty="0" smtClean="0">
                <a:latin typeface="Calibri" pitchFamily="-100" charset="0"/>
              </a:rPr>
              <a:t> je </a:t>
            </a:r>
            <a:r>
              <a:rPr lang="de-DE" sz="2400" dirty="0" err="1" smtClean="0">
                <a:latin typeface="Calibri" pitchFamily="-100" charset="0"/>
              </a:rPr>
              <a:t>veux</a:t>
            </a:r>
            <a:endParaRPr lang="de-DE" sz="2400" dirty="0">
              <a:latin typeface="Calibri" pitchFamily="-100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 flipV="1">
            <a:off x="3584576" y="2362200"/>
            <a:ext cx="1063624" cy="6096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4651376" y="2546866"/>
            <a:ext cx="1368424" cy="72973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721581" y="2546866"/>
            <a:ext cx="596437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L%</a:t>
            </a:r>
            <a:endParaRPr lang="de-DE" sz="2400" dirty="0">
              <a:solidFill>
                <a:schemeClr val="tx1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828800" y="461665"/>
            <a:ext cx="510540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Prominente und fokussierte Wörter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8" name="TextBox 27"/>
          <p:cNvSpPr txBox="1"/>
          <p:nvPr/>
        </p:nvSpPr>
        <p:spPr bwMode="auto">
          <a:xfrm>
            <a:off x="6019800" y="5106194"/>
            <a:ext cx="1600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 smtClean="0">
                <a:latin typeface="Calibri" pitchFamily="-100" charset="0"/>
              </a:rPr>
              <a:t>IP-Grenze</a:t>
            </a:r>
            <a:endParaRPr lang="de-DE" sz="2400" dirty="0">
              <a:latin typeface="Calibri" pitchFamily="-10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74613"/>
            <a:ext cx="6019800" cy="4603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Akzentuierte Wörter in der Phrase: französisch</a:t>
            </a:r>
          </a:p>
        </p:txBody>
      </p:sp>
      <p:sp>
        <p:nvSpPr>
          <p:cNvPr id="35843" name="TextBox 4"/>
          <p:cNvSpPr txBox="1">
            <a:spLocks noChangeArrowheads="1"/>
          </p:cNvSpPr>
          <p:nvPr/>
        </p:nvSpPr>
        <p:spPr bwMode="auto">
          <a:xfrm>
            <a:off x="457200" y="1835150"/>
            <a:ext cx="73152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d.h. Wörter im Französischen werden </a:t>
            </a:r>
            <a:r>
              <a:rPr lang="de-DE" sz="2400" b="1" dirty="0">
                <a:latin typeface="Calibri" pitchFamily="-100" charset="0"/>
              </a:rPr>
              <a:t>als Folge der Setzung</a:t>
            </a:r>
            <a:r>
              <a:rPr lang="de-DE" sz="2400" b="1" dirty="0" smtClean="0">
                <a:latin typeface="Calibri" pitchFamily="-100" charset="0"/>
              </a:rPr>
              <a:t>  prosodischer Grenzen</a:t>
            </a:r>
            <a:r>
              <a:rPr lang="de-DE" sz="2400" dirty="0" smtClean="0">
                <a:latin typeface="Calibri" pitchFamily="-100" charset="0"/>
              </a:rPr>
              <a:t> </a:t>
            </a:r>
            <a:r>
              <a:rPr lang="de-DE" sz="2400" dirty="0">
                <a:latin typeface="Calibri" pitchFamily="-100" charset="0"/>
              </a:rPr>
              <a:t>prominenter. </a:t>
            </a:r>
          </a:p>
        </p:txBody>
      </p:sp>
      <p:sp>
        <p:nvSpPr>
          <p:cNvPr id="35844" name="TextBox 5"/>
          <p:cNvSpPr txBox="1">
            <a:spLocks noChangeArrowheads="1"/>
          </p:cNvSpPr>
          <p:nvPr/>
        </p:nvSpPr>
        <p:spPr bwMode="auto">
          <a:xfrm>
            <a:off x="457200" y="762000"/>
            <a:ext cx="7620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Der Mechanismus, wodurch Wörter</a:t>
            </a:r>
            <a:r>
              <a:rPr lang="de-DE" sz="2400" dirty="0" smtClean="0">
                <a:latin typeface="Calibri" pitchFamily="-100" charset="0"/>
              </a:rPr>
              <a:t> </a:t>
            </a:r>
          </a:p>
          <a:p>
            <a:r>
              <a:rPr lang="de-DE" sz="2400" dirty="0" smtClean="0">
                <a:latin typeface="Calibri" pitchFamily="-100" charset="0"/>
              </a:rPr>
              <a:t>im </a:t>
            </a:r>
            <a:r>
              <a:rPr lang="de-DE" sz="2400" dirty="0">
                <a:latin typeface="Calibri" pitchFamily="-100" charset="0"/>
              </a:rPr>
              <a:t>Französischen akzentuiert werden, ist '</a:t>
            </a:r>
            <a:r>
              <a:rPr lang="de-DE" sz="2400" b="1" dirty="0" err="1">
                <a:latin typeface="Calibri" pitchFamily="-100" charset="0"/>
              </a:rPr>
              <a:t>edge-</a:t>
            </a:r>
            <a:r>
              <a:rPr lang="de-DE" sz="2400" b="1" dirty="0" err="1" smtClean="0">
                <a:latin typeface="Calibri" pitchFamily="-100" charset="0"/>
              </a:rPr>
              <a:t>marking</a:t>
            </a:r>
            <a:r>
              <a:rPr lang="de-DE" sz="2400" dirty="0" smtClean="0">
                <a:latin typeface="Calibri" pitchFamily="-100" charset="0"/>
              </a:rPr>
              <a:t>' 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609600" y="2971800"/>
            <a:ext cx="6934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Im Deutschen ist dieser Mechanismus </a:t>
            </a:r>
            <a:r>
              <a:rPr lang="en-US" sz="2400" dirty="0" smtClean="0">
                <a:latin typeface="Calibri" pitchFamily="-100" charset="0"/>
              </a:rPr>
              <a:t>‘</a:t>
            </a:r>
            <a:r>
              <a:rPr lang="de-DE" sz="2400" b="1" dirty="0" err="1" smtClean="0">
                <a:latin typeface="Calibri" pitchFamily="-100" charset="0"/>
              </a:rPr>
              <a:t>head-marking</a:t>
            </a:r>
            <a:r>
              <a:rPr lang="de-DE" sz="2400" dirty="0" smtClean="0">
                <a:latin typeface="Calibri" pitchFamily="-100" charset="0"/>
              </a:rPr>
              <a:t>' 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7" name="TextBox 6"/>
          <p:cNvSpPr txBox="1"/>
          <p:nvPr/>
        </p:nvSpPr>
        <p:spPr bwMode="auto">
          <a:xfrm>
            <a:off x="609600" y="3433465"/>
            <a:ext cx="7010400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Die prominenteste Silbe des Wortes = die Silbe mit primärer lexikalischen Betonung wird noch prominenter, wenn dessen Wort akzentuiert ist.</a:t>
            </a:r>
            <a:endParaRPr lang="de-DE" sz="2400" dirty="0">
              <a:latin typeface="Calibri" pitchFamily="-10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0" y="0"/>
            <a:ext cx="510540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Prominente und fokussierte Wörter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" name="TextBox 3"/>
          <p:cNvSpPr txBox="1"/>
          <p:nvPr/>
        </p:nvSpPr>
        <p:spPr bwMode="auto">
          <a:xfrm>
            <a:off x="228600" y="2590800"/>
            <a:ext cx="6477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Diese Frage wurde von Katrin Kübler in einer Magisterarbeit (2009, DAF/IPS) untersucht.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5" name="TextBox 4"/>
          <p:cNvSpPr txBox="1"/>
          <p:nvPr/>
        </p:nvSpPr>
        <p:spPr bwMode="auto">
          <a:xfrm>
            <a:off x="228600" y="3969603"/>
            <a:ext cx="7162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Versuchspersonen: L1-Franzosen, die gerade angefangen hatten,  Deutsch zu lernen.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6" name="TextBox 7"/>
          <p:cNvSpPr txBox="1">
            <a:spLocks noChangeArrowheads="1"/>
          </p:cNvSpPr>
          <p:nvPr/>
        </p:nvSpPr>
        <p:spPr bwMode="auto">
          <a:xfrm>
            <a:off x="228600" y="857250"/>
            <a:ext cx="80772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Vielleicht fällt </a:t>
            </a:r>
            <a:r>
              <a:rPr lang="de-DE" sz="2400" dirty="0">
                <a:latin typeface="Calibri" pitchFamily="-100" charset="0"/>
              </a:rPr>
              <a:t>es französischen Muttersprachlern schwer, ein Wort zu fokussieren, ohne unmittelbar danach eine</a:t>
            </a:r>
            <a:r>
              <a:rPr lang="de-DE" sz="2400" dirty="0" smtClean="0">
                <a:latin typeface="Calibri" pitchFamily="-100" charset="0"/>
              </a:rPr>
              <a:t> IP- </a:t>
            </a:r>
            <a:r>
              <a:rPr lang="de-DE" sz="2400" dirty="0">
                <a:latin typeface="Calibri" pitchFamily="-100" charset="0"/>
              </a:rPr>
              <a:t>oder AP-Grenze einzusetzen.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3" name="TextBox 4"/>
          <p:cNvSpPr txBox="1">
            <a:spLocks noChangeArrowheads="1"/>
          </p:cNvSpPr>
          <p:nvPr/>
        </p:nvSpPr>
        <p:spPr bwMode="auto">
          <a:xfrm>
            <a:off x="2667000" y="461665"/>
            <a:ext cx="3733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[JEAN </a:t>
            </a:r>
            <a:r>
              <a:rPr lang="de-DE" sz="2400" dirty="0" err="1">
                <a:latin typeface="Calibri" pitchFamily="-100" charset="0"/>
              </a:rPr>
              <a:t>est</a:t>
            </a:r>
            <a:r>
              <a:rPr lang="de-DE" sz="2400" dirty="0">
                <a:latin typeface="Calibri" pitchFamily="-100" charset="0"/>
              </a:rPr>
              <a:t> </a:t>
            </a:r>
            <a:r>
              <a:rPr lang="de-DE" sz="2400" dirty="0" err="1">
                <a:latin typeface="Calibri" pitchFamily="-100" charset="0"/>
              </a:rPr>
              <a:t>arrivé</a:t>
            </a:r>
            <a:r>
              <a:rPr lang="de-DE" sz="2400" dirty="0">
                <a:latin typeface="Calibri" pitchFamily="-100" charset="0"/>
              </a:rPr>
              <a:t> à Paris </a:t>
            </a:r>
            <a:r>
              <a:rPr lang="de-DE" sz="2400" dirty="0" smtClean="0">
                <a:latin typeface="Calibri" pitchFamily="-100" charset="0"/>
              </a:rPr>
              <a:t>hier]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28800" y="0"/>
            <a:ext cx="510540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Prominente und fokussierte Wörter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TextBox 11"/>
          <p:cNvSpPr txBox="1"/>
          <p:nvPr/>
        </p:nvSpPr>
        <p:spPr bwMode="auto">
          <a:xfrm>
            <a:off x="531813" y="461665"/>
            <a:ext cx="12969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Target:</a:t>
            </a:r>
            <a:endParaRPr lang="de-DE" sz="2400" dirty="0">
              <a:latin typeface="Calibri" pitchFamily="-100" charset="0"/>
            </a:endParaRPr>
          </a:p>
        </p:txBody>
      </p:sp>
      <p:pic>
        <p:nvPicPr>
          <p:cNvPr id="37892" name="Picture 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1000" y="2286000"/>
            <a:ext cx="8245475" cy="2252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Straight Connector 6"/>
          <p:cNvCxnSpPr/>
          <p:nvPr/>
        </p:nvCxnSpPr>
        <p:spPr>
          <a:xfrm rot="5400000">
            <a:off x="-342899" y="4762500"/>
            <a:ext cx="1447800" cy="31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>
            <a:off x="1410494" y="4763294"/>
            <a:ext cx="14478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896" name="TextBox 8"/>
          <p:cNvSpPr txBox="1">
            <a:spLocks noChangeArrowheads="1"/>
          </p:cNvSpPr>
          <p:nvPr/>
        </p:nvSpPr>
        <p:spPr bwMode="auto">
          <a:xfrm>
            <a:off x="685800" y="4646613"/>
            <a:ext cx="9906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Jean</a:t>
            </a:r>
          </a:p>
        </p:txBody>
      </p:sp>
      <p:sp>
        <p:nvSpPr>
          <p:cNvPr id="13" name="TextBox 12"/>
          <p:cNvSpPr txBox="1"/>
          <p:nvPr/>
        </p:nvSpPr>
        <p:spPr bwMode="auto">
          <a:xfrm>
            <a:off x="531813" y="923627"/>
            <a:ext cx="213518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Produziert als: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4" name="TextBox 4"/>
          <p:cNvSpPr txBox="1">
            <a:spLocks noChangeArrowheads="1"/>
          </p:cNvSpPr>
          <p:nvPr/>
        </p:nvSpPr>
        <p:spPr bwMode="auto">
          <a:xfrm>
            <a:off x="2667000" y="923627"/>
            <a:ext cx="5410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[Jean] [ </a:t>
            </a:r>
            <a:r>
              <a:rPr lang="de-DE" sz="2400" dirty="0" err="1">
                <a:latin typeface="Calibri" pitchFamily="-100" charset="0"/>
              </a:rPr>
              <a:t>est</a:t>
            </a:r>
            <a:r>
              <a:rPr lang="de-DE" sz="2400" dirty="0">
                <a:latin typeface="Calibri" pitchFamily="-100" charset="0"/>
              </a:rPr>
              <a:t> </a:t>
            </a:r>
            <a:r>
              <a:rPr lang="de-DE" sz="2400" dirty="0" err="1">
                <a:latin typeface="Calibri" pitchFamily="-100" charset="0"/>
              </a:rPr>
              <a:t>arrivé</a:t>
            </a:r>
            <a:r>
              <a:rPr lang="de-DE" sz="2400" dirty="0">
                <a:latin typeface="Calibri" pitchFamily="-100" charset="0"/>
              </a:rPr>
              <a:t> à </a:t>
            </a:r>
            <a:r>
              <a:rPr lang="de-DE" sz="2400" dirty="0" smtClean="0">
                <a:latin typeface="Calibri" pitchFamily="-100" charset="0"/>
              </a:rPr>
              <a:t>Paris] [ hier]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5" name="TextBox 14"/>
          <p:cNvSpPr txBox="1"/>
          <p:nvPr/>
        </p:nvSpPr>
        <p:spPr bwMode="auto">
          <a:xfrm>
            <a:off x="5163823" y="1376660"/>
            <a:ext cx="354075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[ ] sind IP oder AP-Grenzen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6" name="TextBox 15"/>
          <p:cNvSpPr txBox="1"/>
          <p:nvPr/>
        </p:nvSpPr>
        <p:spPr bwMode="auto">
          <a:xfrm>
            <a:off x="2135188" y="1825655"/>
            <a:ext cx="5257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000" dirty="0" smtClean="0">
                <a:latin typeface="Calibri" pitchFamily="-100" charset="0"/>
              </a:rPr>
              <a:t>JEAN ist gestern in Paris angekommen</a:t>
            </a:r>
            <a:endParaRPr lang="de-DE" sz="2000" dirty="0">
              <a:latin typeface="Calibri" pitchFamily="-100" charset="0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2133600" y="3352800"/>
            <a:ext cx="1066800" cy="1588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135188" y="2743200"/>
            <a:ext cx="1734823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Lange Pause</a:t>
            </a:r>
            <a:endParaRPr lang="de-DE" sz="2400" dirty="0">
              <a:solidFill>
                <a:schemeClr val="tx1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0" name="TextBox 19"/>
          <p:cNvSpPr txBox="1"/>
          <p:nvPr/>
        </p:nvSpPr>
        <p:spPr bwMode="auto">
          <a:xfrm>
            <a:off x="1828800" y="5487988"/>
            <a:ext cx="1676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 smtClean="0">
                <a:latin typeface="Calibri" pitchFamily="-100" charset="0"/>
              </a:rPr>
              <a:t>IP-Grenze</a:t>
            </a:r>
            <a:endParaRPr lang="de-DE" sz="2400" dirty="0">
              <a:latin typeface="Calibri" pitchFamily="-100" charset="0"/>
            </a:endParaRPr>
          </a:p>
        </p:txBody>
      </p:sp>
      <p:pic>
        <p:nvPicPr>
          <p:cNvPr id="21" name="12633D20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6" y="1519237"/>
            <a:ext cx="212725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53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7" name="TextBox 5"/>
          <p:cNvSpPr txBox="1">
            <a:spLocks noChangeArrowheads="1"/>
          </p:cNvSpPr>
          <p:nvPr/>
        </p:nvSpPr>
        <p:spPr bwMode="auto">
          <a:xfrm>
            <a:off x="685800" y="683418"/>
            <a:ext cx="6705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Target:                           [ Jean </a:t>
            </a:r>
            <a:r>
              <a:rPr lang="de-DE" sz="2400" dirty="0" err="1">
                <a:latin typeface="Calibri" pitchFamily="-100" charset="0"/>
              </a:rPr>
              <a:t>est</a:t>
            </a:r>
            <a:r>
              <a:rPr lang="de-DE" sz="2400" dirty="0">
                <a:latin typeface="Calibri" pitchFamily="-100" charset="0"/>
              </a:rPr>
              <a:t> </a:t>
            </a:r>
            <a:r>
              <a:rPr lang="de-DE" sz="2400" dirty="0" err="1">
                <a:latin typeface="Calibri" pitchFamily="-100" charset="0"/>
              </a:rPr>
              <a:t>arrivé</a:t>
            </a:r>
            <a:r>
              <a:rPr lang="de-DE" sz="2400" dirty="0">
                <a:latin typeface="Calibri" pitchFamily="-100" charset="0"/>
              </a:rPr>
              <a:t> à PARIS </a:t>
            </a:r>
            <a:r>
              <a:rPr lang="de-DE" sz="2400" dirty="0" smtClean="0">
                <a:latin typeface="Calibri" pitchFamily="-100" charset="0"/>
              </a:rPr>
              <a:t>hier]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828800" y="0"/>
            <a:ext cx="510540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Prominente und fokussierte Wörter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38914" name="Picture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0538" y="2590800"/>
            <a:ext cx="8289925" cy="263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rot="5400000">
            <a:off x="4632326" y="5470525"/>
            <a:ext cx="488950" cy="31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5400000">
            <a:off x="6233319" y="5471319"/>
            <a:ext cx="48895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920" name="TextBox 9"/>
          <p:cNvSpPr txBox="1">
            <a:spLocks noChangeArrowheads="1"/>
          </p:cNvSpPr>
          <p:nvPr/>
        </p:nvSpPr>
        <p:spPr bwMode="auto">
          <a:xfrm>
            <a:off x="5219700" y="5259388"/>
            <a:ext cx="99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Paris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1" name="TextBox 10"/>
          <p:cNvSpPr txBox="1"/>
          <p:nvPr/>
        </p:nvSpPr>
        <p:spPr bwMode="auto">
          <a:xfrm>
            <a:off x="685800" y="1163935"/>
            <a:ext cx="25527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Produziert als: 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2" name="TextBox 11"/>
          <p:cNvSpPr txBox="1"/>
          <p:nvPr/>
        </p:nvSpPr>
        <p:spPr bwMode="auto">
          <a:xfrm>
            <a:off x="3524987" y="1145381"/>
            <a:ext cx="386641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[</a:t>
            </a:r>
            <a:r>
              <a:rPr lang="de-DE" sz="2400" dirty="0" err="1" smtClean="0">
                <a:latin typeface="Calibri" pitchFamily="-100" charset="0"/>
              </a:rPr>
              <a:t>Jean][est</a:t>
            </a:r>
            <a:r>
              <a:rPr lang="de-DE" sz="2400" dirty="0" smtClean="0">
                <a:latin typeface="Calibri" pitchFamily="-100" charset="0"/>
              </a:rPr>
              <a:t> </a:t>
            </a:r>
            <a:r>
              <a:rPr lang="de-DE" sz="2400" dirty="0" err="1" smtClean="0">
                <a:latin typeface="Calibri" pitchFamily="-100" charset="0"/>
              </a:rPr>
              <a:t>arrivé</a:t>
            </a:r>
            <a:r>
              <a:rPr lang="de-DE" sz="2400" dirty="0" smtClean="0">
                <a:latin typeface="Calibri" pitchFamily="-100" charset="0"/>
              </a:rPr>
              <a:t> à </a:t>
            </a:r>
            <a:r>
              <a:rPr lang="de-DE" sz="2400" dirty="0" err="1" smtClean="0">
                <a:latin typeface="Calibri" pitchFamily="-100" charset="0"/>
              </a:rPr>
              <a:t>Paris][hier</a:t>
            </a:r>
            <a:r>
              <a:rPr lang="de-DE" sz="2400" dirty="0" smtClean="0">
                <a:latin typeface="Calibri" pitchFamily="-100" charset="0"/>
              </a:rPr>
              <a:t>]</a:t>
            </a:r>
            <a:endParaRPr lang="de-DE" sz="2400" dirty="0">
              <a:latin typeface="Calibri" pitchFamily="-100" charset="0"/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6475412" y="3583632"/>
            <a:ext cx="1066800" cy="1588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477000" y="2974032"/>
            <a:ext cx="1734823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Lange Pause</a:t>
            </a:r>
            <a:endParaRPr lang="de-DE" sz="2400" dirty="0">
              <a:solidFill>
                <a:schemeClr val="tx1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TextBox 15"/>
          <p:cNvSpPr txBox="1"/>
          <p:nvPr/>
        </p:nvSpPr>
        <p:spPr bwMode="auto">
          <a:xfrm>
            <a:off x="6096000" y="5716588"/>
            <a:ext cx="1676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 smtClean="0">
                <a:latin typeface="Calibri" pitchFamily="-100" charset="0"/>
              </a:rPr>
              <a:t>IP-Grenze</a:t>
            </a:r>
            <a:endParaRPr lang="de-DE" sz="2400" dirty="0">
              <a:latin typeface="Calibri" pitchFamily="-100" charset="0"/>
            </a:endParaRPr>
          </a:p>
        </p:txBody>
      </p:sp>
      <p:pic>
        <p:nvPicPr>
          <p:cNvPr id="18" name="12CB7F4B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625600"/>
            <a:ext cx="212725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TextBox 2"/>
          <p:cNvSpPr txBox="1">
            <a:spLocks noChangeArrowheads="1"/>
          </p:cNvSpPr>
          <p:nvPr/>
        </p:nvSpPr>
        <p:spPr bwMode="auto">
          <a:xfrm>
            <a:off x="381000" y="914400"/>
            <a:ext cx="7620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Target:              [MARIA kauft ihre Mangos bei Manfred]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28800" y="0"/>
            <a:ext cx="510540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Prominente und fokussierte Wörter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39940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" y="2209800"/>
            <a:ext cx="8345488" cy="232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Connector 5"/>
          <p:cNvCxnSpPr/>
          <p:nvPr/>
        </p:nvCxnSpPr>
        <p:spPr>
          <a:xfrm rot="5400000">
            <a:off x="288131" y="4782344"/>
            <a:ext cx="492125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5400000">
            <a:off x="1886742" y="4782346"/>
            <a:ext cx="492125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943" name="TextBox 7"/>
          <p:cNvSpPr txBox="1">
            <a:spLocks noChangeArrowheads="1"/>
          </p:cNvSpPr>
          <p:nvPr/>
        </p:nvSpPr>
        <p:spPr bwMode="auto">
          <a:xfrm>
            <a:off x="838200" y="4646613"/>
            <a:ext cx="9207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Maria</a:t>
            </a:r>
          </a:p>
        </p:txBody>
      </p:sp>
      <p:sp>
        <p:nvSpPr>
          <p:cNvPr id="39944" name="TextBox 8"/>
          <p:cNvSpPr txBox="1">
            <a:spLocks noChangeArrowheads="1"/>
          </p:cNvSpPr>
          <p:nvPr/>
        </p:nvSpPr>
        <p:spPr bwMode="auto">
          <a:xfrm>
            <a:off x="381000" y="1376363"/>
            <a:ext cx="7467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Produziert als: [Maria] [ </a:t>
            </a:r>
            <a:r>
              <a:rPr lang="de-DE" sz="2400" dirty="0">
                <a:latin typeface="Calibri" pitchFamily="-100" charset="0"/>
              </a:rPr>
              <a:t>kauft ihre </a:t>
            </a:r>
            <a:r>
              <a:rPr lang="de-DE" sz="2400" dirty="0" smtClean="0">
                <a:latin typeface="Calibri" pitchFamily="-100" charset="0"/>
              </a:rPr>
              <a:t>Mangos] [ </a:t>
            </a:r>
            <a:r>
              <a:rPr lang="de-DE" sz="2400" dirty="0">
                <a:latin typeface="Calibri" pitchFamily="-100" charset="0"/>
              </a:rPr>
              <a:t>bei </a:t>
            </a:r>
            <a:r>
              <a:rPr lang="de-DE" sz="2400" dirty="0" smtClean="0">
                <a:latin typeface="Calibri" pitchFamily="-100" charset="0"/>
              </a:rPr>
              <a:t>Manfred]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2" name="TextBox 11"/>
          <p:cNvSpPr txBox="1"/>
          <p:nvPr/>
        </p:nvSpPr>
        <p:spPr bwMode="auto">
          <a:xfrm>
            <a:off x="1828800" y="5106988"/>
            <a:ext cx="1676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 smtClean="0">
                <a:latin typeface="Calibri" pitchFamily="-100" charset="0"/>
              </a:rPr>
              <a:t>IP-Grenze</a:t>
            </a:r>
            <a:endParaRPr lang="de-DE" sz="2400" dirty="0">
              <a:latin typeface="Calibri" pitchFamily="-100" charset="0"/>
            </a:endParaRPr>
          </a:p>
        </p:txBody>
      </p:sp>
      <p:pic>
        <p:nvPicPr>
          <p:cNvPr id="14" name="437C3815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2103437"/>
            <a:ext cx="212725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2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7"/>
          <p:cNvSpPr txBox="1">
            <a:spLocks noChangeArrowheads="1"/>
          </p:cNvSpPr>
          <p:nvPr/>
        </p:nvSpPr>
        <p:spPr bwMode="auto">
          <a:xfrm>
            <a:off x="1371600" y="879475"/>
            <a:ext cx="69342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Die französische Intonation ist vor allem durch </a:t>
            </a:r>
            <a:r>
              <a:rPr lang="de-DE" sz="2400" b="1">
                <a:latin typeface="Calibri" pitchFamily="-100" charset="0"/>
              </a:rPr>
              <a:t>steigende Melodien </a:t>
            </a:r>
            <a:r>
              <a:rPr lang="de-DE" sz="2400">
                <a:latin typeface="Calibri" pitchFamily="-100" charset="0"/>
              </a:rPr>
              <a:t>gekennzeichnet.</a:t>
            </a:r>
          </a:p>
        </p:txBody>
      </p:sp>
      <p:sp>
        <p:nvSpPr>
          <p:cNvPr id="16387" name="TextBox 8"/>
          <p:cNvSpPr txBox="1">
            <a:spLocks noChangeArrowheads="1"/>
          </p:cNvSpPr>
          <p:nvPr/>
        </p:nvSpPr>
        <p:spPr bwMode="auto">
          <a:xfrm>
            <a:off x="1295400" y="2168525"/>
            <a:ext cx="7391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Die Wahl der Melodie ist von der Phrasierung und von rhythmischen Faktoren zum großen Teil vorhersagbar.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14400" y="227013"/>
            <a:ext cx="6553200" cy="4603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Einige Eigenschaften der französischen Intonation</a:t>
            </a:r>
          </a:p>
        </p:txBody>
      </p:sp>
      <p:sp>
        <p:nvSpPr>
          <p:cNvPr id="16389" name="TextBox 13"/>
          <p:cNvSpPr txBox="1">
            <a:spLocks noChangeArrowheads="1"/>
          </p:cNvSpPr>
          <p:nvPr/>
        </p:nvSpPr>
        <p:spPr bwMode="auto">
          <a:xfrm>
            <a:off x="1371600" y="3581400"/>
            <a:ext cx="75438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Intonation hat daher </a:t>
            </a:r>
            <a:r>
              <a:rPr lang="de-DE" sz="2400" b="1">
                <a:latin typeface="Calibri" pitchFamily="-100" charset="0"/>
              </a:rPr>
              <a:t>eine geringere semantsiche/pragmatische Funktion</a:t>
            </a:r>
            <a:r>
              <a:rPr lang="de-DE" sz="2400">
                <a:latin typeface="Calibri" pitchFamily="-100" charset="0"/>
              </a:rPr>
              <a:t> im Vgl. zu Deutsch und Englisch.</a:t>
            </a:r>
          </a:p>
        </p:txBody>
      </p:sp>
      <p:sp>
        <p:nvSpPr>
          <p:cNvPr id="16390" name="TextBox 14"/>
          <p:cNvSpPr txBox="1">
            <a:spLocks noChangeArrowheads="1"/>
          </p:cNvSpPr>
          <p:nvPr/>
        </p:nvSpPr>
        <p:spPr bwMode="auto">
          <a:xfrm>
            <a:off x="1371600" y="4876800"/>
            <a:ext cx="73914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Intonation hat (im Gegensatz zu Deutsch) eine </a:t>
            </a:r>
            <a:r>
              <a:rPr lang="de-DE" sz="2400" b="1" dirty="0" err="1">
                <a:latin typeface="Calibri" pitchFamily="-100" charset="0"/>
              </a:rPr>
              <a:t>grenzmarkierende</a:t>
            </a:r>
            <a:r>
              <a:rPr lang="de-DE" sz="2400" b="1" dirty="0">
                <a:latin typeface="Calibri" pitchFamily="-100" charset="0"/>
              </a:rPr>
              <a:t> ('</a:t>
            </a:r>
            <a:r>
              <a:rPr lang="de-DE" sz="2400" b="1" dirty="0" err="1">
                <a:latin typeface="Calibri" pitchFamily="-100" charset="0"/>
              </a:rPr>
              <a:t>demarcative</a:t>
            </a:r>
            <a:r>
              <a:rPr lang="de-DE" sz="2400" b="1" dirty="0">
                <a:latin typeface="Calibri" pitchFamily="-100" charset="0"/>
              </a:rPr>
              <a:t>')</a:t>
            </a:r>
            <a:r>
              <a:rPr lang="de-DE" sz="2400" dirty="0">
                <a:latin typeface="Calibri" pitchFamily="-100" charset="0"/>
              </a:rPr>
              <a:t> </a:t>
            </a:r>
            <a:r>
              <a:rPr lang="de-DE" sz="2400" dirty="0" smtClean="0">
                <a:latin typeface="Calibri" pitchFamily="-100" charset="0"/>
              </a:rPr>
              <a:t>Funktion = Wörter werden prominent, wenn sie unmittelbar vor einer Grenze auftreten.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838200" y="1143000"/>
            <a:ext cx="228600" cy="228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de-DE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838200" y="2362200"/>
            <a:ext cx="228600" cy="228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de-DE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838200" y="3733800"/>
            <a:ext cx="228600" cy="228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de-DE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838200" y="5029200"/>
            <a:ext cx="228600" cy="228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de-DE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TextBox 4"/>
          <p:cNvSpPr txBox="1">
            <a:spLocks noChangeArrowheads="1"/>
          </p:cNvSpPr>
          <p:nvPr/>
        </p:nvSpPr>
        <p:spPr bwMode="auto">
          <a:xfrm>
            <a:off x="381000" y="461665"/>
            <a:ext cx="655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Target: [Maria </a:t>
            </a:r>
            <a:r>
              <a:rPr lang="de-DE" sz="2400" dirty="0">
                <a:latin typeface="Calibri" pitchFamily="-100" charset="0"/>
              </a:rPr>
              <a:t>kauft ihre</a:t>
            </a:r>
            <a:r>
              <a:rPr lang="de-DE" sz="2400" dirty="0" smtClean="0">
                <a:latin typeface="Calibri" pitchFamily="-100" charset="0"/>
              </a:rPr>
              <a:t> MANGOS </a:t>
            </a:r>
            <a:r>
              <a:rPr lang="de-DE" sz="2400" dirty="0">
                <a:latin typeface="Calibri" pitchFamily="-100" charset="0"/>
              </a:rPr>
              <a:t>bei </a:t>
            </a:r>
            <a:r>
              <a:rPr lang="de-DE" sz="2400" dirty="0" smtClean="0">
                <a:latin typeface="Calibri" pitchFamily="-100" charset="0"/>
              </a:rPr>
              <a:t>Manfred]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28800" y="0"/>
            <a:ext cx="510540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Prominente und fokussierte Wörter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40962" name="Picture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2057400"/>
            <a:ext cx="8475663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Straight Connector 6"/>
          <p:cNvCxnSpPr/>
          <p:nvPr/>
        </p:nvCxnSpPr>
        <p:spPr>
          <a:xfrm rot="5400000">
            <a:off x="4000501" y="4914900"/>
            <a:ext cx="685800" cy="31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>
            <a:off x="6363494" y="4914106"/>
            <a:ext cx="6858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968" name="TextBox 8"/>
          <p:cNvSpPr txBox="1">
            <a:spLocks noChangeArrowheads="1"/>
          </p:cNvSpPr>
          <p:nvPr/>
        </p:nvSpPr>
        <p:spPr bwMode="auto">
          <a:xfrm>
            <a:off x="4800600" y="4800600"/>
            <a:ext cx="137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Mangos</a:t>
            </a:r>
          </a:p>
        </p:txBody>
      </p:sp>
      <p:sp>
        <p:nvSpPr>
          <p:cNvPr id="12" name="TextBox 11"/>
          <p:cNvSpPr txBox="1"/>
          <p:nvPr/>
        </p:nvSpPr>
        <p:spPr bwMode="auto">
          <a:xfrm>
            <a:off x="228600" y="923330"/>
            <a:ext cx="77565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Produziert als: [</a:t>
            </a:r>
            <a:r>
              <a:rPr lang="de-DE" sz="2400" dirty="0" err="1" smtClean="0">
                <a:latin typeface="Calibri" pitchFamily="-100" charset="0"/>
              </a:rPr>
              <a:t>Maria][kauft</a:t>
            </a:r>
            <a:r>
              <a:rPr lang="de-DE" sz="2400" dirty="0" smtClean="0">
                <a:latin typeface="Calibri" pitchFamily="-100" charset="0"/>
              </a:rPr>
              <a:t> ihre </a:t>
            </a:r>
            <a:r>
              <a:rPr lang="de-DE" sz="2400" dirty="0" err="1" smtClean="0">
                <a:latin typeface="Calibri" pitchFamily="-100" charset="0"/>
              </a:rPr>
              <a:t>Mangos][bei</a:t>
            </a:r>
            <a:r>
              <a:rPr lang="de-DE" sz="2400" dirty="0" smtClean="0">
                <a:latin typeface="Calibri" pitchFamily="-100" charset="0"/>
              </a:rPr>
              <a:t> Manfred]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3" name="TextBox 12"/>
          <p:cNvSpPr txBox="1"/>
          <p:nvPr/>
        </p:nvSpPr>
        <p:spPr bwMode="auto">
          <a:xfrm>
            <a:off x="6096000" y="5106988"/>
            <a:ext cx="1676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 smtClean="0">
                <a:latin typeface="Calibri" pitchFamily="-100" charset="0"/>
              </a:rPr>
              <a:t>IP-Grenze</a:t>
            </a:r>
            <a:endParaRPr lang="de-DE" sz="2400" dirty="0">
              <a:latin typeface="Calibri" pitchFamily="-100" charset="0"/>
            </a:endParaRPr>
          </a:p>
        </p:txBody>
      </p:sp>
      <p:pic>
        <p:nvPicPr>
          <p:cNvPr id="15" name="31AF9C96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625600"/>
            <a:ext cx="212725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67000" y="0"/>
            <a:ext cx="266700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Die Akzentphrase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9459" name="TextBox 2"/>
          <p:cNvSpPr txBox="1">
            <a:spLocks noChangeArrowheads="1"/>
          </p:cNvSpPr>
          <p:nvPr/>
        </p:nvSpPr>
        <p:spPr bwMode="auto">
          <a:xfrm>
            <a:off x="381000" y="1540668"/>
            <a:ext cx="3124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Eine Akzentphrase (AP) </a:t>
            </a:r>
          </a:p>
        </p:txBody>
      </p:sp>
      <p:sp>
        <p:nvSpPr>
          <p:cNvPr id="19460" name="TextBox 3"/>
          <p:cNvSpPr txBox="1">
            <a:spLocks noChangeArrowheads="1"/>
          </p:cNvSpPr>
          <p:nvPr/>
        </p:nvSpPr>
        <p:spPr bwMode="auto">
          <a:xfrm>
            <a:off x="1219200" y="2233613"/>
            <a:ext cx="6400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besteht aus zwei steigenden </a:t>
            </a:r>
            <a:r>
              <a:rPr lang="de-DE" sz="2400" dirty="0" smtClean="0">
                <a:latin typeface="Calibri" pitchFamily="-100" charset="0"/>
              </a:rPr>
              <a:t>Melodien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9461" name="TextBox 6"/>
          <p:cNvSpPr txBox="1">
            <a:spLocks noChangeArrowheads="1"/>
          </p:cNvSpPr>
          <p:nvPr/>
        </p:nvSpPr>
        <p:spPr bwMode="auto">
          <a:xfrm>
            <a:off x="1219200" y="2933700"/>
            <a:ext cx="6934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enthält meistens knapp mehr als 2 Wörter (durchschnittlich 1,2 Inhaltswörter) und ca. 4 Silben. </a:t>
            </a:r>
          </a:p>
        </p:txBody>
      </p:sp>
      <p:sp>
        <p:nvSpPr>
          <p:cNvPr id="19462" name="TextBox 7"/>
          <p:cNvSpPr txBox="1">
            <a:spLocks noChangeArrowheads="1"/>
          </p:cNvSpPr>
          <p:nvPr/>
        </p:nvSpPr>
        <p:spPr bwMode="auto">
          <a:xfrm>
            <a:off x="381000" y="4286250"/>
            <a:ext cx="7924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Entscheidend für die Wahrnehmung einer AP ist </a:t>
            </a:r>
            <a:r>
              <a:rPr lang="de-DE" sz="2400" b="1" dirty="0">
                <a:latin typeface="Calibri" pitchFamily="-100" charset="0"/>
              </a:rPr>
              <a:t>eine</a:t>
            </a:r>
            <a:r>
              <a:rPr lang="de-DE" sz="2400" b="1" dirty="0" smtClean="0">
                <a:latin typeface="Calibri" pitchFamily="-100" charset="0"/>
              </a:rPr>
              <a:t> längere und etwas prominentere finale Silbe</a:t>
            </a:r>
            <a:endParaRPr lang="de-DE" sz="2400" b="1" dirty="0">
              <a:latin typeface="Calibri" pitchFamily="-100" charset="0"/>
            </a:endParaRPr>
          </a:p>
        </p:txBody>
      </p:sp>
      <p:sp>
        <p:nvSpPr>
          <p:cNvPr id="19463" name="TextBox 8"/>
          <p:cNvSpPr txBox="1">
            <a:spLocks noChangeArrowheads="1"/>
          </p:cNvSpPr>
          <p:nvPr/>
        </p:nvSpPr>
        <p:spPr bwMode="auto">
          <a:xfrm>
            <a:off x="381000" y="523875"/>
            <a:ext cx="7239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Französische Äußerungen werden laut mehrerer Studien in den letzten 30-40 Jahren in </a:t>
            </a:r>
            <a:r>
              <a:rPr lang="de-DE" sz="2400" b="1" dirty="0" smtClean="0">
                <a:latin typeface="Calibri" pitchFamily="-100" charset="0"/>
              </a:rPr>
              <a:t>Akzentphrasen</a:t>
            </a:r>
            <a:r>
              <a:rPr lang="de-DE" sz="2400" dirty="0" smtClean="0">
                <a:latin typeface="Calibri" pitchFamily="-100" charset="0"/>
              </a:rPr>
              <a:t> aufgeteilt. 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838200" y="2362200"/>
            <a:ext cx="228600" cy="228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de-DE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838200" y="3067050"/>
            <a:ext cx="228600" cy="228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de-DE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" descr="figy1.tif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654175"/>
            <a:ext cx="9144000" cy="354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TextBox 3"/>
          <p:cNvSpPr txBox="1">
            <a:spLocks noChangeArrowheads="1"/>
          </p:cNvSpPr>
          <p:nvPr/>
        </p:nvSpPr>
        <p:spPr bwMode="auto">
          <a:xfrm>
            <a:off x="1671638" y="822325"/>
            <a:ext cx="6172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Le </a:t>
            </a:r>
            <a:r>
              <a:rPr lang="en-US" sz="2400" dirty="0" err="1">
                <a:latin typeface="Calibri" pitchFamily="-100" charset="0"/>
              </a:rPr>
              <a:t>méli-mélo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va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déconcentrer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smtClean="0">
                <a:latin typeface="Calibri" pitchFamily="-100" charset="0"/>
              </a:rPr>
              <a:t>Mélanie</a:t>
            </a:r>
            <a:r>
              <a:rPr lang="en-US" sz="2400" baseline="30000" dirty="0" smtClean="0">
                <a:latin typeface="Calibri" pitchFamily="-100" charset="0"/>
              </a:rPr>
              <a:t>1</a:t>
            </a:r>
            <a:endParaRPr lang="de-DE" sz="2400" baseline="30000" dirty="0">
              <a:latin typeface="Calibri" pitchFamily="-100" charset="0"/>
            </a:endParaRPr>
          </a:p>
        </p:txBody>
      </p:sp>
      <p:sp>
        <p:nvSpPr>
          <p:cNvPr id="21508" name="TextBox 4"/>
          <p:cNvSpPr txBox="1">
            <a:spLocks noChangeArrowheads="1"/>
          </p:cNvSpPr>
          <p:nvPr/>
        </p:nvSpPr>
        <p:spPr bwMode="auto">
          <a:xfrm>
            <a:off x="2058988" y="1284288"/>
            <a:ext cx="45720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</a:rPr>
              <a:t>(Der Durcheinander wird Melanie ablenken).</a:t>
            </a:r>
          </a:p>
        </p:txBody>
      </p:sp>
      <p:cxnSp>
        <p:nvCxnSpPr>
          <p:cNvPr id="12" name="Straight Connector 11"/>
          <p:cNvCxnSpPr/>
          <p:nvPr/>
        </p:nvCxnSpPr>
        <p:spPr>
          <a:xfrm rot="5400000" flipH="1" flipV="1">
            <a:off x="-444500" y="4994277"/>
            <a:ext cx="2414588" cy="1587"/>
          </a:xfrm>
          <a:prstGeom prst="line">
            <a:avLst/>
          </a:prstGeom>
          <a:ln w="25400" cap="flat" cmpd="sng" algn="ctr">
            <a:solidFill>
              <a:schemeClr val="accent2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 flipH="1" flipV="1">
            <a:off x="2471312" y="4974065"/>
            <a:ext cx="2374164" cy="1587"/>
          </a:xfrm>
          <a:prstGeom prst="line">
            <a:avLst/>
          </a:prstGeom>
          <a:ln w="25400" cap="flat" cmpd="sng" algn="ctr">
            <a:solidFill>
              <a:schemeClr val="accent2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5400000" flipH="1" flipV="1">
            <a:off x="871112" y="4974065"/>
            <a:ext cx="2374164" cy="1587"/>
          </a:xfrm>
          <a:prstGeom prst="line">
            <a:avLst/>
          </a:prstGeom>
          <a:ln w="25400" cap="flat" cmpd="sng" algn="ctr">
            <a:solidFill>
              <a:schemeClr val="accent2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1512" name="TextBox 14"/>
          <p:cNvSpPr txBox="1">
            <a:spLocks noChangeArrowheads="1"/>
          </p:cNvSpPr>
          <p:nvPr/>
        </p:nvSpPr>
        <p:spPr bwMode="auto">
          <a:xfrm>
            <a:off x="1003370" y="5802312"/>
            <a:ext cx="838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>
                <a:latin typeface="Calibri" pitchFamily="-100" charset="0"/>
              </a:rPr>
              <a:t>méli</a:t>
            </a:r>
            <a:endParaRPr lang="de-DE" sz="2000">
              <a:latin typeface="Calibri" pitchFamily="-100" charset="0"/>
            </a:endParaRPr>
          </a:p>
        </p:txBody>
      </p:sp>
      <p:sp>
        <p:nvSpPr>
          <p:cNvPr id="21513" name="Rectangle 15"/>
          <p:cNvSpPr>
            <a:spLocks noChangeArrowheads="1"/>
          </p:cNvSpPr>
          <p:nvPr/>
        </p:nvSpPr>
        <p:spPr bwMode="auto">
          <a:xfrm>
            <a:off x="2603570" y="5791200"/>
            <a:ext cx="711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>
                <a:latin typeface="Calibri" pitchFamily="-100" charset="0"/>
              </a:rPr>
              <a:t>mélo</a:t>
            </a:r>
            <a:endParaRPr lang="de-DE" sz="2000">
              <a:latin typeface="Calibri" pitchFamily="-100" charset="0"/>
            </a:endParaRPr>
          </a:p>
        </p:txBody>
      </p:sp>
      <p:sp>
        <p:nvSpPr>
          <p:cNvPr id="21514" name="TextBox 16"/>
          <p:cNvSpPr txBox="1">
            <a:spLocks noChangeArrowheads="1"/>
          </p:cNvSpPr>
          <p:nvPr/>
        </p:nvSpPr>
        <p:spPr bwMode="auto">
          <a:xfrm>
            <a:off x="165170" y="5791200"/>
            <a:ext cx="609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latin typeface="Calibri" pitchFamily="-100" charset="0"/>
              </a:rPr>
              <a:t>Le</a:t>
            </a:r>
            <a:endParaRPr lang="de-DE" sz="2000" dirty="0">
              <a:latin typeface="Calibri" pitchFamily="-100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182558" y="0"/>
            <a:ext cx="2569403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Die Akzentphrase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165170" y="6161940"/>
            <a:ext cx="35052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521" name="TextBox 25"/>
          <p:cNvSpPr txBox="1">
            <a:spLocks noChangeArrowheads="1"/>
          </p:cNvSpPr>
          <p:nvPr/>
        </p:nvSpPr>
        <p:spPr bwMode="auto">
          <a:xfrm>
            <a:off x="1123260" y="6312753"/>
            <a:ext cx="189381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Akzentphrase</a:t>
            </a:r>
            <a:endParaRPr lang="de-DE" sz="2400" dirty="0">
              <a:latin typeface="Calibri" pitchFamily="-100" charset="0"/>
            </a:endParaRPr>
          </a:p>
        </p:txBody>
      </p:sp>
      <p:pic>
        <p:nvPicPr>
          <p:cNvPr id="22" name="Welby-figure-3.6b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1355725" y="965200"/>
            <a:ext cx="2127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TextBox 23"/>
          <p:cNvSpPr txBox="1"/>
          <p:nvPr/>
        </p:nvSpPr>
        <p:spPr bwMode="auto">
          <a:xfrm>
            <a:off x="165170" y="2286000"/>
            <a:ext cx="1506468" cy="457200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steigend</a:t>
            </a:r>
            <a:endParaRPr lang="de-DE" sz="2400" dirty="0">
              <a:latin typeface="Calibri" pitchFamily="-100" charset="0"/>
            </a:endParaRPr>
          </a:p>
        </p:txBody>
      </p:sp>
      <p:cxnSp>
        <p:nvCxnSpPr>
          <p:cNvPr id="27" name="Straight Arrow Connector 26"/>
          <p:cNvCxnSpPr/>
          <p:nvPr/>
        </p:nvCxnSpPr>
        <p:spPr>
          <a:xfrm rot="5400000" flipH="1" flipV="1">
            <a:off x="556419" y="3178969"/>
            <a:ext cx="1219200" cy="80486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rot="5400000" flipH="1" flipV="1">
            <a:off x="2707084" y="3164285"/>
            <a:ext cx="990600" cy="60563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 bwMode="auto">
          <a:xfrm>
            <a:off x="2057399" y="2286000"/>
            <a:ext cx="1506468" cy="457200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steigend</a:t>
            </a:r>
            <a:endParaRPr lang="de-DE" sz="2400" dirty="0">
              <a:latin typeface="Calibri" pitchFamily="-100" charset="0"/>
            </a:endParaRPr>
          </a:p>
        </p:txBody>
      </p:sp>
      <p:cxnSp>
        <p:nvCxnSpPr>
          <p:cNvPr id="32" name="Straight Arrow Connector 31"/>
          <p:cNvCxnSpPr/>
          <p:nvPr/>
        </p:nvCxnSpPr>
        <p:spPr>
          <a:xfrm>
            <a:off x="3004308" y="4800600"/>
            <a:ext cx="653291" cy="1588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 bwMode="auto">
          <a:xfrm>
            <a:off x="2873753" y="4971315"/>
            <a:ext cx="1567692" cy="830997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/o/: lang, prominent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37" name="TextBox 36"/>
          <p:cNvSpPr txBox="1"/>
          <p:nvPr/>
        </p:nvSpPr>
        <p:spPr bwMode="auto">
          <a:xfrm>
            <a:off x="5562600" y="6312753"/>
            <a:ext cx="306939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1600" dirty="0" smtClean="0">
                <a:latin typeface="Calibri" pitchFamily="-100" charset="0"/>
              </a:rPr>
              <a:t>1. Aus Welby (2003)</a:t>
            </a:r>
            <a:endParaRPr lang="de-DE" sz="1600" dirty="0">
              <a:latin typeface="Calibri" pitchFamily="-100" charset="0"/>
            </a:endParaRPr>
          </a:p>
        </p:txBody>
      </p:sp>
      <p:sp>
        <p:nvSpPr>
          <p:cNvPr id="38" name="TextBox 37"/>
          <p:cNvSpPr txBox="1"/>
          <p:nvPr/>
        </p:nvSpPr>
        <p:spPr bwMode="auto">
          <a:xfrm>
            <a:off x="3886200" y="2286000"/>
            <a:ext cx="3505200" cy="830997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Hoher und oft steiler Abstieg am Ende der AP</a:t>
            </a:r>
            <a:endParaRPr lang="de-DE" sz="2400" dirty="0">
              <a:latin typeface="Calibri" pitchFamily="-100" charset="0"/>
            </a:endParaRPr>
          </a:p>
        </p:txBody>
      </p:sp>
      <p:cxnSp>
        <p:nvCxnSpPr>
          <p:cNvPr id="39" name="Straight Arrow Connector 38"/>
          <p:cNvCxnSpPr/>
          <p:nvPr/>
        </p:nvCxnSpPr>
        <p:spPr>
          <a:xfrm rot="16200000" flipH="1">
            <a:off x="3267922" y="3602851"/>
            <a:ext cx="1601786" cy="79688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9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 bwMode="auto">
          <a:xfrm>
            <a:off x="195182" y="461665"/>
            <a:ext cx="811061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Im A-M System</a:t>
            </a:r>
            <a:r>
              <a:rPr lang="de-DE" sz="2400" baseline="30000" dirty="0" smtClean="0">
                <a:latin typeface="Calibri" pitchFamily="-100" charset="0"/>
              </a:rPr>
              <a:t>1</a:t>
            </a:r>
            <a:r>
              <a:rPr lang="de-DE" sz="2400" dirty="0" smtClean="0">
                <a:latin typeface="Calibri" pitchFamily="-100" charset="0"/>
              </a:rPr>
              <a:t> werden die steigenden Konturen aus L und H Tönen zusammengesetzt (also ein Zwei-Ton System)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3" name="TextBox 2"/>
          <p:cNvSpPr txBox="1"/>
          <p:nvPr/>
        </p:nvSpPr>
        <p:spPr bwMode="auto">
          <a:xfrm>
            <a:off x="309482" y="1479769"/>
            <a:ext cx="921551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Der letzte Ton der AP soll </a:t>
            </a:r>
            <a:r>
              <a:rPr lang="de-DE" sz="2400" b="1" dirty="0" smtClean="0">
                <a:latin typeface="Calibri" pitchFamily="-100" charset="0"/>
              </a:rPr>
              <a:t>ein Tonakzent </a:t>
            </a:r>
            <a:r>
              <a:rPr lang="de-DE" sz="2400" dirty="0" smtClean="0">
                <a:latin typeface="Calibri" pitchFamily="-100" charset="0"/>
              </a:rPr>
              <a:t>sein, und mit * etikettiert.  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2157095" y="2772431"/>
            <a:ext cx="3109964" cy="990600"/>
          </a:xfrm>
          <a:custGeom>
            <a:avLst/>
            <a:gdLst>
              <a:gd name="connsiteX0" fmla="*/ 23864 w 3109964"/>
              <a:gd name="connsiteY0" fmla="*/ 927100 h 990600"/>
              <a:gd name="connsiteX1" fmla="*/ 112764 w 3109964"/>
              <a:gd name="connsiteY1" fmla="*/ 965200 h 990600"/>
              <a:gd name="connsiteX2" fmla="*/ 188964 w 3109964"/>
              <a:gd name="connsiteY2" fmla="*/ 990600 h 990600"/>
              <a:gd name="connsiteX3" fmla="*/ 392164 w 3109964"/>
              <a:gd name="connsiteY3" fmla="*/ 977900 h 990600"/>
              <a:gd name="connsiteX4" fmla="*/ 430264 w 3109964"/>
              <a:gd name="connsiteY4" fmla="*/ 952500 h 990600"/>
              <a:gd name="connsiteX5" fmla="*/ 468364 w 3109964"/>
              <a:gd name="connsiteY5" fmla="*/ 939800 h 990600"/>
              <a:gd name="connsiteX6" fmla="*/ 544564 w 3109964"/>
              <a:gd name="connsiteY6" fmla="*/ 876300 h 990600"/>
              <a:gd name="connsiteX7" fmla="*/ 620764 w 3109964"/>
              <a:gd name="connsiteY7" fmla="*/ 812800 h 990600"/>
              <a:gd name="connsiteX8" fmla="*/ 646164 w 3109964"/>
              <a:gd name="connsiteY8" fmla="*/ 774700 h 990600"/>
              <a:gd name="connsiteX9" fmla="*/ 684264 w 3109964"/>
              <a:gd name="connsiteY9" fmla="*/ 762000 h 990600"/>
              <a:gd name="connsiteX10" fmla="*/ 722364 w 3109964"/>
              <a:gd name="connsiteY10" fmla="*/ 723900 h 990600"/>
              <a:gd name="connsiteX11" fmla="*/ 760464 w 3109964"/>
              <a:gd name="connsiteY11" fmla="*/ 647700 h 990600"/>
              <a:gd name="connsiteX12" fmla="*/ 836664 w 3109964"/>
              <a:gd name="connsiteY12" fmla="*/ 571500 h 990600"/>
              <a:gd name="connsiteX13" fmla="*/ 900164 w 3109964"/>
              <a:gd name="connsiteY13" fmla="*/ 495300 h 990600"/>
              <a:gd name="connsiteX14" fmla="*/ 938264 w 3109964"/>
              <a:gd name="connsiteY14" fmla="*/ 444500 h 990600"/>
              <a:gd name="connsiteX15" fmla="*/ 950964 w 3109964"/>
              <a:gd name="connsiteY15" fmla="*/ 406400 h 990600"/>
              <a:gd name="connsiteX16" fmla="*/ 1090664 w 3109964"/>
              <a:gd name="connsiteY16" fmla="*/ 254000 h 990600"/>
              <a:gd name="connsiteX17" fmla="*/ 1166864 w 3109964"/>
              <a:gd name="connsiteY17" fmla="*/ 165100 h 990600"/>
              <a:gd name="connsiteX18" fmla="*/ 1204964 w 3109964"/>
              <a:gd name="connsiteY18" fmla="*/ 139700 h 990600"/>
              <a:gd name="connsiteX19" fmla="*/ 1293864 w 3109964"/>
              <a:gd name="connsiteY19" fmla="*/ 152400 h 990600"/>
              <a:gd name="connsiteX20" fmla="*/ 1331964 w 3109964"/>
              <a:gd name="connsiteY20" fmla="*/ 177800 h 990600"/>
              <a:gd name="connsiteX21" fmla="*/ 1420864 w 3109964"/>
              <a:gd name="connsiteY21" fmla="*/ 215900 h 990600"/>
              <a:gd name="connsiteX22" fmla="*/ 1497064 w 3109964"/>
              <a:gd name="connsiteY22" fmla="*/ 279400 h 990600"/>
              <a:gd name="connsiteX23" fmla="*/ 1535164 w 3109964"/>
              <a:gd name="connsiteY23" fmla="*/ 292100 h 990600"/>
              <a:gd name="connsiteX24" fmla="*/ 1560564 w 3109964"/>
              <a:gd name="connsiteY24" fmla="*/ 342900 h 990600"/>
              <a:gd name="connsiteX25" fmla="*/ 1573264 w 3109964"/>
              <a:gd name="connsiteY25" fmla="*/ 393700 h 990600"/>
              <a:gd name="connsiteX26" fmla="*/ 1611364 w 3109964"/>
              <a:gd name="connsiteY26" fmla="*/ 431800 h 990600"/>
              <a:gd name="connsiteX27" fmla="*/ 1636764 w 3109964"/>
              <a:gd name="connsiteY27" fmla="*/ 520700 h 990600"/>
              <a:gd name="connsiteX28" fmla="*/ 1649464 w 3109964"/>
              <a:gd name="connsiteY28" fmla="*/ 571500 h 990600"/>
              <a:gd name="connsiteX29" fmla="*/ 1674864 w 3109964"/>
              <a:gd name="connsiteY29" fmla="*/ 647700 h 990600"/>
              <a:gd name="connsiteX30" fmla="*/ 1712964 w 3109964"/>
              <a:gd name="connsiteY30" fmla="*/ 685800 h 990600"/>
              <a:gd name="connsiteX31" fmla="*/ 1725664 w 3109964"/>
              <a:gd name="connsiteY31" fmla="*/ 736600 h 990600"/>
              <a:gd name="connsiteX32" fmla="*/ 1827264 w 3109964"/>
              <a:gd name="connsiteY32" fmla="*/ 825500 h 990600"/>
              <a:gd name="connsiteX33" fmla="*/ 1878064 w 3109964"/>
              <a:gd name="connsiteY33" fmla="*/ 838200 h 990600"/>
              <a:gd name="connsiteX34" fmla="*/ 1941564 w 3109964"/>
              <a:gd name="connsiteY34" fmla="*/ 825500 h 990600"/>
              <a:gd name="connsiteX35" fmla="*/ 2017764 w 3109964"/>
              <a:gd name="connsiteY35" fmla="*/ 812800 h 990600"/>
              <a:gd name="connsiteX36" fmla="*/ 2093964 w 3109964"/>
              <a:gd name="connsiteY36" fmla="*/ 762000 h 990600"/>
              <a:gd name="connsiteX37" fmla="*/ 2144764 w 3109964"/>
              <a:gd name="connsiteY37" fmla="*/ 736600 h 990600"/>
              <a:gd name="connsiteX38" fmla="*/ 2182864 w 3109964"/>
              <a:gd name="connsiteY38" fmla="*/ 723900 h 990600"/>
              <a:gd name="connsiteX39" fmla="*/ 2297164 w 3109964"/>
              <a:gd name="connsiteY39" fmla="*/ 647700 h 990600"/>
              <a:gd name="connsiteX40" fmla="*/ 2335264 w 3109964"/>
              <a:gd name="connsiteY40" fmla="*/ 609600 h 990600"/>
              <a:gd name="connsiteX41" fmla="*/ 2436864 w 3109964"/>
              <a:gd name="connsiteY41" fmla="*/ 520700 h 990600"/>
              <a:gd name="connsiteX42" fmla="*/ 2474964 w 3109964"/>
              <a:gd name="connsiteY42" fmla="*/ 444500 h 990600"/>
              <a:gd name="connsiteX43" fmla="*/ 2525764 w 3109964"/>
              <a:gd name="connsiteY43" fmla="*/ 393700 h 990600"/>
              <a:gd name="connsiteX44" fmla="*/ 2576564 w 3109964"/>
              <a:gd name="connsiteY44" fmla="*/ 292100 h 990600"/>
              <a:gd name="connsiteX45" fmla="*/ 2652764 w 3109964"/>
              <a:gd name="connsiteY45" fmla="*/ 215900 h 990600"/>
              <a:gd name="connsiteX46" fmla="*/ 2678164 w 3109964"/>
              <a:gd name="connsiteY46" fmla="*/ 177800 h 990600"/>
              <a:gd name="connsiteX47" fmla="*/ 2754364 w 3109964"/>
              <a:gd name="connsiteY47" fmla="*/ 127000 h 990600"/>
              <a:gd name="connsiteX48" fmla="*/ 2779764 w 3109964"/>
              <a:gd name="connsiteY48" fmla="*/ 76200 h 990600"/>
              <a:gd name="connsiteX49" fmla="*/ 2817864 w 3109964"/>
              <a:gd name="connsiteY49" fmla="*/ 38100 h 990600"/>
              <a:gd name="connsiteX50" fmla="*/ 2855964 w 3109964"/>
              <a:gd name="connsiteY50" fmla="*/ 25400 h 990600"/>
              <a:gd name="connsiteX51" fmla="*/ 2919464 w 3109964"/>
              <a:gd name="connsiteY51" fmla="*/ 0 h 990600"/>
              <a:gd name="connsiteX52" fmla="*/ 3109964 w 3109964"/>
              <a:gd name="connsiteY52" fmla="*/ 12700 h 99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3109964" h="990600">
                <a:moveTo>
                  <a:pt x="23864" y="927100"/>
                </a:moveTo>
                <a:cubicBezTo>
                  <a:pt x="158245" y="960695"/>
                  <a:pt x="0" y="915083"/>
                  <a:pt x="112764" y="965200"/>
                </a:cubicBezTo>
                <a:cubicBezTo>
                  <a:pt x="137230" y="976074"/>
                  <a:pt x="188964" y="990600"/>
                  <a:pt x="188964" y="990600"/>
                </a:cubicBezTo>
                <a:cubicBezTo>
                  <a:pt x="256697" y="986367"/>
                  <a:pt x="325129" y="988484"/>
                  <a:pt x="392164" y="977900"/>
                </a:cubicBezTo>
                <a:cubicBezTo>
                  <a:pt x="407241" y="975519"/>
                  <a:pt x="416612" y="959326"/>
                  <a:pt x="430264" y="952500"/>
                </a:cubicBezTo>
                <a:cubicBezTo>
                  <a:pt x="442238" y="946513"/>
                  <a:pt x="455664" y="944033"/>
                  <a:pt x="468364" y="939800"/>
                </a:cubicBezTo>
                <a:cubicBezTo>
                  <a:pt x="579674" y="828490"/>
                  <a:pt x="438476" y="964707"/>
                  <a:pt x="544564" y="876300"/>
                </a:cubicBezTo>
                <a:cubicBezTo>
                  <a:pt x="642350" y="794812"/>
                  <a:pt x="526169" y="875863"/>
                  <a:pt x="620764" y="812800"/>
                </a:cubicBezTo>
                <a:cubicBezTo>
                  <a:pt x="629231" y="800100"/>
                  <a:pt x="634245" y="784235"/>
                  <a:pt x="646164" y="774700"/>
                </a:cubicBezTo>
                <a:cubicBezTo>
                  <a:pt x="656617" y="766337"/>
                  <a:pt x="673125" y="769426"/>
                  <a:pt x="684264" y="762000"/>
                </a:cubicBezTo>
                <a:cubicBezTo>
                  <a:pt x="699208" y="752037"/>
                  <a:pt x="709664" y="736600"/>
                  <a:pt x="722364" y="723900"/>
                </a:cubicBezTo>
                <a:cubicBezTo>
                  <a:pt x="734133" y="688594"/>
                  <a:pt x="734203" y="677243"/>
                  <a:pt x="760464" y="647700"/>
                </a:cubicBezTo>
                <a:cubicBezTo>
                  <a:pt x="784329" y="620852"/>
                  <a:pt x="816739" y="601388"/>
                  <a:pt x="836664" y="571500"/>
                </a:cubicBezTo>
                <a:cubicBezTo>
                  <a:pt x="892802" y="487293"/>
                  <a:pt x="826825" y="580863"/>
                  <a:pt x="900164" y="495300"/>
                </a:cubicBezTo>
                <a:cubicBezTo>
                  <a:pt x="913939" y="479229"/>
                  <a:pt x="925564" y="461433"/>
                  <a:pt x="938264" y="444500"/>
                </a:cubicBezTo>
                <a:cubicBezTo>
                  <a:pt x="942497" y="431800"/>
                  <a:pt x="944322" y="418023"/>
                  <a:pt x="950964" y="406400"/>
                </a:cubicBezTo>
                <a:cubicBezTo>
                  <a:pt x="992177" y="334278"/>
                  <a:pt x="1032078" y="332115"/>
                  <a:pt x="1090664" y="254000"/>
                </a:cubicBezTo>
                <a:cubicBezTo>
                  <a:pt x="1118694" y="216627"/>
                  <a:pt x="1131486" y="194582"/>
                  <a:pt x="1166864" y="165100"/>
                </a:cubicBezTo>
                <a:cubicBezTo>
                  <a:pt x="1178590" y="155329"/>
                  <a:pt x="1192264" y="148167"/>
                  <a:pt x="1204964" y="139700"/>
                </a:cubicBezTo>
                <a:cubicBezTo>
                  <a:pt x="1234597" y="143933"/>
                  <a:pt x="1265192" y="143798"/>
                  <a:pt x="1293864" y="152400"/>
                </a:cubicBezTo>
                <a:cubicBezTo>
                  <a:pt x="1308484" y="156786"/>
                  <a:pt x="1318712" y="170227"/>
                  <a:pt x="1331964" y="177800"/>
                </a:cubicBezTo>
                <a:cubicBezTo>
                  <a:pt x="1375906" y="202909"/>
                  <a:pt x="1378120" y="201652"/>
                  <a:pt x="1420864" y="215900"/>
                </a:cubicBezTo>
                <a:cubicBezTo>
                  <a:pt x="1448951" y="243987"/>
                  <a:pt x="1461701" y="261719"/>
                  <a:pt x="1497064" y="279400"/>
                </a:cubicBezTo>
                <a:cubicBezTo>
                  <a:pt x="1509038" y="285387"/>
                  <a:pt x="1522464" y="287867"/>
                  <a:pt x="1535164" y="292100"/>
                </a:cubicBezTo>
                <a:cubicBezTo>
                  <a:pt x="1543631" y="309033"/>
                  <a:pt x="1553917" y="325173"/>
                  <a:pt x="1560564" y="342900"/>
                </a:cubicBezTo>
                <a:cubicBezTo>
                  <a:pt x="1566693" y="359243"/>
                  <a:pt x="1564604" y="378545"/>
                  <a:pt x="1573264" y="393700"/>
                </a:cubicBezTo>
                <a:cubicBezTo>
                  <a:pt x="1582175" y="409294"/>
                  <a:pt x="1598664" y="419100"/>
                  <a:pt x="1611364" y="431800"/>
                </a:cubicBezTo>
                <a:cubicBezTo>
                  <a:pt x="1651066" y="590609"/>
                  <a:pt x="1600325" y="393163"/>
                  <a:pt x="1636764" y="520700"/>
                </a:cubicBezTo>
                <a:cubicBezTo>
                  <a:pt x="1641559" y="537483"/>
                  <a:pt x="1644448" y="554782"/>
                  <a:pt x="1649464" y="571500"/>
                </a:cubicBezTo>
                <a:cubicBezTo>
                  <a:pt x="1657157" y="597145"/>
                  <a:pt x="1655932" y="628768"/>
                  <a:pt x="1674864" y="647700"/>
                </a:cubicBezTo>
                <a:lnTo>
                  <a:pt x="1712964" y="685800"/>
                </a:lnTo>
                <a:cubicBezTo>
                  <a:pt x="1717197" y="702733"/>
                  <a:pt x="1718788" y="720557"/>
                  <a:pt x="1725664" y="736600"/>
                </a:cubicBezTo>
                <a:cubicBezTo>
                  <a:pt x="1742174" y="775123"/>
                  <a:pt x="1790011" y="816187"/>
                  <a:pt x="1827264" y="825500"/>
                </a:cubicBezTo>
                <a:lnTo>
                  <a:pt x="1878064" y="838200"/>
                </a:lnTo>
                <a:lnTo>
                  <a:pt x="1941564" y="825500"/>
                </a:lnTo>
                <a:cubicBezTo>
                  <a:pt x="1966899" y="820894"/>
                  <a:pt x="1993994" y="822704"/>
                  <a:pt x="2017764" y="812800"/>
                </a:cubicBezTo>
                <a:cubicBezTo>
                  <a:pt x="2045943" y="801059"/>
                  <a:pt x="2066660" y="775652"/>
                  <a:pt x="2093964" y="762000"/>
                </a:cubicBezTo>
                <a:cubicBezTo>
                  <a:pt x="2110897" y="753533"/>
                  <a:pt x="2127363" y="744058"/>
                  <a:pt x="2144764" y="736600"/>
                </a:cubicBezTo>
                <a:cubicBezTo>
                  <a:pt x="2157069" y="731327"/>
                  <a:pt x="2170890" y="729887"/>
                  <a:pt x="2182864" y="723900"/>
                </a:cubicBezTo>
                <a:cubicBezTo>
                  <a:pt x="2216971" y="706847"/>
                  <a:pt x="2267385" y="673225"/>
                  <a:pt x="2297164" y="647700"/>
                </a:cubicBezTo>
                <a:cubicBezTo>
                  <a:pt x="2310801" y="636011"/>
                  <a:pt x="2321627" y="621289"/>
                  <a:pt x="2335264" y="609600"/>
                </a:cubicBezTo>
                <a:cubicBezTo>
                  <a:pt x="2398137" y="555709"/>
                  <a:pt x="2379112" y="588077"/>
                  <a:pt x="2436864" y="520700"/>
                </a:cubicBezTo>
                <a:cubicBezTo>
                  <a:pt x="2559826" y="377244"/>
                  <a:pt x="2378383" y="579714"/>
                  <a:pt x="2474964" y="444500"/>
                </a:cubicBezTo>
                <a:cubicBezTo>
                  <a:pt x="2488883" y="425013"/>
                  <a:pt x="2508831" y="410633"/>
                  <a:pt x="2525764" y="393700"/>
                </a:cubicBezTo>
                <a:cubicBezTo>
                  <a:pt x="2541335" y="354772"/>
                  <a:pt x="2548894" y="323228"/>
                  <a:pt x="2576564" y="292100"/>
                </a:cubicBezTo>
                <a:cubicBezTo>
                  <a:pt x="2600429" y="265252"/>
                  <a:pt x="2632839" y="245788"/>
                  <a:pt x="2652764" y="215900"/>
                </a:cubicBezTo>
                <a:cubicBezTo>
                  <a:pt x="2661231" y="203200"/>
                  <a:pt x="2666677" y="187851"/>
                  <a:pt x="2678164" y="177800"/>
                </a:cubicBezTo>
                <a:cubicBezTo>
                  <a:pt x="2701138" y="157698"/>
                  <a:pt x="2754364" y="127000"/>
                  <a:pt x="2754364" y="127000"/>
                </a:cubicBezTo>
                <a:cubicBezTo>
                  <a:pt x="2762831" y="110067"/>
                  <a:pt x="2768760" y="91606"/>
                  <a:pt x="2779764" y="76200"/>
                </a:cubicBezTo>
                <a:cubicBezTo>
                  <a:pt x="2790203" y="61585"/>
                  <a:pt x="2802920" y="48063"/>
                  <a:pt x="2817864" y="38100"/>
                </a:cubicBezTo>
                <a:cubicBezTo>
                  <a:pt x="2829003" y="30674"/>
                  <a:pt x="2843429" y="30100"/>
                  <a:pt x="2855964" y="25400"/>
                </a:cubicBezTo>
                <a:cubicBezTo>
                  <a:pt x="2877310" y="17395"/>
                  <a:pt x="2898297" y="8467"/>
                  <a:pt x="2919464" y="0"/>
                </a:cubicBezTo>
                <a:cubicBezTo>
                  <a:pt x="3093006" y="13349"/>
                  <a:pt x="3029368" y="12700"/>
                  <a:pt x="3109964" y="12700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Box 4"/>
          <p:cNvSpPr txBox="1"/>
          <p:nvPr/>
        </p:nvSpPr>
        <p:spPr bwMode="auto">
          <a:xfrm>
            <a:off x="402778" y="4394367"/>
            <a:ext cx="8382000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Wichtig zu bemerken: H* ist der letzte Ton einer AP  mit finaler langer Silbe. H* </a:t>
            </a:r>
            <a:r>
              <a:rPr lang="de-DE" sz="2400" b="1" dirty="0" smtClean="0">
                <a:latin typeface="Calibri" pitchFamily="-100" charset="0"/>
              </a:rPr>
              <a:t>markiert zugleich das Ende der AP,  </a:t>
            </a:r>
            <a:r>
              <a:rPr lang="de-DE" sz="2400" dirty="0" smtClean="0">
                <a:solidFill>
                  <a:srgbClr val="FF0000"/>
                </a:solidFill>
                <a:latin typeface="Calibri" pitchFamily="-100" charset="0"/>
              </a:rPr>
              <a:t>oft weil der Abstieg zum L der nächsten AP sehr groß/steil ist</a:t>
            </a:r>
            <a:r>
              <a:rPr lang="de-DE" sz="2400" dirty="0" smtClean="0">
                <a:latin typeface="Calibri" pitchFamily="-100" charset="0"/>
              </a:rPr>
              <a:t>.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2157095" y="3195133"/>
            <a:ext cx="47005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L1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7" name="TextBox 6"/>
          <p:cNvSpPr txBox="1"/>
          <p:nvPr/>
        </p:nvSpPr>
        <p:spPr bwMode="auto">
          <a:xfrm>
            <a:off x="3300095" y="2541598"/>
            <a:ext cx="53241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H1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3828920" y="3532198"/>
            <a:ext cx="47005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L2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9" name="TextBox 8"/>
          <p:cNvSpPr txBox="1"/>
          <p:nvPr/>
        </p:nvSpPr>
        <p:spPr bwMode="auto">
          <a:xfrm>
            <a:off x="4953001" y="2310765"/>
            <a:ext cx="5297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H*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48000" y="0"/>
            <a:ext cx="2569403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Die Akzentphrase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TextBox 11"/>
          <p:cNvSpPr txBox="1"/>
          <p:nvPr/>
        </p:nvSpPr>
        <p:spPr bwMode="auto">
          <a:xfrm>
            <a:off x="402778" y="6316652"/>
            <a:ext cx="874122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1600" dirty="0" smtClean="0">
                <a:latin typeface="Calibri" pitchFamily="-100" charset="0"/>
              </a:rPr>
              <a:t>1. z.B. Welby (2007) </a:t>
            </a:r>
            <a:r>
              <a:rPr lang="en-US" sz="1600" b="1" dirty="0" smtClean="0">
                <a:latin typeface="Calibri" pitchFamily="-100" charset="0"/>
              </a:rPr>
              <a:t>welby07.specom.pdf</a:t>
            </a:r>
            <a:r>
              <a:rPr lang="de-DE" sz="1600" dirty="0" smtClean="0">
                <a:latin typeface="Calibri" pitchFamily="-100" charset="0"/>
              </a:rPr>
              <a:t>; F-TOBI: </a:t>
            </a:r>
            <a:r>
              <a:rPr lang="en-US" sz="1600" dirty="0" err="1" smtClean="0">
                <a:latin typeface="Calibri" pitchFamily="-100" charset="0"/>
              </a:rPr>
              <a:t>Delais-Roussarie</a:t>
            </a:r>
            <a:r>
              <a:rPr lang="en-US" sz="1600" dirty="0" smtClean="0">
                <a:latin typeface="Calibri" pitchFamily="-100" charset="0"/>
              </a:rPr>
              <a:t> et al  (2015) </a:t>
            </a:r>
            <a:r>
              <a:rPr lang="en-US" sz="1600" b="1" dirty="0" smtClean="0">
                <a:latin typeface="Calibri" pitchFamily="-100" charset="0"/>
              </a:rPr>
              <a:t>ftobi15.pdf</a:t>
            </a:r>
            <a:endParaRPr lang="de-DE" sz="1600" dirty="0">
              <a:latin typeface="Calibri" pitchFamily="-100" charset="0"/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5349028" y="2811343"/>
            <a:ext cx="1151467" cy="1121359"/>
          </a:xfrm>
          <a:custGeom>
            <a:avLst/>
            <a:gdLst>
              <a:gd name="connsiteX0" fmla="*/ 0 w 1151467"/>
              <a:gd name="connsiteY0" fmla="*/ 10290 h 1121359"/>
              <a:gd name="connsiteX1" fmla="*/ 135467 w 1151467"/>
              <a:gd name="connsiteY1" fmla="*/ 44157 h 1121359"/>
              <a:gd name="connsiteX2" fmla="*/ 152400 w 1151467"/>
              <a:gd name="connsiteY2" fmla="*/ 94957 h 1121359"/>
              <a:gd name="connsiteX3" fmla="*/ 203200 w 1151467"/>
              <a:gd name="connsiteY3" fmla="*/ 128823 h 1121359"/>
              <a:gd name="connsiteX4" fmla="*/ 237067 w 1151467"/>
              <a:gd name="connsiteY4" fmla="*/ 179623 h 1121359"/>
              <a:gd name="connsiteX5" fmla="*/ 287867 w 1151467"/>
              <a:gd name="connsiteY5" fmla="*/ 213490 h 1121359"/>
              <a:gd name="connsiteX6" fmla="*/ 355600 w 1151467"/>
              <a:gd name="connsiteY6" fmla="*/ 298157 h 1121359"/>
              <a:gd name="connsiteX7" fmla="*/ 440267 w 1151467"/>
              <a:gd name="connsiteY7" fmla="*/ 433623 h 1121359"/>
              <a:gd name="connsiteX8" fmla="*/ 474134 w 1151467"/>
              <a:gd name="connsiteY8" fmla="*/ 535223 h 1121359"/>
              <a:gd name="connsiteX9" fmla="*/ 508000 w 1151467"/>
              <a:gd name="connsiteY9" fmla="*/ 586023 h 1121359"/>
              <a:gd name="connsiteX10" fmla="*/ 558800 w 1151467"/>
              <a:gd name="connsiteY10" fmla="*/ 687623 h 1121359"/>
              <a:gd name="connsiteX11" fmla="*/ 575734 w 1151467"/>
              <a:gd name="connsiteY11" fmla="*/ 772290 h 1121359"/>
              <a:gd name="connsiteX12" fmla="*/ 643467 w 1151467"/>
              <a:gd name="connsiteY12" fmla="*/ 873890 h 1121359"/>
              <a:gd name="connsiteX13" fmla="*/ 728134 w 1151467"/>
              <a:gd name="connsiteY13" fmla="*/ 1009357 h 1121359"/>
              <a:gd name="connsiteX14" fmla="*/ 745067 w 1151467"/>
              <a:gd name="connsiteY14" fmla="*/ 1060157 h 1121359"/>
              <a:gd name="connsiteX15" fmla="*/ 795867 w 1151467"/>
              <a:gd name="connsiteY15" fmla="*/ 1077090 h 1121359"/>
              <a:gd name="connsiteX16" fmla="*/ 846667 w 1151467"/>
              <a:gd name="connsiteY16" fmla="*/ 1110957 h 1121359"/>
              <a:gd name="connsiteX17" fmla="*/ 1117600 w 1151467"/>
              <a:gd name="connsiteY17" fmla="*/ 1060157 h 1121359"/>
              <a:gd name="connsiteX18" fmla="*/ 1151467 w 1151467"/>
              <a:gd name="connsiteY18" fmla="*/ 1026290 h 1121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51467" h="1121359">
                <a:moveTo>
                  <a:pt x="0" y="10290"/>
                </a:moveTo>
                <a:cubicBezTo>
                  <a:pt x="45156" y="21579"/>
                  <a:pt x="120748" y="0"/>
                  <a:pt x="135467" y="44157"/>
                </a:cubicBezTo>
                <a:cubicBezTo>
                  <a:pt x="141111" y="61090"/>
                  <a:pt x="141250" y="81019"/>
                  <a:pt x="152400" y="94957"/>
                </a:cubicBezTo>
                <a:cubicBezTo>
                  <a:pt x="165113" y="110849"/>
                  <a:pt x="186267" y="117534"/>
                  <a:pt x="203200" y="128823"/>
                </a:cubicBezTo>
                <a:cubicBezTo>
                  <a:pt x="214489" y="145756"/>
                  <a:pt x="222676" y="165232"/>
                  <a:pt x="237067" y="179623"/>
                </a:cubicBezTo>
                <a:cubicBezTo>
                  <a:pt x="251458" y="194014"/>
                  <a:pt x="275154" y="197598"/>
                  <a:pt x="287867" y="213490"/>
                </a:cubicBezTo>
                <a:cubicBezTo>
                  <a:pt x="381343" y="330336"/>
                  <a:pt x="210014" y="201099"/>
                  <a:pt x="355600" y="298157"/>
                </a:cubicBezTo>
                <a:cubicBezTo>
                  <a:pt x="395903" y="419064"/>
                  <a:pt x="359764" y="379955"/>
                  <a:pt x="440267" y="433623"/>
                </a:cubicBezTo>
                <a:cubicBezTo>
                  <a:pt x="451556" y="467490"/>
                  <a:pt x="454332" y="505520"/>
                  <a:pt x="474134" y="535223"/>
                </a:cubicBezTo>
                <a:cubicBezTo>
                  <a:pt x="485423" y="552156"/>
                  <a:pt x="498899" y="567820"/>
                  <a:pt x="508000" y="586023"/>
                </a:cubicBezTo>
                <a:cubicBezTo>
                  <a:pt x="578107" y="726237"/>
                  <a:pt x="461745" y="542038"/>
                  <a:pt x="558800" y="687623"/>
                </a:cubicBezTo>
                <a:cubicBezTo>
                  <a:pt x="564445" y="715845"/>
                  <a:pt x="563824" y="746088"/>
                  <a:pt x="575734" y="772290"/>
                </a:cubicBezTo>
                <a:cubicBezTo>
                  <a:pt x="592577" y="809344"/>
                  <a:pt x="643467" y="873890"/>
                  <a:pt x="643467" y="873890"/>
                </a:cubicBezTo>
                <a:cubicBezTo>
                  <a:pt x="683770" y="994797"/>
                  <a:pt x="647631" y="955688"/>
                  <a:pt x="728134" y="1009357"/>
                </a:cubicBezTo>
                <a:cubicBezTo>
                  <a:pt x="733778" y="1026290"/>
                  <a:pt x="732446" y="1047536"/>
                  <a:pt x="745067" y="1060157"/>
                </a:cubicBezTo>
                <a:cubicBezTo>
                  <a:pt x="757688" y="1072778"/>
                  <a:pt x="779902" y="1069108"/>
                  <a:pt x="795867" y="1077090"/>
                </a:cubicBezTo>
                <a:cubicBezTo>
                  <a:pt x="814070" y="1086191"/>
                  <a:pt x="829734" y="1099668"/>
                  <a:pt x="846667" y="1110957"/>
                </a:cubicBezTo>
                <a:cubicBezTo>
                  <a:pt x="976142" y="1100167"/>
                  <a:pt x="1025797" y="1121359"/>
                  <a:pt x="1117600" y="1060157"/>
                </a:cubicBezTo>
                <a:cubicBezTo>
                  <a:pt x="1130884" y="1051301"/>
                  <a:pt x="1140178" y="1037579"/>
                  <a:pt x="1151467" y="1026290"/>
                </a:cubicBezTo>
              </a:path>
            </a:pathLst>
          </a:cu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TextBox 13"/>
          <p:cNvSpPr txBox="1"/>
          <p:nvPr/>
        </p:nvSpPr>
        <p:spPr bwMode="auto">
          <a:xfrm>
            <a:off x="6186437" y="3932702"/>
            <a:ext cx="47005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solidFill>
                  <a:srgbClr val="FF0000"/>
                </a:solidFill>
                <a:latin typeface="Calibri" pitchFamily="-100" charset="0"/>
              </a:rPr>
              <a:t>L1</a:t>
            </a:r>
            <a:endParaRPr lang="de-DE" sz="2400" dirty="0">
              <a:solidFill>
                <a:srgbClr val="FF0000"/>
              </a:solidFill>
              <a:latin typeface="Calibri" pitchFamily="-100" charset="0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2157095" y="2310765"/>
            <a:ext cx="3325618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 bwMode="auto">
          <a:xfrm>
            <a:off x="3300095" y="1850688"/>
            <a:ext cx="7809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AP</a:t>
            </a:r>
            <a:endParaRPr lang="de-DE" sz="2400" dirty="0">
              <a:latin typeface="Calibri" pitchFamily="-10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6012160" y="620688"/>
            <a:ext cx="504056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19"/>
          <p:cNvSpPr txBox="1"/>
          <p:nvPr/>
        </p:nvSpPr>
        <p:spPr>
          <a:xfrm>
            <a:off x="3379588" y="4467"/>
            <a:ext cx="2479676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Die Akzentphrase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1" name="TextBox 20"/>
          <p:cNvSpPr txBox="1"/>
          <p:nvPr/>
        </p:nvSpPr>
        <p:spPr bwMode="auto">
          <a:xfrm>
            <a:off x="930275" y="620688"/>
            <a:ext cx="788987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1600" dirty="0" smtClean="0">
                <a:latin typeface="Calibri" pitchFamily="-100" charset="0"/>
              </a:rPr>
              <a:t>Marie-Renée wird die langen weißem Rüben zerschneiden</a:t>
            </a:r>
            <a:endParaRPr lang="de-DE" sz="1600" dirty="0">
              <a:latin typeface="Calibri" pitchFamily="-100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473543"/>
            <a:ext cx="9144000" cy="52879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7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76600" y="1"/>
            <a:ext cx="243840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Die Akzentphrase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TextBox 9"/>
          <p:cNvSpPr txBox="1"/>
          <p:nvPr/>
        </p:nvSpPr>
        <p:spPr bwMode="auto">
          <a:xfrm>
            <a:off x="381000" y="762000"/>
            <a:ext cx="6781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Die Akzentphrase ist sehr variabel insbesondere in den ersten drei Tönen. 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7" name="TextBox 8"/>
          <p:cNvSpPr txBox="1">
            <a:spLocks noChangeArrowheads="1"/>
          </p:cNvSpPr>
          <p:nvPr/>
        </p:nvSpPr>
        <p:spPr bwMode="auto">
          <a:xfrm>
            <a:off x="381000" y="1828800"/>
            <a:ext cx="75438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Diese Variation </a:t>
            </a:r>
            <a:r>
              <a:rPr lang="de-DE" sz="2400" b="1" dirty="0">
                <a:latin typeface="Calibri" pitchFamily="-100" charset="0"/>
              </a:rPr>
              <a:t>ist nicht pragmatisch/semantisch bedingt</a:t>
            </a:r>
            <a:r>
              <a:rPr lang="de-DE" sz="2400" dirty="0">
                <a:latin typeface="Calibri" pitchFamily="-100" charset="0"/>
              </a:rPr>
              <a:t>, sondern hängt eher von rhythmischen Faktoren wie Silbenzahl, Sprechgeschwindigkeit usw. ab</a:t>
            </a:r>
          </a:p>
        </p:txBody>
      </p:sp>
      <p:sp>
        <p:nvSpPr>
          <p:cNvPr id="12" name="TextBox 11"/>
          <p:cNvSpPr txBox="1"/>
          <p:nvPr/>
        </p:nvSpPr>
        <p:spPr bwMode="auto">
          <a:xfrm>
            <a:off x="609600" y="3259782"/>
            <a:ext cx="2286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(L1)(H1)(L2) H*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3" name="TextBox 12"/>
          <p:cNvSpPr txBox="1"/>
          <p:nvPr/>
        </p:nvSpPr>
        <p:spPr bwMode="auto">
          <a:xfrm>
            <a:off x="3876035" y="3259782"/>
            <a:ext cx="183896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() = fakultativ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4" name="TextBox 13"/>
          <p:cNvSpPr txBox="1"/>
          <p:nvPr/>
        </p:nvSpPr>
        <p:spPr bwMode="auto">
          <a:xfrm>
            <a:off x="381000" y="3962400"/>
            <a:ext cx="7162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Etwas seltener kann auch L2 H* wegfallen: L1H1</a:t>
            </a:r>
            <a:endParaRPr lang="de-DE" sz="2400" dirty="0">
              <a:latin typeface="Calibri" pitchFamily="-10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0575" y="1998663"/>
            <a:ext cx="7743825" cy="296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3" name="TextBox 6"/>
          <p:cNvSpPr txBox="1">
            <a:spLocks noChangeArrowheads="1"/>
          </p:cNvSpPr>
          <p:nvPr/>
        </p:nvSpPr>
        <p:spPr bwMode="auto">
          <a:xfrm>
            <a:off x="790575" y="1541463"/>
            <a:ext cx="13192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le garçon</a:t>
            </a:r>
          </a:p>
        </p:txBody>
      </p:sp>
      <p:sp>
        <p:nvSpPr>
          <p:cNvPr id="30724" name="TextBox 7"/>
          <p:cNvSpPr txBox="1">
            <a:spLocks noChangeArrowheads="1"/>
          </p:cNvSpPr>
          <p:nvPr/>
        </p:nvSpPr>
        <p:spPr bwMode="auto">
          <a:xfrm>
            <a:off x="2695575" y="1555751"/>
            <a:ext cx="32004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remarquablement bon</a:t>
            </a:r>
          </a:p>
        </p:txBody>
      </p:sp>
      <p:sp>
        <p:nvSpPr>
          <p:cNvPr id="30725" name="TextBox 8"/>
          <p:cNvSpPr txBox="1">
            <a:spLocks noChangeArrowheads="1"/>
          </p:cNvSpPr>
          <p:nvPr/>
        </p:nvSpPr>
        <p:spPr bwMode="auto">
          <a:xfrm>
            <a:off x="6048375" y="1541463"/>
            <a:ext cx="24860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ment à sa mère</a:t>
            </a:r>
          </a:p>
        </p:txBody>
      </p:sp>
      <p:pic>
        <p:nvPicPr>
          <p:cNvPr id="10" name="fig4c-LLHstar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409575" y="1785938"/>
            <a:ext cx="2127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Straight Connector 10"/>
          <p:cNvCxnSpPr/>
          <p:nvPr/>
        </p:nvCxnSpPr>
        <p:spPr>
          <a:xfrm rot="5400000">
            <a:off x="2215356" y="5217319"/>
            <a:ext cx="508000" cy="158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>
            <a:off x="5642769" y="5249069"/>
            <a:ext cx="508000" cy="1587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729" name="TextBox 12"/>
          <p:cNvSpPr txBox="1">
            <a:spLocks noChangeArrowheads="1"/>
          </p:cNvSpPr>
          <p:nvPr/>
        </p:nvSpPr>
        <p:spPr bwMode="auto">
          <a:xfrm>
            <a:off x="3838575" y="5041901"/>
            <a:ext cx="5222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AP</a:t>
            </a:r>
          </a:p>
        </p:txBody>
      </p:sp>
      <p:cxnSp>
        <p:nvCxnSpPr>
          <p:cNvPr id="14" name="Straight Connector 13"/>
          <p:cNvCxnSpPr/>
          <p:nvPr/>
        </p:nvCxnSpPr>
        <p:spPr>
          <a:xfrm rot="5400000">
            <a:off x="5644356" y="1742282"/>
            <a:ext cx="508000" cy="1588"/>
          </a:xfrm>
          <a:prstGeom prst="line">
            <a:avLst/>
          </a:prstGeom>
          <a:ln w="2540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2355056" y="1742282"/>
            <a:ext cx="508000" cy="1588"/>
          </a:xfrm>
          <a:prstGeom prst="line">
            <a:avLst/>
          </a:prstGeom>
          <a:ln w="2540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752975" y="3217863"/>
            <a:ext cx="417512" cy="4619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r>
              <a:rPr lang="de-DE" sz="2400" baseline="-2500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634037" y="2225676"/>
            <a:ext cx="523875" cy="4603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H*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924175" y="3140076"/>
            <a:ext cx="417512" cy="46196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r>
              <a:rPr lang="de-DE" sz="2400" baseline="-2500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1</a:t>
            </a:r>
          </a:p>
        </p:txBody>
      </p:sp>
      <p:sp>
        <p:nvSpPr>
          <p:cNvPr id="30735" name="TextBox 18"/>
          <p:cNvSpPr txBox="1">
            <a:spLocks noChangeArrowheads="1"/>
          </p:cNvSpPr>
          <p:nvPr/>
        </p:nvSpPr>
        <p:spPr bwMode="auto">
          <a:xfrm>
            <a:off x="5805487" y="5376863"/>
            <a:ext cx="25146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1600">
                <a:latin typeface="Calibri" pitchFamily="-100" charset="0"/>
              </a:rPr>
              <a:t>(aus Jun &amp; Fougeron, 2002)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960562" y="0"/>
            <a:ext cx="4619625" cy="4603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pitchFamily="-100" charset="-128"/>
                <a:cs typeface="ＭＳ Ｐゴシック" pitchFamily="-100" charset="-128"/>
              </a:rPr>
              <a:t>Variabilität in  der</a:t>
            </a:r>
            <a:r>
              <a:rPr lang="de-DE" sz="2400" dirty="0" smtClean="0">
                <a:solidFill>
                  <a:srgbClr val="000000"/>
                </a:solidFill>
                <a:ea typeface="ＭＳ Ｐゴシック" pitchFamily="-100" charset="-128"/>
                <a:cs typeface="ＭＳ Ｐゴシック" pitchFamily="-100" charset="-128"/>
              </a:rPr>
              <a:t> Akzentphrase</a:t>
            </a:r>
            <a:endParaRPr lang="de-DE" sz="2400" dirty="0">
              <a:solidFill>
                <a:srgbClr val="000000"/>
              </a:solidFill>
              <a:ea typeface="ＭＳ Ｐゴシック" pitchFamily="-100" charset="-128"/>
              <a:cs typeface="ＭＳ Ｐゴシック" pitchFamily="-100" charset="-128"/>
            </a:endParaRPr>
          </a:p>
        </p:txBody>
      </p:sp>
      <p:sp>
        <p:nvSpPr>
          <p:cNvPr id="30737" name="TextBox 18"/>
          <p:cNvSpPr txBox="1">
            <a:spLocks noChangeArrowheads="1"/>
          </p:cNvSpPr>
          <p:nvPr/>
        </p:nvSpPr>
        <p:spPr bwMode="auto">
          <a:xfrm>
            <a:off x="3348038" y="989013"/>
            <a:ext cx="18446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2400"/>
              <a:t>L</a:t>
            </a:r>
            <a:r>
              <a:rPr lang="en-GB" sz="2400" baseline="-25000"/>
              <a:t>1</a:t>
            </a:r>
            <a:r>
              <a:rPr lang="en-GB" sz="2400"/>
              <a:t> H</a:t>
            </a:r>
            <a:r>
              <a:rPr lang="en-GB" sz="2400" baseline="-25000"/>
              <a:t>1</a:t>
            </a:r>
            <a:r>
              <a:rPr lang="en-GB" sz="2400"/>
              <a:t> L</a:t>
            </a:r>
            <a:r>
              <a:rPr lang="en-GB" sz="2400" baseline="-25000"/>
              <a:t>2</a:t>
            </a:r>
            <a:r>
              <a:rPr lang="en-GB" sz="2400"/>
              <a:t>H*</a:t>
            </a:r>
          </a:p>
        </p:txBody>
      </p:sp>
      <p:cxnSp>
        <p:nvCxnSpPr>
          <p:cNvPr id="21" name="Straight Connector 20"/>
          <p:cNvCxnSpPr/>
          <p:nvPr/>
        </p:nvCxnSpPr>
        <p:spPr>
          <a:xfrm rot="5400000" flipH="1" flipV="1">
            <a:off x="3701256" y="1035845"/>
            <a:ext cx="460375" cy="36671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 bwMode="auto">
          <a:xfrm>
            <a:off x="1806574" y="6180892"/>
            <a:ext cx="51085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1600" dirty="0" smtClean="0">
                <a:latin typeface="Calibri" pitchFamily="-100" charset="0"/>
              </a:rPr>
              <a:t>Der ausgezeichnete Junge erzählt seiner Mutter Lügen</a:t>
            </a:r>
            <a:endParaRPr lang="de-DE" sz="1600" dirty="0">
              <a:latin typeface="Calibri" pitchFamily="-10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3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 bwMode="auto">
        <a:noFill/>
        <a:ln w="9525">
          <a:noFill/>
          <a:miter lim="800000"/>
          <a:headEnd/>
          <a:tailEnd/>
        </a:ln>
      </a:spPr>
      <a:bodyPr>
        <a:prstTxWarp prst="textNoShape">
          <a:avLst/>
        </a:prstTxWarp>
        <a:spAutoFit/>
      </a:bodyPr>
      <a:lstStyle>
        <a:defPPr>
          <a:defRPr sz="2400" dirty="0">
            <a:latin typeface="Calibri" pitchFamily="-100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1366</Words>
  <Application>Microsoft Office PowerPoint</Application>
  <PresentationFormat>Presentazione su schermo (4:3)</PresentationFormat>
  <Paragraphs>249</Paragraphs>
  <Slides>30</Slides>
  <Notes>1</Notes>
  <HiddenSlides>0</HiddenSlides>
  <MMClips>23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30</vt:i4>
      </vt:variant>
    </vt:vector>
  </HeadingPairs>
  <TitlesOfParts>
    <vt:vector size="34" baseType="lpstr">
      <vt:lpstr>ＭＳ Ｐゴシック</vt:lpstr>
      <vt:lpstr>Arial</vt:lpstr>
      <vt:lpstr>Calibri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IPS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Jonathan Harrington</dc:creator>
  <cp:lastModifiedBy>Pia</cp:lastModifiedBy>
  <cp:revision>183</cp:revision>
  <dcterms:created xsi:type="dcterms:W3CDTF">2016-01-19T07:43:23Z</dcterms:created>
  <dcterms:modified xsi:type="dcterms:W3CDTF">2020-01-15T09:45:39Z</dcterms:modified>
</cp:coreProperties>
</file>