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6" r:id="rId2"/>
    <p:sldId id="393" r:id="rId3"/>
    <p:sldId id="389" r:id="rId4"/>
    <p:sldId id="392" r:id="rId5"/>
    <p:sldId id="394" r:id="rId6"/>
    <p:sldId id="375" r:id="rId7"/>
    <p:sldId id="390" r:id="rId8"/>
    <p:sldId id="406" r:id="rId9"/>
    <p:sldId id="395" r:id="rId10"/>
    <p:sldId id="396" r:id="rId11"/>
    <p:sldId id="398" r:id="rId12"/>
    <p:sldId id="410" r:id="rId13"/>
    <p:sldId id="402" r:id="rId14"/>
    <p:sldId id="401" r:id="rId15"/>
    <p:sldId id="378" r:id="rId16"/>
    <p:sldId id="411" r:id="rId17"/>
    <p:sldId id="403" r:id="rId18"/>
    <p:sldId id="400" r:id="rId19"/>
    <p:sldId id="412" r:id="rId20"/>
    <p:sldId id="405" r:id="rId21"/>
    <p:sldId id="413" r:id="rId22"/>
    <p:sldId id="414" r:id="rId23"/>
    <p:sldId id="41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/>
    <p:restoredTop sz="94648"/>
  </p:normalViewPr>
  <p:slideViewPr>
    <p:cSldViewPr snapToObjects="1">
      <p:cViewPr varScale="1">
        <p:scale>
          <a:sx n="117" d="100"/>
          <a:sy n="117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4E9E926-8936-3741-9A69-4E43CCA8B960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229BC80-9101-A740-A414-8CD25CFCC2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9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It is often the case that the peak of the accentual phrase-initial H- rise is delayed to the third </a:t>
            </a:r>
            <a:r>
              <a:rPr lang="en-US" sz="1200" dirty="0" err="1"/>
              <a:t>mora</a:t>
            </a:r>
            <a:r>
              <a:rPr lang="en-US" sz="1200" dirty="0"/>
              <a:t> of the phrase, or even later. At present, it is unclear which factors in ̄</a:t>
            </a:r>
            <a:r>
              <a:rPr lang="en-US" sz="1200" dirty="0" err="1"/>
              <a:t>uence</a:t>
            </a:r>
            <a:r>
              <a:rPr lang="en-US" sz="1200" dirty="0"/>
              <a:t> this H- peak placement, though in some cases it appears that information status or speech rate may play a role: the peak is more likely to be delayed or undershot in old information, or in faster rates.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9BC80-9101-A740-A414-8CD25CFCC2F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04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D5DC-93EF-C647-80EF-BF044A19FBD6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9135-9D0B-D744-AD56-185C4AB683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4A90-14FA-5E4B-A35C-4126B3D1136F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712D-EA53-1843-8719-F091881F0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A25C-2FD2-354D-B0B4-B3CCDCFB5D81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3F68-B1A7-D14B-815E-585966B8F0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7A88-6B3B-D340-BAA2-0C703E7417B4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6DE0-2098-774A-930F-6DF2100143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86FC-7F1A-D845-B718-EF9CF7684141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811F-C95D-AC45-935F-E0DD67B515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5309-1F1B-5347-BC7C-02574746C6EF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8CC-D22E-ED4D-B5E1-8C6889A054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A152-56B6-914F-93D7-2E581FA5FE23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BF40-837D-C34A-8DFE-7B36B4A8BE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1CD4-E02C-254C-A365-A5713173C481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5FE6-8E18-4B48-A79B-2784E15955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5249-08DD-C248-A9D3-81DA91C094A2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45DD-CC2E-3B46-A372-6CCAF2A381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5813-352C-AE4A-ABB5-B9EDC3E28898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56D5-7874-C343-AB81-A44BB6A939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9675-FC99-8F44-BEA7-BF438BAD2B8B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6DC0-00F3-784B-BB40-7042E490B5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1CFF7AB-69C7-314B-9F90-02EC71797DF3}" type="datetime1">
              <a:rPr lang="en-US"/>
              <a:pPr>
                <a:defRPr/>
              </a:pPr>
              <a:t>4/15/25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38237DD-0A82-8C49-811A-B5C57AD6DD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7" Type="http://schemas.openxmlformats.org/officeDocument/2006/relationships/image" Target="../media/image1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3.wav"/><Relationship Id="rId7" Type="http://schemas.openxmlformats.org/officeDocument/2006/relationships/image" Target="../media/image10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5.wav"/><Relationship Id="rId7" Type="http://schemas.openxmlformats.org/officeDocument/2006/relationships/image" Target="../media/image1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7.wav"/><Relationship Id="rId7" Type="http://schemas.openxmlformats.org/officeDocument/2006/relationships/image" Target="../media/image14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7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3" Type="http://schemas.microsoft.com/office/2007/relationships/media" Target="../media/media19.wav"/><Relationship Id="rId7" Type="http://schemas.microsoft.com/office/2007/relationships/media" Target="../media/media21.wav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openxmlformats.org/officeDocument/2006/relationships/image" Target="../media/image1.png"/><Relationship Id="rId5" Type="http://schemas.microsoft.com/office/2007/relationships/media" Target="../media/media20.wav"/><Relationship Id="rId10" Type="http://schemas.openxmlformats.org/officeDocument/2006/relationships/image" Target="../media/image15.png"/><Relationship Id="rId4" Type="http://schemas.openxmlformats.org/officeDocument/2006/relationships/audio" Target="../media/media19.wav"/><Relationship Id="rId9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4.wav"/><Relationship Id="rId7" Type="http://schemas.openxmlformats.org/officeDocument/2006/relationships/image" Target="../media/image1.pn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4.wav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7" Type="http://schemas.openxmlformats.org/officeDocument/2006/relationships/image" Target="../media/image1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4.WAV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123728" y="80963"/>
            <a:ext cx="46580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/>
              <a:t>Intonation im Tokio-Japanischen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750716" y="800596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Jonathan Harrington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84064" y="1260971"/>
            <a:ext cx="838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000" dirty="0">
                <a:latin typeface="+mj-lt"/>
              </a:rPr>
              <a:t>Sound-Beispiele aus:  </a:t>
            </a:r>
          </a:p>
          <a:p>
            <a:r>
              <a:rPr lang="de-DE" sz="2000" dirty="0" err="1">
                <a:latin typeface="+mj-lt"/>
              </a:rPr>
              <a:t>Venditti</a:t>
            </a:r>
            <a:r>
              <a:rPr lang="de-DE" sz="2000" dirty="0">
                <a:latin typeface="+mj-lt"/>
              </a:rPr>
              <a:t>, J. (2005). The </a:t>
            </a:r>
            <a:r>
              <a:rPr lang="de-DE" sz="2000" dirty="0" err="1">
                <a:latin typeface="+mj-lt"/>
              </a:rPr>
              <a:t>J_ToBI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model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of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Japanese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intonation</a:t>
            </a:r>
            <a:r>
              <a:rPr lang="de-DE" sz="2000" dirty="0">
                <a:latin typeface="+mj-lt"/>
              </a:rPr>
              <a:t>. In </a:t>
            </a:r>
            <a:r>
              <a:rPr lang="de-DE" sz="2000" dirty="0" err="1">
                <a:latin typeface="+mj-lt"/>
              </a:rPr>
              <a:t>Prosodic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typology</a:t>
            </a:r>
            <a:r>
              <a:rPr lang="de-DE" sz="2000" dirty="0">
                <a:latin typeface="+mj-lt"/>
              </a:rPr>
              <a:t>: The </a:t>
            </a:r>
            <a:r>
              <a:rPr lang="de-DE" sz="2000" dirty="0" err="1">
                <a:latin typeface="+mj-lt"/>
              </a:rPr>
              <a:t>Phonology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of</a:t>
            </a:r>
            <a:r>
              <a:rPr lang="de-DE" sz="2000" dirty="0">
                <a:latin typeface="+mj-lt"/>
              </a:rPr>
              <a:t> Intonation </a:t>
            </a:r>
            <a:r>
              <a:rPr lang="de-DE" sz="2000" dirty="0" err="1">
                <a:latin typeface="+mj-lt"/>
              </a:rPr>
              <a:t>and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Phrasing</a:t>
            </a:r>
            <a:r>
              <a:rPr lang="de-DE" sz="2000" dirty="0">
                <a:latin typeface="+mj-lt"/>
              </a:rPr>
              <a:t>, </a:t>
            </a:r>
            <a:r>
              <a:rPr lang="de-DE" sz="2000" dirty="0" err="1">
                <a:latin typeface="+mj-lt"/>
              </a:rPr>
              <a:t>ed</a:t>
            </a:r>
            <a:r>
              <a:rPr lang="de-DE" sz="2000" dirty="0">
                <a:latin typeface="+mj-lt"/>
              </a:rPr>
              <a:t>. Sun-Ah Jun, 172-200. New York: Oxford University Press.</a:t>
            </a:r>
            <a:br>
              <a:rPr lang="de-DE" sz="2000" dirty="0">
                <a:latin typeface="+mj-lt"/>
              </a:rPr>
            </a:br>
            <a:r>
              <a:rPr lang="de-DE" sz="2000" b="1" dirty="0">
                <a:latin typeface="+mj-lt"/>
              </a:rPr>
              <a:t> venditti05.pdf</a:t>
            </a:r>
          </a:p>
          <a:p>
            <a:r>
              <a:rPr lang="de-DE" sz="2000" dirty="0">
                <a:latin typeface="+mj-lt"/>
              </a:rPr>
              <a:t> </a:t>
            </a:r>
          </a:p>
          <a:p>
            <a:r>
              <a:rPr lang="de-DE" sz="2000" dirty="0" err="1">
                <a:latin typeface="+mj-lt"/>
              </a:rPr>
              <a:t>Venditti</a:t>
            </a:r>
            <a:r>
              <a:rPr lang="de-DE" sz="2000" dirty="0">
                <a:latin typeface="+mj-lt"/>
              </a:rPr>
              <a:t>, J. </a:t>
            </a:r>
            <a:r>
              <a:rPr lang="de-DE" sz="2000" dirty="0" err="1">
                <a:latin typeface="+mj-lt"/>
              </a:rPr>
              <a:t>Maekawa</a:t>
            </a:r>
            <a:r>
              <a:rPr lang="de-DE" sz="2000" dirty="0">
                <a:latin typeface="+mj-lt"/>
              </a:rPr>
              <a:t>, K., </a:t>
            </a:r>
            <a:r>
              <a:rPr lang="de-DE" sz="2000" dirty="0" err="1">
                <a:latin typeface="+mj-lt"/>
              </a:rPr>
              <a:t>and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Beckman</a:t>
            </a:r>
            <a:r>
              <a:rPr lang="de-DE" sz="2000" dirty="0">
                <a:latin typeface="+mj-lt"/>
              </a:rPr>
              <a:t>, M. (2008). </a:t>
            </a:r>
            <a:r>
              <a:rPr lang="de-DE" sz="2000" dirty="0" err="1">
                <a:latin typeface="+mj-lt"/>
              </a:rPr>
              <a:t>Prominence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marking</a:t>
            </a:r>
            <a:r>
              <a:rPr lang="de-DE" sz="2000" dirty="0">
                <a:latin typeface="+mj-lt"/>
              </a:rPr>
              <a:t> in </a:t>
            </a:r>
            <a:r>
              <a:rPr lang="de-DE" sz="2000" dirty="0" err="1">
                <a:latin typeface="+mj-lt"/>
              </a:rPr>
              <a:t>the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Japanese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intonation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system</a:t>
            </a:r>
            <a:r>
              <a:rPr lang="de-DE" sz="2000" dirty="0">
                <a:latin typeface="+mj-lt"/>
              </a:rPr>
              <a:t>. in Shigeru </a:t>
            </a:r>
            <a:r>
              <a:rPr lang="de-DE" sz="2000" dirty="0" err="1">
                <a:latin typeface="+mj-lt"/>
              </a:rPr>
              <a:t>Miyagawa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and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Mamoru</a:t>
            </a:r>
            <a:r>
              <a:rPr lang="de-DE" sz="2000" dirty="0">
                <a:latin typeface="+mj-lt"/>
              </a:rPr>
              <a:t> Saito (</a:t>
            </a:r>
            <a:r>
              <a:rPr lang="de-DE" sz="2000" dirty="0" err="1">
                <a:latin typeface="+mj-lt"/>
              </a:rPr>
              <a:t>eds</a:t>
            </a:r>
            <a:r>
              <a:rPr lang="de-DE" sz="2000" dirty="0">
                <a:latin typeface="+mj-lt"/>
              </a:rPr>
              <a:t>.) </a:t>
            </a:r>
            <a:r>
              <a:rPr lang="de-DE" sz="2000" i="1" dirty="0">
                <a:latin typeface="+mj-lt"/>
              </a:rPr>
              <a:t>Handbook </a:t>
            </a:r>
            <a:r>
              <a:rPr lang="de-DE" sz="2000" i="1" dirty="0" err="1">
                <a:latin typeface="+mj-lt"/>
              </a:rPr>
              <a:t>of</a:t>
            </a:r>
            <a:r>
              <a:rPr lang="de-DE" sz="2000" i="1" dirty="0">
                <a:latin typeface="+mj-lt"/>
              </a:rPr>
              <a:t> </a:t>
            </a:r>
            <a:r>
              <a:rPr lang="de-DE" sz="2000" i="1" dirty="0" err="1">
                <a:latin typeface="+mj-lt"/>
              </a:rPr>
              <a:t>Japanese</a:t>
            </a:r>
            <a:r>
              <a:rPr lang="de-DE" sz="2000" i="1" dirty="0">
                <a:latin typeface="+mj-lt"/>
              </a:rPr>
              <a:t> </a:t>
            </a:r>
            <a:r>
              <a:rPr lang="de-DE" sz="2000" i="1" dirty="0" err="1">
                <a:latin typeface="+mj-lt"/>
              </a:rPr>
              <a:t>Linguistics</a:t>
            </a:r>
            <a:r>
              <a:rPr lang="de-DE" sz="2000" dirty="0">
                <a:latin typeface="+mj-lt"/>
              </a:rPr>
              <a:t>. Oxford University Press. </a:t>
            </a:r>
            <a:r>
              <a:rPr lang="de-DE" sz="2000" b="1" dirty="0">
                <a:latin typeface="+mj-lt"/>
              </a:rPr>
              <a:t>venditti12.pdf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84064" y="4237057"/>
            <a:ext cx="5760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alibri" pitchFamily="-100" charset="0"/>
              </a:rPr>
              <a:t>Andere</a:t>
            </a:r>
            <a:r>
              <a:rPr lang="en-US" sz="2000" dirty="0">
                <a:latin typeface="Calibri" pitchFamily="-100" charset="0"/>
              </a:rPr>
              <a:t> </a:t>
            </a:r>
            <a:r>
              <a:rPr lang="en-US" sz="2000" dirty="0" err="1">
                <a:latin typeface="Calibri" pitchFamily="-100" charset="0"/>
              </a:rPr>
              <a:t>Quellen</a:t>
            </a:r>
            <a:endParaRPr lang="en-US" sz="2000" dirty="0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90588" y="4646543"/>
            <a:ext cx="81369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pitchFamily="-100" charset="0"/>
              </a:rPr>
              <a:t>Kawahara, S. (2015) In H. </a:t>
            </a:r>
            <a:r>
              <a:rPr lang="en-US" sz="2000" dirty="0" err="1">
                <a:latin typeface="Calibri" pitchFamily="-100" charset="0"/>
              </a:rPr>
              <a:t>Kubozono</a:t>
            </a:r>
            <a:r>
              <a:rPr lang="en-US" sz="2000" dirty="0">
                <a:latin typeface="Calibri" pitchFamily="-100" charset="0"/>
              </a:rPr>
              <a:t> (Ed.) Handbook of Japanese Phonetics and Phonology. The phonology of Japanese accent. In (p. 445-492). de </a:t>
            </a:r>
            <a:r>
              <a:rPr lang="en-US" sz="2000" dirty="0" err="1">
                <a:latin typeface="Calibri" pitchFamily="-100" charset="0"/>
              </a:rPr>
              <a:t>Gruyter</a:t>
            </a:r>
            <a:r>
              <a:rPr lang="en-US" sz="2000" dirty="0">
                <a:latin typeface="Calibri" pitchFamily="-100" charset="0"/>
              </a:rPr>
              <a:t>: Berlin. </a:t>
            </a:r>
            <a:r>
              <a:rPr lang="en-US" sz="2000" b="1" dirty="0">
                <a:latin typeface="Calibri" pitchFamily="-100" charset="0"/>
              </a:rPr>
              <a:t>kawahara15.pdf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0083" y="5672450"/>
            <a:ext cx="7184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alibri" pitchFamily="-100" charset="0"/>
              </a:rPr>
              <a:t>Kubozono</a:t>
            </a:r>
            <a:r>
              <a:rPr lang="en-US" sz="2000" dirty="0">
                <a:latin typeface="Calibri" pitchFamily="-100" charset="0"/>
              </a:rPr>
              <a:t>, H. (2016). Accent in Japanese phonology. In Oxford Research Encyclopedia of Linguistics. Oxford University Press. </a:t>
            </a:r>
            <a:r>
              <a:rPr lang="en-US" sz="2000" b="1" dirty="0">
                <a:latin typeface="Calibri" pitchFamily="-100" charset="0"/>
              </a:rPr>
              <a:t>kubozono16.pdf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20791" y="32659"/>
            <a:ext cx="302433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39552" y="516931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Der f0-Verlauf in einer Akzentphrase hat typischerweise einen Anstieg zum zweiten Mora und eine allmähliche f0-Senkung zur rechten AP-Grenze. Dies sieht man oft am deutlichsten in </a:t>
            </a:r>
            <a:r>
              <a:rPr lang="de-DE" sz="2400" b="1" dirty="0">
                <a:latin typeface="Calibri" pitchFamily="-100" charset="0"/>
              </a:rPr>
              <a:t>akzentlosen</a:t>
            </a:r>
            <a:r>
              <a:rPr lang="de-DE" sz="2400" dirty="0">
                <a:latin typeface="Calibri" pitchFamily="-100" charset="0"/>
              </a:rPr>
              <a:t> Wörtern (hier </a:t>
            </a:r>
            <a:r>
              <a:rPr lang="de-DE" sz="2400" i="1" dirty="0" err="1">
                <a:latin typeface="Calibri" pitchFamily="-100" charset="0"/>
              </a:rPr>
              <a:t>uerumono</a:t>
            </a:r>
            <a:r>
              <a:rPr lang="de-DE" sz="2400" dirty="0">
                <a:latin typeface="Calibri" pitchFamily="-100" charset="0"/>
              </a:rPr>
              <a:t>).</a:t>
            </a:r>
          </a:p>
        </p:txBody>
      </p:sp>
      <p:pic>
        <p:nvPicPr>
          <p:cNvPr id="5" name="Fig7-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5263" y="2198644"/>
            <a:ext cx="465584" cy="465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369683" y="2202563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Etwas zum Pflanzen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903" y="2664228"/>
            <a:ext cx="4247177" cy="2483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901631" y="5214993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      u    e</a:t>
            </a:r>
            <a:r>
              <a:rPr lang="en-US" sz="2400" b="1" dirty="0">
                <a:latin typeface="Calibri" pitchFamily="-100" charset="0"/>
              </a:rPr>
              <a:t> </a:t>
            </a:r>
            <a:r>
              <a:rPr lang="en-US" sz="2400" dirty="0">
                <a:latin typeface="Calibri" pitchFamily="-100" charset="0"/>
              </a:rPr>
              <a:t>   r   u      m    o   n     o 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339752" y="6064547"/>
            <a:ext cx="1192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2</a:t>
            </a:r>
            <a:r>
              <a:rPr lang="en-US" sz="2400" baseline="30000" dirty="0">
                <a:latin typeface="Calibri" pitchFamily="-100" charset="0"/>
              </a:rPr>
              <a:t>e</a:t>
            </a:r>
            <a:r>
              <a:rPr lang="en-US" sz="2400" dirty="0">
                <a:latin typeface="Calibri" pitchFamily="-100" charset="0"/>
              </a:rPr>
              <a:t> Mora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448412" y="2904645"/>
            <a:ext cx="277927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Allmähliche Senkung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930858" y="2852936"/>
            <a:ext cx="30336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Phrase </a:t>
            </a:r>
            <a:r>
              <a:rPr lang="en-US" sz="2400" dirty="0" err="1">
                <a:latin typeface="Calibri" pitchFamily="-100" charset="0"/>
              </a:rPr>
              <a:t>mit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akzentlosen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Wörtern</a:t>
            </a:r>
            <a:r>
              <a:rPr lang="en-US" sz="2400" dirty="0">
                <a:latin typeface="Calibri" pitchFamily="-100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30251" y="3710375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%L  H- L%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78592" y="4365104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%L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195736" y="3872160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641969" y="4279304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6012160" y="4333825"/>
            <a:ext cx="295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NB: </a:t>
            </a:r>
            <a:r>
              <a:rPr lang="en-US" sz="2400" dirty="0" err="1">
                <a:latin typeface="Calibri" pitchFamily="-100" charset="0"/>
              </a:rPr>
              <a:t>kein</a:t>
            </a:r>
            <a:r>
              <a:rPr lang="en-US" sz="2400" dirty="0">
                <a:latin typeface="Calibri" pitchFamily="-100" charset="0"/>
              </a:rPr>
              <a:t> L- </a:t>
            </a:r>
            <a:r>
              <a:rPr lang="en-US" sz="2400" dirty="0" err="1">
                <a:latin typeface="Calibri" pitchFamily="-100" charset="0"/>
              </a:rPr>
              <a:t>im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Japanischen</a:t>
            </a:r>
            <a:endParaRPr lang="en-US" sz="2400" dirty="0">
              <a:latin typeface="Calibri" pitchFamily="-100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13501" y="5589240"/>
            <a:ext cx="0" cy="488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6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765" y="3221196"/>
            <a:ext cx="5352418" cy="1629224"/>
          </a:xfrm>
          <a:prstGeom prst="rect">
            <a:avLst/>
          </a:prstGeom>
        </p:spPr>
      </p:pic>
      <p:pic>
        <p:nvPicPr>
          <p:cNvPr id="9" name="Fig7-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1367" y="2700398"/>
            <a:ext cx="329028" cy="329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070733" y="2297866"/>
            <a:ext cx="6309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j-lt"/>
              </a:rPr>
              <a:t>setze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direkt</a:t>
            </a:r>
            <a:r>
              <a:rPr lang="en-US" sz="2400" dirty="0">
                <a:latin typeface="+mj-lt"/>
              </a:rPr>
              <a:t> in der </a:t>
            </a:r>
            <a:r>
              <a:rPr lang="en-US" sz="2400" dirty="0" err="1">
                <a:latin typeface="+mj-lt"/>
              </a:rPr>
              <a:t>Mitte</a:t>
            </a:r>
            <a:r>
              <a:rPr lang="en-US" sz="2400" dirty="0">
                <a:latin typeface="+mj-lt"/>
              </a:rPr>
              <a:t> des </a:t>
            </a:r>
            <a:r>
              <a:rPr lang="en-US" sz="2400" dirty="0" err="1">
                <a:latin typeface="+mj-lt"/>
              </a:rPr>
              <a:t>dreieckigen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Dachs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505379" y="4866922"/>
            <a:ext cx="3117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</a:rPr>
              <a:t>    m a  </a:t>
            </a:r>
            <a:r>
              <a:rPr lang="en-US" sz="1600" dirty="0" err="1">
                <a:latin typeface="Calibri" pitchFamily="-100" charset="0"/>
              </a:rPr>
              <a:t>Nn</a:t>
            </a:r>
            <a:r>
              <a:rPr lang="en-US" sz="1600" dirty="0">
                <a:latin typeface="Calibri" pitchFamily="-100" charset="0"/>
              </a:rPr>
              <a:t> a  k   a  n </a:t>
            </a:r>
            <a:r>
              <a:rPr lang="en-US" sz="1600" dirty="0" err="1">
                <a:latin typeface="Calibri" pitchFamily="-100" charset="0"/>
              </a:rPr>
              <a:t>i</a:t>
            </a:r>
            <a:endParaRPr lang="en-US" sz="1600" dirty="0">
              <a:latin typeface="Calibri" pitchFamily="-100" charset="0"/>
            </a:endParaRPr>
          </a:p>
        </p:txBody>
      </p:sp>
      <p:pic>
        <p:nvPicPr>
          <p:cNvPr id="16" name="maNnakan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0115" y="5497864"/>
            <a:ext cx="264827" cy="2648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5103181" y="4181553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4066886" y="2855190"/>
            <a:ext cx="55286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464489" y="4541593"/>
            <a:ext cx="54107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100" charset="0"/>
              </a:rPr>
              <a:t>%L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735029" y="5159310"/>
            <a:ext cx="1829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(direkt in der Mitte)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903374" y="2759531"/>
            <a:ext cx="1147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</a:rPr>
              <a:t>okima</a:t>
            </a:r>
            <a:r>
              <a:rPr lang="en-US" b="1" dirty="0" err="1">
                <a:latin typeface="Calibri" pitchFamily="-100" charset="0"/>
              </a:rPr>
              <a:t>'su</a:t>
            </a:r>
            <a:endParaRPr lang="en-US" b="1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58765" y="2855190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Calibri" pitchFamily="-100" charset="0"/>
              </a:rPr>
              <a:t>sa</a:t>
            </a:r>
            <a:r>
              <a:rPr lang="en-US" sz="1600" dirty="0" err="1">
                <a:latin typeface="Calibri" pitchFamily="-100" charset="0"/>
              </a:rPr>
              <a:t>'Nkaku</a:t>
            </a:r>
            <a:r>
              <a:rPr lang="en-US" sz="1600" dirty="0">
                <a:latin typeface="Calibri" pitchFamily="-100" charset="0"/>
              </a:rPr>
              <a:t> no </a:t>
            </a:r>
            <a:r>
              <a:rPr lang="en-US" sz="1600" b="1" dirty="0" err="1">
                <a:latin typeface="Calibri" pitchFamily="-100" charset="0"/>
              </a:rPr>
              <a:t>ja</a:t>
            </a:r>
            <a:r>
              <a:rPr lang="en-US" sz="1600" dirty="0" err="1">
                <a:latin typeface="Calibri" pitchFamily="-100" charset="0"/>
              </a:rPr>
              <a:t>'ne</a:t>
            </a:r>
            <a:r>
              <a:rPr lang="en-US" sz="1600" dirty="0">
                <a:latin typeface="Calibri" pitchFamily="-100" charset="0"/>
              </a:rPr>
              <a:t> no 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493400" y="116632"/>
            <a:ext cx="302433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39552" y="764704"/>
            <a:ext cx="7596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Das Default-Muster ist ein Anstieg zum zweiten Mora und allmähliche f0-Senkung zur rechten AP-Grenze. Dies sieht man oft am deutlichsten in akzentlosen Wörtern (hier </a:t>
            </a:r>
            <a:r>
              <a:rPr lang="de-DE" sz="2400" i="1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maNnakani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67544" y="5949280"/>
            <a:ext cx="85715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H- in der Nähe der zweiten Mora; dann allmählicher Abstieg auf L%</a:t>
            </a:r>
          </a:p>
        </p:txBody>
      </p:sp>
    </p:spTree>
    <p:extLst>
      <p:ext uri="{BB962C8B-B14F-4D97-AF65-F5344CB8AC3E}">
        <p14:creationId xmlns:p14="http://schemas.microsoft.com/office/powerpoint/2010/main" val="27469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003522"/>
            <a:ext cx="7688229" cy="426071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79419" y="-22696"/>
            <a:ext cx="302433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25571" y="548680"/>
            <a:ext cx="7596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Das Default-Muster ist ein Anstieg zum zweiten Mora und allmähliche f0-Senkung zur rechten AP-Grenze. Dies sieht man oft am deutlichsten in akzentlosen Wörtern (hier sind alle Wörter akzentlos).</a:t>
            </a:r>
          </a:p>
        </p:txBody>
      </p:sp>
      <p:pic>
        <p:nvPicPr>
          <p:cNvPr id="5" name="VendittiEtalFig2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41" y="2145228"/>
            <a:ext cx="492389" cy="492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95536" y="6309320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</a:rPr>
              <a:t>Wir haben die Zeitschrift verloren, die wir als Souvenir-Geschenk bekommen haben</a:t>
            </a:r>
          </a:p>
        </p:txBody>
      </p:sp>
    </p:spTree>
    <p:extLst>
      <p:ext uri="{BB962C8B-B14F-4D97-AF65-F5344CB8AC3E}">
        <p14:creationId xmlns:p14="http://schemas.microsoft.com/office/powerpoint/2010/main" val="9591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75656" y="76897"/>
            <a:ext cx="5832648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39387" y="620688"/>
            <a:ext cx="8201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 </a:t>
            </a:r>
            <a:r>
              <a:rPr lang="en-US" sz="2400" dirty="0" err="1">
                <a:latin typeface="Calibri" pitchFamily="-100" charset="0"/>
              </a:rPr>
              <a:t>vor</a:t>
            </a:r>
            <a:r>
              <a:rPr lang="en-US" sz="2400" dirty="0">
                <a:latin typeface="Calibri" pitchFamily="-100" charset="0"/>
              </a:rPr>
              <a:t> H*+L in der </a:t>
            </a:r>
            <a:r>
              <a:rPr lang="en-US" sz="2400" dirty="0" err="1">
                <a:latin typeface="Calibri" pitchFamily="-100" charset="0"/>
              </a:rPr>
              <a:t>selben</a:t>
            </a:r>
            <a:r>
              <a:rPr lang="en-US" sz="2400" dirty="0">
                <a:latin typeface="Calibri" pitchFamily="-100" charset="0"/>
              </a:rPr>
              <a:t> AP </a:t>
            </a:r>
            <a:r>
              <a:rPr lang="en-US" sz="2400" dirty="0" err="1">
                <a:latin typeface="Calibri" pitchFamily="-100" charset="0"/>
              </a:rPr>
              <a:t>verursacht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einen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hohen</a:t>
            </a:r>
            <a:r>
              <a:rPr lang="en-US" sz="2400" dirty="0">
                <a:latin typeface="Calibri" pitchFamily="-100" charset="0"/>
              </a:rPr>
              <a:t> f0-Plateau </a:t>
            </a:r>
            <a:r>
              <a:rPr lang="en-US" sz="2400" dirty="0" err="1">
                <a:latin typeface="Calibri" pitchFamily="-100" charset="0"/>
              </a:rPr>
              <a:t>oder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leichten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Anstieg</a:t>
            </a:r>
            <a:r>
              <a:rPr lang="en-US" sz="2400" dirty="0">
                <a:latin typeface="Calibri" pitchFamily="-100" charset="0"/>
              </a:rPr>
              <a:t> von H- </a:t>
            </a:r>
            <a:r>
              <a:rPr lang="en-US" sz="2400" dirty="0" err="1">
                <a:latin typeface="Calibri" pitchFamily="-100" charset="0"/>
              </a:rPr>
              <a:t>zum</a:t>
            </a:r>
            <a:r>
              <a:rPr lang="en-US" sz="2400" dirty="0">
                <a:latin typeface="Calibri" pitchFamily="-100" charset="0"/>
              </a:rPr>
              <a:t> H*+L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0968"/>
            <a:ext cx="9144000" cy="3089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23528" y="2636912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Omiyage</a:t>
            </a:r>
            <a:r>
              <a:rPr lang="en-US" sz="2400" dirty="0">
                <a:latin typeface="Calibri" pitchFamily="-100" charset="0"/>
              </a:rPr>
              <a:t>-no                             </a:t>
            </a:r>
            <a:r>
              <a:rPr lang="en-US" sz="2400" dirty="0" err="1">
                <a:latin typeface="Calibri" pitchFamily="-100" charset="0"/>
              </a:rPr>
              <a:t>ch</a:t>
            </a:r>
            <a:r>
              <a:rPr lang="en-US" sz="2400" b="1" dirty="0" err="1">
                <a:latin typeface="Calibri" pitchFamily="-100" charset="0"/>
              </a:rPr>
              <a:t>i</a:t>
            </a:r>
            <a:r>
              <a:rPr lang="en-US" sz="2400" dirty="0" err="1">
                <a:latin typeface="Calibri" pitchFamily="-100" charset="0"/>
              </a:rPr>
              <a:t>'izu</a:t>
            </a:r>
            <a:r>
              <a:rPr lang="en-US" sz="2400" dirty="0">
                <a:latin typeface="Calibri" pitchFamily="-100" charset="0"/>
              </a:rPr>
              <a:t>-o                                </a:t>
            </a:r>
            <a:r>
              <a:rPr lang="en-US" sz="2400" dirty="0" err="1">
                <a:latin typeface="Calibri" pitchFamily="-100" charset="0"/>
              </a:rPr>
              <a:t>t</a:t>
            </a:r>
            <a:r>
              <a:rPr lang="en-US" sz="2400" b="1" dirty="0" err="1">
                <a:latin typeface="Calibri" pitchFamily="-100" charset="0"/>
              </a:rPr>
              <a:t>a</a:t>
            </a:r>
            <a:r>
              <a:rPr lang="en-US" sz="2400" dirty="0" err="1">
                <a:latin typeface="Calibri" pitchFamily="-100" charset="0"/>
              </a:rPr>
              <a:t>'beta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9387" y="6242488"/>
            <a:ext cx="9036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Calibri" pitchFamily="-100" charset="0"/>
              </a:rPr>
              <a:t>Wir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haben</a:t>
            </a:r>
            <a:r>
              <a:rPr lang="en-US" sz="1600" dirty="0">
                <a:latin typeface="Calibri" pitchFamily="-100" charset="0"/>
              </a:rPr>
              <a:t> den </a:t>
            </a:r>
            <a:r>
              <a:rPr lang="en-US" sz="1600" dirty="0" err="1">
                <a:latin typeface="Calibri" pitchFamily="-100" charset="0"/>
              </a:rPr>
              <a:t>Käse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gegessen</a:t>
            </a:r>
            <a:r>
              <a:rPr lang="en-US" sz="1600" dirty="0">
                <a:latin typeface="Calibri" pitchFamily="-100" charset="0"/>
              </a:rPr>
              <a:t>, den </a:t>
            </a:r>
            <a:r>
              <a:rPr lang="en-US" sz="1600" dirty="0" err="1">
                <a:latin typeface="Calibri" pitchFamily="-100" charset="0"/>
              </a:rPr>
              <a:t>wir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als</a:t>
            </a:r>
            <a:r>
              <a:rPr lang="en-US" sz="1600" dirty="0">
                <a:latin typeface="Calibri" pitchFamily="-100" charset="0"/>
              </a:rPr>
              <a:t> Souvenir-</a:t>
            </a:r>
            <a:r>
              <a:rPr lang="en-US" sz="1600" dirty="0" err="1">
                <a:latin typeface="Calibri" pitchFamily="-100" charset="0"/>
              </a:rPr>
              <a:t>Geschenk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bekommen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haben</a:t>
            </a:r>
            <a:endParaRPr lang="en-US" sz="16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139952" y="3501009"/>
            <a:ext cx="122413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87624" y="3501009"/>
            <a:ext cx="8640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pic>
        <p:nvPicPr>
          <p:cNvPr id="9" name="VendittiEtalFig2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8320" y="2023151"/>
            <a:ext cx="478409" cy="4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20888"/>
            <a:ext cx="9144000" cy="3186545"/>
          </a:xfrm>
          <a:prstGeom prst="rect">
            <a:avLst/>
          </a:prstGeom>
        </p:spPr>
      </p:pic>
      <p:pic>
        <p:nvPicPr>
          <p:cNvPr id="5" name="VendittiEtalFig3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1220" y="1870472"/>
            <a:ext cx="550416" cy="550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403648" y="1893025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Y</a:t>
            </a:r>
            <a:r>
              <a:rPr lang="en-US" sz="2400" b="1" dirty="0" err="1">
                <a:latin typeface="Calibri" pitchFamily="-100" charset="0"/>
              </a:rPr>
              <a:t>a’</a:t>
            </a:r>
            <a:r>
              <a:rPr lang="en-US" sz="2400" dirty="0" err="1">
                <a:latin typeface="Calibri" pitchFamily="-100" charset="0"/>
              </a:rPr>
              <a:t>mano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wa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oy</a:t>
            </a:r>
            <a:r>
              <a:rPr lang="en-US" sz="2400" b="1" dirty="0" err="1">
                <a:latin typeface="Calibri" pitchFamily="-100" charset="0"/>
              </a:rPr>
              <a:t>o’</a:t>
            </a:r>
            <a:r>
              <a:rPr lang="en-US" sz="2400" dirty="0" err="1">
                <a:latin typeface="Calibri" pitchFamily="-100" charset="0"/>
              </a:rPr>
              <a:t>iederu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ga</a:t>
            </a:r>
            <a:r>
              <a:rPr lang="en-US" sz="2400" dirty="0">
                <a:latin typeface="Calibri" pitchFamily="-100" charset="0"/>
              </a:rPr>
              <a:t>, </a:t>
            </a:r>
            <a:r>
              <a:rPr lang="en-US" sz="2400" dirty="0" err="1">
                <a:latin typeface="Calibri" pitchFamily="-100" charset="0"/>
              </a:rPr>
              <a:t>marude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oborete-iru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y</a:t>
            </a:r>
            <a:r>
              <a:rPr lang="en-US" sz="2400" b="1" dirty="0" err="1">
                <a:latin typeface="Calibri" pitchFamily="-100" charset="0"/>
              </a:rPr>
              <a:t>o’</a:t>
            </a:r>
            <a:r>
              <a:rPr lang="en-US" sz="2400" dirty="0" err="1">
                <a:latin typeface="Calibri" pitchFamily="-100" charset="0"/>
              </a:rPr>
              <a:t>oda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724128" y="5607433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o  b o r e t    e  </a:t>
            </a:r>
            <a:r>
              <a:rPr lang="en-US" sz="2400" dirty="0" err="1">
                <a:latin typeface="Calibri" pitchFamily="-100" charset="0"/>
              </a:rPr>
              <a:t>r</a:t>
            </a:r>
            <a:r>
              <a:rPr lang="en-US" sz="2400" b="1" dirty="0" err="1">
                <a:latin typeface="Calibri" pitchFamily="-100" charset="0"/>
              </a:rPr>
              <a:t>ɯ</a:t>
            </a:r>
            <a:r>
              <a:rPr lang="en-US" sz="2400" b="1" dirty="0">
                <a:latin typeface="Calibri" pitchFamily="-100" charset="0"/>
              </a:rPr>
              <a:t>' </a:t>
            </a:r>
            <a:r>
              <a:rPr lang="en-US" sz="2400" dirty="0">
                <a:latin typeface="Calibri" pitchFamily="-100" charset="0"/>
              </a:rPr>
              <a:t>j    o  d a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588224" y="3547310"/>
            <a:ext cx="50405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596336" y="3068960"/>
            <a:ext cx="100811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580112" y="4293096"/>
            <a:ext cx="7116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596932" y="4950222"/>
            <a:ext cx="7116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pic>
        <p:nvPicPr>
          <p:cNvPr id="12" name="fig3oboreteiru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6336" y="6073290"/>
            <a:ext cx="508025" cy="5080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39387" y="620688"/>
            <a:ext cx="8201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H-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H*+L in der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selben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AP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verursacht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einen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hohen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f0-Plateau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oder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leichten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Anstieg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von H-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zum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H*+L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75656" y="76897"/>
            <a:ext cx="5832648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1220" y="5949280"/>
            <a:ext cx="4324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0" charset="0"/>
              </a:rPr>
              <a:t>Yamano</a:t>
            </a:r>
            <a:r>
              <a:rPr lang="de-DE" dirty="0">
                <a:latin typeface="Calibri" pitchFamily="-100" charset="0"/>
              </a:rPr>
              <a:t> schwimmt, aber er ertrinkt fast</a:t>
            </a:r>
          </a:p>
        </p:txBody>
      </p:sp>
    </p:spTree>
    <p:extLst>
      <p:ext uri="{BB962C8B-B14F-4D97-AF65-F5344CB8AC3E}">
        <p14:creationId xmlns:p14="http://schemas.microsoft.com/office/powerpoint/2010/main" val="36848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23528" y="513164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Eine</a:t>
            </a:r>
            <a:r>
              <a:rPr lang="en-US" sz="2400" dirty="0">
                <a:latin typeface="Calibri" pitchFamily="-100" charset="0"/>
              </a:rPr>
              <a:t> IP </a:t>
            </a:r>
            <a:r>
              <a:rPr lang="en-US" sz="2400" dirty="0" err="1">
                <a:latin typeface="Calibri" pitchFamily="-100" charset="0"/>
              </a:rPr>
              <a:t>besteht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aus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mindestens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einer</a:t>
            </a:r>
            <a:r>
              <a:rPr lang="en-US" sz="2400" dirty="0">
                <a:latin typeface="Calibri" pitchFamily="-100" charset="0"/>
              </a:rPr>
              <a:t> AP.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09092" y="1946449"/>
            <a:ext cx="8439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Der f0-Bereich </a:t>
            </a:r>
            <a:r>
              <a:rPr lang="en-US" sz="2400" dirty="0" err="1">
                <a:latin typeface="Calibri" pitchFamily="-100" charset="0"/>
              </a:rPr>
              <a:t>wird</a:t>
            </a:r>
            <a:r>
              <a:rPr lang="en-US" sz="2400" dirty="0">
                <a:latin typeface="Calibri" pitchFamily="-100" charset="0"/>
              </a:rPr>
              <a:t> pro IP </a:t>
            </a:r>
            <a:r>
              <a:rPr lang="en-US" sz="2400" dirty="0" err="1">
                <a:latin typeface="Calibri" pitchFamily="-100" charset="0"/>
              </a:rPr>
              <a:t>neu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berechnet</a:t>
            </a:r>
            <a:r>
              <a:rPr lang="en-US" sz="2400" dirty="0">
                <a:latin typeface="Calibri" pitchFamily="-100" charset="0"/>
              </a:rPr>
              <a:t> (f0-Reset </a:t>
            </a:r>
            <a:r>
              <a:rPr lang="en-US" sz="2400" dirty="0" err="1">
                <a:latin typeface="Calibri" pitchFamily="-100" charset="0"/>
              </a:rPr>
              <a:t>nach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einer</a:t>
            </a:r>
            <a:r>
              <a:rPr lang="en-US" sz="2400" dirty="0">
                <a:latin typeface="Calibri" pitchFamily="-100" charset="0"/>
              </a:rPr>
              <a:t> IP-</a:t>
            </a:r>
            <a:r>
              <a:rPr lang="en-US" sz="2400" dirty="0" err="1">
                <a:latin typeface="Calibri" pitchFamily="-100" charset="0"/>
              </a:rPr>
              <a:t>Grenze</a:t>
            </a:r>
            <a:r>
              <a:rPr lang="en-US" sz="2400" dirty="0">
                <a:latin typeface="Calibri" pitchFamily="-100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43608" y="4013861"/>
            <a:ext cx="5134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>
                <a:latin typeface="+mn-lt"/>
              </a:rPr>
              <a:t>s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'Nkaku</a:t>
            </a:r>
            <a:r>
              <a:rPr lang="en-US" sz="2400" dirty="0">
                <a:latin typeface="+mn-lt"/>
              </a:rPr>
              <a:t> no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[</a:t>
            </a:r>
            <a:r>
              <a:rPr lang="en-US" sz="2400" dirty="0" err="1">
                <a:latin typeface="+mn-lt"/>
              </a:rPr>
              <a:t>y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'ne</a:t>
            </a:r>
            <a:r>
              <a:rPr lang="en-US" sz="2400" dirty="0">
                <a:latin typeface="+mn-lt"/>
              </a:rPr>
              <a:t> no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IP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L%</a:t>
            </a:r>
            <a:endParaRPr lang="en-US" sz="24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65636" y="-20933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</a:rPr>
              <a:t>4. </a:t>
            </a:r>
            <a:r>
              <a:rPr lang="en-GB" sz="2400" dirty="0" err="1">
                <a:latin typeface="+mj-lt"/>
              </a:rPr>
              <a:t>Intonationsphrasen</a:t>
            </a:r>
            <a:r>
              <a:rPr lang="en-GB" sz="2400" dirty="0">
                <a:latin typeface="+mj-lt"/>
              </a:rPr>
              <a:t> (IP) </a:t>
            </a:r>
            <a:r>
              <a:rPr lang="en-GB" sz="2400" dirty="0" err="1">
                <a:latin typeface="+mj-lt"/>
              </a:rPr>
              <a:t>im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09092" y="1101513"/>
            <a:ext cx="6639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Der </a:t>
            </a:r>
            <a:r>
              <a:rPr lang="en-US" sz="2400" dirty="0" err="1">
                <a:latin typeface="Calibri" pitchFamily="-100" charset="0"/>
              </a:rPr>
              <a:t>prosodische</a:t>
            </a:r>
            <a:r>
              <a:rPr lang="en-US" sz="2400" dirty="0">
                <a:latin typeface="Calibri" pitchFamily="-100" charset="0"/>
              </a:rPr>
              <a:t> Bruch </a:t>
            </a:r>
            <a:r>
              <a:rPr lang="en-US" sz="2400" dirty="0" err="1">
                <a:latin typeface="Calibri" pitchFamily="-100" charset="0"/>
              </a:rPr>
              <a:t>zwischen</a:t>
            </a:r>
            <a:r>
              <a:rPr lang="en-US" sz="2400" dirty="0">
                <a:latin typeface="Calibri" pitchFamily="-100" charset="0"/>
              </a:rPr>
              <a:t> 2 IPs </a:t>
            </a:r>
            <a:r>
              <a:rPr lang="en-US" sz="2400" dirty="0" err="1">
                <a:latin typeface="Calibri" pitchFamily="-100" charset="0"/>
              </a:rPr>
              <a:t>ist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größer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als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zwischen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zwei</a:t>
            </a:r>
            <a:r>
              <a:rPr lang="en-US" sz="2400" dirty="0">
                <a:latin typeface="Calibri" pitchFamily="-100" charset="0"/>
              </a:rPr>
              <a:t> APs.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84188" y="2777446"/>
            <a:ext cx="846427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Wenn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zwei</a:t>
            </a:r>
            <a:r>
              <a:rPr lang="en-US" sz="2400" dirty="0">
                <a:latin typeface="Calibri" pitchFamily="-100" charset="0"/>
              </a:rPr>
              <a:t> APs in </a:t>
            </a:r>
            <a:r>
              <a:rPr lang="en-US" sz="2400" dirty="0" err="1">
                <a:latin typeface="Calibri" pitchFamily="-100" charset="0"/>
              </a:rPr>
              <a:t>derselben</a:t>
            </a:r>
            <a:r>
              <a:rPr lang="en-US" sz="2400" dirty="0">
                <a:latin typeface="Calibri" pitchFamily="-100" charset="0"/>
              </a:rPr>
              <a:t> IP </a:t>
            </a:r>
            <a:r>
              <a:rPr lang="en-US" sz="2400" dirty="0" err="1">
                <a:latin typeface="Calibri" pitchFamily="-100" charset="0"/>
              </a:rPr>
              <a:t>vorkommen</a:t>
            </a:r>
            <a:r>
              <a:rPr lang="en-US" sz="2400" dirty="0">
                <a:latin typeface="Calibri" pitchFamily="-100" charset="0"/>
              </a:rPr>
              <a:t>, </a:t>
            </a:r>
            <a:r>
              <a:rPr lang="en-US" sz="2400" dirty="0" err="1">
                <a:latin typeface="Calibri" pitchFamily="-100" charset="0"/>
              </a:rPr>
              <a:t>sind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akzentuierte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Wörter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mit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Downstep</a:t>
            </a:r>
            <a:r>
              <a:rPr lang="en-US" sz="2400" dirty="0">
                <a:latin typeface="Calibri" pitchFamily="-100" charset="0"/>
              </a:rPr>
              <a:t>, </a:t>
            </a:r>
            <a:r>
              <a:rPr lang="en-US" sz="2400" dirty="0" err="1">
                <a:latin typeface="Calibri" pitchFamily="-100" charset="0"/>
              </a:rPr>
              <a:t>wenn</a:t>
            </a:r>
            <a:r>
              <a:rPr lang="en-US" sz="2400" dirty="0">
                <a:latin typeface="Calibri" pitchFamily="-100" charset="0"/>
              </a:rPr>
              <a:t> die </a:t>
            </a:r>
            <a:r>
              <a:rPr lang="en-US" sz="2400" dirty="0" err="1">
                <a:latin typeface="Calibri" pitchFamily="-100" charset="0"/>
              </a:rPr>
              <a:t>erste</a:t>
            </a:r>
            <a:r>
              <a:rPr lang="en-US" sz="2400" dirty="0">
                <a:latin typeface="Calibri" pitchFamily="-100" charset="0"/>
              </a:rPr>
              <a:t> AP </a:t>
            </a:r>
            <a:r>
              <a:rPr lang="en-US" sz="2400" dirty="0" err="1">
                <a:latin typeface="Calibri" pitchFamily="-100" charset="0"/>
              </a:rPr>
              <a:t>ein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akzentuiertes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Wort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enthält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187624" y="4581129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059832" y="5191855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843808" y="5805264"/>
            <a:ext cx="213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(mit </a:t>
            </a:r>
            <a:r>
              <a:rPr lang="de-DE" sz="2400" dirty="0" err="1">
                <a:latin typeface="Calibri" pitchFamily="-100" charset="0"/>
              </a:rPr>
              <a:t>Downstep</a:t>
            </a:r>
            <a:r>
              <a:rPr lang="de-DE" sz="2400" dirty="0">
                <a:latin typeface="Calibri" pitchFamily="-100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8925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 bwMode="auto">
          <a:xfrm>
            <a:off x="295855" y="671564"/>
            <a:ext cx="8464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Wenn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zwei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APs in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derselben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IP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vorkommen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,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ist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der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zweite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mit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Downstep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,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wenn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der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erste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eine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lexikalisches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Akzent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hat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75656" y="209899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Intonationsphrasen</a:t>
            </a:r>
            <a:r>
              <a:rPr lang="en-GB" sz="2400" dirty="0">
                <a:latin typeface="+mj-lt"/>
              </a:rPr>
              <a:t> (IP) und </a:t>
            </a:r>
            <a:r>
              <a:rPr lang="en-GB" sz="2400" dirty="0" err="1">
                <a:latin typeface="+mj-lt"/>
              </a:rPr>
              <a:t>Downstep</a:t>
            </a:r>
            <a:endParaRPr lang="en-GB" sz="2400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5303"/>
            <a:ext cx="9144000" cy="27833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107504" y="5934471"/>
            <a:ext cx="7344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s      </a:t>
            </a:r>
            <a:r>
              <a:rPr lang="en-US" sz="2400" b="1" dirty="0">
                <a:latin typeface="Calibri" pitchFamily="-100" charset="0"/>
              </a:rPr>
              <a:t>a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ŋka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ku</a:t>
            </a:r>
            <a:r>
              <a:rPr lang="en-US" sz="2400" dirty="0">
                <a:latin typeface="Calibri" pitchFamily="-100" charset="0"/>
              </a:rPr>
              <a:t> n o  j  </a:t>
            </a:r>
            <a:r>
              <a:rPr lang="en-US" sz="2400" b="1" dirty="0">
                <a:latin typeface="Calibri" pitchFamily="-100" charset="0"/>
              </a:rPr>
              <a:t>a</a:t>
            </a:r>
            <a:r>
              <a:rPr lang="en-US" sz="2400" dirty="0">
                <a:latin typeface="Calibri" pitchFamily="-100" charset="0"/>
              </a:rPr>
              <a:t>  n e  n  o   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5536" y="255401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267744" y="3846240"/>
            <a:ext cx="9361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0" y="3846240"/>
            <a:ext cx="57606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%L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635896" y="5346982"/>
            <a:ext cx="57606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itchFamily="-100" charset="0"/>
              </a:rPr>
              <a:t>L%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547664" y="1772816"/>
            <a:ext cx="5134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>
                <a:latin typeface="+mn-lt"/>
              </a:rPr>
              <a:t>s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'Nkaku</a:t>
            </a:r>
            <a:r>
              <a:rPr lang="en-US" sz="2400" dirty="0">
                <a:latin typeface="+mn-lt"/>
              </a:rPr>
              <a:t> no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[</a:t>
            </a:r>
            <a:r>
              <a:rPr lang="en-US" sz="2400" dirty="0" err="1">
                <a:latin typeface="+mn-lt"/>
              </a:rPr>
              <a:t>y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'ne</a:t>
            </a:r>
            <a:r>
              <a:rPr lang="en-US" sz="2400" dirty="0">
                <a:latin typeface="+mn-lt"/>
              </a:rPr>
              <a:t> no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]L%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IP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020888" y="3242593"/>
            <a:ext cx="1456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pic>
        <p:nvPicPr>
          <p:cNvPr id="20" name="Fig7-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1367" y="2700398"/>
            <a:ext cx="329028" cy="3290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1070733" y="2297866"/>
            <a:ext cx="6309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j-lt"/>
              </a:rPr>
              <a:t>setze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direkt</a:t>
            </a:r>
            <a:r>
              <a:rPr lang="en-US" sz="2400" dirty="0">
                <a:latin typeface="+mj-lt"/>
              </a:rPr>
              <a:t> in der </a:t>
            </a:r>
            <a:r>
              <a:rPr lang="en-US" sz="2400" dirty="0" err="1">
                <a:latin typeface="+mj-lt"/>
              </a:rPr>
              <a:t>Mitte</a:t>
            </a:r>
            <a:r>
              <a:rPr lang="en-US" sz="2400" dirty="0">
                <a:latin typeface="+mj-lt"/>
              </a:rPr>
              <a:t> des </a:t>
            </a:r>
            <a:r>
              <a:rPr lang="en-US" sz="2400" dirty="0" err="1">
                <a:latin typeface="+mj-lt"/>
              </a:rPr>
              <a:t>dreieckigen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Dachs</a:t>
            </a:r>
            <a:endParaRPr lang="en-US" sz="2400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4447FD-1FBA-2C40-970A-31894B1A737C}"/>
              </a:ext>
            </a:extLst>
          </p:cNvPr>
          <p:cNvSpPr txBox="1"/>
          <p:nvPr/>
        </p:nvSpPr>
        <p:spPr bwMode="auto">
          <a:xfrm>
            <a:off x="2020888" y="4827443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</p:spTree>
    <p:extLst>
      <p:ext uri="{BB962C8B-B14F-4D97-AF65-F5344CB8AC3E}">
        <p14:creationId xmlns:p14="http://schemas.microsoft.com/office/powerpoint/2010/main" val="2054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04" y="1570572"/>
            <a:ext cx="5855940" cy="2190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20" y="4365104"/>
            <a:ext cx="5855940" cy="2226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1461839" y="4594908"/>
            <a:ext cx="5386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21780" y="1562586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pic>
        <p:nvPicPr>
          <p:cNvPr id="10" name="VendittiEtalFig4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81316" y="1597005"/>
            <a:ext cx="445864" cy="445864"/>
          </a:xfrm>
          <a:prstGeom prst="rect">
            <a:avLst/>
          </a:prstGeom>
        </p:spPr>
      </p:pic>
      <p:pic>
        <p:nvPicPr>
          <p:cNvPr id="11" name="VendittiEtalFig4a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2823" y="4509120"/>
            <a:ext cx="480736" cy="480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6402701" y="5248496"/>
            <a:ext cx="225370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Das Haus mit dem roten Dach ist sichtbar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75656" y="0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Intonationsphrasen</a:t>
            </a:r>
            <a:r>
              <a:rPr lang="en-GB" sz="2400" dirty="0">
                <a:latin typeface="+mj-lt"/>
              </a:rPr>
              <a:t> (IP) und </a:t>
            </a:r>
            <a:r>
              <a:rPr lang="en-GB" sz="2400" dirty="0" err="1">
                <a:latin typeface="+mj-lt"/>
              </a:rPr>
              <a:t>Downstep</a:t>
            </a:r>
            <a:endParaRPr lang="en-GB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67544" y="1179189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</a:t>
            </a:r>
            <a:r>
              <a:rPr lang="de-DE" sz="2400" b="1" dirty="0" err="1">
                <a:latin typeface="Calibri" pitchFamily="-100" charset="0"/>
              </a:rPr>
              <a:t>ao'</a:t>
            </a:r>
            <a:r>
              <a:rPr lang="de-DE" sz="2400" dirty="0" err="1">
                <a:latin typeface="Calibri" pitchFamily="-100" charset="0"/>
              </a:rPr>
              <a:t>i</a:t>
            </a:r>
            <a:r>
              <a:rPr lang="de-DE" sz="2400" dirty="0">
                <a:latin typeface="Calibri" pitchFamily="-100" charset="0"/>
              </a:rPr>
              <a:t>    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>
                <a:latin typeface="Calibri" pitchFamily="-100" charset="0"/>
              </a:rPr>
              <a:t>    </a:t>
            </a:r>
            <a:r>
              <a:rPr lang="de-DE" sz="2400" b="1" dirty="0" err="1">
                <a:latin typeface="Calibri" pitchFamily="-100" charset="0"/>
              </a:rPr>
              <a:t>ya'</a:t>
            </a:r>
            <a:r>
              <a:rPr lang="de-DE" sz="2400" dirty="0" err="1">
                <a:latin typeface="Calibri" pitchFamily="-100" charset="0"/>
              </a:rPr>
              <a:t>neno</a:t>
            </a:r>
            <a:r>
              <a:rPr lang="de-DE" sz="2400" dirty="0">
                <a:latin typeface="Calibri" pitchFamily="-100" charset="0"/>
              </a:rPr>
              <a:t>     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b="1" dirty="0" err="1">
                <a:latin typeface="Calibri" pitchFamily="-100" charset="0"/>
              </a:rPr>
              <a:t>ie</a:t>
            </a:r>
            <a:r>
              <a:rPr lang="de-DE" sz="2400" b="1" dirty="0">
                <a:latin typeface="Calibri" pitchFamily="-100" charset="0"/>
              </a:rPr>
              <a:t>'</a:t>
            </a:r>
            <a:r>
              <a:rPr lang="de-DE" sz="2400" dirty="0">
                <a:latin typeface="Calibri" pitchFamily="-100" charset="0"/>
              </a:rPr>
              <a:t>-</a:t>
            </a:r>
            <a:r>
              <a:rPr lang="de-DE" sz="2400" dirty="0" err="1">
                <a:latin typeface="Calibri" pitchFamily="-100" charset="0"/>
              </a:rPr>
              <a:t>ga</a:t>
            </a:r>
            <a:r>
              <a:rPr lang="de-DE" sz="2400" dirty="0">
                <a:latin typeface="Calibri" pitchFamily="-100" charset="0"/>
              </a:rPr>
              <a:t>    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m</a:t>
            </a:r>
            <a:r>
              <a:rPr lang="de-DE" sz="2400" b="1" dirty="0" err="1">
                <a:latin typeface="Calibri" pitchFamily="-100" charset="0"/>
              </a:rPr>
              <a:t>ie'</a:t>
            </a:r>
            <a:r>
              <a:rPr lang="de-DE" sz="2400" dirty="0" err="1">
                <a:latin typeface="Calibri" pitchFamily="-100" charset="0"/>
              </a:rPr>
              <a:t>ru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07504" y="508852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IP (drei APs oben, zwei APs unten) daher </a:t>
            </a:r>
            <a:r>
              <a:rPr lang="de-DE" sz="2400" dirty="0" err="1">
                <a:latin typeface="Calibri" pitchFamily="-100" charset="0"/>
              </a:rPr>
              <a:t>Downstep</a:t>
            </a:r>
            <a:r>
              <a:rPr lang="de-DE" sz="2400" dirty="0">
                <a:latin typeface="Calibri" pitchFamily="-100" charset="0"/>
              </a:rPr>
              <a:t> in H*+L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051720" y="2176651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3707904" y="2498337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4860032" y="2852932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907704" y="1793418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3352507" y="2146635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676680" y="2407483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6372200" y="2086718"/>
            <a:ext cx="230425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Das Haus mit dem blauen Dach ist sichtbar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467544" y="3903439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</a:t>
            </a:r>
            <a:r>
              <a:rPr lang="de-DE" sz="2400" dirty="0" err="1">
                <a:latin typeface="Calibri" pitchFamily="-100" charset="0"/>
              </a:rPr>
              <a:t>akai</a:t>
            </a:r>
            <a:r>
              <a:rPr lang="de-DE" sz="2400" dirty="0">
                <a:latin typeface="Calibri" pitchFamily="-100" charset="0"/>
              </a:rPr>
              <a:t>        </a:t>
            </a:r>
            <a:r>
              <a:rPr lang="de-DE" sz="2400" b="1" dirty="0" err="1">
                <a:latin typeface="Calibri" pitchFamily="-100" charset="0"/>
              </a:rPr>
              <a:t>ya'</a:t>
            </a:r>
            <a:r>
              <a:rPr lang="de-DE" sz="2400" dirty="0" err="1">
                <a:latin typeface="Calibri" pitchFamily="-100" charset="0"/>
              </a:rPr>
              <a:t>neno</a:t>
            </a:r>
            <a:r>
              <a:rPr lang="de-DE" sz="2400" dirty="0">
                <a:latin typeface="Calibri" pitchFamily="-100" charset="0"/>
              </a:rPr>
              <a:t>        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b="1" dirty="0" err="1">
                <a:latin typeface="Calibri" pitchFamily="-100" charset="0"/>
              </a:rPr>
              <a:t>ie</a:t>
            </a:r>
            <a:r>
              <a:rPr lang="de-DE" sz="2400" b="1" dirty="0">
                <a:latin typeface="Calibri" pitchFamily="-100" charset="0"/>
              </a:rPr>
              <a:t>'</a:t>
            </a:r>
            <a:r>
              <a:rPr lang="de-DE" sz="2400" dirty="0">
                <a:latin typeface="Calibri" pitchFamily="-100" charset="0"/>
              </a:rPr>
              <a:t>-</a:t>
            </a:r>
            <a:r>
              <a:rPr lang="de-DE" sz="2400" dirty="0" err="1">
                <a:latin typeface="Calibri" pitchFamily="-100" charset="0"/>
              </a:rPr>
              <a:t>ga</a:t>
            </a:r>
            <a:r>
              <a:rPr lang="de-DE" sz="2400" dirty="0">
                <a:latin typeface="Calibri" pitchFamily="-100" charset="0"/>
              </a:rPr>
              <a:t>     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>
                <a:latin typeface="Calibri" pitchFamily="-100" charset="0"/>
              </a:rPr>
              <a:t>   </a:t>
            </a:r>
            <a:r>
              <a:rPr lang="de-DE" sz="2400" dirty="0" err="1">
                <a:latin typeface="Calibri" pitchFamily="-100" charset="0"/>
              </a:rPr>
              <a:t>m</a:t>
            </a:r>
            <a:r>
              <a:rPr lang="de-DE" sz="2400" b="1" dirty="0" err="1">
                <a:latin typeface="Calibri" pitchFamily="-100" charset="0"/>
              </a:rPr>
              <a:t>ie'</a:t>
            </a:r>
            <a:r>
              <a:rPr lang="de-DE" sz="2400" dirty="0" err="1">
                <a:latin typeface="Calibri" pitchFamily="-100" charset="0"/>
              </a:rPr>
              <a:t>ru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1486827" y="994523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3219373" y="993220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2123728" y="4580098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3863207" y="5445224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336400" y="3718773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4651528" y="3718773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5208856" y="5805264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025504" y="5359815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3634662" y="4983559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727684" y="2852932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3125805" y="3257108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327492" y="3344127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5589588" y="3529765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7504" y="3314597"/>
            <a:ext cx="814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%L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131817" y="6217991"/>
            <a:ext cx="814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%L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336400" y="6217991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4369284" y="6341199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781340" y="6448824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</p:spTree>
    <p:extLst>
      <p:ext uri="{BB962C8B-B14F-4D97-AF65-F5344CB8AC3E}">
        <p14:creationId xmlns:p14="http://schemas.microsoft.com/office/powerpoint/2010/main" val="8724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8" y="1230777"/>
            <a:ext cx="5958831" cy="1829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22134" y="3573016"/>
            <a:ext cx="4659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>
                <a:latin typeface="+mn-lt"/>
              </a:rPr>
              <a:t>Y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mano-wa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IP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] [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>
                <a:latin typeface="+mn-lt"/>
              </a:rPr>
              <a:t>oy</a:t>
            </a:r>
            <a:r>
              <a:rPr lang="en-US" sz="2400" b="1" dirty="0" err="1">
                <a:latin typeface="+mn-lt"/>
              </a:rPr>
              <a:t>o</a:t>
            </a:r>
            <a:r>
              <a:rPr lang="en-US" sz="2400" dirty="0" err="1">
                <a:latin typeface="+mn-lt"/>
              </a:rPr>
              <a:t>ideru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IP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1560" y="980728"/>
            <a:ext cx="935808" cy="4574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H+L*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754667" y="1762624"/>
            <a:ext cx="95288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-37802" y="2495875"/>
            <a:ext cx="70387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%L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261530" y="2044301"/>
            <a:ext cx="72629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547082" y="2296974"/>
            <a:ext cx="6811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0192" y="861445"/>
            <a:ext cx="266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</a:rPr>
              <a:t>Yamano</a:t>
            </a:r>
            <a:r>
              <a:rPr lang="en-US" dirty="0">
                <a:latin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</a:rPr>
              <a:t>schwimmt</a:t>
            </a:r>
            <a:endParaRPr lang="en-US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300192" y="1331793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Calibri" pitchFamily="-100" charset="0"/>
              </a:rPr>
              <a:t>Eine</a:t>
            </a:r>
            <a:r>
              <a:rPr lang="en-US" sz="2400" b="1" dirty="0">
                <a:latin typeface="Calibri" pitchFamily="-100" charset="0"/>
              </a:rPr>
              <a:t> </a:t>
            </a:r>
            <a:r>
              <a:rPr lang="en-US" sz="2400" dirty="0">
                <a:latin typeface="Calibri" pitchFamily="-100" charset="0"/>
              </a:rPr>
              <a:t>IP, 2 APs,  </a:t>
            </a:r>
            <a:r>
              <a:rPr lang="en-US" sz="2400" dirty="0" err="1">
                <a:latin typeface="Calibri" pitchFamily="-100" charset="0"/>
              </a:rPr>
              <a:t>daher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downstep</a:t>
            </a:r>
            <a:endParaRPr lang="en-US" sz="2400" dirty="0">
              <a:latin typeface="Calibri" pitchFamily="-100" charset="0"/>
            </a:endParaRPr>
          </a:p>
        </p:txBody>
      </p:sp>
      <p:pic>
        <p:nvPicPr>
          <p:cNvPr id="14" name="VendittiEtalFig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27924" y="237594"/>
            <a:ext cx="478408" cy="4784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" y="4509120"/>
            <a:ext cx="5364088" cy="18296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5991748" y="4725144"/>
            <a:ext cx="225265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Zwei</a:t>
            </a:r>
            <a:r>
              <a:rPr lang="en-US" sz="2400" dirty="0">
                <a:latin typeface="Calibri" pitchFamily="-100" charset="0"/>
              </a:rPr>
              <a:t> IPs, 1 AP pro IP, </a:t>
            </a:r>
            <a:r>
              <a:rPr lang="en-US" sz="2400" b="1" dirty="0" err="1">
                <a:latin typeface="Calibri" pitchFamily="-100" charset="0"/>
              </a:rPr>
              <a:t>daher</a:t>
            </a:r>
            <a:r>
              <a:rPr lang="en-US" sz="2400" b="1" dirty="0">
                <a:latin typeface="Calibri" pitchFamily="-100" charset="0"/>
              </a:rPr>
              <a:t> </a:t>
            </a:r>
            <a:r>
              <a:rPr lang="en-US" sz="2400" b="1" dirty="0" err="1">
                <a:latin typeface="Calibri" pitchFamily="-100" charset="0"/>
              </a:rPr>
              <a:t>kein</a:t>
            </a:r>
            <a:r>
              <a:rPr lang="en-US" sz="2400" b="1" dirty="0">
                <a:latin typeface="Calibri" pitchFamily="-100" charset="0"/>
              </a:rPr>
              <a:t> </a:t>
            </a:r>
            <a:r>
              <a:rPr lang="en-US" sz="2400" b="1" dirty="0" err="1">
                <a:latin typeface="Calibri" pitchFamily="-100" charset="0"/>
              </a:rPr>
              <a:t>Downstep</a:t>
            </a:r>
            <a:endParaRPr lang="en-US" sz="2400" b="1" dirty="0">
              <a:latin typeface="Calibri" pitchFamily="-100" charset="0"/>
            </a:endParaRPr>
          </a:p>
        </p:txBody>
      </p:sp>
      <p:pic>
        <p:nvPicPr>
          <p:cNvPr id="17" name="VendittiEtalFig3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6332" y="4184421"/>
            <a:ext cx="550416" cy="5504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1068667" y="630612"/>
            <a:ext cx="4659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>
                <a:latin typeface="+mn-lt"/>
              </a:rPr>
              <a:t>Y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mano-ga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[</a:t>
            </a:r>
            <a:r>
              <a:rPr lang="en-US" sz="2400" dirty="0" err="1">
                <a:latin typeface="+mn-lt"/>
              </a:rPr>
              <a:t>oy</a:t>
            </a:r>
            <a:r>
              <a:rPr lang="en-US" sz="2400" b="1" dirty="0" err="1">
                <a:latin typeface="+mn-lt"/>
              </a:rPr>
              <a:t>o</a:t>
            </a:r>
            <a:r>
              <a:rPr lang="en-US" sz="2400" dirty="0" err="1">
                <a:latin typeface="+mn-lt"/>
              </a:rPr>
              <a:t>ideru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]</a:t>
            </a:r>
            <a:r>
              <a:rPr lang="en-US" sz="2400" baseline="-25000" dirty="0">
                <a:solidFill>
                  <a:srgbClr val="FF0000"/>
                </a:solidFill>
                <a:latin typeface="+mn-lt"/>
              </a:rPr>
              <a:t>IP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89624" y="1331793"/>
            <a:ext cx="1792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96056" y="4437112"/>
            <a:ext cx="9358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3347864" y="4725144"/>
            <a:ext cx="9358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3131840" y="4173254"/>
            <a:ext cx="2250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6600"/>
                </a:solidFill>
                <a:latin typeface="Calibri" pitchFamily="-100" charset="0"/>
              </a:rPr>
              <a:t>KEIN </a:t>
            </a:r>
            <a:r>
              <a:rPr lang="de-DE" sz="2400" dirty="0" err="1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475656" y="0"/>
            <a:ext cx="5040560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Intonationsphrasen</a:t>
            </a:r>
            <a:r>
              <a:rPr lang="en-GB" sz="2400" dirty="0">
                <a:latin typeface="+mj-lt"/>
              </a:rPr>
              <a:t> (IP) und </a:t>
            </a:r>
            <a:r>
              <a:rPr lang="en-GB" sz="2400" dirty="0" err="1">
                <a:latin typeface="+mj-lt"/>
              </a:rPr>
              <a:t>Downstep</a:t>
            </a:r>
            <a:endParaRPr lang="en-GB" sz="24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444208" y="2162790"/>
            <a:ext cx="2524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-</a:t>
            </a:r>
            <a:r>
              <a:rPr lang="de-DE" sz="2400" dirty="0" err="1">
                <a:latin typeface="Calibri" pitchFamily="-100" charset="0"/>
              </a:rPr>
              <a:t>ga</a:t>
            </a:r>
            <a:r>
              <a:rPr lang="de-DE" sz="2400" dirty="0">
                <a:latin typeface="Calibri" pitchFamily="-100" charset="0"/>
              </a:rPr>
              <a:t>: der Satz ist im breiten Fokus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991748" y="5925472"/>
            <a:ext cx="28758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+mn-lt"/>
              </a:rPr>
              <a:t>-</a:t>
            </a:r>
            <a:r>
              <a:rPr lang="de-DE" sz="2400" dirty="0" err="1">
                <a:latin typeface="+mn-lt"/>
              </a:rPr>
              <a:t>wa</a:t>
            </a:r>
            <a:r>
              <a:rPr lang="de-DE" sz="2400" dirty="0">
                <a:latin typeface="+mn-lt"/>
              </a:rPr>
              <a:t>: </a:t>
            </a:r>
            <a:r>
              <a:rPr lang="en-US" sz="2400" dirty="0" err="1">
                <a:latin typeface="+mn-lt"/>
              </a:rPr>
              <a:t>oy</a:t>
            </a:r>
            <a:r>
              <a:rPr lang="en-US" sz="2400" b="1" dirty="0" err="1">
                <a:latin typeface="+mn-lt"/>
              </a:rPr>
              <a:t>o</a:t>
            </a:r>
            <a:r>
              <a:rPr lang="en-US" sz="2400" dirty="0" err="1">
                <a:latin typeface="+mn-lt"/>
              </a:rPr>
              <a:t>ideru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ist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engen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Fokus</a:t>
            </a:r>
            <a:r>
              <a:rPr lang="de-DE" sz="2400" dirty="0">
                <a:latin typeface="+mn-lt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-115861" y="5669594"/>
            <a:ext cx="70387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%L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286020" y="6107976"/>
            <a:ext cx="72629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4742407" y="6163631"/>
            <a:ext cx="6811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71800" y="1092277"/>
            <a:ext cx="216023" cy="1070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  <a:endCxn id="27" idx="0"/>
          </p:cNvCxnSpPr>
          <p:nvPr/>
        </p:nvCxnSpPr>
        <p:spPr>
          <a:xfrm flipH="1">
            <a:off x="2649167" y="4034681"/>
            <a:ext cx="402920" cy="2073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68774" y="44624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Intonationsphrasen</a:t>
            </a:r>
            <a:r>
              <a:rPr lang="en-GB" sz="2400" dirty="0">
                <a:latin typeface="+mj-lt"/>
              </a:rPr>
              <a:t> (IP) und </a:t>
            </a:r>
            <a:r>
              <a:rPr lang="en-GB" sz="2400" dirty="0" err="1">
                <a:latin typeface="+mj-lt"/>
              </a:rPr>
              <a:t>Grenztöne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23528" y="620688"/>
            <a:ext cx="842493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In den meisten Fällen ist der </a:t>
            </a:r>
            <a:r>
              <a:rPr lang="de-DE" sz="2400" dirty="0" err="1">
                <a:latin typeface="Calibri" pitchFamily="-100" charset="0"/>
              </a:rPr>
              <a:t>Grenzton</a:t>
            </a:r>
            <a:r>
              <a:rPr lang="de-DE" sz="2400" dirty="0">
                <a:latin typeface="Calibri" pitchFamily="-100" charset="0"/>
              </a:rPr>
              <a:t> an einer IP-Grenze L%. Es gibt auch H%, der für verschiedene Bedeutungen verwendet werden kann -  vor allem für ja/nein Fragen und Emphase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17" y="2564904"/>
            <a:ext cx="4170686" cy="129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929" y="2564904"/>
            <a:ext cx="4101713" cy="1292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059832" y="1959515"/>
            <a:ext cx="3237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honto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'ra</a:t>
            </a:r>
            <a:r>
              <a:rPr lang="en-US" sz="2400" dirty="0">
                <a:latin typeface="+mn-lt"/>
              </a:rPr>
              <a:t> no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no</a:t>
            </a:r>
            <a:endParaRPr lang="en-US" sz="2400" dirty="0">
              <a:latin typeface="Calibri" pitchFamily="-100" charset="0"/>
            </a:endParaRPr>
          </a:p>
        </p:txBody>
      </p:sp>
      <p:pic>
        <p:nvPicPr>
          <p:cNvPr id="9" name="Fig7-3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498" y="2382667"/>
            <a:ext cx="321940" cy="321940"/>
          </a:xfrm>
          <a:prstGeom prst="rect">
            <a:avLst/>
          </a:prstGeom>
        </p:spPr>
      </p:pic>
      <p:pic>
        <p:nvPicPr>
          <p:cNvPr id="10" name="Fig7-3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57873" y="2355109"/>
            <a:ext cx="377056" cy="3770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539551" y="5805264"/>
            <a:ext cx="73419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</a:rPr>
              <a:t>1. </a:t>
            </a:r>
            <a:r>
              <a:rPr lang="en-US" sz="1600" dirty="0" err="1"/>
              <a:t>Venditti</a:t>
            </a:r>
            <a:r>
              <a:rPr lang="en-US" sz="1600" dirty="0"/>
              <a:t>, Jennifer J., Kazuaki Maeda and Jan P. H. van Santen. 1998. Modeling Japanese boundary  pitch movements for speech synthesis. In Proceedings of </a:t>
            </a:r>
            <a:r>
              <a:rPr lang="en-US" sz="1600" dirty="0" err="1"/>
              <a:t>theThird</a:t>
            </a:r>
            <a:r>
              <a:rPr lang="en-US" sz="1600" dirty="0"/>
              <a:t> ESCA workshop on speech synthesis, 317-322. 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6417" y="3356992"/>
            <a:ext cx="8638071" cy="2055133"/>
            <a:chOff x="326417" y="3356992"/>
            <a:chExt cx="8638071" cy="2055133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597433" y="3964414"/>
              <a:ext cx="3470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latin typeface="Calibri" pitchFamily="-100" charset="0"/>
                </a:rPr>
                <a:t>Ist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es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wirklich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derjenige</a:t>
              </a:r>
              <a:r>
                <a:rPr lang="en-US" dirty="0">
                  <a:latin typeface="Calibri" pitchFamily="-100" charset="0"/>
                </a:rPr>
                <a:t> von Nara?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220072" y="3954594"/>
              <a:ext cx="3744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prstTxWarp prst="textNoShape">
                <a:avLst/>
              </a:prstTxWarp>
              <a:spAutoFit/>
            </a:bodyPr>
            <a:lstStyle/>
            <a:p>
              <a:r>
                <a:rPr lang="en-US" dirty="0" err="1">
                  <a:latin typeface="Calibri" pitchFamily="-100" charset="0"/>
                </a:rPr>
                <a:t>Es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ist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wirklich</a:t>
              </a:r>
              <a:r>
                <a:rPr lang="en-US" dirty="0">
                  <a:latin typeface="Calibri" pitchFamily="-100" charset="0"/>
                </a:rPr>
                <a:t> </a:t>
              </a:r>
              <a:r>
                <a:rPr lang="en-US" dirty="0" err="1">
                  <a:latin typeface="Calibri" pitchFamily="-100" charset="0"/>
                </a:rPr>
                <a:t>derjenige</a:t>
              </a:r>
              <a:r>
                <a:rPr lang="en-US" dirty="0">
                  <a:latin typeface="Calibri" pitchFamily="-100" charset="0"/>
                </a:rPr>
                <a:t> von Nara!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326417" y="4581128"/>
              <a:ext cx="770196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>
                  <a:latin typeface="Calibri" pitchFamily="-100" charset="0"/>
                </a:rPr>
                <a:t>Fragen</a:t>
              </a:r>
              <a:r>
                <a:rPr lang="en-US" sz="2400" dirty="0">
                  <a:latin typeface="Calibri" pitchFamily="-100" charset="0"/>
                </a:rPr>
                <a:t> (links) </a:t>
              </a:r>
              <a:r>
                <a:rPr lang="en-US" sz="2400" dirty="0" err="1">
                  <a:latin typeface="Calibri" pitchFamily="-100" charset="0"/>
                </a:rPr>
                <a:t>haben</a:t>
              </a:r>
              <a:r>
                <a:rPr lang="en-US" sz="2400" dirty="0">
                  <a:latin typeface="Calibri" pitchFamily="-100" charset="0"/>
                </a:rPr>
                <a:t> </a:t>
              </a:r>
              <a:r>
                <a:rPr lang="en-US" sz="2400" dirty="0">
                  <a:solidFill>
                    <a:srgbClr val="FF6600"/>
                  </a:solidFill>
                  <a:latin typeface="Calibri" pitchFamily="-100" charset="0"/>
                </a:rPr>
                <a:t>oft </a:t>
              </a:r>
              <a:r>
                <a:rPr lang="en-US" sz="2400" dirty="0" err="1">
                  <a:solidFill>
                    <a:srgbClr val="FF6600"/>
                  </a:solidFill>
                  <a:latin typeface="Calibri" pitchFamily="-100" charset="0"/>
                </a:rPr>
                <a:t>einen</a:t>
              </a:r>
              <a:r>
                <a:rPr lang="en-US" sz="2400" dirty="0">
                  <a:solidFill>
                    <a:srgbClr val="FF6600"/>
                  </a:solidFill>
                  <a:latin typeface="Calibri" pitchFamily="-100" charset="0"/>
                </a:rPr>
                <a:t> </a:t>
              </a:r>
              <a:r>
                <a:rPr lang="en-US" sz="2400" dirty="0" err="1">
                  <a:solidFill>
                    <a:srgbClr val="FF6600"/>
                  </a:solidFill>
                  <a:latin typeface="Calibri" pitchFamily="-100" charset="0"/>
                </a:rPr>
                <a:t>längeren</a:t>
              </a:r>
              <a:r>
                <a:rPr lang="en-US" sz="2400" dirty="0">
                  <a:solidFill>
                    <a:srgbClr val="FF6600"/>
                  </a:solidFill>
                  <a:latin typeface="Calibri" pitchFamily="-100" charset="0"/>
                </a:rPr>
                <a:t> </a:t>
              </a:r>
              <a:r>
                <a:rPr lang="en-US" sz="2400" dirty="0">
                  <a:latin typeface="Calibri" pitchFamily="-100" charset="0"/>
                </a:rPr>
                <a:t>Tal </a:t>
              </a:r>
              <a:r>
                <a:rPr lang="en-US" sz="2400" baseline="30000" dirty="0">
                  <a:latin typeface="Calibri" pitchFamily="-100" charset="0"/>
                </a:rPr>
                <a:t>1</a:t>
              </a:r>
              <a:r>
                <a:rPr lang="en-US" sz="2400" dirty="0">
                  <a:latin typeface="Calibri" pitchFamily="-100" charset="0"/>
                </a:rPr>
                <a:t> und </a:t>
              </a:r>
              <a:r>
                <a:rPr lang="en-US" sz="2400" dirty="0" err="1">
                  <a:latin typeface="Calibri" pitchFamily="-100" charset="0"/>
                </a:rPr>
                <a:t>enden</a:t>
              </a:r>
              <a:r>
                <a:rPr lang="en-US" sz="2400" dirty="0">
                  <a:latin typeface="Calibri" pitchFamily="-100" charset="0"/>
                </a:rPr>
                <a:t> </a:t>
              </a:r>
              <a:r>
                <a:rPr lang="en-US" sz="2400" dirty="0" err="1">
                  <a:latin typeface="Calibri" pitchFamily="-100" charset="0"/>
                </a:rPr>
                <a:t>mit</a:t>
              </a:r>
              <a:r>
                <a:rPr lang="en-US" sz="2400" dirty="0">
                  <a:latin typeface="Calibri" pitchFamily="-100" charset="0"/>
                </a:rPr>
                <a:t> </a:t>
              </a:r>
              <a:r>
                <a:rPr lang="en-US" sz="2400" dirty="0" err="1">
                  <a:latin typeface="Calibri" pitchFamily="-100" charset="0"/>
                </a:rPr>
                <a:t>einem</a:t>
              </a:r>
              <a:r>
                <a:rPr lang="en-US" sz="2400" dirty="0">
                  <a:latin typeface="Calibri" pitchFamily="-100" charset="0"/>
                </a:rPr>
                <a:t> </a:t>
              </a:r>
              <a:r>
                <a:rPr lang="en-US" sz="2400" dirty="0" err="1">
                  <a:latin typeface="Calibri" pitchFamily="-100" charset="0"/>
                </a:rPr>
                <a:t>höheren</a:t>
              </a:r>
              <a:r>
                <a:rPr lang="en-US" sz="2400" dirty="0">
                  <a:latin typeface="Calibri" pitchFamily="-100" charset="0"/>
                </a:rPr>
                <a:t> f0 </a:t>
              </a:r>
              <a:endParaRPr lang="en-US" sz="2400" baseline="30000" dirty="0">
                <a:latin typeface="Calibri" pitchFamily="-100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275856" y="3356992"/>
              <a:ext cx="864096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028384" y="3411984"/>
              <a:ext cx="501167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 bwMode="auto">
          <a:xfrm>
            <a:off x="2195736" y="2130015"/>
            <a:ext cx="813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43850" y="2130015"/>
            <a:ext cx="813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497186" y="2622104"/>
            <a:ext cx="590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H%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8741546" y="2852936"/>
            <a:ext cx="590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H%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203848" y="3645024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L%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7881479" y="3566591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L%</a:t>
            </a:r>
          </a:p>
        </p:txBody>
      </p:sp>
    </p:spTree>
    <p:extLst>
      <p:ext uri="{BB962C8B-B14F-4D97-AF65-F5344CB8AC3E}">
        <p14:creationId xmlns:p14="http://schemas.microsoft.com/office/powerpoint/2010/main" val="175734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691680" y="1842789"/>
            <a:ext cx="466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Die Mora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691680" y="2304454"/>
            <a:ext cx="3727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Lexikalischer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Akzent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691680" y="2766119"/>
            <a:ext cx="3079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Akzentphrasen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691680" y="3227784"/>
            <a:ext cx="475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Intonationsphrasen</a:t>
            </a:r>
            <a:r>
              <a:rPr lang="en-US" sz="2400" dirty="0">
                <a:latin typeface="Calibri" pitchFamily="-100" charset="0"/>
              </a:rPr>
              <a:t> und </a:t>
            </a:r>
            <a:r>
              <a:rPr lang="en-US" sz="2400" dirty="0" err="1">
                <a:latin typeface="Calibri" pitchFamily="-100" charset="0"/>
              </a:rPr>
              <a:t>Grenztöne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691680" y="3689449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Fokussierte Wörter</a:t>
            </a:r>
          </a:p>
        </p:txBody>
      </p:sp>
    </p:spTree>
    <p:extLst>
      <p:ext uri="{BB962C8B-B14F-4D97-AF65-F5344CB8AC3E}">
        <p14:creationId xmlns:p14="http://schemas.microsoft.com/office/powerpoint/2010/main" val="398852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899592" y="116632"/>
            <a:ext cx="813690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Venditti</a:t>
            </a:r>
            <a:r>
              <a:rPr lang="en-US" sz="2400" dirty="0">
                <a:latin typeface="Calibri" pitchFamily="-100" charset="0"/>
              </a:rPr>
              <a:t> et al </a:t>
            </a:r>
            <a:r>
              <a:rPr lang="en-US" sz="2400" dirty="0" err="1">
                <a:latin typeface="Calibri" pitchFamily="-100" charset="0"/>
              </a:rPr>
              <a:t>schlagen</a:t>
            </a:r>
            <a:r>
              <a:rPr lang="en-US" sz="2400" dirty="0">
                <a:latin typeface="Calibri" pitchFamily="-100" charset="0"/>
              </a:rPr>
              <a:t> LH% </a:t>
            </a:r>
            <a:r>
              <a:rPr lang="en-US" sz="2400" dirty="0" err="1">
                <a:latin typeface="Calibri" pitchFamily="-100" charset="0"/>
              </a:rPr>
              <a:t>für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Fragen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vor</a:t>
            </a:r>
            <a:r>
              <a:rPr lang="en-US" sz="2400" dirty="0">
                <a:latin typeface="Calibri" pitchFamily="-100" charset="0"/>
              </a:rPr>
              <a:t>, LH(L)% </a:t>
            </a:r>
            <a:r>
              <a:rPr lang="en-US" sz="2400" dirty="0" err="1">
                <a:latin typeface="Calibri" pitchFamily="-100" charset="0"/>
              </a:rPr>
              <a:t>für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Emphase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d.h</a:t>
            </a:r>
            <a:r>
              <a:rPr lang="en-US" sz="2400" dirty="0">
                <a:latin typeface="Calibri" pitchFamily="-100" charset="0"/>
              </a:rPr>
              <a:t>. </a:t>
            </a:r>
            <a:r>
              <a:rPr lang="en-US" sz="2400" dirty="0" err="1">
                <a:latin typeface="Calibri" pitchFamily="-100" charset="0"/>
              </a:rPr>
              <a:t>Emphase</a:t>
            </a:r>
            <a:r>
              <a:rPr lang="en-US" sz="2400" dirty="0">
                <a:latin typeface="Calibri" pitchFamily="-100" charset="0"/>
              </a:rPr>
              <a:t> hat </a:t>
            </a:r>
            <a:r>
              <a:rPr lang="en-US" sz="2400" dirty="0" err="1">
                <a:latin typeface="Calibri" pitchFamily="-100" charset="0"/>
              </a:rPr>
              <a:t>zwei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mögliche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Formen</a:t>
            </a:r>
            <a:r>
              <a:rPr lang="en-US" sz="2400" dirty="0">
                <a:latin typeface="Calibri" pitchFamily="-100" charset="0"/>
              </a:rPr>
              <a:t>:</a:t>
            </a:r>
          </a:p>
          <a:p>
            <a:endParaRPr lang="en-US" sz="2400" dirty="0">
              <a:latin typeface="Calibri" pitchFamily="-1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08720"/>
            <a:ext cx="7956376" cy="5619355"/>
          </a:xfrm>
          <a:prstGeom prst="rect">
            <a:avLst/>
          </a:prstGeom>
        </p:spPr>
      </p:pic>
      <p:pic>
        <p:nvPicPr>
          <p:cNvPr id="4" name="VendittiEtalFig5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957" y="2204864"/>
            <a:ext cx="596776" cy="596776"/>
          </a:xfrm>
          <a:prstGeom prst="rect">
            <a:avLst/>
          </a:prstGeom>
        </p:spPr>
      </p:pic>
      <p:pic>
        <p:nvPicPr>
          <p:cNvPr id="5" name="VendittiEtalFig5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56376" y="2204864"/>
            <a:ext cx="812800" cy="812800"/>
          </a:xfrm>
          <a:prstGeom prst="rect">
            <a:avLst/>
          </a:prstGeom>
        </p:spPr>
      </p:pic>
      <p:pic>
        <p:nvPicPr>
          <p:cNvPr id="6" name="VendittiEtalFig5c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5160" y="6045200"/>
            <a:ext cx="812800" cy="812800"/>
          </a:xfrm>
          <a:prstGeom prst="rect">
            <a:avLst/>
          </a:prstGeom>
        </p:spPr>
      </p:pic>
      <p:pic>
        <p:nvPicPr>
          <p:cNvPr id="7" name="VendittiEtalFig5d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352" y="5736400"/>
            <a:ext cx="812800" cy="81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508104" y="1613991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Emphase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17960" y="3789040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Emphase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788024" y="3933056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Frage</a:t>
            </a:r>
          </a:p>
        </p:txBody>
      </p:sp>
    </p:spTree>
    <p:extLst>
      <p:ext uri="{BB962C8B-B14F-4D97-AF65-F5344CB8AC3E}">
        <p14:creationId xmlns:p14="http://schemas.microsoft.com/office/powerpoint/2010/main" val="23500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27" y="3068960"/>
            <a:ext cx="6084168" cy="2874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101304" y="611172"/>
            <a:ext cx="7311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1</a:t>
            </a:r>
            <a:r>
              <a:rPr lang="de-DE" sz="2400" dirty="0">
                <a:latin typeface="Calibri" pitchFamily="-100" charset="0"/>
              </a:rPr>
              <a:t>. IP-Phrasengrenze einsetzen vor dem fokussierten Wort</a:t>
            </a:r>
          </a:p>
        </p:txBody>
      </p:sp>
      <p:pic>
        <p:nvPicPr>
          <p:cNvPr id="4" name="VendittiEtalFig10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8588" y="2780928"/>
            <a:ext cx="478408" cy="478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097856" y="1512517"/>
            <a:ext cx="4536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2</a:t>
            </a:r>
            <a:r>
              <a:rPr lang="de-DE" sz="2400" dirty="0">
                <a:latin typeface="Calibri" pitchFamily="-100" charset="0"/>
              </a:rPr>
              <a:t>. f0-Bereich vergrößern</a:t>
            </a:r>
            <a:endParaRPr lang="de-DE" sz="2400" baseline="30000" dirty="0">
              <a:latin typeface="Calibri" pitchFamily="-100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39070" y="59848"/>
            <a:ext cx="673567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</a:rPr>
              <a:t>5. </a:t>
            </a:r>
            <a:r>
              <a:rPr lang="en-GB" sz="2400" dirty="0" err="1">
                <a:latin typeface="+mj-lt"/>
              </a:rPr>
              <a:t>Phonetische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Eigenschaften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fokussierter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Wörter</a:t>
            </a:r>
            <a:endParaRPr lang="en-GB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345639" y="1072837"/>
            <a:ext cx="3697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</a:t>
            </a:r>
            <a:r>
              <a:rPr lang="de-DE" sz="2400" dirty="0" err="1">
                <a:latin typeface="Calibri" pitchFamily="-100" charset="0"/>
              </a:rPr>
              <a:t>kino</a:t>
            </a:r>
            <a:r>
              <a:rPr lang="de-DE" sz="2400" dirty="0">
                <a:latin typeface="Calibri" pitchFamily="-100" charset="0"/>
              </a:rPr>
              <a:t>]</a:t>
            </a:r>
            <a:r>
              <a:rPr lang="de-DE" sz="2400" baseline="-25000" dirty="0">
                <a:solidFill>
                  <a:srgbClr val="FF0000"/>
                </a:solidFill>
                <a:latin typeface="Calibri" pitchFamily="-100" charset="0"/>
              </a:rPr>
              <a:t>IP</a:t>
            </a:r>
            <a:r>
              <a:rPr lang="de-DE" sz="2400" dirty="0">
                <a:latin typeface="Calibri" pitchFamily="-100" charset="0"/>
              </a:rPr>
              <a:t>[</a:t>
            </a:r>
            <a:r>
              <a:rPr lang="de-DE" sz="2400" b="1" dirty="0" err="1">
                <a:latin typeface="Calibri" pitchFamily="-100" charset="0"/>
              </a:rPr>
              <a:t>na'</a:t>
            </a:r>
            <a:r>
              <a:rPr lang="de-DE" sz="2400" dirty="0" err="1">
                <a:latin typeface="Calibri" pitchFamily="-100" charset="0"/>
              </a:rPr>
              <a:t>oya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mo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oy</a:t>
            </a:r>
            <a:r>
              <a:rPr lang="de-DE" sz="2400" b="1" dirty="0" err="1">
                <a:latin typeface="Calibri" pitchFamily="-100" charset="0"/>
              </a:rPr>
              <a:t>o</a:t>
            </a:r>
            <a:r>
              <a:rPr lang="de-DE" sz="2400" dirty="0" err="1">
                <a:latin typeface="Calibri" pitchFamily="-100" charset="0"/>
              </a:rPr>
              <a:t>'ida</a:t>
            </a:r>
            <a:r>
              <a:rPr lang="de-DE" sz="2400" dirty="0">
                <a:latin typeface="Calibri" pitchFamily="-100" charset="0"/>
              </a:rPr>
              <a:t>]</a:t>
            </a:r>
            <a:r>
              <a:rPr lang="de-DE" sz="2400" baseline="-25000" dirty="0">
                <a:solidFill>
                  <a:srgbClr val="FF0000"/>
                </a:solidFill>
                <a:latin typeface="Calibri" pitchFamily="-100" charset="0"/>
              </a:rPr>
              <a:t>IP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123728" y="2371474"/>
            <a:ext cx="4497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Auch </a:t>
            </a:r>
            <a:r>
              <a:rPr lang="de-DE" sz="2400" b="1" dirty="0">
                <a:latin typeface="Calibri" pitchFamily="-100" charset="0"/>
              </a:rPr>
              <a:t>NA'</a:t>
            </a:r>
            <a:r>
              <a:rPr lang="de-DE" sz="2400" dirty="0">
                <a:latin typeface="Calibri" pitchFamily="-100" charset="0"/>
              </a:rPr>
              <a:t>OYA schwamm gestern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059832" y="270892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004048" y="3861048"/>
            <a:ext cx="93610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H*+L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79435" y="1984098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3</a:t>
            </a:r>
            <a:r>
              <a:rPr lang="de-DE" sz="2400" dirty="0">
                <a:latin typeface="Calibri" pitchFamily="-100" charset="0"/>
              </a:rPr>
              <a:t>. Besonders großer </a:t>
            </a:r>
            <a:r>
              <a:rPr lang="de-DE" sz="2400" dirty="0" err="1">
                <a:latin typeface="Calibri" pitchFamily="-100" charset="0"/>
              </a:rPr>
              <a:t>Downstep</a:t>
            </a:r>
            <a:r>
              <a:rPr lang="de-DE" sz="2400" dirty="0">
                <a:latin typeface="Calibri" pitchFamily="-100" charset="0"/>
              </a:rPr>
              <a:t> (auf '</a:t>
            </a:r>
            <a:r>
              <a:rPr lang="de-DE" sz="2400" dirty="0" err="1">
                <a:latin typeface="Calibri" pitchFamily="-100" charset="0"/>
              </a:rPr>
              <a:t>oy</a:t>
            </a:r>
            <a:r>
              <a:rPr lang="de-DE" sz="2400" b="1" dirty="0" err="1">
                <a:latin typeface="Calibri" pitchFamily="-100" charset="0"/>
              </a:rPr>
              <a:t>o</a:t>
            </a:r>
            <a:r>
              <a:rPr lang="de-DE" sz="2400" dirty="0" err="1">
                <a:latin typeface="Calibri" pitchFamily="-100" charset="0"/>
              </a:rPr>
              <a:t>'ida</a:t>
            </a:r>
            <a:r>
              <a:rPr lang="de-DE" sz="2400" dirty="0">
                <a:latin typeface="Calibri" pitchFamily="-100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051720" y="5358408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</a:rPr>
              <a:t>gestern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994671" y="5927802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498727" y="3421004"/>
            <a:ext cx="418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138204" y="4437112"/>
            <a:ext cx="496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5004048" y="6165304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Siehe auch S. 17</a:t>
            </a:r>
          </a:p>
        </p:txBody>
      </p:sp>
    </p:spTree>
    <p:extLst>
      <p:ext uri="{BB962C8B-B14F-4D97-AF65-F5344CB8AC3E}">
        <p14:creationId xmlns:p14="http://schemas.microsoft.com/office/powerpoint/2010/main" val="170262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763688" y="779512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4</a:t>
            </a:r>
            <a:r>
              <a:rPr lang="de-DE" sz="2400" dirty="0">
                <a:latin typeface="Calibri" pitchFamily="-100" charset="0"/>
              </a:rPr>
              <a:t>. H% </a:t>
            </a:r>
            <a:r>
              <a:rPr lang="de-DE" sz="2400" dirty="0" err="1">
                <a:latin typeface="Calibri" pitchFamily="-100" charset="0"/>
              </a:rPr>
              <a:t>Grenzton</a:t>
            </a:r>
            <a:r>
              <a:rPr lang="de-DE" sz="2400" dirty="0">
                <a:latin typeface="Calibri" pitchFamily="-100" charset="0"/>
              </a:rPr>
              <a:t> verwenden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225" y="1556792"/>
            <a:ext cx="4355319" cy="2281356"/>
          </a:xfrm>
          <a:prstGeom prst="rect">
            <a:avLst/>
          </a:prstGeom>
        </p:spPr>
      </p:pic>
      <p:pic>
        <p:nvPicPr>
          <p:cNvPr id="4" name="VendittiEtalFig10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75784" y="1556792"/>
            <a:ext cx="306677" cy="306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4437112"/>
            <a:ext cx="4220534" cy="2232248"/>
          </a:xfrm>
          <a:prstGeom prst="rect">
            <a:avLst/>
          </a:prstGeom>
        </p:spPr>
      </p:pic>
      <p:pic>
        <p:nvPicPr>
          <p:cNvPr id="6" name="VendittiEtalFig10c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4797152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475656" y="3933056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5.</a:t>
            </a:r>
            <a:r>
              <a:rPr lang="de-DE" sz="2400" dirty="0">
                <a:latin typeface="Calibri" pitchFamily="-100" charset="0"/>
              </a:rPr>
              <a:t> Pause nach dem fokussierten Wort einsetzen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9070" y="59848"/>
            <a:ext cx="673567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</a:rPr>
              <a:t>5. </a:t>
            </a:r>
            <a:r>
              <a:rPr lang="en-GB" sz="2400" dirty="0" err="1">
                <a:latin typeface="+mj-lt"/>
              </a:rPr>
              <a:t>Phonetische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Eigenschaften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fokussierter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Wörter</a:t>
            </a:r>
            <a:endParaRPr lang="en-GB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355976" y="1241177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H%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6A0D0-BD0F-CE4B-99BD-C5EF1F1CC028}"/>
              </a:ext>
            </a:extLst>
          </p:cNvPr>
          <p:cNvSpPr txBox="1"/>
          <p:nvPr/>
        </p:nvSpPr>
        <p:spPr bwMode="auto">
          <a:xfrm>
            <a:off x="4310863" y="4170180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H%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721171-901D-6146-9D7C-40DCA0F75141}"/>
              </a:ext>
            </a:extLst>
          </p:cNvPr>
          <p:cNvSpPr txBox="1"/>
          <p:nvPr/>
        </p:nvSpPr>
        <p:spPr bwMode="auto">
          <a:xfrm>
            <a:off x="7246652" y="2268488"/>
            <a:ext cx="16561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(Fokus</a:t>
            </a:r>
          </a:p>
          <a:p>
            <a:r>
              <a:rPr lang="de-DE" sz="2400" dirty="0">
                <a:latin typeface="Calibri" pitchFamily="-100" charset="0"/>
              </a:rPr>
              <a:t>auf </a:t>
            </a:r>
            <a:r>
              <a:rPr lang="de-DE" sz="2400" dirty="0" err="1">
                <a:latin typeface="Calibri" pitchFamily="-100" charset="0"/>
              </a:rPr>
              <a:t>na'oya</a:t>
            </a:r>
            <a:r>
              <a:rPr lang="de-DE" sz="2400" dirty="0">
                <a:latin typeface="Calibri" pitchFamily="-100" charset="0"/>
              </a:rPr>
              <a:t> in beiden Fällen)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8B1992-A211-AC4E-AC12-11A77EC7B5B7}"/>
              </a:ext>
            </a:extLst>
          </p:cNvPr>
          <p:cNvCxnSpPr/>
          <p:nvPr/>
        </p:nvCxnSpPr>
        <p:spPr>
          <a:xfrm flipH="1">
            <a:off x="4860032" y="4394721"/>
            <a:ext cx="936104" cy="808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39070" y="59848"/>
            <a:ext cx="673567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Phonetische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Eigenschaften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fokussierter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Wörter</a:t>
            </a:r>
            <a:endParaRPr lang="en-GB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765" y="3221196"/>
            <a:ext cx="5352418" cy="1629224"/>
          </a:xfrm>
          <a:prstGeom prst="rect">
            <a:avLst/>
          </a:prstGeom>
        </p:spPr>
      </p:pic>
      <p:pic>
        <p:nvPicPr>
          <p:cNvPr id="4" name="Fig7-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1367" y="2700398"/>
            <a:ext cx="329028" cy="329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235284" y="6165304"/>
            <a:ext cx="6309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j-lt"/>
              </a:rPr>
              <a:t>setze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direkt</a:t>
            </a:r>
            <a:r>
              <a:rPr lang="en-US" sz="2400" dirty="0">
                <a:latin typeface="+mj-lt"/>
              </a:rPr>
              <a:t> in der </a:t>
            </a:r>
            <a:r>
              <a:rPr lang="en-US" sz="2400" dirty="0" err="1">
                <a:latin typeface="+mj-lt"/>
              </a:rPr>
              <a:t>Mitte</a:t>
            </a:r>
            <a:r>
              <a:rPr lang="en-US" sz="2400" dirty="0">
                <a:latin typeface="+mj-lt"/>
              </a:rPr>
              <a:t> des </a:t>
            </a:r>
            <a:r>
              <a:rPr lang="en-US" sz="2400" dirty="0" err="1">
                <a:latin typeface="+mj-lt"/>
              </a:rPr>
              <a:t>dreieckigen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Dachs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505379" y="4866922"/>
            <a:ext cx="3117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</a:rPr>
              <a:t>    m a  </a:t>
            </a:r>
            <a:r>
              <a:rPr lang="en-US" sz="1600" dirty="0" err="1">
                <a:latin typeface="Calibri" pitchFamily="-100" charset="0"/>
              </a:rPr>
              <a:t>Nn</a:t>
            </a:r>
            <a:r>
              <a:rPr lang="en-US" sz="1600" dirty="0">
                <a:latin typeface="Calibri" pitchFamily="-100" charset="0"/>
              </a:rPr>
              <a:t> a  k   a  n </a:t>
            </a:r>
            <a:r>
              <a:rPr lang="en-US" sz="1600" dirty="0" err="1">
                <a:latin typeface="Calibri" pitchFamily="-100" charset="0"/>
              </a:rPr>
              <a:t>i</a:t>
            </a:r>
            <a:endParaRPr lang="en-US" sz="1600" dirty="0">
              <a:latin typeface="Calibri" pitchFamily="-100" charset="0"/>
            </a:endParaRPr>
          </a:p>
        </p:txBody>
      </p:sp>
      <p:pic>
        <p:nvPicPr>
          <p:cNvPr id="7" name="maNnakan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0115" y="5497864"/>
            <a:ext cx="264827" cy="264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103181" y="4181553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L%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066886" y="2855190"/>
            <a:ext cx="55286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H-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464489" y="4541593"/>
            <a:ext cx="54107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-100" charset="0"/>
              </a:rPr>
              <a:t>%L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735029" y="5159310"/>
            <a:ext cx="1829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(direkt in der Mitte)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903374" y="2759531"/>
            <a:ext cx="1147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</a:rPr>
              <a:t>okima</a:t>
            </a:r>
            <a:r>
              <a:rPr lang="en-US" b="1" dirty="0" err="1">
                <a:latin typeface="Calibri" pitchFamily="-100" charset="0"/>
              </a:rPr>
              <a:t>'su</a:t>
            </a:r>
            <a:endParaRPr lang="en-US" b="1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358765" y="2855190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Calibri" pitchFamily="-100" charset="0"/>
              </a:rPr>
              <a:t>sa</a:t>
            </a:r>
            <a:r>
              <a:rPr lang="en-US" sz="1600" dirty="0" err="1">
                <a:latin typeface="Calibri" pitchFamily="-100" charset="0"/>
              </a:rPr>
              <a:t>'Nkaku</a:t>
            </a:r>
            <a:r>
              <a:rPr lang="en-US" sz="1600" dirty="0">
                <a:latin typeface="Calibri" pitchFamily="-100" charset="0"/>
              </a:rPr>
              <a:t> no </a:t>
            </a:r>
            <a:r>
              <a:rPr lang="en-US" sz="1600" b="1" dirty="0" err="1">
                <a:latin typeface="Calibri" pitchFamily="-100" charset="0"/>
              </a:rPr>
              <a:t>ja</a:t>
            </a:r>
            <a:r>
              <a:rPr lang="en-US" sz="1600" dirty="0" err="1">
                <a:latin typeface="Calibri" pitchFamily="-100" charset="0"/>
              </a:rPr>
              <a:t>'ne</a:t>
            </a:r>
            <a:r>
              <a:rPr lang="en-US" sz="1600" dirty="0">
                <a:latin typeface="Calibri" pitchFamily="-100" charset="0"/>
              </a:rPr>
              <a:t> no 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764025" y="818129"/>
            <a:ext cx="278092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'direkt in der </a:t>
            </a:r>
            <a:r>
              <a:rPr lang="de-DE" sz="2400" dirty="0" err="1">
                <a:latin typeface="Calibri" pitchFamily="-100" charset="0"/>
              </a:rPr>
              <a:t>MItte</a:t>
            </a:r>
            <a:r>
              <a:rPr lang="de-DE" sz="2400" dirty="0">
                <a:latin typeface="Calibri" pitchFamily="-100" charset="0"/>
              </a:rPr>
              <a:t>' ist fokussiert – Pause gleich danach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64877" y="2204864"/>
            <a:ext cx="0" cy="824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91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rgbClr val="000000"/>
                </a:solidFill>
                <a:latin typeface="Calibri" charset="0"/>
              </a:rPr>
              <a:t>Eine Mora </a:t>
            </a:r>
            <a:r>
              <a:rPr lang="en-GB" dirty="0">
                <a:latin typeface="Calibri" charset="0"/>
              </a:rPr>
              <a:t>=  </a:t>
            </a:r>
            <a:r>
              <a:rPr lang="en-GB" b="1" dirty="0">
                <a:latin typeface="Calibri" charset="0"/>
              </a:rPr>
              <a:t>KV</a:t>
            </a:r>
            <a:r>
              <a:rPr lang="en-GB" dirty="0">
                <a:latin typeface="Calibri" charset="0"/>
              </a:rPr>
              <a:t> </a:t>
            </a:r>
            <a:r>
              <a:rPr lang="en-GB" dirty="0" err="1">
                <a:latin typeface="Calibri" charset="0"/>
              </a:rPr>
              <a:t>oder</a:t>
            </a:r>
            <a:r>
              <a:rPr lang="en-GB" dirty="0">
                <a:latin typeface="Calibri" charset="0"/>
              </a:rPr>
              <a:t> </a:t>
            </a:r>
            <a:r>
              <a:rPr lang="en-GB" b="1" dirty="0">
                <a:latin typeface="Calibri" charset="0"/>
              </a:rPr>
              <a:t>K:</a:t>
            </a:r>
            <a:r>
              <a:rPr lang="en-GB" dirty="0">
                <a:latin typeface="Calibri" charset="0"/>
              </a:rPr>
              <a:t> (langer </a:t>
            </a:r>
            <a:r>
              <a:rPr lang="en-GB" dirty="0" err="1">
                <a:latin typeface="Calibri" charset="0"/>
              </a:rPr>
              <a:t>Kons</a:t>
            </a:r>
            <a:r>
              <a:rPr lang="en-GB" dirty="0">
                <a:latin typeface="Calibri" charset="0"/>
              </a:rPr>
              <a:t>.) </a:t>
            </a:r>
            <a:r>
              <a:rPr lang="en-GB" dirty="0" err="1">
                <a:latin typeface="Calibri" charset="0"/>
              </a:rPr>
              <a:t>oder</a:t>
            </a:r>
            <a:r>
              <a:rPr lang="en-GB" dirty="0">
                <a:latin typeface="Calibri" charset="0"/>
              </a:rPr>
              <a:t> </a:t>
            </a:r>
            <a:r>
              <a:rPr lang="en-GB" b="1" dirty="0">
                <a:latin typeface="Calibri" charset="0"/>
              </a:rPr>
              <a:t>V:</a:t>
            </a:r>
            <a:r>
              <a:rPr lang="en-GB" dirty="0">
                <a:latin typeface="Calibri" charset="0"/>
              </a:rPr>
              <a:t> (langer </a:t>
            </a:r>
            <a:r>
              <a:rPr lang="en-GB" dirty="0" err="1">
                <a:latin typeface="Calibri" charset="0"/>
              </a:rPr>
              <a:t>Vokal</a:t>
            </a:r>
            <a:r>
              <a:rPr lang="en-GB" dirty="0">
                <a:latin typeface="Calibri" charset="0"/>
              </a:rPr>
              <a:t>) </a:t>
            </a:r>
            <a:r>
              <a:rPr lang="en-GB" dirty="0" err="1">
                <a:latin typeface="Calibri" charset="0"/>
              </a:rPr>
              <a:t>oder</a:t>
            </a:r>
            <a:r>
              <a:rPr lang="en-GB" dirty="0">
                <a:latin typeface="Calibri" charset="0"/>
              </a:rPr>
              <a:t> </a:t>
            </a:r>
            <a:r>
              <a:rPr lang="en-GB" dirty="0" err="1">
                <a:latin typeface="Calibri" charset="0"/>
              </a:rPr>
              <a:t>silbenfinaler</a:t>
            </a:r>
            <a:r>
              <a:rPr lang="en-GB" dirty="0">
                <a:latin typeface="Calibri" charset="0"/>
              </a:rPr>
              <a:t> /n/</a:t>
            </a:r>
            <a:endParaRPr lang="de-DE" dirty="0">
              <a:latin typeface="Calibri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437313" y="2417763"/>
            <a:ext cx="1939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rgbClr val="0000FF"/>
                </a:solidFill>
                <a:latin typeface="Calibri" charset="0"/>
              </a:rPr>
              <a:t>Mora - Anzahl</a:t>
            </a:r>
            <a:endParaRPr lang="de-DE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3400" y="2895598"/>
            <a:ext cx="2274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latin typeface="Calibri" charset="0"/>
              </a:rPr>
              <a:t>/</a:t>
            </a:r>
            <a:r>
              <a:rPr lang="en-GB" dirty="0" err="1">
                <a:latin typeface="Calibri" charset="0"/>
              </a:rPr>
              <a:t>kanda</a:t>
            </a:r>
            <a:r>
              <a:rPr lang="en-GB" dirty="0">
                <a:latin typeface="Calibri" charset="0"/>
              </a:rPr>
              <a:t>/ (</a:t>
            </a:r>
            <a:r>
              <a:rPr lang="en-GB" dirty="0" err="1">
                <a:latin typeface="Calibri" charset="0"/>
              </a:rPr>
              <a:t>gekaut</a:t>
            </a:r>
            <a:r>
              <a:rPr lang="en-GB" dirty="0">
                <a:latin typeface="Calibri" charset="0"/>
              </a:rPr>
              <a:t>)</a:t>
            </a:r>
            <a:endParaRPr lang="de-DE" dirty="0">
              <a:latin typeface="Calibri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56051" y="2884188"/>
            <a:ext cx="2315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latin typeface="Calibri" charset="0"/>
              </a:rPr>
              <a:t>/ka – n – da/</a:t>
            </a:r>
            <a:endParaRPr lang="de-DE" dirty="0">
              <a:latin typeface="Calibri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081149" y="2895598"/>
            <a:ext cx="508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latin typeface="Calibri" charset="0"/>
              </a:rPr>
              <a:t> 3</a:t>
            </a:r>
            <a:endParaRPr lang="de-DE" dirty="0">
              <a:latin typeface="Calibri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525463" y="3471858"/>
            <a:ext cx="7064375" cy="533399"/>
            <a:chOff x="324" y="3115"/>
            <a:chExt cx="4450" cy="336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24" y="3131"/>
              <a:ext cx="17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dirty="0">
                  <a:latin typeface="Calibri" charset="0"/>
                </a:rPr>
                <a:t>/</a:t>
              </a:r>
              <a:r>
                <a:rPr lang="en-GB" dirty="0" err="1">
                  <a:latin typeface="Calibri" charset="0"/>
                </a:rPr>
                <a:t>kat:a</a:t>
              </a:r>
              <a:r>
                <a:rPr lang="en-GB" dirty="0">
                  <a:latin typeface="Calibri" charset="0"/>
                </a:rPr>
                <a:t>/ (</a:t>
              </a:r>
              <a:r>
                <a:rPr lang="en-GB" dirty="0" err="1">
                  <a:latin typeface="Calibri" charset="0"/>
                </a:rPr>
                <a:t>gewonnen</a:t>
              </a:r>
              <a:r>
                <a:rPr lang="en-GB" dirty="0">
                  <a:latin typeface="Calibri" charset="0"/>
                </a:rPr>
                <a:t>)</a:t>
              </a:r>
              <a:endParaRPr lang="de-DE" dirty="0">
                <a:latin typeface="Calibri" charset="0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85" y="3160"/>
              <a:ext cx="103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dirty="0">
                  <a:latin typeface="Calibri" charset="0"/>
                </a:rPr>
                <a:t>/ka – t – ta/</a:t>
              </a:r>
              <a:endParaRPr lang="de-DE" dirty="0">
                <a:latin typeface="Calibri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551" y="311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</a:rPr>
                <a:t>3</a:t>
              </a:r>
              <a:endParaRPr lang="de-DE">
                <a:latin typeface="Calibri" charset="0"/>
              </a:endParaRPr>
            </a:p>
          </p:txBody>
        </p:sp>
      </p:grp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592513" y="24177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rgbClr val="0000FF"/>
                </a:solidFill>
                <a:latin typeface="Calibri" charset="0"/>
              </a:rPr>
              <a:t>Mora Aufteilung</a:t>
            </a:r>
            <a:endParaRPr lang="de-DE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31640" y="55267"/>
            <a:ext cx="6768752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</a:rPr>
              <a:t>1. Die Mora </a:t>
            </a:r>
            <a:r>
              <a:rPr lang="en-GB" sz="2400" dirty="0" err="1">
                <a:latin typeface="+mj-lt"/>
              </a:rPr>
              <a:t>als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rhythmische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Einheit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im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09600" y="41148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/</a:t>
            </a:r>
            <a:r>
              <a:rPr lang="en-US" dirty="0" err="1">
                <a:latin typeface="Calibri" charset="0"/>
              </a:rPr>
              <a:t>tokyo</a:t>
            </a:r>
            <a:r>
              <a:rPr lang="en-US" dirty="0">
                <a:latin typeface="Calibri" charset="0"/>
              </a:rPr>
              <a:t>/ (</a:t>
            </a:r>
            <a:r>
              <a:rPr lang="en-US" dirty="0" err="1">
                <a:latin typeface="Calibri" charset="0"/>
              </a:rPr>
              <a:t>Toyko</a:t>
            </a:r>
            <a:r>
              <a:rPr lang="en-US" dirty="0">
                <a:latin typeface="Calibri" charset="0"/>
              </a:rPr>
              <a:t>)                   /to-o-</a:t>
            </a:r>
            <a:r>
              <a:rPr lang="en-US" dirty="0" err="1">
                <a:latin typeface="Calibri" charset="0"/>
              </a:rPr>
              <a:t>kyo</a:t>
            </a:r>
            <a:r>
              <a:rPr lang="en-US" dirty="0">
                <a:latin typeface="Calibri" charset="0"/>
              </a:rPr>
              <a:t>-o/		  		   4</a:t>
            </a:r>
            <a:endParaRPr lang="de-DE" dirty="0">
              <a:latin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557520"/>
            <a:ext cx="723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latin typeface="+mj-lt"/>
                <a:ea typeface="ＭＳ Ｐゴシック" pitchFamily="-100" charset="-128"/>
                <a:cs typeface="ＭＳ Ｐゴシック" pitchFamily="-100" charset="-128"/>
              </a:rPr>
              <a:t>Die </a:t>
            </a:r>
            <a:r>
              <a:rPr lang="de-DE" sz="2400" dirty="0" err="1">
                <a:latin typeface="+mj-lt"/>
                <a:ea typeface="ＭＳ Ｐゴシック" pitchFamily="-100" charset="-128"/>
                <a:cs typeface="ＭＳ Ｐゴシック" pitchFamily="-100" charset="-128"/>
              </a:rPr>
              <a:t>Mora-Aufteilung</a:t>
            </a:r>
            <a:r>
              <a:rPr lang="de-DE" sz="2400" dirty="0">
                <a:latin typeface="+mj-lt"/>
                <a:ea typeface="ＭＳ Ｐゴシック" pitchFamily="-100" charset="-128"/>
                <a:cs typeface="ＭＳ Ｐゴシック" pitchFamily="-100" charset="-128"/>
              </a:rPr>
              <a:t> gleicht nicht die Silbenaufteilung</a:t>
            </a:r>
          </a:p>
        </p:txBody>
      </p:sp>
    </p:spTree>
    <p:extLst>
      <p:ext uri="{BB962C8B-B14F-4D97-AF65-F5344CB8AC3E}">
        <p14:creationId xmlns:p14="http://schemas.microsoft.com/office/powerpoint/2010/main" val="98735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1720" y="55267"/>
            <a:ext cx="561662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n-lt"/>
              </a:rPr>
              <a:t>2. </a:t>
            </a:r>
            <a:r>
              <a:rPr lang="en-GB" sz="2400" dirty="0" err="1">
                <a:latin typeface="+mn-lt"/>
              </a:rPr>
              <a:t>Lexikalischer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Akzent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im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Japanischen</a:t>
            </a:r>
            <a:endParaRPr lang="en-GB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95536" y="583137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Ein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Wort</a:t>
            </a:r>
            <a:r>
              <a:rPr lang="en-US" sz="2400" dirty="0">
                <a:latin typeface="+mn-lt"/>
              </a:rPr>
              <a:t> hat </a:t>
            </a:r>
            <a:r>
              <a:rPr lang="en-US" sz="2400" dirty="0" err="1">
                <a:latin typeface="+mn-lt"/>
              </a:rPr>
              <a:t>entweder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immer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keinen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oder</a:t>
            </a:r>
            <a:r>
              <a:rPr lang="en-US" sz="2400" dirty="0">
                <a:latin typeface="+mn-lt"/>
              </a:rPr>
              <a:t> maximal </a:t>
            </a:r>
            <a:r>
              <a:rPr lang="en-US" sz="2400" dirty="0" err="1">
                <a:latin typeface="+mn-lt"/>
              </a:rPr>
              <a:t>einen</a:t>
            </a:r>
            <a:r>
              <a:rPr lang="en-US" sz="2400" dirty="0">
                <a:latin typeface="+mn-lt"/>
              </a:rPr>
              <a:t> Akzent</a:t>
            </a:r>
            <a:r>
              <a:rPr lang="en-US" sz="2400" baseline="30000" dirty="0">
                <a:latin typeface="+mn-lt"/>
              </a:rPr>
              <a:t>1, 2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91732" y="2188021"/>
            <a:ext cx="2700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ohne</a:t>
            </a:r>
            <a:r>
              <a:rPr lang="en-US" sz="2400" dirty="0">
                <a:latin typeface="+mn-lt"/>
              </a:rPr>
              <a:t> (</a:t>
            </a:r>
            <a:r>
              <a:rPr lang="en-US" sz="2400" dirty="0" err="1">
                <a:latin typeface="+mn-lt"/>
              </a:rPr>
              <a:t>Akzentlos</a:t>
            </a:r>
            <a:r>
              <a:rPr lang="en-US" sz="2400" dirty="0">
                <a:latin typeface="+mn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4211960" y="2188021"/>
            <a:ext cx="273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mit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211960" y="2649686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+mn-lt"/>
              </a:rPr>
              <a:t>a</a:t>
            </a:r>
            <a:r>
              <a:rPr lang="uk-UA" sz="2400" b="1" dirty="0">
                <a:latin typeface="+mn-lt"/>
              </a:rPr>
              <a:t>'</a:t>
            </a:r>
            <a:r>
              <a:rPr lang="en-US" sz="2400" dirty="0">
                <a:latin typeface="+mn-lt"/>
              </a:rPr>
              <a:t>me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580112" y="2655062"/>
            <a:ext cx="1438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Regen</a:t>
            </a: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11560" y="2649686"/>
            <a:ext cx="273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+mn-lt"/>
              </a:rPr>
              <a:t>ame</a:t>
            </a:r>
            <a:r>
              <a:rPr lang="en-US" sz="2400" dirty="0">
                <a:latin typeface="+mn-lt"/>
              </a:rPr>
              <a:t>         </a:t>
            </a:r>
            <a:r>
              <a:rPr lang="en-US" sz="2400" dirty="0" err="1">
                <a:latin typeface="+mn-lt"/>
              </a:rPr>
              <a:t>Süßigkeit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211960" y="3111351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+mn-lt"/>
              </a:rPr>
              <a:t>sa</a:t>
            </a:r>
            <a:r>
              <a:rPr lang="uk-UA" sz="2400" b="1" dirty="0">
                <a:latin typeface="+mn-lt"/>
              </a:rPr>
              <a:t>'</a:t>
            </a:r>
            <a:r>
              <a:rPr lang="en-US" sz="2400" dirty="0" err="1">
                <a:latin typeface="+mn-lt"/>
              </a:rPr>
              <a:t>ke</a:t>
            </a:r>
            <a:r>
              <a:rPr lang="en-US" sz="2400" dirty="0">
                <a:latin typeface="+mn-lt"/>
              </a:rPr>
              <a:t>          </a:t>
            </a:r>
            <a:r>
              <a:rPr lang="en-US" sz="2400" dirty="0" err="1">
                <a:latin typeface="+mn-lt"/>
              </a:rPr>
              <a:t>Lachs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11560" y="3111351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+mn-lt"/>
              </a:rPr>
              <a:t>sake         </a:t>
            </a:r>
            <a:r>
              <a:rPr lang="en-US" sz="2400" dirty="0" err="1">
                <a:latin typeface="+mn-lt"/>
              </a:rPr>
              <a:t>Alkohol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11960" y="3573016"/>
            <a:ext cx="3022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+mn-lt"/>
              </a:rPr>
              <a:t>ka</a:t>
            </a:r>
            <a:r>
              <a:rPr lang="uk-UA" sz="2400" b="1" dirty="0">
                <a:latin typeface="+mn-lt"/>
              </a:rPr>
              <a:t>'</a:t>
            </a:r>
            <a:r>
              <a:rPr lang="en-US" sz="2400" dirty="0" err="1">
                <a:latin typeface="+mn-lt"/>
              </a:rPr>
              <a:t>ki</a:t>
            </a:r>
            <a:r>
              <a:rPr lang="en-US" sz="2400" dirty="0">
                <a:latin typeface="+mn-lt"/>
              </a:rPr>
              <a:t>          </a:t>
            </a:r>
            <a:r>
              <a:rPr lang="en-US" sz="2400" dirty="0" err="1">
                <a:latin typeface="+mn-lt"/>
              </a:rPr>
              <a:t>Auster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64733" y="3586204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+mn-lt"/>
              </a:rPr>
              <a:t>kaki        </a:t>
            </a:r>
            <a:r>
              <a:rPr lang="en-US" sz="2400" dirty="0" err="1">
                <a:latin typeface="+mn-lt"/>
              </a:rPr>
              <a:t>Persimon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5536" y="995537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+mn-lt"/>
              </a:rPr>
              <a:t>(</a:t>
            </a:r>
            <a:r>
              <a:rPr lang="en-US" sz="2400" dirty="0" err="1">
                <a:latin typeface="+mn-lt"/>
              </a:rPr>
              <a:t>Akzentzeichen</a:t>
            </a:r>
            <a:r>
              <a:rPr lang="en-US" sz="2400" dirty="0">
                <a:latin typeface="+mn-lt"/>
              </a:rPr>
              <a:t> </a:t>
            </a:r>
            <a:r>
              <a:rPr lang="uk-UA" sz="2400" b="1" dirty="0"/>
              <a:t>'</a:t>
            </a:r>
            <a:r>
              <a:rPr lang="en-AU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nach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dem</a:t>
            </a:r>
            <a:r>
              <a:rPr lang="en-US" sz="2400" dirty="0">
                <a:latin typeface="+mn-lt"/>
              </a:rPr>
              <a:t> Mora, der den </a:t>
            </a:r>
            <a:r>
              <a:rPr lang="en-US" sz="2400" dirty="0" err="1">
                <a:latin typeface="+mn-lt"/>
              </a:rPr>
              <a:t>Akzent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trägt</a:t>
            </a:r>
            <a:r>
              <a:rPr lang="en-US" sz="2400" dirty="0">
                <a:latin typeface="+mn-lt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18179" y="6413238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+mn-lt"/>
              </a:rPr>
              <a:t>1, 2 </a:t>
            </a:r>
            <a:r>
              <a:rPr lang="en-US" sz="1600" dirty="0" err="1">
                <a:latin typeface="+mn-lt"/>
              </a:rPr>
              <a:t>Beispiele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aus</a:t>
            </a:r>
            <a:r>
              <a:rPr lang="en-US" sz="1600" dirty="0">
                <a:latin typeface="+mn-lt"/>
              </a:rPr>
              <a:t> kawahara15.pdf, kubozono16.pdf</a:t>
            </a:r>
          </a:p>
        </p:txBody>
      </p:sp>
      <p:pic>
        <p:nvPicPr>
          <p:cNvPr id="24" name="am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23928" y="2793562"/>
            <a:ext cx="288032" cy="288032"/>
          </a:xfrm>
          <a:prstGeom prst="rect">
            <a:avLst/>
          </a:prstGeom>
        </p:spPr>
      </p:pic>
      <p:pic>
        <p:nvPicPr>
          <p:cNvPr id="25" name="ame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2823319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1720" y="55267"/>
            <a:ext cx="4894460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im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08413" y="2780928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Adjektive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und Verben</a:t>
            </a:r>
            <a:r>
              <a:rPr lang="en-US" sz="2400" baseline="30000" dirty="0">
                <a:solidFill>
                  <a:srgbClr val="0000FF"/>
                </a:solidFill>
                <a:latin typeface="Calibri" pitchFamily="-100" charset="0"/>
              </a:rPr>
              <a:t>1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995936" y="3431208"/>
            <a:ext cx="3593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Mit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lex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Akzent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dann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auf der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vorletzten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Mora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83568" y="6165304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</a:rPr>
              <a:t>1. </a:t>
            </a:r>
            <a:r>
              <a:rPr lang="en-US" sz="1600" dirty="0" err="1">
                <a:latin typeface="Calibri" pitchFamily="-100" charset="0"/>
              </a:rPr>
              <a:t>Beispiele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aus</a:t>
            </a:r>
            <a:r>
              <a:rPr lang="en-US" sz="1600" dirty="0">
                <a:latin typeface="Calibri" pitchFamily="-100" charset="0"/>
              </a:rPr>
              <a:t> kubozono16.pdf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08413" y="511202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+mn-lt"/>
              </a:rPr>
              <a:t>Nomen</a:t>
            </a:r>
            <a:endParaRPr lang="en-US" sz="2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95936" y="1448187"/>
            <a:ext cx="511256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Initial: </a:t>
            </a:r>
            <a:r>
              <a:rPr lang="en-US" sz="2400" b="1" dirty="0" err="1">
                <a:latin typeface="Calibri" pitchFamily="-100" charset="0"/>
              </a:rPr>
              <a:t>ka</a:t>
            </a:r>
            <a:r>
              <a:rPr lang="uk-UA" sz="2400" dirty="0">
                <a:latin typeface="Calibri" pitchFamily="-100" charset="0"/>
              </a:rPr>
              <a:t>'</a:t>
            </a:r>
            <a:r>
              <a:rPr lang="en-US" sz="2400" dirty="0">
                <a:latin typeface="Calibri" pitchFamily="-100" charset="0"/>
              </a:rPr>
              <a:t>ta (</a:t>
            </a:r>
            <a:r>
              <a:rPr lang="en-US" sz="2400" dirty="0" err="1">
                <a:latin typeface="Calibri" pitchFamily="-100" charset="0"/>
              </a:rPr>
              <a:t>Schulter</a:t>
            </a:r>
            <a:r>
              <a:rPr lang="en-US" sz="2400" dirty="0">
                <a:latin typeface="Calibri" pitchFamily="-100" charset="0"/>
              </a:rPr>
              <a:t>), </a:t>
            </a:r>
            <a:r>
              <a:rPr lang="en-US" sz="2400" b="1" dirty="0" err="1">
                <a:latin typeface="Calibri" pitchFamily="-100" charset="0"/>
              </a:rPr>
              <a:t>i</a:t>
            </a:r>
            <a:r>
              <a:rPr lang="uk-UA" sz="2400" b="1" dirty="0">
                <a:latin typeface="Calibri" pitchFamily="-100" charset="0"/>
              </a:rPr>
              <a:t>'</a:t>
            </a:r>
            <a:r>
              <a:rPr lang="en-US" sz="2400" dirty="0" err="1">
                <a:latin typeface="Calibri" pitchFamily="-100" charset="0"/>
              </a:rPr>
              <a:t>noti</a:t>
            </a:r>
            <a:r>
              <a:rPr lang="en-US" sz="2400" dirty="0">
                <a:latin typeface="Calibri" pitchFamily="-100" charset="0"/>
              </a:rPr>
              <a:t> (</a:t>
            </a:r>
            <a:r>
              <a:rPr lang="en-US" sz="2400" dirty="0" err="1">
                <a:latin typeface="Calibri" pitchFamily="-100" charset="0"/>
              </a:rPr>
              <a:t>Leben</a:t>
            </a:r>
            <a:r>
              <a:rPr lang="en-US" sz="2400" dirty="0">
                <a:latin typeface="Calibri" pitchFamily="-100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995936" y="1899229"/>
            <a:ext cx="4573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Final: kat</a:t>
            </a:r>
            <a:r>
              <a:rPr lang="en-US" sz="2400" b="1" dirty="0">
                <a:latin typeface="Calibri" pitchFamily="-100" charset="0"/>
              </a:rPr>
              <a:t>a</a:t>
            </a:r>
            <a:r>
              <a:rPr lang="uk-UA" sz="2400" b="1" dirty="0">
                <a:latin typeface="Calibri" pitchFamily="-100" charset="0"/>
              </a:rPr>
              <a:t>'</a:t>
            </a:r>
            <a:r>
              <a:rPr lang="en-AU" sz="2400" b="1" dirty="0">
                <a:latin typeface="Calibri" pitchFamily="-100" charset="0"/>
              </a:rPr>
              <a:t> </a:t>
            </a:r>
            <a:r>
              <a:rPr lang="en-AU" sz="2400" dirty="0">
                <a:latin typeface="Calibri" pitchFamily="-100" charset="0"/>
              </a:rPr>
              <a:t>(Modell), </a:t>
            </a:r>
            <a:r>
              <a:rPr lang="en-AU" sz="2400" dirty="0" err="1">
                <a:latin typeface="Calibri" pitchFamily="-100" charset="0"/>
              </a:rPr>
              <a:t>ata</a:t>
            </a:r>
            <a:r>
              <a:rPr lang="en-AU" sz="2400" b="1" dirty="0" err="1">
                <a:latin typeface="Calibri" pitchFamily="-100" charset="0"/>
              </a:rPr>
              <a:t>ma</a:t>
            </a:r>
            <a:r>
              <a:rPr lang="uk-UA" sz="2400" b="1" dirty="0">
                <a:latin typeface="Calibri" pitchFamily="-100" charset="0"/>
              </a:rPr>
              <a:t>'</a:t>
            </a:r>
            <a:r>
              <a:rPr lang="en-AU" sz="2400" b="1" dirty="0">
                <a:latin typeface="Calibri" pitchFamily="-100" charset="0"/>
              </a:rPr>
              <a:t> </a:t>
            </a:r>
            <a:r>
              <a:rPr lang="en-AU" sz="2400" dirty="0">
                <a:latin typeface="Calibri" pitchFamily="-100" charset="0"/>
              </a:rPr>
              <a:t>(Kopf)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995936" y="2319263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Vorletzte</a:t>
            </a:r>
            <a:r>
              <a:rPr lang="en-US" sz="2400" dirty="0">
                <a:latin typeface="Calibri" pitchFamily="-100" charset="0"/>
              </a:rPr>
              <a:t> Mora: </a:t>
            </a:r>
            <a:r>
              <a:rPr lang="en-US" sz="2400" dirty="0" err="1">
                <a:latin typeface="Calibri" pitchFamily="-100" charset="0"/>
              </a:rPr>
              <a:t>ko</a:t>
            </a:r>
            <a:r>
              <a:rPr lang="en-US" sz="2400" b="1" dirty="0" err="1">
                <a:latin typeface="Calibri" pitchFamily="-100" charset="0"/>
              </a:rPr>
              <a:t>ko</a:t>
            </a:r>
            <a:r>
              <a:rPr lang="uk-UA" sz="2400" b="1" dirty="0">
                <a:latin typeface="Calibri" pitchFamily="-100" charset="0"/>
              </a:rPr>
              <a:t>'</a:t>
            </a:r>
            <a:r>
              <a:rPr lang="en-US" sz="2400" dirty="0" err="1">
                <a:latin typeface="Calibri" pitchFamily="-100" charset="0"/>
              </a:rPr>
              <a:t>ro</a:t>
            </a:r>
            <a:r>
              <a:rPr lang="en-US" sz="2400" dirty="0">
                <a:latin typeface="Calibri" pitchFamily="-100" charset="0"/>
              </a:rPr>
              <a:t> (Geist)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08413" y="975899"/>
            <a:ext cx="2491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Akzentlos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995936" y="4297775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Calibri" pitchFamily="-100" charset="0"/>
              </a:rPr>
              <a:t>na</a:t>
            </a:r>
            <a:r>
              <a:rPr lang="uk-UA" sz="2400" b="1" dirty="0">
                <a:latin typeface="Calibri" pitchFamily="-100" charset="0"/>
              </a:rPr>
              <a:t>'</a:t>
            </a:r>
            <a:r>
              <a:rPr lang="en-AU" sz="2400" dirty="0" err="1">
                <a:latin typeface="Calibri" pitchFamily="-100" charset="0"/>
              </a:rPr>
              <a:t>ru</a:t>
            </a:r>
            <a:r>
              <a:rPr lang="en-AU" sz="2400" dirty="0">
                <a:latin typeface="Calibri" pitchFamily="-100" charset="0"/>
              </a:rPr>
              <a:t>     </a:t>
            </a:r>
            <a:r>
              <a:rPr lang="en-AU" sz="2400" dirty="0" err="1">
                <a:latin typeface="Calibri" pitchFamily="-100" charset="0"/>
              </a:rPr>
              <a:t>erreichen</a:t>
            </a:r>
            <a:r>
              <a:rPr lang="en-AU" sz="2400" dirty="0">
                <a:latin typeface="Calibri" pitchFamily="-100" charset="0"/>
              </a:rPr>
              <a:t> 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08413" y="3431208"/>
            <a:ext cx="1577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Akzentlos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08413" y="4219815"/>
            <a:ext cx="2232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naru</a:t>
            </a:r>
            <a:r>
              <a:rPr lang="en-US" sz="2400" dirty="0">
                <a:latin typeface="Calibri" pitchFamily="-100" charset="0"/>
              </a:rPr>
              <a:t>      </a:t>
            </a:r>
            <a:r>
              <a:rPr lang="en-US" sz="2400" dirty="0" err="1">
                <a:latin typeface="Calibri" pitchFamily="-100" charset="0"/>
              </a:rPr>
              <a:t>klingeln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995936" y="474336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a</a:t>
            </a:r>
            <a:r>
              <a:rPr lang="en-US" sz="2400" b="1" dirty="0" err="1">
                <a:latin typeface="Calibri" pitchFamily="-100" charset="0"/>
              </a:rPr>
              <a:t>tu'</a:t>
            </a:r>
            <a:r>
              <a:rPr lang="en-US" sz="2400" dirty="0" err="1">
                <a:latin typeface="Calibri" pitchFamily="-100" charset="0"/>
              </a:rPr>
              <a:t>i</a:t>
            </a:r>
            <a:r>
              <a:rPr lang="en-US" sz="2400" dirty="0">
                <a:latin typeface="Calibri" pitchFamily="-100" charset="0"/>
              </a:rPr>
              <a:t>      </a:t>
            </a:r>
            <a:r>
              <a:rPr lang="en-US" sz="2400" dirty="0" err="1">
                <a:latin typeface="Calibri" pitchFamily="-100" charset="0"/>
              </a:rPr>
              <a:t>heiß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208413" y="472387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atui</a:t>
            </a:r>
            <a:r>
              <a:rPr lang="en-US" sz="2400" dirty="0">
                <a:latin typeface="Calibri" pitchFamily="-100" charset="0"/>
              </a:rPr>
              <a:t>       dick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08413" y="1437564"/>
            <a:ext cx="2856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miyako</a:t>
            </a:r>
            <a:r>
              <a:rPr lang="en-US" sz="2400" dirty="0">
                <a:latin typeface="Calibri" pitchFamily="-100" charset="0"/>
              </a:rPr>
              <a:t> (</a:t>
            </a:r>
            <a:r>
              <a:rPr lang="en-US" sz="2400" dirty="0" err="1">
                <a:latin typeface="Calibri" pitchFamily="-100" charset="0"/>
              </a:rPr>
              <a:t>Hauptstadt</a:t>
            </a:r>
            <a:r>
              <a:rPr lang="en-US" sz="2400" dirty="0">
                <a:latin typeface="Calibri" pitchFamily="-100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3995936" y="975899"/>
            <a:ext cx="2491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Mit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lex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Akzent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4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517" y="3095999"/>
            <a:ext cx="4247177" cy="2483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24" y="3212976"/>
            <a:ext cx="4256176" cy="2366542"/>
          </a:xfrm>
          <a:prstGeom prst="rect">
            <a:avLst/>
          </a:prstGeom>
        </p:spPr>
      </p:pic>
      <p:pic>
        <p:nvPicPr>
          <p:cNvPr id="3" name="Fig7-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2267" y="3284984"/>
            <a:ext cx="465584" cy="465584"/>
          </a:xfrm>
          <a:prstGeom prst="rect">
            <a:avLst/>
          </a:prstGeom>
        </p:spPr>
      </p:pic>
      <p:pic>
        <p:nvPicPr>
          <p:cNvPr id="4" name="Fig7-1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6944" y="3429000"/>
            <a:ext cx="524768" cy="524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51437" y="6054038"/>
            <a:ext cx="446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</a:rPr>
              <a:t>Diejenigen</a:t>
            </a:r>
            <a:r>
              <a:rPr lang="en-US" dirty="0">
                <a:latin typeface="Calibri" pitchFamily="-100" charset="0"/>
              </a:rPr>
              <a:t> die </a:t>
            </a:r>
            <a:r>
              <a:rPr lang="en-US" dirty="0" err="1">
                <a:latin typeface="Calibri" pitchFamily="-100" charset="0"/>
              </a:rPr>
              <a:t>verhungert</a:t>
            </a:r>
            <a:r>
              <a:rPr lang="en-US" dirty="0">
                <a:latin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</a:rPr>
              <a:t>werden</a:t>
            </a:r>
            <a:endParaRPr lang="en-US" dirty="0">
              <a:latin typeface="Calibri" pitchFamily="-100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83768" y="25864"/>
            <a:ext cx="3960440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 und f0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292080" y="6017925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</a:rPr>
              <a:t>Etwas</a:t>
            </a:r>
            <a:r>
              <a:rPr lang="en-US" dirty="0">
                <a:latin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</a:rPr>
              <a:t>zum</a:t>
            </a:r>
            <a:r>
              <a:rPr lang="en-US" dirty="0">
                <a:latin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</a:rPr>
              <a:t>Pflanzen</a:t>
            </a:r>
            <a:endParaRPr lang="en-US" dirty="0">
              <a:latin typeface="Calibri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414" y="5606379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      u    </a:t>
            </a:r>
            <a:r>
              <a:rPr lang="en-US" sz="2400" b="1" dirty="0">
                <a:latin typeface="Calibri" pitchFamily="-100" charset="0"/>
              </a:rPr>
              <a:t>e' </a:t>
            </a:r>
            <a:r>
              <a:rPr lang="en-US" sz="2400" dirty="0">
                <a:latin typeface="Calibri" pitchFamily="-100" charset="0"/>
              </a:rPr>
              <a:t>   r   u      m    o   n     o  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572000" y="5606379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      u    e</a:t>
            </a:r>
            <a:r>
              <a:rPr lang="en-US" sz="2400" b="1" dirty="0">
                <a:latin typeface="Calibri" pitchFamily="-100" charset="0"/>
              </a:rPr>
              <a:t> </a:t>
            </a:r>
            <a:r>
              <a:rPr lang="en-US" sz="2400" dirty="0">
                <a:latin typeface="Calibri" pitchFamily="-100" charset="0"/>
              </a:rPr>
              <a:t>   r   u      m    o   n     o 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632" y="836712"/>
            <a:ext cx="4437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Wörter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mit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lexikalischem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Akzent</a:t>
            </a:r>
            <a:r>
              <a:rPr lang="en-US" sz="2400" dirty="0">
                <a:latin typeface="Calibri" pitchFamily="-100" charset="0"/>
              </a:rPr>
              <a:t> (H*+L in JTOBI) </a:t>
            </a:r>
            <a:r>
              <a:rPr lang="en-US" sz="2400" dirty="0" err="1">
                <a:latin typeface="Calibri" pitchFamily="-100" charset="0"/>
              </a:rPr>
              <a:t>haben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einen</a:t>
            </a:r>
            <a:r>
              <a:rPr lang="en-US" sz="2400" dirty="0">
                <a:latin typeface="Calibri" pitchFamily="-100" charset="0"/>
              </a:rPr>
              <a:t> f0 </a:t>
            </a:r>
            <a:r>
              <a:rPr lang="en-US" sz="2400" dirty="0" err="1">
                <a:latin typeface="Calibri" pitchFamily="-100" charset="0"/>
              </a:rPr>
              <a:t>Gipfel</a:t>
            </a:r>
            <a:r>
              <a:rPr lang="en-US" sz="2400" dirty="0">
                <a:latin typeface="Calibri" pitchFamily="-100" charset="0"/>
              </a:rPr>
              <a:t> und </a:t>
            </a:r>
            <a:r>
              <a:rPr lang="en-US" sz="2400" dirty="0" err="1">
                <a:latin typeface="Calibri" pitchFamily="-100" charset="0"/>
              </a:rPr>
              <a:t>steilen</a:t>
            </a:r>
            <a:r>
              <a:rPr lang="en-US" sz="2400" dirty="0">
                <a:latin typeface="Calibri" pitchFamily="-100" charset="0"/>
              </a:rPr>
              <a:t> f0-Abstieg an </a:t>
            </a:r>
            <a:r>
              <a:rPr lang="en-US" sz="2400" dirty="0" err="1">
                <a:latin typeface="Calibri" pitchFamily="-100" charset="0"/>
              </a:rPr>
              <a:t>oder</a:t>
            </a:r>
            <a:r>
              <a:rPr lang="en-US" sz="2400" dirty="0">
                <a:latin typeface="Calibri" pitchFamily="-100" charset="0"/>
              </a:rPr>
              <a:t> in der </a:t>
            </a:r>
            <a:r>
              <a:rPr lang="en-US" sz="2400" dirty="0" err="1">
                <a:latin typeface="Calibri" pitchFamily="-100" charset="0"/>
              </a:rPr>
              <a:t>Nähe</a:t>
            </a:r>
            <a:r>
              <a:rPr lang="en-US" sz="2400" dirty="0">
                <a:latin typeface="Calibri" pitchFamily="-100" charset="0"/>
              </a:rPr>
              <a:t> der </a:t>
            </a:r>
            <a:r>
              <a:rPr lang="en-US" sz="2400" dirty="0" err="1">
                <a:latin typeface="Calibri" pitchFamily="-100" charset="0"/>
              </a:rPr>
              <a:t>akzentuierten</a:t>
            </a:r>
            <a:r>
              <a:rPr lang="en-US" sz="2400" dirty="0">
                <a:latin typeface="Calibri" pitchFamily="-100" charset="0"/>
              </a:rPr>
              <a:t> Mora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860032" y="953923"/>
            <a:ext cx="424847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Akzentlose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Wörter</a:t>
            </a:r>
            <a:r>
              <a:rPr lang="en-US" sz="2400" dirty="0">
                <a:latin typeface="Calibri" pitchFamily="-100" charset="0"/>
              </a:rPr>
              <a:t>:  Der f0-Verlauf </a:t>
            </a:r>
            <a:r>
              <a:rPr lang="en-US" sz="2400" dirty="0" err="1">
                <a:latin typeface="Calibri" pitchFamily="-100" charset="0"/>
              </a:rPr>
              <a:t>wird</a:t>
            </a:r>
            <a:r>
              <a:rPr lang="en-US" sz="2400" dirty="0">
                <a:latin typeface="Calibri" pitchFamily="-100" charset="0"/>
              </a:rPr>
              <a:t> von </a:t>
            </a:r>
            <a:r>
              <a:rPr lang="en-US" sz="2400" dirty="0" err="1">
                <a:latin typeface="Calibri" pitchFamily="-100" charset="0"/>
              </a:rPr>
              <a:t>Phrasenakzenten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bestimmt</a:t>
            </a:r>
            <a:r>
              <a:rPr lang="en-US" sz="2400" dirty="0">
                <a:latin typeface="Calibri" pitchFamily="-100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436096" y="6453336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latin typeface="Calibri" pitchFamily="-100" charset="0"/>
              </a:rPr>
              <a:t>Beispiele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aus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b="1" dirty="0">
                <a:latin typeface="Calibri" pitchFamily="-100" charset="0"/>
              </a:rPr>
              <a:t>venditt05.pdf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51520" y="6387257"/>
            <a:ext cx="4896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</a:rPr>
              <a:t>1. </a:t>
            </a:r>
            <a:r>
              <a:rPr lang="en-US" sz="1600" dirty="0" err="1">
                <a:latin typeface="Calibri" pitchFamily="-100" charset="0"/>
              </a:rPr>
              <a:t>zB</a:t>
            </a:r>
            <a:r>
              <a:rPr lang="en-US" sz="1600" dirty="0">
                <a:latin typeface="Calibri" pitchFamily="-100" charset="0"/>
              </a:rPr>
              <a:t> </a:t>
            </a:r>
            <a:r>
              <a:rPr lang="en-US" sz="1600" dirty="0" err="1">
                <a:latin typeface="Calibri" pitchFamily="-100" charset="0"/>
              </a:rPr>
              <a:t>Venditti</a:t>
            </a:r>
            <a:r>
              <a:rPr lang="en-US" sz="1600" dirty="0">
                <a:latin typeface="Calibri" pitchFamily="-100" charset="0"/>
              </a:rPr>
              <a:t> &amp; van Santen (2000)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899592" y="2967335"/>
            <a:ext cx="8640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H*+L</a:t>
            </a:r>
          </a:p>
        </p:txBody>
      </p:sp>
    </p:spTree>
    <p:extLst>
      <p:ext uri="{BB962C8B-B14F-4D97-AF65-F5344CB8AC3E}">
        <p14:creationId xmlns:p14="http://schemas.microsoft.com/office/powerpoint/2010/main" val="35827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39552" y="620688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Lexikalischer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Akzent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in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Japanisch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57342" y="1150168"/>
            <a:ext cx="7910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Der lexikalische Akzent </a:t>
            </a:r>
            <a:r>
              <a:rPr lang="de-DE" sz="2400" b="1" dirty="0">
                <a:latin typeface="Calibri" pitchFamily="-100" charset="0"/>
              </a:rPr>
              <a:t>ist Bestandteil des Wortes </a:t>
            </a:r>
            <a:r>
              <a:rPr lang="de-DE" sz="2400" dirty="0">
                <a:latin typeface="Calibri" pitchFamily="-100" charset="0"/>
              </a:rPr>
              <a:t>und nicht frei wählbar, und </a:t>
            </a:r>
            <a:r>
              <a:rPr lang="de-DE" sz="2400" b="1" dirty="0">
                <a:latin typeface="Calibri" pitchFamily="-100" charset="0"/>
              </a:rPr>
              <a:t>kommt im Wort immer an derselben Mora vor</a:t>
            </a:r>
            <a:r>
              <a:rPr lang="de-DE" sz="2400" dirty="0">
                <a:latin typeface="Calibri" pitchFamily="-100" charset="0"/>
              </a:rPr>
              <a:t>. Japanisch hat nur einen lexikalischen Akzent (H*+L). Lexikalischer Akzent trägt nicht zur Semantik/Pragmatik bei.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57342" y="3623981"/>
            <a:ext cx="7776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 Wort in der Äußerung wird prominent durch die fakultative Verknüpfung eines Tonakzentes mit der Silbe des Wortes mit primärer lexikalischen Betonung.  Diese Sprachen haben sehr viele verschiedene Tonakzente (L*, H*, L+H*, usw.), die </a:t>
            </a:r>
            <a:r>
              <a:rPr lang="de-DE" sz="2400" b="1" dirty="0">
                <a:latin typeface="Calibri" pitchFamily="-100" charset="0"/>
              </a:rPr>
              <a:t>post-lexikal </a:t>
            </a:r>
            <a:r>
              <a:rPr lang="de-DE" sz="2400" dirty="0">
                <a:latin typeface="Calibri" pitchFamily="-100" charset="0"/>
              </a:rPr>
              <a:t>zum Zweck der Semantik/Pragmatik eingesetzt werden.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95536" y="3032968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Tonakzente</a:t>
            </a:r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 in Deutsch, 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Englisch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61716" y="55267"/>
            <a:ext cx="705678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 in </a:t>
            </a:r>
            <a:r>
              <a:rPr lang="en-GB" sz="2400" dirty="0" err="1">
                <a:latin typeface="+mj-lt"/>
              </a:rPr>
              <a:t>Japanisch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 err="1">
                <a:latin typeface="+mj-lt"/>
              </a:rPr>
              <a:t>Tonakzent</a:t>
            </a:r>
            <a:r>
              <a:rPr lang="en-GB" sz="2400" dirty="0">
                <a:latin typeface="+mj-lt"/>
              </a:rPr>
              <a:t> in Deutsch</a:t>
            </a:r>
          </a:p>
        </p:txBody>
      </p:sp>
    </p:spTree>
    <p:extLst>
      <p:ext uri="{BB962C8B-B14F-4D97-AF65-F5344CB8AC3E}">
        <p14:creationId xmlns:p14="http://schemas.microsoft.com/office/powerpoint/2010/main" val="134508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61716" y="55267"/>
            <a:ext cx="705678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>
                <a:latin typeface="+mj-lt"/>
              </a:rPr>
              <a:t>Lexikalischer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Akzent</a:t>
            </a:r>
            <a:r>
              <a:rPr lang="en-GB" sz="2400" dirty="0">
                <a:latin typeface="+mj-lt"/>
              </a:rPr>
              <a:t> in </a:t>
            </a:r>
            <a:r>
              <a:rPr lang="en-GB" sz="2400" dirty="0" err="1">
                <a:latin typeface="+mj-lt"/>
              </a:rPr>
              <a:t>Japanisch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 err="1">
                <a:latin typeface="+mj-lt"/>
              </a:rPr>
              <a:t>Tonakzent</a:t>
            </a:r>
            <a:r>
              <a:rPr lang="en-GB" sz="2400" dirty="0">
                <a:latin typeface="+mj-lt"/>
              </a:rPr>
              <a:t> in Deutsch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539552" y="516932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libri" pitchFamily="-100" charset="0"/>
              </a:rPr>
              <a:t>Deutsch/</a:t>
            </a:r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englisch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39552" y="978597"/>
            <a:ext cx="849694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Nur starke Silben (die Silbe mit primärer lexikalischen Betonung) können mit einem Tonakzent verknüpft werden. daher /</a:t>
            </a:r>
            <a:r>
              <a:rPr lang="de-DE" sz="2400" dirty="0" err="1">
                <a:latin typeface="Calibri" pitchFamily="-100" charset="0"/>
              </a:rPr>
              <a:t>ə</a:t>
            </a:r>
            <a:r>
              <a:rPr lang="de-DE" sz="2400" dirty="0">
                <a:latin typeface="Calibri" pitchFamily="-100" charset="0"/>
              </a:rPr>
              <a:t>/ mit H* oder mit irgendeinen Tonakzent geht nicht.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39056" y="2708920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libri" pitchFamily="-100" charset="0"/>
              </a:rPr>
              <a:t>Japanisch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39056" y="3170584"/>
            <a:ext cx="25927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Es gibt keine solche Verbindung.  Silben mit lexikalischem Akzent können durchaus reduziert sein </a:t>
            </a:r>
            <a:r>
              <a:rPr lang="de-DE" sz="2400" dirty="0" err="1">
                <a:latin typeface="Calibri" pitchFamily="-100" charset="0"/>
              </a:rPr>
              <a:t>zB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has</a:t>
            </a:r>
            <a:r>
              <a:rPr lang="de-DE" sz="2400" b="1" dirty="0" err="1">
                <a:latin typeface="Calibri" pitchFamily="-100" charset="0"/>
              </a:rPr>
              <a:t>i'</a:t>
            </a:r>
            <a:r>
              <a:rPr lang="de-DE" sz="2400" dirty="0" err="1">
                <a:latin typeface="Calibri" pitchFamily="-100" charset="0"/>
              </a:rPr>
              <a:t>tteru</a:t>
            </a:r>
            <a:r>
              <a:rPr lang="de-DE" sz="2400" dirty="0">
                <a:latin typeface="Calibri" pitchFamily="-100" charset="0"/>
              </a:rPr>
              <a:t> </a:t>
            </a:r>
          </a:p>
          <a:p>
            <a:endParaRPr lang="en-US" sz="2400" dirty="0">
              <a:latin typeface="Calibri" pitchFamily="-10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728" y="2153479"/>
            <a:ext cx="4610100" cy="4254500"/>
          </a:xfrm>
          <a:prstGeom prst="rect">
            <a:avLst/>
          </a:prstGeom>
        </p:spPr>
      </p:pic>
      <p:pic>
        <p:nvPicPr>
          <p:cNvPr id="8" name="VendittiEtalFig1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2938669"/>
            <a:ext cx="463831" cy="4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67744" y="72664"/>
            <a:ext cx="453650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>
                <a:latin typeface="+mj-lt"/>
              </a:rPr>
              <a:t>3. </a:t>
            </a:r>
            <a:r>
              <a:rPr lang="en-GB" sz="2400" dirty="0" err="1">
                <a:latin typeface="+mj-lt"/>
              </a:rPr>
              <a:t>Akzentphrasen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im</a:t>
            </a:r>
            <a:r>
              <a:rPr lang="en-GB" sz="2400" dirty="0">
                <a:latin typeface="+mj-lt"/>
              </a:rPr>
              <a:t> </a:t>
            </a:r>
            <a:r>
              <a:rPr lang="en-GB" sz="2400" dirty="0" err="1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67544" y="620688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Akzentphrase im japanischen ist eine prosodische Gruppierung von Wörtern.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03524" y="1700808"/>
            <a:ext cx="6336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AP besteht oft aus einem Wort, kann aber aus mehreren Wörtern bestehen.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19572" y="2708920"/>
            <a:ext cx="6156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Fast immer nur ein akzentuiertes Wort pro AP.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35058" y="3508070"/>
            <a:ext cx="6048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Es gibt einen prosodischen Bruch/melodische Unterbrechung an einer AP-Grenze.</a:t>
            </a:r>
          </a:p>
        </p:txBody>
      </p:sp>
      <p:sp>
        <p:nvSpPr>
          <p:cNvPr id="5" name="Oval 4"/>
          <p:cNvSpPr/>
          <p:nvPr/>
        </p:nvSpPr>
        <p:spPr>
          <a:xfrm>
            <a:off x="179512" y="191683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179512" y="2712451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177581" y="3652086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90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rtlCol="0">
        <a:prstTxWarp prst="textNoShape">
          <a:avLst/>
        </a:prstTxWarp>
        <a:spAutoFit/>
      </a:bodyPr>
      <a:lstStyle>
        <a:defPPr>
          <a:defRPr sz="2400" dirty="0" smtClean="0">
            <a:latin typeface="Calibri" pitchFamily="-10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1776</Words>
  <Application>Microsoft Macintosh PowerPoint</Application>
  <PresentationFormat>On-screen Show (4:3)</PresentationFormat>
  <Paragraphs>242</Paragraphs>
  <Slides>23</Slides>
  <Notes>1</Notes>
  <HiddenSlides>0</HiddenSlides>
  <MMClips>28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IPS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Jonathan Harrington</dc:creator>
  <cp:keywords/>
  <dc:description/>
  <cp:lastModifiedBy>Microsoft Office User</cp:lastModifiedBy>
  <cp:revision>256</cp:revision>
  <dcterms:created xsi:type="dcterms:W3CDTF">2016-01-19T07:43:23Z</dcterms:created>
  <dcterms:modified xsi:type="dcterms:W3CDTF">2025-04-15T04:33:56Z</dcterms:modified>
  <cp:category/>
</cp:coreProperties>
</file>