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34" r:id="rId2"/>
    <p:sldId id="336" r:id="rId3"/>
    <p:sldId id="341" r:id="rId4"/>
    <p:sldId id="340" r:id="rId5"/>
    <p:sldId id="337" r:id="rId6"/>
    <p:sldId id="297" r:id="rId7"/>
    <p:sldId id="339" r:id="rId8"/>
    <p:sldId id="355" r:id="rId9"/>
    <p:sldId id="356" r:id="rId10"/>
    <p:sldId id="342" r:id="rId11"/>
    <p:sldId id="343" r:id="rId12"/>
    <p:sldId id="344" r:id="rId13"/>
    <p:sldId id="345" r:id="rId14"/>
    <p:sldId id="346" r:id="rId15"/>
    <p:sldId id="347" r:id="rId16"/>
    <p:sldId id="352" r:id="rId17"/>
    <p:sldId id="349" r:id="rId18"/>
    <p:sldId id="350" r:id="rId19"/>
    <p:sldId id="348" r:id="rId20"/>
    <p:sldId id="351" r:id="rId21"/>
    <p:sldId id="357" r:id="rId22"/>
    <p:sldId id="358" r:id="rId23"/>
    <p:sldId id="359" r:id="rId24"/>
    <p:sldId id="360" r:id="rId25"/>
    <p:sldId id="3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/>
    <p:restoredTop sz="93099"/>
  </p:normalViewPr>
  <p:slideViewPr>
    <p:cSldViewPr snapToGrid="0">
      <p:cViewPr varScale="1">
        <p:scale>
          <a:sx n="115" d="100"/>
          <a:sy n="115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2285D-5E20-0B47-A8B8-18B7DCBCCC11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B30A-39A6-1D49-821F-D3B98A64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etik.uni-muenchen.de/~jmh/papers/harrington08jas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etik.uni-muenchen.de/~jmh/lehre/sem/ws2324/Emuintro/09_dct.html" TargetMode="External"/><Relationship Id="rId2" Type="http://schemas.openxmlformats.org/officeDocument/2006/relationships/hyperlink" Target="https://www.phonetik.uni-muenchen.de/~jmh/research/papers/asa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honetik.uni-muenchen.de/~jmh/lehre/sem/ws2324/Emuintro/09_dct.html" TargetMode="Externa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IPS-LMU/soundChangeR" TargetMode="Externa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onetik.uni-muenchen.de/Forschung/interaccent/publications/cronenberg_speechProsody_2022_abstract.pdf" TargetMode="External"/><Relationship Id="rId3" Type="http://schemas.openxmlformats.org/officeDocument/2006/relationships/hyperlink" Target="https://www.phonetik.uni-muenchen.de/~jmh/papers/harringtontopics18.pdf" TargetMode="External"/><Relationship Id="rId7" Type="http://schemas.openxmlformats.org/officeDocument/2006/relationships/hyperlink" Target="https://edoc.ub.uni-muenchen.de/33026/1/Cronenberg_Johanna.pdf" TargetMode="External"/><Relationship Id="rId12" Type="http://schemas.openxmlformats.org/officeDocument/2006/relationships/hyperlink" Target="https://www.sciencedirect.com/science/article/pii/S0095447023000177" TargetMode="External"/><Relationship Id="rId2" Type="http://schemas.openxmlformats.org/officeDocument/2006/relationships/hyperlink" Target="https://www.phonetik.uni-muenchen.de/~jmh/papers/harringtonschie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onetik.uni-muenchen.de/~jmh/papers/gubian.sc2023.pdf" TargetMode="External"/><Relationship Id="rId11" Type="http://schemas.openxmlformats.org/officeDocument/2006/relationships/hyperlink" Target="https://www.bbc.com/future/article/20240223-scientists-in-antarctica-developed-their-own-accent-after-six-months-of-isolation" TargetMode="External"/><Relationship Id="rId5" Type="http://schemas.openxmlformats.org/officeDocument/2006/relationships/hyperlink" Target="https://www.glossa-journal.org/article/id/8869/" TargetMode="External"/><Relationship Id="rId10" Type="http://schemas.openxmlformats.org/officeDocument/2006/relationships/hyperlink" Target="https://www.phonetik.uni-muenchen.de/Forschung/interaccent/interAccent.html#press" TargetMode="External"/><Relationship Id="rId4" Type="http://schemas.openxmlformats.org/officeDocument/2006/relationships/hyperlink" Target="https://www.phonetik.uni-muenchen.de/~jmh/papers/glossa-5115-stevens.pdf" TargetMode="External"/><Relationship Id="rId9" Type="http://schemas.openxmlformats.org/officeDocument/2006/relationships/hyperlink" Target="https://www.phonetik.uni-muenchen.de/~jmh/papers/antarctica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etik.uni-muenchen.de/~jmh/papers/glossa-5115-stevens.pdf" TargetMode="External"/><Relationship Id="rId2" Type="http://schemas.openxmlformats.org/officeDocument/2006/relationships/hyperlink" Target="https://www.phonetik.uni-muenchen.de/~jmh/papers/harringtontopics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onetik.uni-muenchen.de/~jmh/papers/gubian.sc2023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etik.uni-muenchen.de/~jmh/papers/harringtonschiel.pdf" TargetMode="External"/><Relationship Id="rId2" Type="http://schemas.openxmlformats.org/officeDocument/2006/relationships/hyperlink" Target="https://academic.oup.com/book/27319/chapter-abstract/197003466?redirectedFrom=full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sagepub.com/doi/10.1177/002383090304600205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etik.uni-muenchen.de/~jmh/papers/stevensharrington.pdf" TargetMode="External"/><Relationship Id="rId2" Type="http://schemas.openxmlformats.org/officeDocument/2006/relationships/hyperlink" Target="https://www.phonetik.uni-muenchen.de/~jmh/papers/sretractionicphs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onetik.uni-muenchen.de/~jmh/papers/harringtontopics18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1002771930004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BF75C-A310-63FE-6088-49BBD6E9CBF5}"/>
              </a:ext>
            </a:extLst>
          </p:cNvPr>
          <p:cNvSpPr txBox="1"/>
          <p:nvPr/>
        </p:nvSpPr>
        <p:spPr>
          <a:xfrm>
            <a:off x="1470561" y="1198683"/>
            <a:ext cx="9250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an agent-based model and is it helpful in understanding sound change?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FFB0C-2841-0CEA-29AA-F43E99946967}"/>
              </a:ext>
            </a:extLst>
          </p:cNvPr>
          <p:cNvSpPr txBox="1"/>
          <p:nvPr/>
        </p:nvSpPr>
        <p:spPr>
          <a:xfrm>
            <a:off x="3393735" y="3635297"/>
            <a:ext cx="362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Jonathan Harrington</a:t>
            </a:r>
          </a:p>
        </p:txBody>
      </p:sp>
    </p:spTree>
    <p:extLst>
      <p:ext uri="{BB962C8B-B14F-4D97-AF65-F5344CB8AC3E}">
        <p14:creationId xmlns:p14="http://schemas.microsoft.com/office/powerpoint/2010/main" val="230695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6230F4-EDB4-4C26-4927-8F0A17FE6414}"/>
              </a:ext>
            </a:extLst>
          </p:cNvPr>
          <p:cNvSpPr txBox="1"/>
          <p:nvPr/>
        </p:nvSpPr>
        <p:spPr>
          <a:xfrm>
            <a:off x="1963405" y="141521"/>
            <a:ext cx="759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/u/-fronting and agent-based modelling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DB2E4-ADFB-1C83-1201-7D49F0C6F31B}"/>
              </a:ext>
            </a:extLst>
          </p:cNvPr>
          <p:cNvSpPr txBox="1"/>
          <p:nvPr/>
        </p:nvSpPr>
        <p:spPr>
          <a:xfrm>
            <a:off x="4002157" y="1660635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[u] &gt; [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 &gt; [y]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8A71E-284F-035A-58D3-08E821512793}"/>
              </a:ext>
            </a:extLst>
          </p:cNvPr>
          <p:cNvSpPr txBox="1"/>
          <p:nvPr/>
        </p:nvSpPr>
        <p:spPr>
          <a:xfrm>
            <a:off x="3558060" y="1007486"/>
            <a:ext cx="298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Sound change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80A0C-1C75-8FB6-5E1C-A70FFFB801B0}"/>
              </a:ext>
            </a:extLst>
          </p:cNvPr>
          <p:cNvSpPr txBox="1"/>
          <p:nvPr/>
        </p:nvSpPr>
        <p:spPr>
          <a:xfrm>
            <a:off x="4162097" y="268013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366C5-C900-CCB2-1F2E-9F4E43F1A7D3}"/>
              </a:ext>
            </a:extLst>
          </p:cNvPr>
          <p:cNvSpPr txBox="1"/>
          <p:nvPr/>
        </p:nvSpPr>
        <p:spPr>
          <a:xfrm>
            <a:off x="4945118" y="268013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F5A40-9B76-860A-B923-8A59FD181653}"/>
              </a:ext>
            </a:extLst>
          </p:cNvPr>
          <p:cNvSpPr txBox="1"/>
          <p:nvPr/>
        </p:nvSpPr>
        <p:spPr>
          <a:xfrm>
            <a:off x="2568803" y="3446853"/>
            <a:ext cx="530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older speakers with retracted [u]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20E99-B37B-5DCA-3F9E-F8418C4F1B26}"/>
              </a:ext>
            </a:extLst>
          </p:cNvPr>
          <p:cNvSpPr txBox="1"/>
          <p:nvPr/>
        </p:nvSpPr>
        <p:spPr>
          <a:xfrm>
            <a:off x="2513967" y="4069438"/>
            <a:ext cx="5464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younger speakers with fronted [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DCEE4-99A1-467D-E570-B13A1522FDB3}"/>
              </a:ext>
            </a:extLst>
          </p:cNvPr>
          <p:cNvSpPr txBox="1"/>
          <p:nvPr/>
        </p:nvSpPr>
        <p:spPr>
          <a:xfrm>
            <a:off x="1086845" y="5125016"/>
            <a:ext cx="965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Hypothesis of IP-model: When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speak to each other, then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should shift more towards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than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towards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1A0725-3FC0-FBA4-275E-1372BDE4B842}"/>
              </a:ext>
            </a:extLst>
          </p:cNvPr>
          <p:cNvCxnSpPr/>
          <p:nvPr/>
        </p:nvCxnSpPr>
        <p:spPr>
          <a:xfrm>
            <a:off x="4333015" y="2183855"/>
            <a:ext cx="0" cy="607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3BE48-9C56-1C39-B72C-FE7B14839703}"/>
              </a:ext>
            </a:extLst>
          </p:cNvPr>
          <p:cNvCxnSpPr/>
          <p:nvPr/>
        </p:nvCxnSpPr>
        <p:spPr>
          <a:xfrm>
            <a:off x="5130425" y="2183855"/>
            <a:ext cx="0" cy="607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0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E2F544A-76EE-D031-807D-586A59DD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86" y="1621220"/>
            <a:ext cx="75311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FA656-67F8-20B6-027A-5137A538FFCE}"/>
              </a:ext>
            </a:extLst>
          </p:cNvPr>
          <p:cNvSpPr txBox="1"/>
          <p:nvPr/>
        </p:nvSpPr>
        <p:spPr>
          <a:xfrm>
            <a:off x="3035835" y="253645"/>
            <a:ext cx="612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Data for the agent-based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0947A-CC4A-DDA2-08E8-7E879457F740}"/>
              </a:ext>
            </a:extLst>
          </p:cNvPr>
          <p:cNvSpPr txBox="1"/>
          <p:nvPr/>
        </p:nvSpPr>
        <p:spPr>
          <a:xfrm>
            <a:off x="2522482" y="899976"/>
            <a:ext cx="7566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was taken from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Harrington, Kleber,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Reubold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(2008)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1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955FF1F8-DF05-74E2-2D94-516DB10E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237" y="1537167"/>
            <a:ext cx="9490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69.2 Jahre), 13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 18.9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A115AD0-0634-95FE-3AE4-29CE1F45C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235" y="2011871"/>
            <a:ext cx="9404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repetitions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 54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isolated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B41CD4B-904F-AE34-53D3-BA8F56B6F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432"/>
            <a:ext cx="7924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/f/		/s/		/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			/h/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feed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seep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keyed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heed</a:t>
            </a:r>
            <a:endParaRPr lang="de-DE" altLang="en-DE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feud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queued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hewed</a:t>
            </a:r>
            <a:endParaRPr lang="de-DE" altLang="en-DE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food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cooed</a:t>
            </a:r>
            <a:r>
              <a:rPr lang="de-DE" altLang="en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altLang="en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who'd</a:t>
            </a:r>
            <a:endParaRPr lang="de-DE" altLang="en-DE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6F9DE-B399-B317-8E52-E257E75F2850}"/>
              </a:ext>
            </a:extLst>
          </p:cNvPr>
          <p:cNvSpPr txBox="1"/>
          <p:nvPr/>
        </p:nvSpPr>
        <p:spPr>
          <a:xfrm>
            <a:off x="3372166" y="37957"/>
            <a:ext cx="449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Speakers and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5915A-0E9D-E584-ADD9-81D1F80BAC3C}"/>
              </a:ext>
            </a:extLst>
          </p:cNvPr>
          <p:cNvSpPr txBox="1"/>
          <p:nvPr/>
        </p:nvSpPr>
        <p:spPr>
          <a:xfrm>
            <a:off x="1508235" y="2546205"/>
            <a:ext cx="9175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agent-based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11 minimal-pair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× 10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repetitions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= 110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speaker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9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438B-1505-4452-E27C-849548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8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Acoustic parameters: DCT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68A21-16D4-15A7-345A-24BC7130A95B}"/>
              </a:ext>
            </a:extLst>
          </p:cNvPr>
          <p:cNvSpPr txBox="1"/>
          <p:nvPr/>
        </p:nvSpPr>
        <p:spPr>
          <a:xfrm>
            <a:off x="1503386" y="1806518"/>
            <a:ext cx="964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F2 trajectories were calculated between acoustic onset and offset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46A6F-9DE5-73C5-F4B5-33CCE62498BF}"/>
              </a:ext>
            </a:extLst>
          </p:cNvPr>
          <p:cNvSpPr txBox="1"/>
          <p:nvPr/>
        </p:nvSpPr>
        <p:spPr>
          <a:xfrm>
            <a:off x="1393934" y="2729848"/>
            <a:ext cx="9404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discrete cosine transformation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(DCT) was applied to each trajectory to reduce it to a point in a 3D-space.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6D27B-FD32-2ED6-9CDC-8C182CE7183D}"/>
              </a:ext>
            </a:extLst>
          </p:cNvPr>
          <p:cNvSpPr txBox="1"/>
          <p:nvPr/>
        </p:nvSpPr>
        <p:spPr>
          <a:xfrm>
            <a:off x="2480441" y="4531823"/>
            <a:ext cx="581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1. Watson &amp; Harrington (1999, </a:t>
            </a:r>
            <a:r>
              <a:rPr lang="en-GB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J.Acoustic.Soc.America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5F40-A02C-390D-2440-CFA7497EE545}"/>
              </a:ext>
            </a:extLst>
          </p:cNvPr>
          <p:cNvSpPr txBox="1"/>
          <p:nvPr/>
        </p:nvSpPr>
        <p:spPr bwMode="auto">
          <a:xfrm>
            <a:off x="2480441" y="4931933"/>
            <a:ext cx="3072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alibri" pitchFamily="-111" charset="0"/>
                <a:ea typeface="Calibri" pitchFamily="-111" charset="0"/>
                <a:cs typeface="Calibri" pitchFamily="-111" charset="0"/>
                <a:hlinkClick r:id="rId3"/>
              </a:rPr>
              <a:t>2. See examples in  Emu-R</a:t>
            </a:r>
            <a:endParaRPr lang="en-GB" sz="2000" dirty="0">
              <a:latin typeface="Calibri" pitchFamily="-111" charset="0"/>
              <a:ea typeface="Calibri" pitchFamily="-111" charset="0"/>
              <a:cs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7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2.pdf">
            <a:extLst>
              <a:ext uri="{FF2B5EF4-FFF2-40B4-BE49-F238E27FC236}">
                <a16:creationId xmlns:a16="http://schemas.microsoft.com/office/drawing/2014/main" id="{A37DF2E2-58F4-53DB-88CC-032ACEC59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b="9114"/>
          <a:stretch/>
        </p:blipFill>
        <p:spPr bwMode="auto">
          <a:xfrm>
            <a:off x="4439228" y="1261600"/>
            <a:ext cx="2232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1.pdf">
            <a:extLst>
              <a:ext uri="{FF2B5EF4-FFF2-40B4-BE49-F238E27FC236}">
                <a16:creationId xmlns:a16="http://schemas.microsoft.com/office/drawing/2014/main" id="{74FA732C-D12F-27A4-E31A-02D39DF99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b="13999"/>
          <a:stretch/>
        </p:blipFill>
        <p:spPr bwMode="auto">
          <a:xfrm>
            <a:off x="504812" y="2081487"/>
            <a:ext cx="26003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3.pdf">
            <a:extLst>
              <a:ext uri="{FF2B5EF4-FFF2-40B4-BE49-F238E27FC236}">
                <a16:creationId xmlns:a16="http://schemas.microsoft.com/office/drawing/2014/main" id="{3DA9F715-BA10-477C-DCFF-7C9B36663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r="-2944" b="14320"/>
          <a:stretch/>
        </p:blipFill>
        <p:spPr bwMode="auto">
          <a:xfrm>
            <a:off x="8746364" y="2007448"/>
            <a:ext cx="27051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BEEBA-72F9-35C4-3048-3D40A36D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29" y="13124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Calibri" charset="0"/>
              </a:rPr>
              <a:t>C</a:t>
            </a:r>
            <a:r>
              <a:rPr lang="en-US" sz="2800" baseline="-25000">
                <a:solidFill>
                  <a:srgbClr val="000000"/>
                </a:solidFill>
                <a:latin typeface="Calibri" charset="0"/>
              </a:rPr>
              <a:t>0</a:t>
            </a:r>
            <a:r>
              <a:rPr lang="en-US" sz="2800">
                <a:solidFill>
                  <a:srgbClr val="000000"/>
                </a:solidFill>
                <a:latin typeface="Calibri" charset="0"/>
              </a:rPr>
              <a:t> (mean)</a:t>
            </a:r>
            <a:endParaRPr lang="en-GB" sz="2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15E6A-F8F4-1BEE-CA57-C9884F85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654" y="2914188"/>
            <a:ext cx="193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C</a:t>
            </a:r>
            <a:r>
              <a:rPr lang="en-US" sz="2800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(slope)</a:t>
            </a:r>
            <a:endParaRPr lang="en-GB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755DB-CF65-2F21-913B-8D197953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229" y="45128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C</a:t>
            </a:r>
            <a:r>
              <a:rPr lang="en-US" sz="2800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(curvature)</a:t>
            </a:r>
            <a:endParaRPr lang="en-GB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6AAA4-34F2-E0B5-9C44-5F62C4BE1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97" y="314168"/>
            <a:ext cx="2211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0000FF"/>
                </a:solidFill>
                <a:latin typeface="Calibri" charset="0"/>
                <a:cs typeface="Calibri" charset="0"/>
              </a:rPr>
              <a:t>F2-trajectory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1B0CF-734E-4D09-F2FC-94C7DA62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80" y="287473"/>
            <a:ext cx="2698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0000FF"/>
                </a:solidFill>
                <a:latin typeface="Calibri" charset="0"/>
                <a:cs typeface="Calibri" charset="0"/>
              </a:rPr>
              <a:t>DCT-coefficients</a:t>
            </a:r>
            <a:r>
              <a:rPr lang="en-GB" sz="2800" baseline="30000" dirty="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27FF6C-E548-2A5C-73F2-EE6E849B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693" y="314168"/>
            <a:ext cx="36471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0000FF"/>
                </a:solidFill>
                <a:latin typeface="Calibri" charset="0"/>
                <a:cs typeface="Calibri" charset="0"/>
              </a:rPr>
              <a:t>F2-reconstruction from DCT coefficients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71465C4-64EF-E735-540F-ABD51D7D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956" y="755804"/>
            <a:ext cx="53819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 dirty="0">
                <a:latin typeface="Calibri" charset="0"/>
                <a:cs typeface="Calibri" charset="0"/>
              </a:rPr>
              <a:t>= Amplitudes of ½ cycle cosine waves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4E1B8-6C18-D8BB-68A6-6F43891560A6}"/>
              </a:ext>
            </a:extLst>
          </p:cNvPr>
          <p:cNvSpPr txBox="1"/>
          <p:nvPr/>
        </p:nvSpPr>
        <p:spPr bwMode="auto">
          <a:xfrm>
            <a:off x="504811" y="6392340"/>
            <a:ext cx="3072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alibri" pitchFamily="-111" charset="0"/>
                <a:ea typeface="Calibri" pitchFamily="-111" charset="0"/>
                <a:cs typeface="Calibri" pitchFamily="-111" charset="0"/>
                <a:hlinkClick r:id="rId5"/>
              </a:rPr>
              <a:t>1. See examples in  Emu-R</a:t>
            </a:r>
            <a:endParaRPr lang="en-GB" sz="2000" dirty="0">
              <a:latin typeface="Calibri" pitchFamily="-111" charset="0"/>
              <a:ea typeface="Calibri" pitchFamily="-111" charset="0"/>
              <a:cs typeface="Calibri" pitchFamily="-111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41464-B0E4-93FA-DB02-B8E5586CC346}"/>
              </a:ext>
            </a:extLst>
          </p:cNvPr>
          <p:cNvSpPr txBox="1"/>
          <p:nvPr/>
        </p:nvSpPr>
        <p:spPr bwMode="auto">
          <a:xfrm>
            <a:off x="112824" y="2652615"/>
            <a:ext cx="532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7F7F7F"/>
                </a:solidFill>
                <a:latin typeface="Calibri" pitchFamily="-111" charset="0"/>
                <a:ea typeface="Calibri" pitchFamily="-111" charset="0"/>
                <a:cs typeface="Calibri" pitchFamily="-111" charset="0"/>
              </a:rPr>
              <a:t>F2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10C397-557D-2A95-AF60-B23326488031}"/>
              </a:ext>
            </a:extLst>
          </p:cNvPr>
          <p:cNvSpPr txBox="1"/>
          <p:nvPr/>
        </p:nvSpPr>
        <p:spPr bwMode="auto">
          <a:xfrm>
            <a:off x="1633376" y="5388919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itchFamily="-111" charset="0"/>
                <a:ea typeface="Calibri" pitchFamily="-111" charset="0"/>
                <a:cs typeface="Calibri" pitchFamily="-111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1F878-B691-1236-30D6-AB09CD1F84C0}"/>
              </a:ext>
            </a:extLst>
          </p:cNvPr>
          <p:cNvSpPr txBox="1"/>
          <p:nvPr/>
        </p:nvSpPr>
        <p:spPr bwMode="auto">
          <a:xfrm>
            <a:off x="5281621" y="5869120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itchFamily="-111" charset="0"/>
                <a:ea typeface="Calibri" pitchFamily="-111" charset="0"/>
                <a:cs typeface="Calibri" pitchFamily="-111" charset="0"/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1707D-068B-1CCE-0470-F140AED4D87D}"/>
              </a:ext>
            </a:extLst>
          </p:cNvPr>
          <p:cNvSpPr txBox="1"/>
          <p:nvPr/>
        </p:nvSpPr>
        <p:spPr bwMode="auto">
          <a:xfrm>
            <a:off x="9831792" y="5386888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itchFamily="-111" charset="0"/>
                <a:ea typeface="Calibri" pitchFamily="-111" charset="0"/>
                <a:cs typeface="Calibri" pitchFamily="-111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D9992-1261-F1CD-E0A3-75C7125C5404}"/>
              </a:ext>
            </a:extLst>
          </p:cNvPr>
          <p:cNvSpPr txBox="1"/>
          <p:nvPr/>
        </p:nvSpPr>
        <p:spPr bwMode="auto">
          <a:xfrm>
            <a:off x="8391632" y="2722592"/>
            <a:ext cx="532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7F7F7F"/>
                </a:solidFill>
                <a:latin typeface="Calibri" pitchFamily="-111" charset="0"/>
                <a:ea typeface="Calibri" pitchFamily="-111" charset="0"/>
                <a:cs typeface="Calibri" pitchFamily="-111" charset="0"/>
              </a:rPr>
              <a:t>F2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A8EFF4-0E55-BF4C-CB79-EFBC2219C67C}"/>
              </a:ext>
            </a:extLst>
          </p:cNvPr>
          <p:cNvCxnSpPr/>
          <p:nvPr/>
        </p:nvCxnSpPr>
        <p:spPr>
          <a:xfrm>
            <a:off x="2857512" y="4164783"/>
            <a:ext cx="72008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F99152-96AE-F91E-2894-F3C8E19590B7}"/>
              </a:ext>
            </a:extLst>
          </p:cNvPr>
          <p:cNvCxnSpPr/>
          <p:nvPr/>
        </p:nvCxnSpPr>
        <p:spPr>
          <a:xfrm>
            <a:off x="7586865" y="4164783"/>
            <a:ext cx="72008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7B51B0-1633-B3FD-0BD6-D6EB58CA6CF3}"/>
              </a:ext>
            </a:extLst>
          </p:cNvPr>
          <p:cNvSpPr txBox="1"/>
          <p:nvPr/>
        </p:nvSpPr>
        <p:spPr>
          <a:xfrm rot="16200000">
            <a:off x="3280093" y="357608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406833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2DBCAC-96E2-B25E-E6A5-C8591B9474CE}"/>
              </a:ext>
            </a:extLst>
          </p:cNvPr>
          <p:cNvSpPr txBox="1"/>
          <p:nvPr/>
        </p:nvSpPr>
        <p:spPr>
          <a:xfrm>
            <a:off x="2995449" y="110"/>
            <a:ext cx="684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Phonetic variation of old and young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F2D65-6977-80CB-9388-87CBB2DE696B}"/>
              </a:ext>
            </a:extLst>
          </p:cNvPr>
          <p:cNvSpPr txBox="1"/>
          <p:nvPr/>
        </p:nvSpPr>
        <p:spPr>
          <a:xfrm>
            <a:off x="-84083" y="646441"/>
            <a:ext cx="1203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 this 3dim-DCT space, old is directed more towards young than young to old</a:t>
            </a:r>
          </a:p>
        </p:txBody>
      </p:sp>
      <p:pic>
        <p:nvPicPr>
          <p:cNvPr id="7" name="Picture 1" descr="fig04harrington.pdf">
            <a:extLst>
              <a:ext uri="{FF2B5EF4-FFF2-40B4-BE49-F238E27FC236}">
                <a16:creationId xmlns:a16="http://schemas.microsoft.com/office/drawing/2014/main" id="{3B82D7C1-AD9D-A80F-3C71-BC10A3E4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4" b="19571"/>
          <a:stretch>
            <a:fillRect/>
          </a:stretch>
        </p:blipFill>
        <p:spPr bwMode="auto">
          <a:xfrm>
            <a:off x="2004848" y="1718441"/>
            <a:ext cx="8537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8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03harrington.pdf">
            <a:extLst>
              <a:ext uri="{FF2B5EF4-FFF2-40B4-BE49-F238E27FC236}">
                <a16:creationId xmlns:a16="http://schemas.microsoft.com/office/drawing/2014/main" id="{D44EB965-4A1A-0298-870B-4C92A73CC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30065" b="16276"/>
          <a:stretch/>
        </p:blipFill>
        <p:spPr bwMode="auto">
          <a:xfrm>
            <a:off x="2420766" y="2405862"/>
            <a:ext cx="10253536" cy="31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CD756E-1519-A112-3BA3-F9040404B12E}"/>
              </a:ext>
            </a:extLst>
          </p:cNvPr>
          <p:cNvSpPr txBox="1"/>
          <p:nvPr/>
        </p:nvSpPr>
        <p:spPr>
          <a:xfrm>
            <a:off x="2674883" y="285118"/>
            <a:ext cx="684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Phonetic variation of old and young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0EB6668-A772-9617-83A7-FD0182FAE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0" y="3336669"/>
            <a:ext cx="1201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6CA1B67-7780-2D43-A0EA-49DF84F6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441" y="191953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47BC7D1-239F-7985-66DE-8BC2E156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757" y="1963034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333DD4F-AB43-FF4E-0BC1-08B57308C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1023" y="1963034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13121FC-6793-4984-4549-29548DB2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808" y="5772231"/>
            <a:ext cx="2873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time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4F722B9-3E7D-77C8-A6A2-2BD731FF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36" y="2227089"/>
            <a:ext cx="14615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b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±2 </a:t>
            </a:r>
            <a:r>
              <a:rPr lang="en-US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s.d.</a:t>
            </a: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EC321-53A1-FC4E-E21E-D08CF4DED752}"/>
              </a:ext>
            </a:extLst>
          </p:cNvPr>
          <p:cNvSpPr txBox="1"/>
          <p:nvPr/>
        </p:nvSpPr>
        <p:spPr>
          <a:xfrm rot="16200000">
            <a:off x="529500" y="3715076"/>
            <a:ext cx="3317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DCT reconstructed F2</a:t>
            </a:r>
          </a:p>
        </p:txBody>
      </p:sp>
    </p:spTree>
    <p:extLst>
      <p:ext uri="{BB962C8B-B14F-4D97-AF65-F5344CB8AC3E}">
        <p14:creationId xmlns:p14="http://schemas.microsoft.com/office/powerpoint/2010/main" val="87775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238CDA-AF80-0EDB-F1F7-6AFC5A08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15512"/>
            <a:ext cx="12149958" cy="1340768"/>
          </a:xfrm>
        </p:spPr>
        <p:txBody>
          <a:bodyPr/>
          <a:lstStyle/>
          <a:p>
            <a:r>
              <a:rPr lang="en-US" sz="4000" dirty="0"/>
              <a:t>The IP agent</a:t>
            </a:r>
            <a:r>
              <a:rPr lang="el-GR" sz="4000" dirty="0"/>
              <a:t>-</a:t>
            </a:r>
            <a:r>
              <a:rPr lang="en-US" sz="4000" dirty="0"/>
              <a:t>based computational model of sound change</a:t>
            </a:r>
          </a:p>
        </p:txBody>
      </p:sp>
      <p:grpSp>
        <p:nvGrpSpPr>
          <p:cNvPr id="24" name="Groupe 4">
            <a:extLst>
              <a:ext uri="{FF2B5EF4-FFF2-40B4-BE49-F238E27FC236}">
                <a16:creationId xmlns:a16="http://schemas.microsoft.com/office/drawing/2014/main" id="{F0839742-AD24-5595-CC8F-2543600DCEB3}"/>
              </a:ext>
            </a:extLst>
          </p:cNvPr>
          <p:cNvGrpSpPr/>
          <p:nvPr/>
        </p:nvGrpSpPr>
        <p:grpSpPr>
          <a:xfrm>
            <a:off x="2970961" y="3088404"/>
            <a:ext cx="5998594" cy="2296242"/>
            <a:chOff x="1516968" y="4229102"/>
            <a:chExt cx="5998594" cy="229624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1DDD19-8242-EEC8-0295-F7ACB834A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1578605" y="5687769"/>
              <a:ext cx="1023069" cy="66258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3585F56-7922-5A77-62C0-F57D0B7D9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354"/>
            <a:stretch/>
          </p:blipFill>
          <p:spPr>
            <a:xfrm>
              <a:off x="6511885" y="5687769"/>
              <a:ext cx="974899" cy="66258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6B8DD91-A085-800D-10F7-71CBC10DD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79196" y="4288646"/>
              <a:ext cx="1265703" cy="101256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C40550-D2AD-7EEA-8204-F69815432975}"/>
                </a:ext>
              </a:extLst>
            </p:cNvPr>
            <p:cNvGrpSpPr/>
            <p:nvPr/>
          </p:nvGrpSpPr>
          <p:grpSpPr>
            <a:xfrm>
              <a:off x="1516968" y="4229102"/>
              <a:ext cx="1574057" cy="1012563"/>
              <a:chOff x="1630844" y="3789040"/>
              <a:chExt cx="1574057" cy="10125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C293980-D465-37E2-990A-129A7EE89D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2243" r="53931" b="25850"/>
              <a:stretch/>
            </p:blipFill>
            <p:spPr>
              <a:xfrm>
                <a:off x="1630844" y="3789040"/>
                <a:ext cx="1152128" cy="1012563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A08C298-36AC-CB74-07B6-CCD1163ED151}"/>
                  </a:ext>
                </a:extLst>
              </p:cNvPr>
              <p:cNvSpPr/>
              <p:nvPr/>
            </p:nvSpPr>
            <p:spPr bwMode="auto">
              <a:xfrm>
                <a:off x="2569412" y="3792009"/>
                <a:ext cx="635489" cy="35175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 rtlCol="0" anchor="ctr">
                <a:prstTxWarp prst="textNoShape">
                  <a:avLst/>
                </a:prstTxWarp>
              </a:bodyPr>
              <a:lstStyle/>
              <a:p>
                <a:pPr marL="39688" algn="ctr"/>
                <a:endParaRPr lang="en-GB" dirty="0">
                  <a:solidFill>
                    <a:schemeClr val="tx1"/>
                  </a:solidFill>
                  <a:latin typeface="Calibri"/>
                  <a:ea typeface="Arial" charset="0"/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B050060-F1FC-3A01-7B61-64420A79735F}"/>
                </a:ext>
              </a:extLst>
            </p:cNvPr>
            <p:cNvGrpSpPr/>
            <p:nvPr/>
          </p:nvGrpSpPr>
          <p:grpSpPr>
            <a:xfrm>
              <a:off x="5997954" y="4229102"/>
              <a:ext cx="1517608" cy="1012563"/>
              <a:chOff x="5806255" y="3770513"/>
              <a:chExt cx="1517608" cy="101256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5DA706D-4E0B-9E4D-B40A-81B598454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5328" t="22243" r="860" b="25850"/>
              <a:stretch/>
            </p:blipFill>
            <p:spPr>
              <a:xfrm>
                <a:off x="6228184" y="3770513"/>
                <a:ext cx="1095679" cy="1012563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07A276-2EAB-A7C4-7194-481EDC8D782E}"/>
                  </a:ext>
                </a:extLst>
              </p:cNvPr>
              <p:cNvSpPr/>
              <p:nvPr/>
            </p:nvSpPr>
            <p:spPr bwMode="auto">
              <a:xfrm>
                <a:off x="5806255" y="3912536"/>
                <a:ext cx="635489" cy="35175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 rtlCol="0" anchor="ctr">
                <a:prstTxWarp prst="textNoShape">
                  <a:avLst/>
                </a:prstTxWarp>
              </a:bodyPr>
              <a:lstStyle/>
              <a:p>
                <a:pPr marL="39688" algn="ctr"/>
                <a:endParaRPr lang="en-GB" dirty="0">
                  <a:solidFill>
                    <a:schemeClr val="tx1"/>
                  </a:solidFill>
                  <a:latin typeface="Calibri"/>
                  <a:ea typeface="Arial" charset="0"/>
                  <a:cs typeface="Calibri"/>
                </a:endParaRP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B073A5-1370-A519-884F-60DEA2D8BA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20272" y="5301208"/>
              <a:ext cx="0" cy="312571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24">
              <a:extLst>
                <a:ext uri="{FF2B5EF4-FFF2-40B4-BE49-F238E27FC236}">
                  <a16:creationId xmlns:a16="http://schemas.microsoft.com/office/drawing/2014/main" id="{6550DC4A-1D18-A345-08D7-946B7621D9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1720" y="5301208"/>
              <a:ext cx="0" cy="312571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19">
              <a:extLst>
                <a:ext uri="{FF2B5EF4-FFF2-40B4-BE49-F238E27FC236}">
                  <a16:creationId xmlns:a16="http://schemas.microsoft.com/office/drawing/2014/main" id="{366870F4-47A1-19BD-961B-EF976047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3928" y="5512782"/>
              <a:ext cx="1265703" cy="1012562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94CFBEF-B2A0-65B0-A071-29F4925F954D}"/>
              </a:ext>
            </a:extLst>
          </p:cNvPr>
          <p:cNvSpPr txBox="1"/>
          <p:nvPr/>
        </p:nvSpPr>
        <p:spPr>
          <a:xfrm>
            <a:off x="211280" y="1042306"/>
            <a:ext cx="775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Available as R package </a:t>
            </a:r>
            <a:r>
              <a:rPr lang="en-GB" sz="2400" dirty="0" err="1"/>
              <a:t>soundChangeR</a:t>
            </a:r>
            <a:r>
              <a:rPr lang="en-GB" sz="2400" dirty="0"/>
              <a:t> </a:t>
            </a:r>
            <a:r>
              <a:rPr lang="en-GB" sz="2400" dirty="0">
                <a:cs typeface="Times New Roman" panose="02020603050405020304" pitchFamily="18" charset="0"/>
              </a:rPr>
              <a:t>(Johanna Cronenberg)</a:t>
            </a:r>
            <a:endParaRPr lang="en-GB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29355C-012E-9107-6701-96E21F30DA06}"/>
              </a:ext>
            </a:extLst>
          </p:cNvPr>
          <p:cNvSpPr txBox="1"/>
          <p:nvPr/>
        </p:nvSpPr>
        <p:spPr>
          <a:xfrm>
            <a:off x="147145" y="1432111"/>
            <a:ext cx="859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hlinkClick r:id="rId6"/>
              </a:rPr>
              <a:t>https://github.com/IPS-LMU/soundChangeR</a:t>
            </a:r>
            <a:r>
              <a:rPr lang="en-GB" sz="24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7207EA-76FD-0C78-660D-082A4B8D22DB}"/>
              </a:ext>
            </a:extLst>
          </p:cNvPr>
          <p:cNvSpPr txBox="1"/>
          <p:nvPr/>
        </p:nvSpPr>
        <p:spPr>
          <a:xfrm>
            <a:off x="3987556" y="2459397"/>
            <a:ext cx="388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One agent per real talker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5121C-D2A5-192F-0179-73427EA7B857}"/>
              </a:ext>
            </a:extLst>
          </p:cNvPr>
          <p:cNvSpPr txBox="1"/>
          <p:nvPr/>
        </p:nvSpPr>
        <p:spPr>
          <a:xfrm>
            <a:off x="2731325" y="5830750"/>
            <a:ext cx="737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Agents can exchange dynamic signals (e.g., a DCT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parameterization of an entire formant trajectory).</a:t>
            </a:r>
          </a:p>
        </p:txBody>
      </p:sp>
    </p:spTree>
    <p:extLst>
      <p:ext uri="{BB962C8B-B14F-4D97-AF65-F5344CB8AC3E}">
        <p14:creationId xmlns:p14="http://schemas.microsoft.com/office/powerpoint/2010/main" val="144917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454F-EB8E-60DE-D800-0E7C934E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469" y="25347"/>
            <a:ext cx="8011510" cy="1325563"/>
          </a:xfrm>
        </p:spPr>
        <p:txBody>
          <a:bodyPr/>
          <a:lstStyle/>
          <a:p>
            <a:r>
              <a:rPr lang="en-GB" dirty="0"/>
              <a:t>Agent-based model: Initialisation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8E81C-E0D4-6F8B-1F5B-FE5FD1E49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93" y="1166125"/>
            <a:ext cx="9866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11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and 11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speaker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B108A-CD40-A871-6D4D-6D46BE0BB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93" y="181829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Prior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5FFEA-06C5-3164-A8F3-34215781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993" y="250409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(11 </a:t>
            </a:r>
            <a:r>
              <a:rPr lang="de-DE" altLang="en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en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seep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en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76C3C-678C-D177-03FF-A5053CF6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93" y="3037490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Phonological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: /i,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970C6-C3A2-71AB-9991-98473E67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93" y="349469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altLang="en-D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de-DE" altLang="en-D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de-DE" altLang="en-D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DCT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coefficients</a:t>
            </a:r>
            <a:endParaRPr lang="de-DE" altLang="en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6CF66-3A09-9996-DA6F-891C55754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1" y="4485290"/>
            <a:ext cx="94277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110 </a:t>
            </a:r>
            <a:r>
              <a:rPr lang="de-DE" altLang="en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endParaRPr lang="de-DE" altLang="en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: e.g. {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seep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/i/, 3 DCT </a:t>
            </a:r>
            <a:r>
              <a:rPr lang="de-DE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coeffs</a:t>
            </a:r>
            <a:r>
              <a:rPr lang="de-DE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.}</a:t>
            </a:r>
          </a:p>
        </p:txBody>
      </p:sp>
    </p:spTree>
    <p:extLst>
      <p:ext uri="{BB962C8B-B14F-4D97-AF65-F5344CB8AC3E}">
        <p14:creationId xmlns:p14="http://schemas.microsoft.com/office/powerpoint/2010/main" val="377242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8AC5C-5D86-84C4-A54F-473B54092F06}"/>
              </a:ext>
            </a:extLst>
          </p:cNvPr>
          <p:cNvSpPr txBox="1"/>
          <p:nvPr/>
        </p:nvSpPr>
        <p:spPr>
          <a:xfrm>
            <a:off x="3812025" y="2811984"/>
            <a:ext cx="4842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3.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Add </a:t>
            </a: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as an exemplar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food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to memory, based on typicality and discriminability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to listener's /u/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5452-6350-5111-6079-E168E3DF6A83}"/>
              </a:ext>
            </a:extLst>
          </p:cNvPr>
          <p:cNvSpPr txBox="1"/>
          <p:nvPr/>
        </p:nvSpPr>
        <p:spPr>
          <a:xfrm>
            <a:off x="119975" y="965417"/>
            <a:ext cx="2924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1.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Random selection of word e.g. </a:t>
            </a: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9FA58-B753-7D09-993D-755A945E1A03}"/>
              </a:ext>
            </a:extLst>
          </p:cNvPr>
          <p:cNvSpPr txBox="1"/>
          <p:nvPr/>
        </p:nvSpPr>
        <p:spPr>
          <a:xfrm>
            <a:off x="299820" y="92488"/>
            <a:ext cx="229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ea typeface="ヒラギノ角ゴ ProN W3" charset="0"/>
                <a:cs typeface="Calibri" panose="020F0502020204030204" pitchFamily="34" charset="0"/>
                <a:sym typeface="Arial" charset="0"/>
              </a:rPr>
              <a:t>Agent talker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FAFC7-8622-2323-73CB-C13B7D498A4D}"/>
              </a:ext>
            </a:extLst>
          </p:cNvPr>
          <p:cNvSpPr txBox="1"/>
          <p:nvPr/>
        </p:nvSpPr>
        <p:spPr>
          <a:xfrm>
            <a:off x="9165110" y="108825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ea typeface="ヒラギノ角ゴ ProN W3" charset="0"/>
                <a:cs typeface="Calibri" panose="020F0502020204030204" pitchFamily="34" charset="0"/>
                <a:sym typeface="Arial" charset="0"/>
              </a:rPr>
              <a:t>Agent listener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E9B3A-7C37-605F-D2F4-3C4839DF83BF}"/>
              </a:ext>
            </a:extLst>
          </p:cNvPr>
          <p:cNvSpPr txBox="1"/>
          <p:nvPr/>
        </p:nvSpPr>
        <p:spPr>
          <a:xfrm>
            <a:off x="81769" y="4655352"/>
            <a:ext cx="34650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2.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Generate one DCT-triplet </a:t>
            </a: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, from a Gaussian model of /u/ formed from all </a:t>
            </a: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food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tokens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of that speaker</a:t>
            </a:r>
            <a:endParaRPr lang="en-GB" sz="2800" i="1" dirty="0">
              <a:solidFill>
                <a:srgbClr val="000000"/>
              </a:solidFill>
              <a:ea typeface="ヒラギノ角ゴ ProN W3" charset="0"/>
              <a:cs typeface="Calibri" panose="020F0502020204030204" pitchFamily="34" charset="0"/>
              <a:sym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43AED2-A689-3591-4904-45A24B1E5296}"/>
              </a:ext>
            </a:extLst>
          </p:cNvPr>
          <p:cNvGrpSpPr/>
          <p:nvPr/>
        </p:nvGrpSpPr>
        <p:grpSpPr>
          <a:xfrm>
            <a:off x="218228" y="2594535"/>
            <a:ext cx="2099199" cy="1816694"/>
            <a:chOff x="1035915" y="3077205"/>
            <a:chExt cx="2099199" cy="18166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4F2947-449E-046B-5D2E-485C0026E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915" y="3077205"/>
              <a:ext cx="2099199" cy="168775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B0356B-4D55-6910-4753-C66E9279244F}"/>
                </a:ext>
              </a:extLst>
            </p:cNvPr>
            <p:cNvSpPr/>
            <p:nvPr/>
          </p:nvSpPr>
          <p:spPr>
            <a:xfrm rot="18862479" flipV="1">
              <a:off x="1286394" y="3493181"/>
              <a:ext cx="536768" cy="423412"/>
            </a:xfrm>
            <a:prstGeom prst="ellipse">
              <a:avLst/>
            </a:prstGeom>
            <a:noFill/>
            <a:ln w="22225" cap="flat" cmpd="sng" algn="ctr">
              <a:solidFill>
                <a:srgbClr val="80808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N W3"/>
                <a:sym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5188717-ACF3-0745-955E-5A713D58C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4778" y="3941301"/>
              <a:ext cx="1" cy="95259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A46EB3B-44B5-538B-773D-2AC338182E10}"/>
              </a:ext>
            </a:extLst>
          </p:cNvPr>
          <p:cNvSpPr txBox="1"/>
          <p:nvPr/>
        </p:nvSpPr>
        <p:spPr>
          <a:xfrm>
            <a:off x="4804268" y="123265"/>
            <a:ext cx="2583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randomly paired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5E512-15F0-0D36-407A-D4B9D16AB154}"/>
              </a:ext>
            </a:extLst>
          </p:cNvPr>
          <p:cNvSpPr/>
          <p:nvPr/>
        </p:nvSpPr>
        <p:spPr>
          <a:xfrm>
            <a:off x="3812025" y="2572052"/>
            <a:ext cx="4475920" cy="21412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68F3FA-DC1D-8CA0-4AA5-6D4F6BE55B21}"/>
              </a:ext>
            </a:extLst>
          </p:cNvPr>
          <p:cNvSpPr/>
          <p:nvPr/>
        </p:nvSpPr>
        <p:spPr>
          <a:xfrm>
            <a:off x="81769" y="4748635"/>
            <a:ext cx="3383326" cy="21093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A9D907-37F2-6CBC-C52D-7E6A58FA37B2}"/>
              </a:ext>
            </a:extLst>
          </p:cNvPr>
          <p:cNvSpPr/>
          <p:nvPr/>
        </p:nvSpPr>
        <p:spPr>
          <a:xfrm>
            <a:off x="119975" y="800972"/>
            <a:ext cx="3342924" cy="15639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51DACB-AF90-8974-73C5-5FE4ED8D81FE}"/>
              </a:ext>
            </a:extLst>
          </p:cNvPr>
          <p:cNvCxnSpPr>
            <a:cxnSpLocks/>
          </p:cNvCxnSpPr>
          <p:nvPr/>
        </p:nvCxnSpPr>
        <p:spPr>
          <a:xfrm>
            <a:off x="8344832" y="3580639"/>
            <a:ext cx="73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487BFC-EE10-551C-702D-BABF36833BC5}"/>
              </a:ext>
            </a:extLst>
          </p:cNvPr>
          <p:cNvCxnSpPr>
            <a:cxnSpLocks/>
          </p:cNvCxnSpPr>
          <p:nvPr/>
        </p:nvCxnSpPr>
        <p:spPr>
          <a:xfrm flipV="1">
            <a:off x="6090176" y="4748635"/>
            <a:ext cx="0" cy="1149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6A45294-9917-12AA-5F25-EC3B5EFDCAE1}"/>
              </a:ext>
            </a:extLst>
          </p:cNvPr>
          <p:cNvSpPr txBox="1"/>
          <p:nvPr/>
        </p:nvSpPr>
        <p:spPr>
          <a:xfrm>
            <a:off x="4594709" y="544933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41220A-E32D-167B-A426-E1D0C3655D04}"/>
              </a:ext>
            </a:extLst>
          </p:cNvPr>
          <p:cNvCxnSpPr>
            <a:cxnSpLocks/>
          </p:cNvCxnSpPr>
          <p:nvPr/>
        </p:nvCxnSpPr>
        <p:spPr>
          <a:xfrm>
            <a:off x="3465095" y="5892303"/>
            <a:ext cx="2625081" cy="33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584F69-1FAE-3F49-72A3-E48DA239A1D5}"/>
              </a:ext>
            </a:extLst>
          </p:cNvPr>
          <p:cNvCxnSpPr>
            <a:cxnSpLocks/>
          </p:cNvCxnSpPr>
          <p:nvPr/>
        </p:nvCxnSpPr>
        <p:spPr>
          <a:xfrm>
            <a:off x="3470919" y="1653890"/>
            <a:ext cx="2625081" cy="33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4D32BC-F5B0-B58F-101B-611D634DB567}"/>
              </a:ext>
            </a:extLst>
          </p:cNvPr>
          <p:cNvCxnSpPr>
            <a:cxnSpLocks/>
          </p:cNvCxnSpPr>
          <p:nvPr/>
        </p:nvCxnSpPr>
        <p:spPr>
          <a:xfrm>
            <a:off x="6087980" y="1673083"/>
            <a:ext cx="0" cy="898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F85298-FB14-7BBB-E2E6-4171A5260E90}"/>
              </a:ext>
            </a:extLst>
          </p:cNvPr>
          <p:cNvSpPr txBox="1"/>
          <p:nvPr/>
        </p:nvSpPr>
        <p:spPr>
          <a:xfrm>
            <a:off x="4267507" y="1650632"/>
            <a:ext cx="84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D95CF9-7457-B977-BB5D-D83A54C5B341}"/>
              </a:ext>
            </a:extLst>
          </p:cNvPr>
          <p:cNvCxnSpPr>
            <a:stCxn id="15" idx="3"/>
          </p:cNvCxnSpPr>
          <p:nvPr/>
        </p:nvCxnSpPr>
        <p:spPr>
          <a:xfrm>
            <a:off x="7387732" y="384875"/>
            <a:ext cx="1647984" cy="16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1EF973-B3B5-08DE-7043-7A9C52665CB6}"/>
              </a:ext>
            </a:extLst>
          </p:cNvPr>
          <p:cNvCxnSpPr>
            <a:cxnSpLocks/>
          </p:cNvCxnSpPr>
          <p:nvPr/>
        </p:nvCxnSpPr>
        <p:spPr>
          <a:xfrm flipH="1">
            <a:off x="2899082" y="377013"/>
            <a:ext cx="16479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BB1EC5-0B1A-927B-1793-66828B85AB02}"/>
              </a:ext>
            </a:extLst>
          </p:cNvPr>
          <p:cNvSpPr txBox="1"/>
          <p:nvPr/>
        </p:nvSpPr>
        <p:spPr>
          <a:xfrm>
            <a:off x="4030579" y="6378901"/>
            <a:ext cx="355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60,000 interactions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F1441A-746C-0CAC-D1F4-B5D1DB846E92}"/>
              </a:ext>
            </a:extLst>
          </p:cNvPr>
          <p:cNvSpPr txBox="1"/>
          <p:nvPr/>
        </p:nvSpPr>
        <p:spPr>
          <a:xfrm>
            <a:off x="4334619" y="765834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ea typeface="ヒラギノ角ゴ ProN W3" charset="0"/>
                <a:cs typeface="Calibri" panose="020F0502020204030204" pitchFamily="34" charset="0"/>
                <a:sym typeface="Arial" charset="0"/>
              </a:rPr>
              <a:t>Agent listener's decision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08CA3-A311-E6A9-AEA6-5E4B1444F529}"/>
              </a:ext>
            </a:extLst>
          </p:cNvPr>
          <p:cNvSpPr txBox="1"/>
          <p:nvPr/>
        </p:nvSpPr>
        <p:spPr>
          <a:xfrm>
            <a:off x="8808006" y="5401172"/>
            <a:ext cx="3465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4.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added, randomly remove a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token from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745FB-0DB7-3D02-C32D-0BB075D597DD}"/>
              </a:ext>
            </a:extLst>
          </p:cNvPr>
          <p:cNvSpPr txBox="1"/>
          <p:nvPr/>
        </p:nvSpPr>
        <p:spPr>
          <a:xfrm>
            <a:off x="8927382" y="624063"/>
            <a:ext cx="2979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Gaussian model over memorized exemplars of </a:t>
            </a:r>
            <a:r>
              <a:rPr lang="en-GB" sz="2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GB" sz="2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/u/.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0978A3D-FB3A-9856-1FEC-4DF150A7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41" y="2811984"/>
            <a:ext cx="2186766" cy="21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4978-4698-BA35-9978-4A9999FF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21" y="-88599"/>
            <a:ext cx="7482561" cy="1325563"/>
          </a:xfrm>
        </p:spPr>
        <p:txBody>
          <a:bodyPr/>
          <a:lstStyle/>
          <a:p>
            <a:r>
              <a:rPr lang="en-GB" dirty="0"/>
              <a:t>The IP model of sound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0A36C-E389-FDE9-391A-DA4259C06FC5}"/>
              </a:ext>
            </a:extLst>
          </p:cNvPr>
          <p:cNvSpPr txBox="1"/>
          <p:nvPr/>
        </p:nvSpPr>
        <p:spPr>
          <a:xfrm>
            <a:off x="908742" y="748435"/>
            <a:ext cx="9669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IPS has developed in the last few years a cognitively inspired, computational model sometimes known since [2] as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nteractive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honetic (IP) model of sound change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1-10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E1810-1D99-B78C-98DF-6170E1172ADA}"/>
              </a:ext>
            </a:extLst>
          </p:cNvPr>
          <p:cNvSpPr txBox="1"/>
          <p:nvPr/>
        </p:nvSpPr>
        <p:spPr>
          <a:xfrm>
            <a:off x="624452" y="2187927"/>
            <a:ext cx="5406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Harrington, J. &amp;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Schiel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, F. (2017, 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Language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)</a:t>
            </a:r>
            <a:endParaRPr lang="en-GB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44B38-3C18-491E-82A3-3AC3775062EE}"/>
              </a:ext>
            </a:extLst>
          </p:cNvPr>
          <p:cNvSpPr txBox="1"/>
          <p:nvPr/>
        </p:nvSpPr>
        <p:spPr>
          <a:xfrm>
            <a:off x="624452" y="2516407"/>
            <a:ext cx="10389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Harrington, J., Kleber, F.,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Reubold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, U.,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Schiel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, F., &amp; Stevens, M. (2018,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Top. Cog. Science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)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865CC-3F53-08E0-C694-96F211463C19}"/>
              </a:ext>
            </a:extLst>
          </p:cNvPr>
          <p:cNvSpPr txBox="1"/>
          <p:nvPr/>
        </p:nvSpPr>
        <p:spPr>
          <a:xfrm>
            <a:off x="624452" y="2884484"/>
            <a:ext cx="9417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Stevens, M., Harrington, J., and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Schiel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, F. (2019,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Glossa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)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3B93A-4CE9-5C3E-FA0D-F1BC16C26EF6}"/>
              </a:ext>
            </a:extLst>
          </p:cNvPr>
          <p:cNvSpPr txBox="1"/>
          <p:nvPr/>
        </p:nvSpPr>
        <p:spPr>
          <a:xfrm>
            <a:off x="624452" y="3671385"/>
            <a:ext cx="726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Stevens, M. &amp; Harrington, J. (2022,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Glossa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).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6814E-3EA5-FB09-4856-13D95A6DEAF5}"/>
              </a:ext>
            </a:extLst>
          </p:cNvPr>
          <p:cNvSpPr txBox="1"/>
          <p:nvPr/>
        </p:nvSpPr>
        <p:spPr>
          <a:xfrm>
            <a:off x="608686" y="4430931"/>
            <a:ext cx="9751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Gubian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, M., Cronenberg, J., and Harrington, J. (2023,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Speech Communication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).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0C32D-83DE-92DC-4A40-92214B65EDD1}"/>
              </a:ext>
            </a:extLst>
          </p:cNvPr>
          <p:cNvSpPr txBox="1"/>
          <p:nvPr/>
        </p:nvSpPr>
        <p:spPr>
          <a:xfrm>
            <a:off x="624452" y="4807982"/>
            <a:ext cx="7651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8. Cronenberg, J. (2024, doct. diss.)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A4FBB-189D-BD02-F6C5-0E1E6971CEB6}"/>
              </a:ext>
            </a:extLst>
          </p:cNvPr>
          <p:cNvSpPr txBox="1"/>
          <p:nvPr/>
        </p:nvSpPr>
        <p:spPr>
          <a:xfrm>
            <a:off x="624452" y="4048595"/>
            <a:ext cx="6905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6. Cronenberg, Klingler, Kleber, Pucher (2022,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Interspeech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)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BB2EC3-4C0F-ECAA-19E5-7EC6B1E82D5B}"/>
              </a:ext>
            </a:extLst>
          </p:cNvPr>
          <p:cNvSpPr txBox="1"/>
          <p:nvPr/>
        </p:nvSpPr>
        <p:spPr>
          <a:xfrm>
            <a:off x="608686" y="5154197"/>
            <a:ext cx="8923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Jochim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, M. &amp; Kleber, F. (2025, in press: in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Rathcke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&amp; Kleber eds. 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C70192-67ED-8BA9-1F50-A6BBB2869E24}"/>
              </a:ext>
            </a:extLst>
          </p:cNvPr>
          <p:cNvSpPr txBox="1"/>
          <p:nvPr/>
        </p:nvSpPr>
        <p:spPr>
          <a:xfrm>
            <a:off x="608686" y="3289208"/>
            <a:ext cx="1052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Harrington, J.,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Gubian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, M., Stevens, M., and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Schiel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, F. (2019,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J. Acoustical Soc. America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).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27265-4CE8-B940-061E-675B7994A0B4}"/>
              </a:ext>
            </a:extLst>
          </p:cNvPr>
          <p:cNvSpPr txBox="1"/>
          <p:nvPr/>
        </p:nvSpPr>
        <p:spPr>
          <a:xfrm>
            <a:off x="1421698" y="5999861"/>
            <a:ext cx="7323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Media attention due to [4] – see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here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and especially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here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FA0D-90BA-12BC-06EA-0BE7ACB54E96}"/>
              </a:ext>
            </a:extLst>
          </p:cNvPr>
          <p:cNvSpPr txBox="1"/>
          <p:nvPr/>
        </p:nvSpPr>
        <p:spPr>
          <a:xfrm>
            <a:off x="555022" y="5514476"/>
            <a:ext cx="985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Kapia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, L. &amp;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Riverin-Coutlée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, J. (in press, in Omari A., A,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Sinani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,  L. Halala eds.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ABADC-EA08-2FCB-45FE-E254F52957AF}"/>
              </a:ext>
            </a:extLst>
          </p:cNvPr>
          <p:cNvSpPr txBox="1"/>
          <p:nvPr/>
        </p:nvSpPr>
        <p:spPr>
          <a:xfrm>
            <a:off x="1421698" y="6360140"/>
            <a:ext cx="568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Recent review by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Beddor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 (2023, section 5.2)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00B46-4903-0774-7A4A-031AECF3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95" y="-170284"/>
            <a:ext cx="4005198" cy="1325563"/>
          </a:xfrm>
        </p:spPr>
        <p:txBody>
          <a:bodyPr/>
          <a:lstStyle/>
          <a:p>
            <a:r>
              <a:rPr lang="en-GB" dirty="0"/>
              <a:t>Discriminability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08EDD-BCB0-1E0B-E635-C71DE2E1EBD7}"/>
              </a:ext>
            </a:extLst>
          </p:cNvPr>
          <p:cNvSpPr txBox="1"/>
          <p:nvPr/>
        </p:nvSpPr>
        <p:spPr>
          <a:xfrm>
            <a:off x="863558" y="1446005"/>
            <a:ext cx="1118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Only memorize a token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of  a phonological class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as long as it is not probabilistically closer to any other phonological class.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7ADE0-024C-923A-DF92-6077CB666D3B}"/>
              </a:ext>
            </a:extLst>
          </p:cNvPr>
          <p:cNvSpPr txBox="1"/>
          <p:nvPr/>
        </p:nvSpPr>
        <p:spPr>
          <a:xfrm>
            <a:off x="1777958" y="4628169"/>
            <a:ext cx="9741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preserves the distinction between 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phonological classes: that is, it prevents   /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u/ (e.g.,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feed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feud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 from merging i.e.,  collapsing, into a single phonological class).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5206E-9CD3-58EA-CABC-4AE7790CE633}"/>
              </a:ext>
            </a:extLst>
          </p:cNvPr>
          <p:cNvSpPr txBox="1"/>
          <p:nvPr/>
        </p:nvSpPr>
        <p:spPr>
          <a:xfrm>
            <a:off x="1777958" y="3383336"/>
            <a:ext cx="995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 influence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on the memorization of phonetic variants of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phonological class  (e.g. [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 and [u] of food or of feud)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5DC8E-7808-7CFC-1F1F-C48CA7FFE9C2}"/>
              </a:ext>
            </a:extLst>
          </p:cNvPr>
          <p:cNvSpPr txBox="1"/>
          <p:nvPr/>
        </p:nvSpPr>
        <p:spPr>
          <a:xfrm>
            <a:off x="973777" y="2814452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Discriminability</a:t>
            </a:r>
          </a:p>
        </p:txBody>
      </p:sp>
    </p:spTree>
    <p:extLst>
      <p:ext uri="{BB962C8B-B14F-4D97-AF65-F5344CB8AC3E}">
        <p14:creationId xmlns:p14="http://schemas.microsoft.com/office/powerpoint/2010/main" val="168971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1B08D-E811-8EB0-9303-DF7B5764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006" y="14880"/>
            <a:ext cx="7974775" cy="1325563"/>
          </a:xfrm>
        </p:spPr>
        <p:txBody>
          <a:bodyPr/>
          <a:lstStyle/>
          <a:p>
            <a:r>
              <a:rPr lang="en-GB" dirty="0"/>
              <a:t>Discriminability and typicality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A72CE-C0D0-FB81-0D01-9FED5864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1436"/>
            <a:ext cx="5756564" cy="575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70A10-D9A7-3FE7-E222-A523CA9E7ECD}"/>
              </a:ext>
            </a:extLst>
          </p:cNvPr>
          <p:cNvSpPr txBox="1"/>
          <p:nvPr/>
        </p:nvSpPr>
        <p:spPr>
          <a:xfrm>
            <a:off x="154379" y="1479130"/>
            <a:ext cx="4833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1-4 are four tokens of an agent speaker's productions of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77959-1B29-C154-CC73-D9CB8CC819C4}"/>
              </a:ext>
            </a:extLst>
          </p:cNvPr>
          <p:cNvSpPr txBox="1"/>
          <p:nvPr/>
        </p:nvSpPr>
        <p:spPr>
          <a:xfrm>
            <a:off x="154379" y="2693801"/>
            <a:ext cx="6293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ellipses are those of an agent listener's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phonological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classes.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838F7-6B1C-5737-E328-E9E8329A7533}"/>
              </a:ext>
            </a:extLst>
          </p:cNvPr>
          <p:cNvSpPr txBox="1"/>
          <p:nvPr/>
        </p:nvSpPr>
        <p:spPr>
          <a:xfrm>
            <a:off x="1553485" y="4271683"/>
            <a:ext cx="3028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typical     -    -    +  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20E37-8721-1F0F-DD9B-920B1D8F447D}"/>
              </a:ext>
            </a:extLst>
          </p:cNvPr>
          <p:cNvSpPr txBox="1"/>
          <p:nvPr/>
        </p:nvSpPr>
        <p:spPr>
          <a:xfrm>
            <a:off x="559879" y="469749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discriminable     +   -    -    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44173-C560-CBE3-ED7A-6DA2B6F81FBF}"/>
              </a:ext>
            </a:extLst>
          </p:cNvPr>
          <p:cNvSpPr txBox="1"/>
          <p:nvPr/>
        </p:nvSpPr>
        <p:spPr>
          <a:xfrm>
            <a:off x="2921159" y="3813981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1   2   3   4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09DDE-3B75-96FC-8C70-FB973C1B0D9A}"/>
              </a:ext>
            </a:extLst>
          </p:cNvPr>
          <p:cNvSpPr txBox="1"/>
          <p:nvPr/>
        </p:nvSpPr>
        <p:spPr>
          <a:xfrm>
            <a:off x="249382" y="5856603"/>
            <a:ext cx="629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Only 4 is memorized by the agent listener.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BDEFF-EA25-B02F-D3B8-3AEA59DE1996}"/>
              </a:ext>
            </a:extLst>
          </p:cNvPr>
          <p:cNvSpPr txBox="1"/>
          <p:nvPr/>
        </p:nvSpPr>
        <p:spPr>
          <a:xfrm>
            <a:off x="7939668" y="1217520"/>
            <a:ext cx="371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confidence ellipses</a:t>
            </a:r>
          </a:p>
        </p:txBody>
      </p:sp>
    </p:spTree>
    <p:extLst>
      <p:ext uri="{BB962C8B-B14F-4D97-AF65-F5344CB8AC3E}">
        <p14:creationId xmlns:p14="http://schemas.microsoft.com/office/powerpoint/2010/main" val="329300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C0171-D3C1-95BC-342E-385C19C2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9385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Three ABMs were run consisting of: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9BCFF-D336-333A-006C-0DC53C65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04" y="2100712"/>
            <a:ext cx="5411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(b) 11 younger speakers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A439F-BEA6-73AA-46BE-DC1720234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04" y="1628098"/>
            <a:ext cx="5506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(a) 11 older speakers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CE857-6387-04CD-CF74-91999FDA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73" y="2587005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(c) all 22 speakers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DA17454-9FE8-2189-71C1-8C92E46D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10" y="-28534"/>
            <a:ext cx="9304319" cy="1325563"/>
          </a:xfrm>
        </p:spPr>
        <p:txBody>
          <a:bodyPr/>
          <a:lstStyle/>
          <a:p>
            <a:r>
              <a:rPr lang="en-GB" dirty="0"/>
              <a:t>Models that were run and predictions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ACA70-8589-7066-05F7-ACA360A41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04" y="4907136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(c):  /</a:t>
            </a:r>
            <a:r>
              <a:rPr lang="en-AU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, u/ of old should shift towards young.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764AF-89D9-3E96-AAF0-A7A8A3E6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04" y="5611463"/>
            <a:ext cx="86744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(a, b, c): no change in /</a:t>
            </a:r>
            <a:r>
              <a:rPr lang="en-AU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AU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 for which there is hardly any speaker variation.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6DF7F-1CBF-03C2-5FBA-AC7B09F0BFED}"/>
              </a:ext>
            </a:extLst>
          </p:cNvPr>
          <p:cNvSpPr txBox="1"/>
          <p:nvPr/>
        </p:nvSpPr>
        <p:spPr>
          <a:xfrm>
            <a:off x="106877" y="3335825"/>
            <a:ext cx="181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4D323-4238-DCE3-2324-81451A214B66}"/>
              </a:ext>
            </a:extLst>
          </p:cNvPr>
          <p:cNvSpPr txBox="1"/>
          <p:nvPr/>
        </p:nvSpPr>
        <p:spPr>
          <a:xfrm>
            <a:off x="1514104" y="3731126"/>
            <a:ext cx="885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(a, b): no change in /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 or /u/ because the groups are homogeneous (old: all back [u];  young: all front [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]).</a:t>
            </a:r>
          </a:p>
        </p:txBody>
      </p:sp>
    </p:spTree>
    <p:extLst>
      <p:ext uri="{BB962C8B-B14F-4D97-AF65-F5344CB8AC3E}">
        <p14:creationId xmlns:p14="http://schemas.microsoft.com/office/powerpoint/2010/main" val="240592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ig5sc.pdf">
            <a:extLst>
              <a:ext uri="{FF2B5EF4-FFF2-40B4-BE49-F238E27FC236}">
                <a16:creationId xmlns:a16="http://schemas.microsoft.com/office/drawing/2014/main" id="{0F60011F-A51F-6824-676C-F48EAAB22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8497" r="2345" b="63007"/>
          <a:stretch>
            <a:fillRect/>
          </a:stretch>
        </p:blipFill>
        <p:spPr bwMode="auto">
          <a:xfrm>
            <a:off x="4079174" y="2041282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ig5sc.pdf">
            <a:extLst>
              <a:ext uri="{FF2B5EF4-FFF2-40B4-BE49-F238E27FC236}">
                <a16:creationId xmlns:a16="http://schemas.microsoft.com/office/drawing/2014/main" id="{ED29275D-45B2-5598-CB15-2F1262F8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60115" r="3226" b="8672"/>
          <a:stretch/>
        </p:blipFill>
        <p:spPr bwMode="auto">
          <a:xfrm>
            <a:off x="4079174" y="4403482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BD1B909-5413-D514-D3C8-B2ECC116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29" y="4254057"/>
            <a:ext cx="29280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Mean after 30,000 interactions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CFC16-71A8-5CB2-2FA9-AF9613C0E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174" y="1474525"/>
            <a:ext cx="7772400" cy="52322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Young talked to young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87223D0-5524-8B77-DBA1-B8FF0E26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374" y="3260482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E7B8317-767C-A878-4D68-B637DCC9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974" y="32604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>
                <a:latin typeface="Calibri" panose="020F0502020204030204" pitchFamily="34" charset="0"/>
                <a:cs typeface="Calibri" panose="020F0502020204030204" pitchFamily="34" charset="0"/>
              </a:rPr>
              <a:t>/ju/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7EA3DB-17D2-5EEA-5F78-CA66ABC40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7574" y="33366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FCE698C0-7DAA-8018-1081-807DAFA6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974" y="6384682"/>
            <a:ext cx="47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138B4-D52B-A49E-53E1-6A03EAD8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474" y="3869098"/>
            <a:ext cx="7772400" cy="52322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Old talked to old 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11B9335-9CAD-1CC5-2A23-6470980C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35" y="1613118"/>
            <a:ext cx="29280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b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±2 </a:t>
            </a:r>
            <a:r>
              <a:rPr lang="en-US" altLang="en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s.d.</a:t>
            </a: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latin typeface="Calibri" panose="020F0502020204030204" pitchFamily="34" charset="0"/>
                <a:cs typeface="Calibri" panose="020F0502020204030204" pitchFamily="34" charset="0"/>
              </a:rPr>
              <a:t>(prior to interaction).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A910D71-9CAC-7BAE-D2C6-4686F328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54" y="-62231"/>
            <a:ext cx="9610115" cy="1325563"/>
          </a:xfrm>
        </p:spPr>
        <p:txBody>
          <a:bodyPr/>
          <a:lstStyle/>
          <a:p>
            <a:r>
              <a:rPr lang="en-GB" dirty="0"/>
              <a:t>No change within same speaker groups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1AD27-60D1-A4D1-F710-6D6248BBA626}"/>
              </a:ext>
            </a:extLst>
          </p:cNvPr>
          <p:cNvSpPr txBox="1"/>
          <p:nvPr/>
        </p:nvSpPr>
        <p:spPr>
          <a:xfrm rot="16200000">
            <a:off x="2158808" y="3803477"/>
            <a:ext cx="3317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DCT reconstructed F2</a:t>
            </a:r>
          </a:p>
        </p:txBody>
      </p:sp>
    </p:spTree>
    <p:extLst>
      <p:ext uri="{BB962C8B-B14F-4D97-AF65-F5344CB8AC3E}">
        <p14:creationId xmlns:p14="http://schemas.microsoft.com/office/powerpoint/2010/main" val="423756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6sc.pdf">
            <a:extLst>
              <a:ext uri="{FF2B5EF4-FFF2-40B4-BE49-F238E27FC236}">
                <a16:creationId xmlns:a16="http://schemas.microsoft.com/office/drawing/2014/main" id="{A1C5784B-6A47-8E0E-3817-227467950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29450" b="14140"/>
          <a:stretch/>
        </p:blipFill>
        <p:spPr bwMode="auto">
          <a:xfrm>
            <a:off x="1886197" y="2836460"/>
            <a:ext cx="9340897" cy="34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2354F-A704-EAEB-168B-FCD111C07B8B}"/>
              </a:ext>
            </a:extLst>
          </p:cNvPr>
          <p:cNvSpPr txBox="1"/>
          <p:nvPr/>
        </p:nvSpPr>
        <p:spPr>
          <a:xfrm>
            <a:off x="2188037" y="5706731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205FB-C422-9857-EACE-24457014C15A}"/>
              </a:ext>
            </a:extLst>
          </p:cNvPr>
          <p:cNvSpPr txBox="1"/>
          <p:nvPr/>
        </p:nvSpPr>
        <p:spPr>
          <a:xfrm>
            <a:off x="4932823" y="569485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FBA8C-0D6C-02D3-0DE6-152EE1FADA47}"/>
              </a:ext>
            </a:extLst>
          </p:cNvPr>
          <p:cNvSpPr txBox="1"/>
          <p:nvPr/>
        </p:nvSpPr>
        <p:spPr>
          <a:xfrm>
            <a:off x="7827055" y="574928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A831F-E6B6-17A4-E0CB-4A71CA8C3B56}"/>
              </a:ext>
            </a:extLst>
          </p:cNvPr>
          <p:cNvSpPr txBox="1"/>
          <p:nvPr/>
        </p:nvSpPr>
        <p:spPr>
          <a:xfrm>
            <a:off x="510998" y="984062"/>
            <a:ext cx="32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0 = baseline (at start)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3D922-CEB0-4DAC-9153-8E1D5E691F22}"/>
              </a:ext>
            </a:extLst>
          </p:cNvPr>
          <p:cNvSpPr txBox="1"/>
          <p:nvPr/>
        </p:nvSpPr>
        <p:spPr>
          <a:xfrm>
            <a:off x="575235" y="1531102"/>
            <a:ext cx="340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1..6 after 10,000 – 60,000 interactions.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34C09-BCB3-CAB6-5FF9-A8F789CF3D48}"/>
              </a:ext>
            </a:extLst>
          </p:cNvPr>
          <p:cNvSpPr txBox="1"/>
          <p:nvPr/>
        </p:nvSpPr>
        <p:spPr>
          <a:xfrm>
            <a:off x="5095178" y="95028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7ECFF-88A7-4FD1-177E-8DB697C2B55F}"/>
              </a:ext>
            </a:extLst>
          </p:cNvPr>
          <p:cNvSpPr txBox="1"/>
          <p:nvPr/>
        </p:nvSpPr>
        <p:spPr>
          <a:xfrm>
            <a:off x="6312068" y="974455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old: 3..6</a:t>
            </a:r>
          </a:p>
        </p:txBody>
      </p:sp>
      <p:pic>
        <p:nvPicPr>
          <p:cNvPr id="14" name="Picture 13" descr="fig6sc.pdf">
            <a:extLst>
              <a:ext uri="{FF2B5EF4-FFF2-40B4-BE49-F238E27FC236}">
                <a16:creationId xmlns:a16="http://schemas.microsoft.com/office/drawing/2014/main" id="{91DF6736-2515-4D2B-6D7B-7E61ED22A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3652" r="72239" b="85987"/>
          <a:stretch/>
        </p:blipFill>
        <p:spPr bwMode="auto">
          <a:xfrm>
            <a:off x="4539542" y="1276484"/>
            <a:ext cx="1844166" cy="13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6sc.pdf">
            <a:extLst>
              <a:ext uri="{FF2B5EF4-FFF2-40B4-BE49-F238E27FC236}">
                <a16:creationId xmlns:a16="http://schemas.microsoft.com/office/drawing/2014/main" id="{831B6FB5-1323-DB67-9222-FF383414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3209" r="52042" b="86431"/>
          <a:stretch/>
        </p:blipFill>
        <p:spPr bwMode="auto">
          <a:xfrm>
            <a:off x="6241447" y="1245672"/>
            <a:ext cx="1959428" cy="13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396DDF-C692-7440-0359-1200B47A8D06}"/>
              </a:ext>
            </a:extLst>
          </p:cNvPr>
          <p:cNvSpPr txBox="1"/>
          <p:nvPr/>
        </p:nvSpPr>
        <p:spPr>
          <a:xfrm>
            <a:off x="7969632" y="970426"/>
            <a:ext cx="1804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young: 0..2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D3C59-4C23-1412-8AEA-C1556CED1056}"/>
              </a:ext>
            </a:extLst>
          </p:cNvPr>
          <p:cNvSpPr txBox="1"/>
          <p:nvPr/>
        </p:nvSpPr>
        <p:spPr>
          <a:xfrm>
            <a:off x="9784986" y="937646"/>
            <a:ext cx="1804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young: 3..6</a:t>
            </a:r>
          </a:p>
        </p:txBody>
      </p:sp>
      <p:pic>
        <p:nvPicPr>
          <p:cNvPr id="18" name="Picture 17" descr="fig6sc.pdf">
            <a:extLst>
              <a:ext uri="{FF2B5EF4-FFF2-40B4-BE49-F238E27FC236}">
                <a16:creationId xmlns:a16="http://schemas.microsoft.com/office/drawing/2014/main" id="{8B714CDE-F9AF-2374-7C82-E6FC50186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4" t="4604" r="30404" b="87014"/>
          <a:stretch/>
        </p:blipFill>
        <p:spPr bwMode="auto">
          <a:xfrm>
            <a:off x="7887146" y="1398734"/>
            <a:ext cx="1815354" cy="110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6sc.pdf">
            <a:extLst>
              <a:ext uri="{FF2B5EF4-FFF2-40B4-BE49-F238E27FC236}">
                <a16:creationId xmlns:a16="http://schemas.microsoft.com/office/drawing/2014/main" id="{D0541A2C-A7A8-DF65-B59E-B9D7B5D29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9" t="4476" r="7563" b="86479"/>
          <a:stretch/>
        </p:blipFill>
        <p:spPr bwMode="auto">
          <a:xfrm>
            <a:off x="9655238" y="1397274"/>
            <a:ext cx="1959428" cy="11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D75E05-74E9-11F7-634E-3FC71ABD5A2A}"/>
              </a:ext>
            </a:extLst>
          </p:cNvPr>
          <p:cNvSpPr txBox="1"/>
          <p:nvPr/>
        </p:nvSpPr>
        <p:spPr>
          <a:xfrm>
            <a:off x="4566126" y="94524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D3E0819-A244-4529-66C8-C7FBFEE2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93" y="-22240"/>
            <a:ext cx="10411023" cy="1325563"/>
          </a:xfrm>
        </p:spPr>
        <p:txBody>
          <a:bodyPr/>
          <a:lstStyle/>
          <a:p>
            <a:r>
              <a:rPr lang="en-GB" dirty="0"/>
              <a:t>Both groups interact: 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young in /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u/</a:t>
            </a:r>
            <a:r>
              <a:rPr lang="en-GB" dirty="0"/>
              <a:t> 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6F04A813-3435-1907-2099-B02066B6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511" y="6403114"/>
            <a:ext cx="2791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DE" sz="28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F7D3CE-5040-1316-FF98-AF8D8D54355F}"/>
              </a:ext>
            </a:extLst>
          </p:cNvPr>
          <p:cNvSpPr txBox="1"/>
          <p:nvPr/>
        </p:nvSpPr>
        <p:spPr>
          <a:xfrm rot="16200000">
            <a:off x="-118103" y="4482749"/>
            <a:ext cx="3317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DCT reconstructed F2</a:t>
            </a:r>
          </a:p>
        </p:txBody>
      </p:sp>
    </p:spTree>
    <p:extLst>
      <p:ext uri="{BB962C8B-B14F-4D97-AF65-F5344CB8AC3E}">
        <p14:creationId xmlns:p14="http://schemas.microsoft.com/office/powerpoint/2010/main" val="399001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3FF413-16FA-AF5E-0346-C711464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486" y="-232567"/>
            <a:ext cx="6477000" cy="1325563"/>
          </a:xfrm>
        </p:spPr>
        <p:txBody>
          <a:bodyPr/>
          <a:lstStyle/>
          <a:p>
            <a:r>
              <a:rPr lang="en-GB" dirty="0"/>
              <a:t>Conclusions and outlook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22517-7C2D-B6C9-E39A-FF95B1094D30}"/>
              </a:ext>
            </a:extLst>
          </p:cNvPr>
          <p:cNvSpPr txBox="1"/>
          <p:nvPr/>
        </p:nvSpPr>
        <p:spPr>
          <a:xfrm>
            <a:off x="814037" y="803064"/>
            <a:ext cx="10024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sound change gets going: there is interaction between (groups of) individuals who are advanced to different degrees along a path of sound change combined with selective memorization.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9AD7B-2D7A-683B-1402-6A0C39F4B55B}"/>
              </a:ext>
            </a:extLst>
          </p:cNvPr>
          <p:cNvSpPr txBox="1"/>
          <p:nvPr/>
        </p:nvSpPr>
        <p:spPr>
          <a:xfrm>
            <a:off x="814036" y="2614269"/>
            <a:ext cx="821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model cannot explain how some individuals get to be more 'innovative' than others in the first place.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886DF-2845-3339-544B-D873B4512350}"/>
              </a:ext>
            </a:extLst>
          </p:cNvPr>
          <p:cNvSpPr txBox="1"/>
          <p:nvPr/>
        </p:nvSpPr>
        <p:spPr>
          <a:xfrm>
            <a:off x="814035" y="3853496"/>
            <a:ext cx="821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Sound change is not inevitable if there is relative phonetic homogeneity between individuals.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E4882-4696-F807-C505-133AA4782357}"/>
              </a:ext>
            </a:extLst>
          </p:cNvPr>
          <p:cNvSpPr txBox="1"/>
          <p:nvPr/>
        </p:nvSpPr>
        <p:spPr>
          <a:xfrm>
            <a:off x="814037" y="5233813"/>
            <a:ext cx="8218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model in Harrington &amp;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Schiel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(2017) cannot handle phonetic mergers (neutralization) because of discriminability – but see [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3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7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 page 2.</a:t>
            </a:r>
          </a:p>
        </p:txBody>
      </p:sp>
    </p:spTree>
    <p:extLst>
      <p:ext uri="{BB962C8B-B14F-4D97-AF65-F5344CB8AC3E}">
        <p14:creationId xmlns:p14="http://schemas.microsoft.com/office/powerpoint/2010/main" val="416555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209DE8-7813-912C-36BF-48DA51F3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21" y="-88599"/>
            <a:ext cx="7482561" cy="1325563"/>
          </a:xfrm>
        </p:spPr>
        <p:txBody>
          <a:bodyPr/>
          <a:lstStyle/>
          <a:p>
            <a:r>
              <a:rPr lang="en-GB" dirty="0"/>
              <a:t>The IP model of sound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12717-5954-C657-4FF4-CFD68F02345D}"/>
              </a:ext>
            </a:extLst>
          </p:cNvPr>
          <p:cNvSpPr txBox="1"/>
          <p:nvPr/>
        </p:nvSpPr>
        <p:spPr>
          <a:xfrm>
            <a:off x="1123788" y="2939905"/>
            <a:ext cx="3013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Phonetic origin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F8F90-08E4-9A9B-79A6-9E4B12B334CA}"/>
              </a:ext>
            </a:extLst>
          </p:cNvPr>
          <p:cNvSpPr txBox="1"/>
          <p:nvPr/>
        </p:nvSpPr>
        <p:spPr>
          <a:xfrm>
            <a:off x="1123788" y="3494656"/>
            <a:ext cx="819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phonetic conditions likely to lead to sound change.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3025E-722D-E7DA-04F0-25C59B06F87C}"/>
              </a:ext>
            </a:extLst>
          </p:cNvPr>
          <p:cNvSpPr txBox="1"/>
          <p:nvPr/>
        </p:nvSpPr>
        <p:spPr>
          <a:xfrm>
            <a:off x="1123788" y="4200197"/>
            <a:ext cx="467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Spread of sound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6B374-4F01-5270-FEE4-171AB34F5279}"/>
              </a:ext>
            </a:extLst>
          </p:cNvPr>
          <p:cNvSpPr txBox="1"/>
          <p:nvPr/>
        </p:nvSpPr>
        <p:spPr>
          <a:xfrm>
            <a:off x="1123788" y="4768614"/>
            <a:ext cx="9481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such conditions come to 'infect' an entire speech community over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5C0C3-6CC9-92B2-EB99-DF159544048A}"/>
              </a:ext>
            </a:extLst>
          </p:cNvPr>
          <p:cNvSpPr txBox="1"/>
          <p:nvPr/>
        </p:nvSpPr>
        <p:spPr>
          <a:xfrm>
            <a:off x="472966" y="1135280"/>
            <a:ext cx="9816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has, as one  of its main purposes, to understand how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phonetic origin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phonetic spread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of sound change are connected.</a:t>
            </a:r>
          </a:p>
        </p:txBody>
      </p:sp>
    </p:spTree>
    <p:extLst>
      <p:ext uri="{BB962C8B-B14F-4D97-AF65-F5344CB8AC3E}">
        <p14:creationId xmlns:p14="http://schemas.microsoft.com/office/powerpoint/2010/main" val="154051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7ABB6D-04AE-467B-51A7-A268D3D7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0" y="-206518"/>
            <a:ext cx="10314878" cy="1325563"/>
          </a:xfrm>
        </p:spPr>
        <p:txBody>
          <a:bodyPr/>
          <a:lstStyle/>
          <a:p>
            <a:r>
              <a:rPr lang="en-GB" dirty="0"/>
              <a:t>The IP model of sound change: foundations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042A7-0548-328C-84F4-3B79F0AFC1E3}"/>
              </a:ext>
            </a:extLst>
          </p:cNvPr>
          <p:cNvSpPr txBox="1"/>
          <p:nvPr/>
        </p:nvSpPr>
        <p:spPr>
          <a:xfrm>
            <a:off x="813320" y="1897744"/>
            <a:ext cx="857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1. sound change is directional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(Garrett &amp; Johnson, 2013)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6911A-2358-1D2D-358B-90027CF2CF61}"/>
              </a:ext>
            </a:extLst>
          </p:cNvPr>
          <p:cNvSpPr txBox="1"/>
          <p:nvPr/>
        </p:nvSpPr>
        <p:spPr>
          <a:xfrm>
            <a:off x="813320" y="2519824"/>
            <a:ext cx="1023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2. there is a link between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direction of phonetic variation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and sound change (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Harrington &amp; Schiel, 2017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EFAA2-1C77-DB39-9AB9-8B8C43CB0CD6}"/>
              </a:ext>
            </a:extLst>
          </p:cNvPr>
          <p:cNvSpPr txBox="1"/>
          <p:nvPr/>
        </p:nvSpPr>
        <p:spPr>
          <a:xfrm>
            <a:off x="868860" y="4422254"/>
            <a:ext cx="8576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3. Perceived speech influences speech production (e.g.,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Pierrehumbert, 2003)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selective memorization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A981C-A919-C40B-0CB8-1B92D584F6CA}"/>
              </a:ext>
            </a:extLst>
          </p:cNvPr>
          <p:cNvSpPr txBox="1"/>
          <p:nvPr/>
        </p:nvSpPr>
        <p:spPr>
          <a:xfrm>
            <a:off x="868860" y="5629330"/>
            <a:ext cx="1023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4. Selective memorization can under certain circumstances  bring about sound change over time.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C5B34-0977-2FDE-DCFF-ACFC259850D9}"/>
              </a:ext>
            </a:extLst>
          </p:cNvPr>
          <p:cNvSpPr txBox="1"/>
          <p:nvPr/>
        </p:nvSpPr>
        <p:spPr>
          <a:xfrm>
            <a:off x="868860" y="3638305"/>
            <a:ext cx="548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Spoken language interaction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9E418-4F96-33A0-A982-9B8FE53EC326}"/>
              </a:ext>
            </a:extLst>
          </p:cNvPr>
          <p:cNvSpPr txBox="1"/>
          <p:nvPr/>
        </p:nvSpPr>
        <p:spPr>
          <a:xfrm>
            <a:off x="868860" y="1317746"/>
            <a:ext cx="552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Phonetics and sound change</a:t>
            </a:r>
          </a:p>
        </p:txBody>
      </p:sp>
    </p:spTree>
    <p:extLst>
      <p:ext uri="{BB962C8B-B14F-4D97-AF65-F5344CB8AC3E}">
        <p14:creationId xmlns:p14="http://schemas.microsoft.com/office/powerpoint/2010/main" val="228527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B233-1D31-DAA9-EDBA-1D10E1EF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97" y="12844"/>
            <a:ext cx="7594006" cy="1325563"/>
          </a:xfrm>
        </p:spPr>
        <p:txBody>
          <a:bodyPr/>
          <a:lstStyle/>
          <a:p>
            <a:r>
              <a:rPr lang="en-GB" dirty="0"/>
              <a:t>1. Sound change is directional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81C5-BB34-BCA9-E77B-553E25FC5C20}"/>
              </a:ext>
            </a:extLst>
          </p:cNvPr>
          <p:cNvSpPr txBox="1"/>
          <p:nvPr/>
        </p:nvSpPr>
        <p:spPr>
          <a:xfrm>
            <a:off x="579863" y="1220670"/>
            <a:ext cx="975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X &gt; Y does not imply Y &gt; X with equal frequency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3165C-F21D-2102-89DF-D14502A8674B}"/>
              </a:ext>
            </a:extLst>
          </p:cNvPr>
          <p:cNvSpPr txBox="1"/>
          <p:nvPr/>
        </p:nvSpPr>
        <p:spPr>
          <a:xfrm>
            <a:off x="2095797" y="3072254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u-fronting (but rarely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-backing)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B79CB-C795-4B1A-4D07-9BF5072B459C}"/>
              </a:ext>
            </a:extLst>
          </p:cNvPr>
          <p:cNvSpPr txBox="1"/>
          <p:nvPr/>
        </p:nvSpPr>
        <p:spPr>
          <a:xfrm>
            <a:off x="2151904" y="2123189"/>
            <a:ext cx="515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s-retraction (but rarely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ʃ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-fronting)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21BAA-7F46-5B89-A0DC-52BC9F0E482A}"/>
              </a:ext>
            </a:extLst>
          </p:cNvPr>
          <p:cNvSpPr txBox="1"/>
          <p:nvPr/>
        </p:nvSpPr>
        <p:spPr>
          <a:xfrm>
            <a:off x="2151904" y="2605686"/>
            <a:ext cx="3353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k &gt;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tʃ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but never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tʃ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&gt; 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1DCFA-3967-2EBA-6F5F-C56D3034C74A}"/>
              </a:ext>
            </a:extLst>
          </p:cNvPr>
          <p:cNvSpPr txBox="1"/>
          <p:nvPr/>
        </p:nvSpPr>
        <p:spPr>
          <a:xfrm>
            <a:off x="579864" y="4088227"/>
            <a:ext cx="11184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Directional sound change has a synchronic, phonetic origin: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s-retraction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ki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perceptual confusions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u-fronting (various)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E43AD-321B-6E84-47C4-DF68C90D38B3}"/>
              </a:ext>
            </a:extLst>
          </p:cNvPr>
          <p:cNvSpPr txBox="1"/>
          <p:nvPr/>
        </p:nvSpPr>
        <p:spPr>
          <a:xfrm>
            <a:off x="133814" y="6347251"/>
            <a:ext cx="1192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1. garrett2011.pdf. 2.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Stevens et al, 2015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Stevens &amp; Harrington, 2016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3. guion1998.phonetica.pdf; ohala1992.pdf </a:t>
            </a:r>
          </a:p>
        </p:txBody>
      </p:sp>
    </p:spTree>
    <p:extLst>
      <p:ext uri="{BB962C8B-B14F-4D97-AF65-F5344CB8AC3E}">
        <p14:creationId xmlns:p14="http://schemas.microsoft.com/office/powerpoint/2010/main" val="33407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95A6B0-0469-C93A-272B-4B8A0B6F0F92}"/>
              </a:ext>
            </a:extLst>
          </p:cNvPr>
          <p:cNvSpPr txBox="1"/>
          <p:nvPr/>
        </p:nvSpPr>
        <p:spPr>
          <a:xfrm>
            <a:off x="381675" y="1001827"/>
            <a:ext cx="10247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IP-model of sound change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phonetic variation is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directed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along a possible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path of sound change.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B9053-AA48-9977-1303-AFA809428AF5}"/>
              </a:ext>
            </a:extLst>
          </p:cNvPr>
          <p:cNvSpPr txBox="1"/>
          <p:nvPr/>
        </p:nvSpPr>
        <p:spPr>
          <a:xfrm>
            <a:off x="367586" y="4824396"/>
            <a:ext cx="6237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are two speakers (or speaker groups) producing retracted (A) and fronted (B) variants of /u/ at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stages of a sound change.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91B17-88B7-979A-87E2-07B8E8BAE56E}"/>
              </a:ext>
            </a:extLst>
          </p:cNvPr>
          <p:cNvSpPr txBox="1"/>
          <p:nvPr/>
        </p:nvSpPr>
        <p:spPr>
          <a:xfrm>
            <a:off x="8219773" y="2598565"/>
            <a:ext cx="21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  &gt;  </a:t>
            </a:r>
            <a:r>
              <a:rPr lang="en-GB" sz="32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&gt;  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963E0-6A0F-9DB8-0F03-76838014E18A}"/>
              </a:ext>
            </a:extLst>
          </p:cNvPr>
          <p:cNvSpPr txBox="1"/>
          <p:nvPr/>
        </p:nvSpPr>
        <p:spPr>
          <a:xfrm>
            <a:off x="8219773" y="4380757"/>
            <a:ext cx="393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FF11C-BD5F-6CE9-06B4-D1890CAC5D51}"/>
              </a:ext>
            </a:extLst>
          </p:cNvPr>
          <p:cNvSpPr txBox="1"/>
          <p:nvPr/>
        </p:nvSpPr>
        <p:spPr>
          <a:xfrm>
            <a:off x="9082593" y="4350102"/>
            <a:ext cx="524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AF90E2-83B5-7483-35C8-DF4E1D8CD197}"/>
              </a:ext>
            </a:extLst>
          </p:cNvPr>
          <p:cNvCxnSpPr>
            <a:cxnSpLocks/>
          </p:cNvCxnSpPr>
          <p:nvPr/>
        </p:nvCxnSpPr>
        <p:spPr>
          <a:xfrm flipV="1">
            <a:off x="8438258" y="3183340"/>
            <a:ext cx="0" cy="1165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94FD64-EB90-9D8B-1FA5-58BE006F50F4}"/>
              </a:ext>
            </a:extLst>
          </p:cNvPr>
          <p:cNvCxnSpPr>
            <a:cxnSpLocks/>
          </p:cNvCxnSpPr>
          <p:nvPr/>
        </p:nvCxnSpPr>
        <p:spPr>
          <a:xfrm flipV="1">
            <a:off x="9312559" y="3122089"/>
            <a:ext cx="0" cy="1165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4720A5-E096-9EAA-B87D-91F2C3D3095F}"/>
              </a:ext>
            </a:extLst>
          </p:cNvPr>
          <p:cNvSpPr txBox="1"/>
          <p:nvPr/>
        </p:nvSpPr>
        <p:spPr>
          <a:xfrm>
            <a:off x="7382107" y="5696201"/>
            <a:ext cx="3925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1. Harrington, Kleber,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Reubold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Schiel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, Stevens (2018).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95D03C-FF01-EBE1-D12D-CC6B7680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86" y="-89949"/>
            <a:ext cx="12108366" cy="1325563"/>
          </a:xfrm>
        </p:spPr>
        <p:txBody>
          <a:bodyPr>
            <a:normAutofit/>
          </a:bodyPr>
          <a:lstStyle/>
          <a:p>
            <a:r>
              <a:rPr lang="en-GB" sz="3600" dirty="0"/>
              <a:t>2. The direction of phonetic variation and sound change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90C254-0BD5-A56F-C880-1917FF707E7A}"/>
              </a:ext>
            </a:extLst>
          </p:cNvPr>
          <p:cNvSpPr/>
          <p:nvPr/>
        </p:nvSpPr>
        <p:spPr>
          <a:xfrm>
            <a:off x="2906335" y="3156391"/>
            <a:ext cx="1818288" cy="639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727B7C-F137-B207-6EF4-78F49AC322BB}"/>
              </a:ext>
            </a:extLst>
          </p:cNvPr>
          <p:cNvSpPr/>
          <p:nvPr/>
        </p:nvSpPr>
        <p:spPr>
          <a:xfrm rot="20666981">
            <a:off x="1620950" y="3200018"/>
            <a:ext cx="1195933" cy="6391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432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F95F8-B8D5-9101-DAF1-CC1361E6E032}"/>
              </a:ext>
            </a:extLst>
          </p:cNvPr>
          <p:cNvSpPr txBox="1"/>
          <p:nvPr/>
        </p:nvSpPr>
        <p:spPr>
          <a:xfrm>
            <a:off x="2040922" y="3257982"/>
            <a:ext cx="40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5E334-C81D-40B6-F57F-885AB20FB409}"/>
              </a:ext>
            </a:extLst>
          </p:cNvPr>
          <p:cNvSpPr txBox="1"/>
          <p:nvPr/>
        </p:nvSpPr>
        <p:spPr>
          <a:xfrm>
            <a:off x="3590502" y="3232023"/>
            <a:ext cx="40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5CD6B9-79D1-98B5-6A27-F89D4569FDA5}"/>
              </a:ext>
            </a:extLst>
          </p:cNvPr>
          <p:cNvCxnSpPr/>
          <p:nvPr/>
        </p:nvCxnSpPr>
        <p:spPr>
          <a:xfrm flipV="1">
            <a:off x="1201324" y="2694747"/>
            <a:ext cx="0" cy="1545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8D36A1-BE6B-A0BB-48BB-F708C40226AA}"/>
              </a:ext>
            </a:extLst>
          </p:cNvPr>
          <p:cNvCxnSpPr>
            <a:cxnSpLocks/>
          </p:cNvCxnSpPr>
          <p:nvPr/>
        </p:nvCxnSpPr>
        <p:spPr>
          <a:xfrm>
            <a:off x="1201324" y="4239768"/>
            <a:ext cx="3598521" cy="25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ADF0FC-3B03-6C6E-C0FF-BC8229F19D38}"/>
              </a:ext>
            </a:extLst>
          </p:cNvPr>
          <p:cNvSpPr txBox="1"/>
          <p:nvPr/>
        </p:nvSpPr>
        <p:spPr>
          <a:xfrm>
            <a:off x="1163265" y="4380757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Acoustic parameter (AP)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73DDA7-A311-FFE4-2985-BAC0D78F3764}"/>
              </a:ext>
            </a:extLst>
          </p:cNvPr>
          <p:cNvSpPr txBox="1"/>
          <p:nvPr/>
        </p:nvSpPr>
        <p:spPr>
          <a:xfrm>
            <a:off x="735118" y="2300409"/>
            <a:ext cx="125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 2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9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F583B1-9EF6-4628-885A-73213CF57B1B}"/>
              </a:ext>
            </a:extLst>
          </p:cNvPr>
          <p:cNvSpPr txBox="1">
            <a:spLocks/>
          </p:cNvSpPr>
          <p:nvPr/>
        </p:nvSpPr>
        <p:spPr>
          <a:xfrm>
            <a:off x="706937" y="-31418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3. Perception influences production: selective memorization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FF90D3-E994-8D9B-C7F3-8991EB1445D4}"/>
              </a:ext>
            </a:extLst>
          </p:cNvPr>
          <p:cNvSpPr txBox="1"/>
          <p:nvPr/>
        </p:nvSpPr>
        <p:spPr>
          <a:xfrm>
            <a:off x="8205417" y="5482293"/>
            <a:ext cx="3580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Acoustic signal of 'who'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81F4AE-967D-870E-24C3-01759187AF7F}"/>
              </a:ext>
            </a:extLst>
          </p:cNvPr>
          <p:cNvSpPr txBox="1"/>
          <p:nvPr/>
        </p:nvSpPr>
        <p:spPr>
          <a:xfrm>
            <a:off x="8298130" y="3124883"/>
            <a:ext cx="348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Selectively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add to memory based on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typicality.</a:t>
            </a:r>
            <a:endParaRPr lang="en-GB" sz="2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533EE3-64B8-5FC7-6503-B587AB7289FE}"/>
              </a:ext>
            </a:extLst>
          </p:cNvPr>
          <p:cNvSpPr txBox="1"/>
          <p:nvPr/>
        </p:nvSpPr>
        <p:spPr>
          <a:xfrm>
            <a:off x="744795" y="2122164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897ED9-78D5-04B1-248B-2611A6940EF8}"/>
              </a:ext>
            </a:extLst>
          </p:cNvPr>
          <p:cNvSpPr txBox="1"/>
          <p:nvPr/>
        </p:nvSpPr>
        <p:spPr>
          <a:xfrm>
            <a:off x="4606904" y="2527358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B558D0-1211-4D97-CFA6-FB21CED53A5C}"/>
              </a:ext>
            </a:extLst>
          </p:cNvPr>
          <p:cNvSpPr txBox="1"/>
          <p:nvPr/>
        </p:nvSpPr>
        <p:spPr>
          <a:xfrm>
            <a:off x="4759304" y="2679758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9EE646-BB97-F4F7-C637-36A2D0680ADE}"/>
              </a:ext>
            </a:extLst>
          </p:cNvPr>
          <p:cNvSpPr txBox="1"/>
          <p:nvPr/>
        </p:nvSpPr>
        <p:spPr>
          <a:xfrm>
            <a:off x="4331023" y="2735706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0CE0BD-53C1-B035-EA68-F00B6362253B}"/>
              </a:ext>
            </a:extLst>
          </p:cNvPr>
          <p:cNvSpPr txBox="1"/>
          <p:nvPr/>
        </p:nvSpPr>
        <p:spPr>
          <a:xfrm>
            <a:off x="4483423" y="2888106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FD6AC0-34CC-3AED-B75B-CE0572F88654}"/>
              </a:ext>
            </a:extLst>
          </p:cNvPr>
          <p:cNvSpPr txBox="1"/>
          <p:nvPr/>
        </p:nvSpPr>
        <p:spPr>
          <a:xfrm>
            <a:off x="5574668" y="2695617"/>
            <a:ext cx="995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C98ADC-F6E6-C093-87EC-E86247AEDF10}"/>
              </a:ext>
            </a:extLst>
          </p:cNvPr>
          <p:cNvSpPr txBox="1"/>
          <p:nvPr/>
        </p:nvSpPr>
        <p:spPr>
          <a:xfrm>
            <a:off x="5886105" y="2552141"/>
            <a:ext cx="995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8BEF9F-430C-93FC-7EC1-DB96687290A5}"/>
              </a:ext>
            </a:extLst>
          </p:cNvPr>
          <p:cNvSpPr txBox="1"/>
          <p:nvPr/>
        </p:nvSpPr>
        <p:spPr>
          <a:xfrm>
            <a:off x="5388372" y="3023958"/>
            <a:ext cx="995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019F4E-B241-2313-3B98-0281C9BA5358}"/>
              </a:ext>
            </a:extLst>
          </p:cNvPr>
          <p:cNvSpPr txBox="1"/>
          <p:nvPr/>
        </p:nvSpPr>
        <p:spPr>
          <a:xfrm>
            <a:off x="5699809" y="2880482"/>
            <a:ext cx="995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D40A15-B6E2-439D-3007-B1DAA40B3100}"/>
              </a:ext>
            </a:extLst>
          </p:cNvPr>
          <p:cNvSpPr txBox="1"/>
          <p:nvPr/>
        </p:nvSpPr>
        <p:spPr>
          <a:xfrm>
            <a:off x="5102334" y="2047291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D80172-8B6C-5F81-38AC-FE776CF0328D}"/>
              </a:ext>
            </a:extLst>
          </p:cNvPr>
          <p:cNvSpPr txBox="1"/>
          <p:nvPr/>
        </p:nvSpPr>
        <p:spPr>
          <a:xfrm>
            <a:off x="5040631" y="2222696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C2944-7FCE-263C-D322-EA1AF761A612}"/>
              </a:ext>
            </a:extLst>
          </p:cNvPr>
          <p:cNvSpPr txBox="1"/>
          <p:nvPr/>
        </p:nvSpPr>
        <p:spPr>
          <a:xfrm>
            <a:off x="5296071" y="2322850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884E8A-1364-D396-7F57-B3D3F7B78713}"/>
              </a:ext>
            </a:extLst>
          </p:cNvPr>
          <p:cNvSpPr txBox="1"/>
          <p:nvPr/>
        </p:nvSpPr>
        <p:spPr>
          <a:xfrm>
            <a:off x="4888727" y="758955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D2D819-B8A7-D968-0727-DCC7D09DAA13}"/>
              </a:ext>
            </a:extLst>
          </p:cNvPr>
          <p:cNvSpPr/>
          <p:nvPr/>
        </p:nvSpPr>
        <p:spPr>
          <a:xfrm rot="688315">
            <a:off x="4962451" y="3944491"/>
            <a:ext cx="1287688" cy="630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58FBD6-F0C4-F82F-9442-03AC42FEEEE5}"/>
              </a:ext>
            </a:extLst>
          </p:cNvPr>
          <p:cNvSpPr txBox="1"/>
          <p:nvPr/>
        </p:nvSpPr>
        <p:spPr>
          <a:xfrm>
            <a:off x="5266604" y="3952124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1EC823-C5F1-D343-F9B8-92017ECA81CC}"/>
              </a:ext>
            </a:extLst>
          </p:cNvPr>
          <p:cNvSpPr txBox="1"/>
          <p:nvPr/>
        </p:nvSpPr>
        <p:spPr>
          <a:xfrm>
            <a:off x="8891751" y="2126195"/>
            <a:ext cx="175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585299-F4CD-A8AC-67ED-938E9E10D395}"/>
              </a:ext>
            </a:extLst>
          </p:cNvPr>
          <p:cNvSpPr/>
          <p:nvPr/>
        </p:nvSpPr>
        <p:spPr>
          <a:xfrm>
            <a:off x="4331022" y="2047291"/>
            <a:ext cx="2550547" cy="14998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3C631A-496F-E503-F084-D002F5DB8C77}"/>
              </a:ext>
            </a:extLst>
          </p:cNvPr>
          <p:cNvSpPr txBox="1"/>
          <p:nvPr/>
        </p:nvSpPr>
        <p:spPr>
          <a:xfrm>
            <a:off x="101452" y="5521749"/>
            <a:ext cx="3580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Acoustic signal of 'who'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A9817C5-C70D-9D59-46C6-94ADCDCDE970}"/>
              </a:ext>
            </a:extLst>
          </p:cNvPr>
          <p:cNvCxnSpPr>
            <a:stCxn id="60" idx="2"/>
          </p:cNvCxnSpPr>
          <p:nvPr/>
        </p:nvCxnSpPr>
        <p:spPr>
          <a:xfrm flipH="1">
            <a:off x="5606295" y="3547178"/>
            <a:ext cx="1" cy="344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9F1AB4E-1667-9919-777A-221598BE0592}"/>
              </a:ext>
            </a:extLst>
          </p:cNvPr>
          <p:cNvSpPr txBox="1"/>
          <p:nvPr/>
        </p:nvSpPr>
        <p:spPr>
          <a:xfrm>
            <a:off x="4412299" y="1533764"/>
            <a:ext cx="236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Auditory space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FB96F1-9C07-63FA-80FC-24F8A298ED2D}"/>
              </a:ext>
            </a:extLst>
          </p:cNvPr>
          <p:cNvCxnSpPr>
            <a:cxnSpLocks/>
          </p:cNvCxnSpPr>
          <p:nvPr/>
        </p:nvCxnSpPr>
        <p:spPr>
          <a:xfrm>
            <a:off x="6299979" y="4259753"/>
            <a:ext cx="17782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AEFE15-CEB7-7FA3-D931-A8CFF06A2A6E}"/>
              </a:ext>
            </a:extLst>
          </p:cNvPr>
          <p:cNvCxnSpPr>
            <a:cxnSpLocks/>
          </p:cNvCxnSpPr>
          <p:nvPr/>
        </p:nvCxnSpPr>
        <p:spPr>
          <a:xfrm flipV="1">
            <a:off x="9814440" y="4696771"/>
            <a:ext cx="0" cy="695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C0C00C5-28EB-2D9F-84F1-AC4EA3669B64}"/>
              </a:ext>
            </a:extLst>
          </p:cNvPr>
          <p:cNvCxnSpPr>
            <a:cxnSpLocks/>
          </p:cNvCxnSpPr>
          <p:nvPr/>
        </p:nvCxnSpPr>
        <p:spPr>
          <a:xfrm flipH="1" flipV="1">
            <a:off x="6881569" y="2730057"/>
            <a:ext cx="2889782" cy="30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09929CC-BEDF-E892-4B58-71ED1BF74E04}"/>
              </a:ext>
            </a:extLst>
          </p:cNvPr>
          <p:cNvCxnSpPr>
            <a:cxnSpLocks/>
          </p:cNvCxnSpPr>
          <p:nvPr/>
        </p:nvCxnSpPr>
        <p:spPr>
          <a:xfrm flipV="1">
            <a:off x="9771351" y="2763904"/>
            <a:ext cx="0" cy="52861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0E2D906-7F54-9CB4-C972-797A88A73CB9}"/>
              </a:ext>
            </a:extLst>
          </p:cNvPr>
          <p:cNvCxnSpPr>
            <a:cxnSpLocks/>
          </p:cNvCxnSpPr>
          <p:nvPr/>
        </p:nvCxnSpPr>
        <p:spPr>
          <a:xfrm flipH="1" flipV="1">
            <a:off x="1596657" y="2663899"/>
            <a:ext cx="2745907" cy="1585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6FB44AC-0588-07B5-0E00-68558214DA8F}"/>
              </a:ext>
            </a:extLst>
          </p:cNvPr>
          <p:cNvCxnSpPr>
            <a:cxnSpLocks/>
          </p:cNvCxnSpPr>
          <p:nvPr/>
        </p:nvCxnSpPr>
        <p:spPr>
          <a:xfrm>
            <a:off x="1596657" y="2657619"/>
            <a:ext cx="0" cy="2470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90E70B6-D2AC-7AE9-252C-8C7E06690C28}"/>
              </a:ext>
            </a:extLst>
          </p:cNvPr>
          <p:cNvSpPr txBox="1"/>
          <p:nvPr/>
        </p:nvSpPr>
        <p:spPr>
          <a:xfrm>
            <a:off x="2940102" y="6412965"/>
            <a:ext cx="541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1. Todd, Pierrehumbert, and Hay (2019,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Cognition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1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64B1F-2808-BAF4-ED0E-53D1E366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6" y="2663491"/>
            <a:ext cx="5562600" cy="3708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658240-3EAC-A457-F687-17EE88CE5AD5}"/>
              </a:ext>
            </a:extLst>
          </p:cNvPr>
          <p:cNvSpPr txBox="1">
            <a:spLocks/>
          </p:cNvSpPr>
          <p:nvPr/>
        </p:nvSpPr>
        <p:spPr>
          <a:xfrm>
            <a:off x="2160104" y="0"/>
            <a:ext cx="8589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3. Selective memorization through typicality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8D226-6369-32D9-ECAE-CC05503A616A}"/>
              </a:ext>
            </a:extLst>
          </p:cNvPr>
          <p:cNvSpPr txBox="1"/>
          <p:nvPr/>
        </p:nvSpPr>
        <p:spPr>
          <a:xfrm>
            <a:off x="786410" y="946254"/>
            <a:ext cx="4978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Innovative individual: fronted [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FBA7-52E0-2882-F330-93F94B776331}"/>
              </a:ext>
            </a:extLst>
          </p:cNvPr>
          <p:cNvSpPr txBox="1"/>
          <p:nvPr/>
        </p:nvSpPr>
        <p:spPr>
          <a:xfrm>
            <a:off x="786410" y="1447774"/>
            <a:ext cx="557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Conservative individual: retracted [u]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9A831-6414-E517-BD7C-583A7C69DE25}"/>
              </a:ext>
            </a:extLst>
          </p:cNvPr>
          <p:cNvSpPr txBox="1"/>
          <p:nvPr/>
        </p:nvSpPr>
        <p:spPr>
          <a:xfrm>
            <a:off x="6980467" y="1016886"/>
            <a:ext cx="465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Any points within the confidence ellipses are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typical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and can be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memorized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778D8-CDD8-E5AC-F5BA-80010EE326D4}"/>
              </a:ext>
            </a:extLst>
          </p:cNvPr>
          <p:cNvSpPr txBox="1"/>
          <p:nvPr/>
        </p:nvSpPr>
        <p:spPr>
          <a:xfrm>
            <a:off x="6855877" y="3787913"/>
            <a:ext cx="4900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More [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] tokens (black points inside the red ellipse) are memorized by the conservative individual because they are typical of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[u]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68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0F13E7-CBEB-3DB8-5E40-EDCF095F40B8}"/>
              </a:ext>
            </a:extLst>
          </p:cNvPr>
          <p:cNvSpPr txBox="1">
            <a:spLocks/>
          </p:cNvSpPr>
          <p:nvPr/>
        </p:nvSpPr>
        <p:spPr>
          <a:xfrm>
            <a:off x="490847" y="-212052"/>
            <a:ext cx="11210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4.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Selective memorization and sound change over time.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0AD9C-DD16-AF52-9BFD-B8CE193CC255}"/>
              </a:ext>
            </a:extLst>
          </p:cNvPr>
          <p:cNvSpPr txBox="1"/>
          <p:nvPr/>
        </p:nvSpPr>
        <p:spPr>
          <a:xfrm>
            <a:off x="644709" y="2765304"/>
            <a:ext cx="1138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shifts more towards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than the other way round (= sound change)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60371D-7608-3871-DE97-C361CEBD80BC}"/>
              </a:ext>
            </a:extLst>
          </p:cNvPr>
          <p:cNvGrpSpPr/>
          <p:nvPr/>
        </p:nvGrpSpPr>
        <p:grpSpPr>
          <a:xfrm>
            <a:off x="318052" y="3429000"/>
            <a:ext cx="11555896" cy="3174138"/>
            <a:chOff x="318052" y="3429000"/>
            <a:chExt cx="11555896" cy="31741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76DF13-4CDF-480F-BE2C-2DB7C7000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125" b="11581"/>
            <a:stretch/>
          </p:blipFill>
          <p:spPr>
            <a:xfrm>
              <a:off x="7195930" y="3429000"/>
              <a:ext cx="4678018" cy="31741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5883BA-8109-5461-8AD9-904485FF8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12" b="14407"/>
            <a:stretch/>
          </p:blipFill>
          <p:spPr>
            <a:xfrm>
              <a:off x="318052" y="3429000"/>
              <a:ext cx="4899991" cy="31741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B9F469-E6D1-E489-941C-E4A8473339BD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66" y="3568588"/>
              <a:ext cx="0" cy="303455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7CAE92-54E2-1CE5-72B4-01143D955BFE}"/>
                </a:ext>
              </a:extLst>
            </p:cNvPr>
            <p:cNvCxnSpPr>
              <a:cxnSpLocks/>
            </p:cNvCxnSpPr>
            <p:nvPr/>
          </p:nvCxnSpPr>
          <p:spPr>
            <a:xfrm>
              <a:off x="10008124" y="3568588"/>
              <a:ext cx="0" cy="303455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F1063F-2951-A704-D5B7-25730A1E5B64}"/>
                </a:ext>
              </a:extLst>
            </p:cNvPr>
            <p:cNvCxnSpPr>
              <a:cxnSpLocks/>
            </p:cNvCxnSpPr>
            <p:nvPr/>
          </p:nvCxnSpPr>
          <p:spPr>
            <a:xfrm>
              <a:off x="5474525" y="5085863"/>
              <a:ext cx="17214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3CDCF1-E4DF-5F14-D18D-E70B30A853D7}"/>
                </a:ext>
              </a:extLst>
            </p:cNvPr>
            <p:cNvSpPr txBox="1"/>
            <p:nvPr/>
          </p:nvSpPr>
          <p:spPr>
            <a:xfrm>
              <a:off x="5525719" y="4492849"/>
              <a:ext cx="14539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selective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00A1F-2B4D-0F89-836A-207C86712F27}"/>
                </a:ext>
              </a:extLst>
            </p:cNvPr>
            <p:cNvSpPr txBox="1"/>
            <p:nvPr/>
          </p:nvSpPr>
          <p:spPr>
            <a:xfrm>
              <a:off x="5278521" y="508586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memorization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033BE58-7546-B821-7EEA-5FE35C767045}"/>
              </a:ext>
            </a:extLst>
          </p:cNvPr>
          <p:cNvSpPr txBox="1"/>
          <p:nvPr/>
        </p:nvSpPr>
        <p:spPr>
          <a:xfrm>
            <a:off x="796900" y="1346407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If: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6B4E05-8034-54C3-5C86-DE2AC6738356}"/>
              </a:ext>
            </a:extLst>
          </p:cNvPr>
          <p:cNvSpPr txBox="1"/>
          <p:nvPr/>
        </p:nvSpPr>
        <p:spPr>
          <a:xfrm>
            <a:off x="9384519" y="822883"/>
            <a:ext cx="21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  &gt;  </a:t>
            </a:r>
            <a:r>
              <a:rPr lang="en-GB" sz="32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ʉ</a:t>
            </a: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&gt;  y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F68529-7032-4784-30D3-A962DEBD897A}"/>
              </a:ext>
            </a:extLst>
          </p:cNvPr>
          <p:cNvSpPr txBox="1"/>
          <p:nvPr/>
        </p:nvSpPr>
        <p:spPr>
          <a:xfrm>
            <a:off x="9384519" y="1928691"/>
            <a:ext cx="393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9A7C2A-EC13-3F11-7F0F-7A598995F83D}"/>
              </a:ext>
            </a:extLst>
          </p:cNvPr>
          <p:cNvSpPr txBox="1"/>
          <p:nvPr/>
        </p:nvSpPr>
        <p:spPr>
          <a:xfrm>
            <a:off x="10315052" y="1928691"/>
            <a:ext cx="53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4A39BB-96B0-9656-C0DE-D220A560F929}"/>
              </a:ext>
            </a:extLst>
          </p:cNvPr>
          <p:cNvCxnSpPr>
            <a:cxnSpLocks/>
          </p:cNvCxnSpPr>
          <p:nvPr/>
        </p:nvCxnSpPr>
        <p:spPr>
          <a:xfrm flipV="1">
            <a:off x="9603004" y="1407658"/>
            <a:ext cx="0" cy="612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7E0B8C-6AB4-8C72-1E76-2AAE07EF97D5}"/>
              </a:ext>
            </a:extLst>
          </p:cNvPr>
          <p:cNvCxnSpPr>
            <a:cxnSpLocks/>
          </p:cNvCxnSpPr>
          <p:nvPr/>
        </p:nvCxnSpPr>
        <p:spPr>
          <a:xfrm flipV="1">
            <a:off x="10477305" y="1346407"/>
            <a:ext cx="0" cy="601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03400AF-2802-9F6D-0986-8A5B474EC0D8}"/>
              </a:ext>
            </a:extLst>
          </p:cNvPr>
          <p:cNvSpPr/>
          <p:nvPr/>
        </p:nvSpPr>
        <p:spPr>
          <a:xfrm>
            <a:off x="4071081" y="1380709"/>
            <a:ext cx="1818288" cy="639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4DE9388-C8F0-FDFC-A7FE-A41F13E621C5}"/>
              </a:ext>
            </a:extLst>
          </p:cNvPr>
          <p:cNvSpPr/>
          <p:nvPr/>
        </p:nvSpPr>
        <p:spPr>
          <a:xfrm rot="20666981">
            <a:off x="2785696" y="1424336"/>
            <a:ext cx="1195933" cy="6391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432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E45E09-0662-8309-F9C7-9DC794A622A8}"/>
              </a:ext>
            </a:extLst>
          </p:cNvPr>
          <p:cNvSpPr txBox="1"/>
          <p:nvPr/>
        </p:nvSpPr>
        <p:spPr>
          <a:xfrm>
            <a:off x="3205668" y="1482300"/>
            <a:ext cx="40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39A756-6FB3-E844-17A2-E8EC0A8E37A2}"/>
              </a:ext>
            </a:extLst>
          </p:cNvPr>
          <p:cNvSpPr txBox="1"/>
          <p:nvPr/>
        </p:nvSpPr>
        <p:spPr>
          <a:xfrm>
            <a:off x="4755248" y="1456341"/>
            <a:ext cx="40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9B63D8-2CCC-6393-3D98-C3071C27CC95}"/>
              </a:ext>
            </a:extLst>
          </p:cNvPr>
          <p:cNvCxnSpPr/>
          <p:nvPr/>
        </p:nvCxnSpPr>
        <p:spPr>
          <a:xfrm flipV="1">
            <a:off x="2366070" y="919065"/>
            <a:ext cx="0" cy="1545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90E4AC-D484-0626-79DB-4308B957CA11}"/>
              </a:ext>
            </a:extLst>
          </p:cNvPr>
          <p:cNvCxnSpPr>
            <a:cxnSpLocks/>
          </p:cNvCxnSpPr>
          <p:nvPr/>
        </p:nvCxnSpPr>
        <p:spPr>
          <a:xfrm>
            <a:off x="2366070" y="2464086"/>
            <a:ext cx="3598521" cy="25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8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28839</TotalTime>
  <Words>1822</Words>
  <Application>Microsoft Macintosh PowerPoint</Application>
  <PresentationFormat>Widescreen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Courier New</vt:lpstr>
      <vt:lpstr>Times New Roman</vt:lpstr>
      <vt:lpstr>Office Theme</vt:lpstr>
      <vt:lpstr>PowerPoint Presentation</vt:lpstr>
      <vt:lpstr>The IP model of sound change</vt:lpstr>
      <vt:lpstr>The IP model of sound change</vt:lpstr>
      <vt:lpstr>The IP model of sound change: foundations</vt:lpstr>
      <vt:lpstr>1. Sound change is directional</vt:lpstr>
      <vt:lpstr>2. The direction of phonetic variation and sound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Acoustic parameters: DCT</vt:lpstr>
      <vt:lpstr>PowerPoint Presentation</vt:lpstr>
      <vt:lpstr>PowerPoint Presentation</vt:lpstr>
      <vt:lpstr>PowerPoint Presentation</vt:lpstr>
      <vt:lpstr>The IP agent-based computational model of sound change</vt:lpstr>
      <vt:lpstr>Agent-based model: Initialisation</vt:lpstr>
      <vt:lpstr>PowerPoint Presentation</vt:lpstr>
      <vt:lpstr>Discriminability</vt:lpstr>
      <vt:lpstr>Discriminability and typicality</vt:lpstr>
      <vt:lpstr>Models that were run and predictions</vt:lpstr>
      <vt:lpstr>No change within same speaker groups</vt:lpstr>
      <vt:lpstr>Both groups interact: old → young in /ju, u/ </vt:lpstr>
      <vt:lpstr>Conclusions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146</cp:revision>
  <dcterms:created xsi:type="dcterms:W3CDTF">2024-09-17T04:33:40Z</dcterms:created>
  <dcterms:modified xsi:type="dcterms:W3CDTF">2024-12-17T05:33:29Z</dcterms:modified>
</cp:coreProperties>
</file>