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572" r:id="rId3"/>
    <p:sldId id="593" r:id="rId4"/>
    <p:sldId id="594" r:id="rId5"/>
    <p:sldId id="577" r:id="rId6"/>
    <p:sldId id="596" r:id="rId7"/>
    <p:sldId id="591" r:id="rId8"/>
    <p:sldId id="598" r:id="rId9"/>
    <p:sldId id="597" r:id="rId10"/>
    <p:sldId id="567" r:id="rId11"/>
    <p:sldId id="568" r:id="rId12"/>
    <p:sldId id="575" r:id="rId13"/>
    <p:sldId id="588" r:id="rId14"/>
    <p:sldId id="565" r:id="rId15"/>
    <p:sldId id="566" r:id="rId16"/>
    <p:sldId id="599" r:id="rId17"/>
    <p:sldId id="548" r:id="rId18"/>
    <p:sldId id="545" r:id="rId19"/>
    <p:sldId id="549" r:id="rId20"/>
    <p:sldId id="552" r:id="rId21"/>
    <p:sldId id="556" r:id="rId22"/>
    <p:sldId id="600" r:id="rId23"/>
    <p:sldId id="563" r:id="rId24"/>
    <p:sldId id="601" r:id="rId25"/>
    <p:sldId id="602" r:id="rId26"/>
    <p:sldId id="606" r:id="rId27"/>
    <p:sldId id="603" r:id="rId2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93"/>
    <p:restoredTop sz="93239"/>
  </p:normalViewPr>
  <p:slideViewPr>
    <p:cSldViewPr snapToGrid="0">
      <p:cViewPr varScale="1">
        <p:scale>
          <a:sx n="106" d="100"/>
          <a:sy n="106" d="100"/>
        </p:scale>
        <p:origin x="200" y="368"/>
      </p:cViewPr>
      <p:guideLst/>
    </p:cSldViewPr>
  </p:slideViewPr>
  <p:outlineViewPr>
    <p:cViewPr>
      <p:scale>
        <a:sx n="33" d="100"/>
        <a:sy n="33" d="100"/>
      </p:scale>
      <p:origin x="0" y="-4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BF4D2-84CD-6042-B00F-D34913270D4A}" type="datetimeFigureOut">
              <a:rPr lang="en-DE" smtClean="0"/>
              <a:t>19.11.24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96930-681C-6243-A6F0-F1238E145EF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8931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6930-681C-6243-A6F0-F1238E145EFA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3734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6930-681C-6243-A6F0-F1238E145EFA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632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6930-681C-6243-A6F0-F1238E145EFA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2657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6930-681C-6243-A6F0-F1238E145EFA}" type="slidenum">
              <a:rPr lang="en-DE" smtClean="0"/>
              <a:t>18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5710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6930-681C-6243-A6F0-F1238E145EFA}" type="slidenum">
              <a:rPr lang="en-DE" smtClean="0"/>
              <a:t>19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97217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fig.tti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6930-681C-6243-A6F0-F1238E145EFA}" type="slidenum">
              <a:rPr lang="en-DE" smtClean="0"/>
              <a:t>20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2744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figtt_gesture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6930-681C-6243-A6F0-F1238E145EFA}" type="slidenum">
              <a:rPr lang="en-DE" smtClean="0"/>
              <a:t>21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82185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tradeall.png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6930-681C-6243-A6F0-F1238E145EFA}" type="slidenum">
              <a:rPr lang="en-DE" smtClean="0"/>
              <a:t>23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1351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9EED-5823-84C5-F544-65BD5A49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E4B84-81D1-0B70-4FA2-A0BB16875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09A82-7F89-4A44-C59F-0F1B6CFE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F5A3-8AAD-BD4E-BFCC-6D256B9E3FD5}" type="datetimeFigureOut">
              <a:rPr lang="en-DE" smtClean="0"/>
              <a:t>19.11.24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97AA5-F008-E0F4-9BDE-56F7141E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203F2-41CB-8B68-D8CC-E051F67B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A315-700B-4B43-A450-7377A5820C1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7341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91F7D-16A0-D01D-8CFB-B8062E51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B4432-C9FB-DE1F-72C7-377E8A30F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0A6B1-B7B2-79A8-149F-7F7C6A9B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F5A3-8AAD-BD4E-BFCC-6D256B9E3FD5}" type="datetimeFigureOut">
              <a:rPr lang="en-DE" smtClean="0"/>
              <a:t>19.11.24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45368-BE31-18D9-53A1-5AD36DE8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24F90-8793-4622-5CC7-79A9CA9D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A315-700B-4B43-A450-7377A5820C1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6351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3F71E6-5314-B08A-41D7-BABBBF9A1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0CED6-D4DF-201C-0F3F-A6A642C61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EB3C8-EEC5-848E-BD8B-7D7D35E3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F5A3-8AAD-BD4E-BFCC-6D256B9E3FD5}" type="datetimeFigureOut">
              <a:rPr lang="en-DE" smtClean="0"/>
              <a:t>19.11.24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55EBD-0489-47EB-CD84-96388960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A0588-8C1B-4CBA-23DB-2E8C17B2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A315-700B-4B43-A450-7377A5820C1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5491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D4EE8-B13C-3676-ECBE-FA88EF50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73BB-D003-6342-6D68-AA8559420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852B6-DF62-5C9B-4F0E-67804FD4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F5A3-8AAD-BD4E-BFCC-6D256B9E3FD5}" type="datetimeFigureOut">
              <a:rPr lang="en-DE" smtClean="0"/>
              <a:t>19.11.24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FA701-941F-5C7E-5CFA-FF82CD88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710B6-9312-D030-DF06-CB6E7B79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A315-700B-4B43-A450-7377A5820C1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3344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2324-4650-6920-7BAC-0EAF9BC0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B03B5-1A02-E924-852F-2CFC70A0F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5F39F-C772-6953-79C4-451A0C15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F5A3-8AAD-BD4E-BFCC-6D256B9E3FD5}" type="datetimeFigureOut">
              <a:rPr lang="en-DE" smtClean="0"/>
              <a:t>19.11.24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BF3AC-37CC-5AA1-79DE-601BFB5E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90AB0-FAC1-C7C8-C452-60F19C12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A315-700B-4B43-A450-7377A5820C1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6737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9652-BDDD-5D20-12D1-9EA81DBC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D49A-7CE8-2D91-EB3B-8FC493340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BD299-A2FE-FD32-2F2B-8E4E915E5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3FC6E-99CE-8024-C99A-ADA0B050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F5A3-8AAD-BD4E-BFCC-6D256B9E3FD5}" type="datetimeFigureOut">
              <a:rPr lang="en-DE" smtClean="0"/>
              <a:t>19.11.24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D5200-A6E4-1AB9-4433-B2677C4B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F2767-9E3D-7633-968A-AED3158D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A315-700B-4B43-A450-7377A5820C1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0539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101D-4DD7-3115-4379-5AA8A2D4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41F02-8B5F-4748-B1D3-0F4C66211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26F70-2CF2-E566-A9E3-7B26D1F30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FAEB7-FBFC-9BDE-D240-6E7637BDD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980EB-3E46-2412-6999-ED89CA0F1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CC9CC-FD37-099E-127D-B00F96704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F5A3-8AAD-BD4E-BFCC-6D256B9E3FD5}" type="datetimeFigureOut">
              <a:rPr lang="en-DE" smtClean="0"/>
              <a:t>19.11.24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00873-D0AB-6C68-CCA1-90E53E3E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386ABC-46E9-5ED6-4139-089160ED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A315-700B-4B43-A450-7377A5820C1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4135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DF31-1E2B-24A6-FEDD-268ABA6C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647FD-98D7-DB4C-A9E9-B4E7B70E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F5A3-8AAD-BD4E-BFCC-6D256B9E3FD5}" type="datetimeFigureOut">
              <a:rPr lang="en-DE" smtClean="0"/>
              <a:t>19.11.24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A6EE3-1460-1353-62FA-945BC25B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BE663-976E-B74E-7253-C3B0B69C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A315-700B-4B43-A450-7377A5820C1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6539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BDAF7-58A9-D3F2-876A-D89095FC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F5A3-8AAD-BD4E-BFCC-6D256B9E3FD5}" type="datetimeFigureOut">
              <a:rPr lang="en-DE" smtClean="0"/>
              <a:t>19.11.24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91F943-36CB-01D9-5E58-710B15F3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6C38E-9CD7-72A3-5E74-DA31D410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A315-700B-4B43-A450-7377A5820C1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27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8B111-6F7C-BA0E-E8C4-44DE17E1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34337-89BE-DC9A-A00B-8E5FF99D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1F126-F883-D23A-7960-9DF395C39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43C1D-B09D-4EB3-46EF-49248E3F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F5A3-8AAD-BD4E-BFCC-6D256B9E3FD5}" type="datetimeFigureOut">
              <a:rPr lang="en-DE" smtClean="0"/>
              <a:t>19.11.24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9EFD0-8A21-619A-401C-3501539E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DB65F-D622-0169-D113-CE0B2FE6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A315-700B-4B43-A450-7377A5820C1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2847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90C5-3FF5-A358-D818-76E7714C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BB8931-46C6-08D7-FD26-D13D34CD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76484-360C-28DD-789F-988520561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7FC02-43B0-425E-9533-729DB503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F5A3-8AAD-BD4E-BFCC-6D256B9E3FD5}" type="datetimeFigureOut">
              <a:rPr lang="en-DE" smtClean="0"/>
              <a:t>19.11.24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C7D66-6097-B198-22C4-F5DDA95C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13E8C-458A-9991-DFF8-563E710E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A315-700B-4B43-A450-7377A5820C1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6997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BB00B-D094-456B-88FB-EDDF86A8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AF881-40BA-04D2-DA97-2CDBE3FBB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A3F08-650B-2913-E67C-41B1C73DE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F5A3-8AAD-BD4E-BFCC-6D256B9E3FD5}" type="datetimeFigureOut">
              <a:rPr lang="en-DE" smtClean="0"/>
              <a:t>19.11.24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41FB-0EBD-422C-5ADD-8EE57E8E7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27563-09A2-9FC4-1478-56F37F6BA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A315-700B-4B43-A450-7377A5820C1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58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.ub.uni-muenchen.de/104993/1/Liao_2023-ICPHS.pdf" TargetMode="External"/><Relationship Id="rId2" Type="http://schemas.openxmlformats.org/officeDocument/2006/relationships/hyperlink" Target="https://www.phonetik.uni-muenchen.de/~jmh/papers/liao22_interspeech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guisticsociety.org/sites/default/files/06_97.2Carignan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5A9810-0A8F-9916-1E01-04698D7A3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2884220"/>
            <a:ext cx="9713844" cy="1019673"/>
          </a:xfrm>
        </p:spPr>
        <p:txBody>
          <a:bodyPr>
            <a:noAutofit/>
          </a:bodyPr>
          <a:lstStyle/>
          <a:p>
            <a:pPr algn="l"/>
            <a:r>
              <a:rPr lang="en-DE" sz="2800" dirty="0">
                <a:solidFill>
                  <a:schemeClr val="bg1">
                    <a:lumMod val="50000"/>
                  </a:schemeClr>
                </a:solidFill>
              </a:rPr>
              <a:t>Jonathan Harrington,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</a:rPr>
              <a:t>Conceição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 Cunha, Phil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</a:rPr>
              <a:t>Hoole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, Esther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</a:rPr>
              <a:t>Kunay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IPS Munich. </a:t>
            </a:r>
          </a:p>
          <a:p>
            <a:pPr algn="l"/>
            <a:r>
              <a:rPr lang="en-DE" sz="2800" dirty="0">
                <a:solidFill>
                  <a:schemeClr val="bg1">
                    <a:lumMod val="50000"/>
                  </a:schemeClr>
                </a:solidFill>
              </a:rPr>
              <a:t>J. Frahm, D. Voit,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Max Planck Institute for Multidisciplinary Sciences, </a:t>
            </a:r>
            <a:r>
              <a:rPr lang="en-GB" sz="2800" i="1" dirty="0">
                <a:solidFill>
                  <a:schemeClr val="bg1">
                    <a:lumMod val="50000"/>
                  </a:schemeClr>
                </a:solidFill>
              </a:rPr>
              <a:t>Göttingen</a:t>
            </a:r>
            <a:endParaRPr lang="en-DE" sz="28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DE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DE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D912B-5E0A-BA88-AB1E-EFB92E1B0D24}"/>
              </a:ext>
            </a:extLst>
          </p:cNvPr>
          <p:cNvSpPr txBox="1"/>
          <p:nvPr/>
        </p:nvSpPr>
        <p:spPr>
          <a:xfrm>
            <a:off x="8207298" y="1380521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GB" sz="2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448DAE-CA57-31C9-8370-154F8EA56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499" y="14421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4400" dirty="0"/>
              <a:t>Phonologization, nasalization, and sound change: an MRI analysis of two varieties of English.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0B7875-4182-A65F-2EAD-E3A1F1A6ADE1}"/>
              </a:ext>
            </a:extLst>
          </p:cNvPr>
          <p:cNvSpPr txBox="1">
            <a:spLocks/>
          </p:cNvSpPr>
          <p:nvPr/>
        </p:nvSpPr>
        <p:spPr>
          <a:xfrm>
            <a:off x="733778" y="3540195"/>
            <a:ext cx="5000978" cy="454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DE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82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4019-616C-3823-E6CF-6E0332CA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6" y="-127840"/>
            <a:ext cx="5338764" cy="1325563"/>
          </a:xfrm>
        </p:spPr>
        <p:txBody>
          <a:bodyPr/>
          <a:lstStyle/>
          <a:p>
            <a:r>
              <a:rPr lang="en-GB" dirty="0"/>
              <a:t>Speakers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38B71-391B-9A43-65D2-3BC3B0245C98}"/>
              </a:ext>
            </a:extLst>
          </p:cNvPr>
          <p:cNvSpPr txBox="1"/>
          <p:nvPr/>
        </p:nvSpPr>
        <p:spPr>
          <a:xfrm>
            <a:off x="4549323" y="1503784"/>
            <a:ext cx="6480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/>
              <a:t>27 speakers (13 F) of standard Southern British median age 20 years, age range 18-46 years.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CCEA5-C833-4169-422D-E8D1C54EAF2D}"/>
              </a:ext>
            </a:extLst>
          </p:cNvPr>
          <p:cNvSpPr txBox="1"/>
          <p:nvPr/>
        </p:nvSpPr>
        <p:spPr>
          <a:xfrm>
            <a:off x="4424119" y="3429000"/>
            <a:ext cx="67344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/>
              <a:t>16 speakers (7 F) approximately equally distributed between Midland, Northeast,  Southern,  West,  median age 26 years, age range 20-37 years.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3FDEA9-EBE5-0B8B-45FC-DF6B348E8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689" y="1626472"/>
            <a:ext cx="1301750" cy="650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19799B-220C-FC53-21A8-2201F333F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642" y="3524251"/>
            <a:ext cx="1359315" cy="7154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EC2D96-95C3-47FF-1AF5-42603E48B2D1}"/>
              </a:ext>
            </a:extLst>
          </p:cNvPr>
          <p:cNvSpPr txBox="1"/>
          <p:nvPr/>
        </p:nvSpPr>
        <p:spPr>
          <a:xfrm>
            <a:off x="2405394" y="2242448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BRE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540FE1-8107-315E-470C-E190EB949A52}"/>
              </a:ext>
            </a:extLst>
          </p:cNvPr>
          <p:cNvSpPr txBox="1"/>
          <p:nvPr/>
        </p:nvSpPr>
        <p:spPr>
          <a:xfrm>
            <a:off x="2486103" y="4167664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USE</a:t>
            </a:r>
          </a:p>
        </p:txBody>
      </p:sp>
    </p:spTree>
    <p:extLst>
      <p:ext uri="{BB962C8B-B14F-4D97-AF65-F5344CB8AC3E}">
        <p14:creationId xmlns:p14="http://schemas.microsoft.com/office/powerpoint/2010/main" val="367620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39D5-4150-CB48-A084-525B3895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0"/>
            <a:ext cx="10515600" cy="1325563"/>
          </a:xfrm>
        </p:spPr>
        <p:txBody>
          <a:bodyPr/>
          <a:lstStyle/>
          <a:p>
            <a:r>
              <a:rPr lang="en-GB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32E8-0230-292A-E806-3CF936F73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1017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effectLst/>
              </a:rPr>
              <a:t>saw &lt;</a:t>
            </a:r>
            <a:r>
              <a:rPr lang="en-GB" dirty="0" err="1">
                <a:solidFill>
                  <a:srgbClr val="000000"/>
                </a:solidFill>
                <a:effectLst/>
              </a:rPr>
              <a:t>targetword</a:t>
            </a:r>
            <a:r>
              <a:rPr lang="en-GB" dirty="0">
                <a:solidFill>
                  <a:srgbClr val="000000"/>
                </a:solidFill>
                <a:effectLst/>
              </a:rPr>
              <a:t>&gt; about two/four/five/six/ten" </a:t>
            </a:r>
          </a:p>
          <a:p>
            <a:pPr marL="0" indent="0">
              <a:buNone/>
            </a:pPr>
            <a:r>
              <a:rPr lang="en-GB" dirty="0"/>
              <a:t>47 real word monosyllables formed from CVN(</a:t>
            </a:r>
            <a:r>
              <a:rPr lang="en-GB" dirty="0" err="1"/>
              <a:t>d|z</a:t>
            </a:r>
            <a:r>
              <a:rPr lang="en-GB" dirty="0"/>
              <a:t>) </a:t>
            </a:r>
          </a:p>
          <a:p>
            <a:pPr marL="0" indent="0">
              <a:buNone/>
            </a:pPr>
            <a:r>
              <a:rPr lang="en-GB" dirty="0"/>
              <a:t>C = any of /b, p, f/ rarely /s/. E.g.: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Each word typically repeated once per speaker </a:t>
            </a:r>
          </a:p>
          <a:p>
            <a:pPr marL="0" indent="0">
              <a:buNone/>
            </a:pPr>
            <a:r>
              <a:rPr lang="en-GB" dirty="0"/>
              <a:t>Around 2020 tokens from 47 words types × 43 speakers.</a:t>
            </a:r>
          </a:p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DB2287-7533-EA2F-D237-13AD28C1C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035585"/>
              </p:ext>
            </p:extLst>
          </p:nvPr>
        </p:nvGraphicFramePr>
        <p:xfrm>
          <a:off x="1851024" y="2785745"/>
          <a:ext cx="812800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44019735"/>
                    </a:ext>
                  </a:extLst>
                </a:gridCol>
                <a:gridCol w="1340909">
                  <a:extLst>
                    <a:ext uri="{9D8B030D-6E8A-4147-A177-3AD203B41FA5}">
                      <a16:colId xmlns:a16="http://schemas.microsoft.com/office/drawing/2014/main" val="6021153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8259445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9294000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898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05216105"/>
                    </a:ext>
                  </a:extLst>
                </a:gridCol>
              </a:tblGrid>
              <a:tr h="444076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æ</a:t>
                      </a:r>
                      <a:r>
                        <a:rPr lang="en-GB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eɪ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ʌ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ɛ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ɪ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09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feign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76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err="1"/>
                        <a:t>nd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feigned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binned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54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err="1"/>
                        <a:t>nz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feigns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Ben's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237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6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2DE5-02B1-B2EB-CCB1-29CEEE67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3" y="0"/>
            <a:ext cx="4783667" cy="1325563"/>
          </a:xfrm>
        </p:spPr>
        <p:txBody>
          <a:bodyPr/>
          <a:lstStyle/>
          <a:p>
            <a:r>
              <a:rPr lang="en-GB" dirty="0"/>
              <a:t>Subject recording</a:t>
            </a: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A1169839-7693-CC67-EDDA-D84278769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66" y="1593885"/>
            <a:ext cx="6531082" cy="489899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AE0143-306F-338A-CBE3-BB6002E47726}"/>
              </a:ext>
            </a:extLst>
          </p:cNvPr>
          <p:cNvCxnSpPr>
            <a:cxnSpLocks/>
          </p:cNvCxnSpPr>
          <p:nvPr/>
        </p:nvCxnSpPr>
        <p:spPr>
          <a:xfrm flipV="1">
            <a:off x="930345" y="3251200"/>
            <a:ext cx="4691522" cy="57573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8">
            <a:extLst>
              <a:ext uri="{FF2B5EF4-FFF2-40B4-BE49-F238E27FC236}">
                <a16:creationId xmlns:a16="http://schemas.microsoft.com/office/drawing/2014/main" id="{9FD36A22-11E6-D962-99A7-87A1E9FE43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2" b="40962"/>
          <a:stretch/>
        </p:blipFill>
        <p:spPr>
          <a:xfrm>
            <a:off x="8911525" y="2080456"/>
            <a:ext cx="2845381" cy="1746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85B72F-2393-F8AF-3CE3-7F45506F399F}"/>
              </a:ext>
            </a:extLst>
          </p:cNvPr>
          <p:cNvSpPr txBox="1"/>
          <p:nvPr/>
        </p:nvSpPr>
        <p:spPr>
          <a:xfrm>
            <a:off x="9216431" y="3999648"/>
            <a:ext cx="2137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mirror 1 reflected onto</a:t>
            </a:r>
          </a:p>
          <a:p>
            <a:pPr algn="l"/>
            <a:r>
              <a:rPr lang="en-GB" sz="2400" dirty="0"/>
              <a:t>mirror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951FBC-B386-FC0E-1AD4-54EB858A43FE}"/>
              </a:ext>
            </a:extLst>
          </p:cNvPr>
          <p:cNvSpPr txBox="1"/>
          <p:nvPr/>
        </p:nvSpPr>
        <p:spPr>
          <a:xfrm>
            <a:off x="127983" y="1758859"/>
            <a:ext cx="12795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External </a:t>
            </a:r>
          </a:p>
          <a:p>
            <a:pPr algn="l"/>
            <a:r>
              <a:rPr lang="en-GB" sz="2400" dirty="0"/>
              <a:t>monitor</a:t>
            </a:r>
          </a:p>
          <a:p>
            <a:pPr algn="l"/>
            <a:r>
              <a:rPr lang="en-GB" sz="2400" dirty="0"/>
              <a:t>with</a:t>
            </a:r>
          </a:p>
          <a:p>
            <a:pPr algn="l"/>
            <a:r>
              <a:rPr lang="en-GB" sz="2400" dirty="0"/>
              <a:t>word 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26225B-520C-F6AA-6D88-6C1783E52F6D}"/>
              </a:ext>
            </a:extLst>
          </p:cNvPr>
          <p:cNvCxnSpPr/>
          <p:nvPr/>
        </p:nvCxnSpPr>
        <p:spPr>
          <a:xfrm>
            <a:off x="1072444" y="3229717"/>
            <a:ext cx="0" cy="1194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583274-022C-12AC-8906-B02C7975A14B}"/>
              </a:ext>
            </a:extLst>
          </p:cNvPr>
          <p:cNvSpPr txBox="1"/>
          <p:nvPr/>
        </p:nvSpPr>
        <p:spPr>
          <a:xfrm>
            <a:off x="8271969" y="5763149"/>
            <a:ext cx="3131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err="1">
                <a:solidFill>
                  <a:srgbClr val="FF0000"/>
                </a:solidFill>
              </a:rPr>
              <a:t>Fiberoptic</a:t>
            </a:r>
            <a:r>
              <a:rPr lang="en-GB" sz="2400" dirty="0">
                <a:solidFill>
                  <a:srgbClr val="FF0000"/>
                </a:solidFill>
              </a:rPr>
              <a:t> microphone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E20F0C-C9EF-8241-30A2-0666DDF505A7}"/>
              </a:ext>
            </a:extLst>
          </p:cNvPr>
          <p:cNvSpPr/>
          <p:nvPr/>
        </p:nvSpPr>
        <p:spPr>
          <a:xfrm>
            <a:off x="4876802" y="3429000"/>
            <a:ext cx="745065" cy="293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B134180-9A8E-87D1-0A05-42344B1B73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93" t="9558" r="24837" b="7925"/>
          <a:stretch/>
        </p:blipFill>
        <p:spPr>
          <a:xfrm>
            <a:off x="23103" y="3229717"/>
            <a:ext cx="1437647" cy="152251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09F827-01E9-AF76-7935-279BFB6D513C}"/>
              </a:ext>
            </a:extLst>
          </p:cNvPr>
          <p:cNvSpPr/>
          <p:nvPr/>
        </p:nvSpPr>
        <p:spPr>
          <a:xfrm>
            <a:off x="9273323" y="5468838"/>
            <a:ext cx="745065" cy="293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AF135-5E34-D862-0517-404BE7E02AB2}"/>
              </a:ext>
            </a:extLst>
          </p:cNvPr>
          <p:cNvSpPr txBox="1"/>
          <p:nvPr/>
        </p:nvSpPr>
        <p:spPr>
          <a:xfrm>
            <a:off x="8625053" y="552375"/>
            <a:ext cx="3131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50.05 frames per second. 3T MRI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19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fg_mrinasals_8315_S07_0005_bunte_a_b01_sound">
            <a:hlinkClick r:id="" action="ppaction://media"/>
            <a:extLst>
              <a:ext uri="{FF2B5EF4-FFF2-40B4-BE49-F238E27FC236}">
                <a16:creationId xmlns:a16="http://schemas.microsoft.com/office/drawing/2014/main" id="{4B3B9863-4094-59BF-3A05-6506D40849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44506" y="0"/>
            <a:ext cx="5126494" cy="6651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DD1A3A-D6B5-5A3D-BD97-0DBF5DC670C9}"/>
              </a:ext>
            </a:extLst>
          </p:cNvPr>
          <p:cNvSpPr txBox="1"/>
          <p:nvPr/>
        </p:nvSpPr>
        <p:spPr>
          <a:xfrm>
            <a:off x="8133011" y="3984541"/>
            <a:ext cx="25795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Bis er </a:t>
            </a:r>
            <a:r>
              <a:rPr lang="en-GB" sz="2400" dirty="0" err="1"/>
              <a:t>Bunte</a:t>
            </a:r>
            <a:r>
              <a:rPr lang="en-GB" sz="2400" dirty="0"/>
              <a:t> </a:t>
            </a:r>
            <a:r>
              <a:rPr lang="en-GB" sz="2400" dirty="0" err="1"/>
              <a:t>erklärt</a:t>
            </a:r>
            <a:endParaRPr lang="en-GB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DFC0F5-4EE3-1163-3151-0173754F6ACD}"/>
              </a:ext>
            </a:extLst>
          </p:cNvPr>
          <p:cNvCxnSpPr/>
          <p:nvPr/>
        </p:nvCxnSpPr>
        <p:spPr>
          <a:xfrm>
            <a:off x="8126095" y="5219330"/>
            <a:ext cx="0" cy="531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2FC598-79F3-6F0A-181C-3C5615D46BDD}"/>
              </a:ext>
            </a:extLst>
          </p:cNvPr>
          <p:cNvCxnSpPr/>
          <p:nvPr/>
        </p:nvCxnSpPr>
        <p:spPr>
          <a:xfrm>
            <a:off x="8438739" y="5219330"/>
            <a:ext cx="0" cy="531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090432-B16D-339F-7458-C6E0BA71F03F}"/>
              </a:ext>
            </a:extLst>
          </p:cNvPr>
          <p:cNvCxnSpPr/>
          <p:nvPr/>
        </p:nvCxnSpPr>
        <p:spPr>
          <a:xfrm>
            <a:off x="8697595" y="5219330"/>
            <a:ext cx="0" cy="531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226470-05AD-C9E8-231C-2073EF94ECA3}"/>
              </a:ext>
            </a:extLst>
          </p:cNvPr>
          <p:cNvCxnSpPr/>
          <p:nvPr/>
        </p:nvCxnSpPr>
        <p:spPr>
          <a:xfrm>
            <a:off x="8943004" y="5219330"/>
            <a:ext cx="0" cy="531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912B53-C7AA-F45F-D1BA-6E325C8BA7F6}"/>
              </a:ext>
            </a:extLst>
          </p:cNvPr>
          <p:cNvSpPr txBox="1"/>
          <p:nvPr/>
        </p:nvSpPr>
        <p:spPr>
          <a:xfrm>
            <a:off x="8428198" y="5286755"/>
            <a:ext cx="119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</a:rPr>
              <a:t>b  </a:t>
            </a:r>
            <a:r>
              <a:rPr lang="en-GB" sz="2400" dirty="0" err="1">
                <a:solidFill>
                  <a:schemeClr val="bg1"/>
                </a:solidFill>
              </a:rPr>
              <a:t>ʊ</a:t>
            </a:r>
            <a:r>
              <a:rPr lang="en-GB" sz="2400" dirty="0">
                <a:solidFill>
                  <a:schemeClr val="bg1"/>
                </a:solidFill>
              </a:rPr>
              <a:t> 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2723B0-0EE9-7B52-ED65-58B48CD1B0EC}"/>
              </a:ext>
            </a:extLst>
          </p:cNvPr>
          <p:cNvSpPr txBox="1"/>
          <p:nvPr/>
        </p:nvSpPr>
        <p:spPr>
          <a:xfrm>
            <a:off x="8675681" y="4432778"/>
            <a:ext cx="12698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['</a:t>
            </a:r>
            <a:r>
              <a:rPr lang="en-GB" sz="2400" dirty="0" err="1"/>
              <a:t>bʊnt</a:t>
            </a:r>
            <a:r>
              <a:rPr lang="en-GB" sz="2400" baseline="30000" dirty="0" err="1"/>
              <a:t>s</a:t>
            </a:r>
            <a:r>
              <a:rPr lang="en-GB" sz="2400" dirty="0" err="1"/>
              <a:t>ə</a:t>
            </a:r>
            <a:r>
              <a:rPr lang="en-GB" sz="2400" dirty="0"/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460C6D-A853-8373-FBE2-3BDA76F6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373" y="0"/>
            <a:ext cx="4245244" cy="1525668"/>
          </a:xfrm>
        </p:spPr>
        <p:txBody>
          <a:bodyPr/>
          <a:lstStyle/>
          <a:p>
            <a:r>
              <a:rPr lang="en-GB" dirty="0"/>
              <a:t>Real-time MRI</a:t>
            </a:r>
            <a:endParaRPr lang="en-GB" baseline="30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662447-9775-AD71-2930-57686DA1A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08" y="1825167"/>
            <a:ext cx="5149559" cy="3429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01C2DF-B05D-7F4F-4F48-4ED3C5D89940}"/>
              </a:ext>
            </a:extLst>
          </p:cNvPr>
          <p:cNvSpPr txBox="1"/>
          <p:nvPr/>
        </p:nvSpPr>
        <p:spPr>
          <a:xfrm>
            <a:off x="680008" y="1825167"/>
            <a:ext cx="2060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Velum opening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57461-A7F6-6AA9-11C1-CA310D4A2CAA}"/>
              </a:ext>
            </a:extLst>
          </p:cNvPr>
          <p:cNvSpPr txBox="1"/>
          <p:nvPr/>
        </p:nvSpPr>
        <p:spPr>
          <a:xfrm>
            <a:off x="680007" y="3539667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rgbClr val="0432FF"/>
                </a:solidFill>
              </a:rPr>
              <a:t>Tongue tip height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338602-4DE6-ED2D-9F77-4E5E16861E9C}"/>
              </a:ext>
            </a:extLst>
          </p:cNvPr>
          <p:cNvSpPr txBox="1"/>
          <p:nvPr/>
        </p:nvSpPr>
        <p:spPr>
          <a:xfrm>
            <a:off x="4702837" y="4757665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2480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F5173D-B013-3E50-BA82-6FE6A5412500}"/>
              </a:ext>
            </a:extLst>
          </p:cNvPr>
          <p:cNvSpPr txBox="1"/>
          <p:nvPr/>
        </p:nvSpPr>
        <p:spPr>
          <a:xfrm>
            <a:off x="3237755" y="234778"/>
            <a:ext cx="6144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4400" dirty="0"/>
              <a:t>Processing velum opening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634A5-3C2E-EBFF-646C-4C688A7E3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0" t="8644" r="8919" b="9003"/>
          <a:stretch/>
        </p:blipFill>
        <p:spPr>
          <a:xfrm>
            <a:off x="278938" y="2681416"/>
            <a:ext cx="3783393" cy="3723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18A475-5195-DA10-7D5E-9EC271826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92" t="7753" r="5810" b="7248"/>
          <a:stretch/>
        </p:blipFill>
        <p:spPr>
          <a:xfrm>
            <a:off x="4282692" y="2657013"/>
            <a:ext cx="3644391" cy="3723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C923F6-5736-E4D7-8C59-DC9BA6EB41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71" t="6244" r="4620" b="6901"/>
          <a:stretch/>
        </p:blipFill>
        <p:spPr>
          <a:xfrm>
            <a:off x="8147443" y="2657013"/>
            <a:ext cx="3706251" cy="37233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AAB4AD-29AC-1FE0-8657-C3D3669266FA}"/>
              </a:ext>
            </a:extLst>
          </p:cNvPr>
          <p:cNvSpPr txBox="1"/>
          <p:nvPr/>
        </p:nvSpPr>
        <p:spPr>
          <a:xfrm>
            <a:off x="522529" y="1710994"/>
            <a:ext cx="2900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PC weights in region of interest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7CBAAB-3726-3D5E-6DD4-67FE1B5111EA}"/>
              </a:ext>
            </a:extLst>
          </p:cNvPr>
          <p:cNvSpPr txBox="1"/>
          <p:nvPr/>
        </p:nvSpPr>
        <p:spPr>
          <a:xfrm>
            <a:off x="5164565" y="1813145"/>
            <a:ext cx="2230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High PC score</a:t>
            </a:r>
          </a:p>
          <a:p>
            <a:pPr algn="l"/>
            <a:r>
              <a:rPr lang="en-GB" sz="2400" dirty="0"/>
              <a:t>(lowered velum)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FA22C7-C28A-4A32-EF73-1D12511FE11A}"/>
              </a:ext>
            </a:extLst>
          </p:cNvPr>
          <p:cNvSpPr txBox="1"/>
          <p:nvPr/>
        </p:nvSpPr>
        <p:spPr>
          <a:xfrm>
            <a:off x="8962208" y="1813144"/>
            <a:ext cx="1962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Low PC score</a:t>
            </a:r>
          </a:p>
          <a:p>
            <a:pPr algn="l"/>
            <a:r>
              <a:rPr lang="en-GB" sz="2400" dirty="0"/>
              <a:t>(raised velum)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E529EB-74F6-6C44-9DC2-F72A1FABCA49}"/>
              </a:ext>
            </a:extLst>
          </p:cNvPr>
          <p:cNvSpPr txBox="1"/>
          <p:nvPr/>
        </p:nvSpPr>
        <p:spPr>
          <a:xfrm>
            <a:off x="2024955" y="1050934"/>
            <a:ext cx="8570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Application of Principal Components Analysis to a region of interest</a:t>
            </a:r>
          </a:p>
        </p:txBody>
      </p:sp>
    </p:spTree>
    <p:extLst>
      <p:ext uri="{BB962C8B-B14F-4D97-AF65-F5344CB8AC3E}">
        <p14:creationId xmlns:p14="http://schemas.microsoft.com/office/powerpoint/2010/main" val="6293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2A535F-B1DB-E8EA-0EC1-85E4440B7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4" b="5077"/>
          <a:stretch/>
        </p:blipFill>
        <p:spPr>
          <a:xfrm>
            <a:off x="5123935" y="1198092"/>
            <a:ext cx="7068065" cy="5659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4F115A-67EC-67BC-FED8-06CCE031303B}"/>
              </a:ext>
            </a:extLst>
          </p:cNvPr>
          <p:cNvSpPr txBox="1"/>
          <p:nvPr/>
        </p:nvSpPr>
        <p:spPr>
          <a:xfrm>
            <a:off x="2372782" y="210065"/>
            <a:ext cx="6686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4400" dirty="0"/>
              <a:t>Processing tongue tip height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682D5-94AF-63E9-6E57-EA5C8CA5E70D}"/>
              </a:ext>
            </a:extLst>
          </p:cNvPr>
          <p:cNvSpPr txBox="1"/>
          <p:nvPr/>
        </p:nvSpPr>
        <p:spPr>
          <a:xfrm>
            <a:off x="358815" y="1979271"/>
            <a:ext cx="4432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Tongue tip height:</a:t>
            </a:r>
            <a:br>
              <a:rPr lang="en-GB" sz="2400" dirty="0"/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mean pixel intensity calculated per grid line then averaged over the first three lines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9193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585B9E-A17D-661E-91BB-32A42B6AA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725"/>
          <a:stretch/>
        </p:blipFill>
        <p:spPr>
          <a:xfrm>
            <a:off x="379429" y="1881186"/>
            <a:ext cx="4855181" cy="4824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581C7-2C48-8AB1-61E7-4A9351B74730}"/>
              </a:ext>
            </a:extLst>
          </p:cNvPr>
          <p:cNvSpPr txBox="1"/>
          <p:nvPr/>
        </p:nvSpPr>
        <p:spPr>
          <a:xfrm>
            <a:off x="1439602" y="0"/>
            <a:ext cx="8460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4400" dirty="0"/>
              <a:t>1. Alignment of peak velum opening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1598B-DD6D-48FC-42FC-027763BD0537}"/>
              </a:ext>
            </a:extLst>
          </p:cNvPr>
          <p:cNvSpPr txBox="1"/>
          <p:nvPr/>
        </p:nvSpPr>
        <p:spPr>
          <a:xfrm>
            <a:off x="3576723" y="3865482"/>
            <a:ext cx="4491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3200" i="1" dirty="0">
                <a:solidFill>
                  <a:srgbClr val="00B0F0"/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8ED2B-23E4-4DD6-A10B-73D3AD89FA63}"/>
              </a:ext>
            </a:extLst>
          </p:cNvPr>
          <p:cNvSpPr txBox="1"/>
          <p:nvPr/>
        </p:nvSpPr>
        <p:spPr>
          <a:xfrm>
            <a:off x="2590251" y="3865482"/>
            <a:ext cx="4171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3200" i="1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649532-A7CD-AA70-E955-5B74DD77E842}"/>
              </a:ext>
            </a:extLst>
          </p:cNvPr>
          <p:cNvSpPr txBox="1"/>
          <p:nvPr/>
        </p:nvSpPr>
        <p:spPr>
          <a:xfrm>
            <a:off x="5445822" y="3911647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i="1" dirty="0">
                <a:solidFill>
                  <a:srgbClr val="00B0F0"/>
                </a:solidFill>
              </a:rPr>
              <a:t>N</a:t>
            </a:r>
            <a:r>
              <a:rPr lang="en-GB" sz="2800" dirty="0"/>
              <a:t>/(</a:t>
            </a:r>
            <a:r>
              <a:rPr lang="en-GB" sz="2800" i="1" dirty="0">
                <a:solidFill>
                  <a:srgbClr val="FFC000"/>
                </a:solidFill>
              </a:rPr>
              <a:t>V</a:t>
            </a:r>
            <a:r>
              <a:rPr lang="en-GB" sz="2800" dirty="0"/>
              <a:t>+</a:t>
            </a:r>
            <a:r>
              <a:rPr lang="en-GB" sz="2800" i="1" dirty="0">
                <a:solidFill>
                  <a:srgbClr val="00B0F0"/>
                </a:solidFill>
              </a:rPr>
              <a:t>N</a:t>
            </a:r>
            <a:r>
              <a:rPr lang="en-GB" sz="2800" dirty="0"/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608F2B-EBA7-862A-1882-24A0EF1E17FB}"/>
              </a:ext>
            </a:extLst>
          </p:cNvPr>
          <p:cNvGrpSpPr/>
          <p:nvPr/>
        </p:nvGrpSpPr>
        <p:grpSpPr>
          <a:xfrm>
            <a:off x="1137028" y="853847"/>
            <a:ext cx="10688796" cy="5851753"/>
            <a:chOff x="1137028" y="853847"/>
            <a:chExt cx="10688796" cy="585175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6F8211-9DAD-E580-6BFC-25FBE0280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028" y="1964940"/>
              <a:ext cx="903807" cy="451904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D3AE545-1894-3AC4-B3DC-BCA366BD9E2C}"/>
                </a:ext>
              </a:extLst>
            </p:cNvPr>
            <p:cNvGrpSpPr/>
            <p:nvPr/>
          </p:nvGrpSpPr>
          <p:grpSpPr>
            <a:xfrm>
              <a:off x="5047634" y="853847"/>
              <a:ext cx="6778190" cy="5851753"/>
              <a:chOff x="5047634" y="853847"/>
              <a:chExt cx="6778190" cy="585175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5F9C41D-D44B-9206-6436-7C2A95C37D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9588"/>
              <a:stretch/>
            </p:blipFill>
            <p:spPr>
              <a:xfrm>
                <a:off x="6957392" y="1881186"/>
                <a:ext cx="4868432" cy="4824414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8C1D12-884C-3AD8-1F26-0F253E3F89CD}"/>
                  </a:ext>
                </a:extLst>
              </p:cNvPr>
              <p:cNvSpPr txBox="1"/>
              <p:nvPr/>
            </p:nvSpPr>
            <p:spPr>
              <a:xfrm>
                <a:off x="5047634" y="853847"/>
                <a:ext cx="20409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3200" dirty="0"/>
                  <a:t>Predictions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45DD969-0B31-68FF-2CDA-5450A7DD74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0025" y="1964940"/>
                <a:ext cx="903807" cy="47568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276FD28-BEA7-E5AA-0317-57349BA5BA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4610" y="3181068"/>
                <a:ext cx="503745" cy="25187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D55FAC-A1F2-67A8-50FB-EACFDE43E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2825" y="3181068"/>
                <a:ext cx="503745" cy="2651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338161-CB41-4898-BA80-9A27932036C9}"/>
                  </a:ext>
                </a:extLst>
              </p:cNvPr>
              <p:cNvSpPr txBox="1"/>
              <p:nvPr/>
            </p:nvSpPr>
            <p:spPr>
              <a:xfrm>
                <a:off x="5885665" y="3014616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3200" dirty="0"/>
                  <a:t>&gt;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998F908-5184-2F0D-7C8D-3479C8AF4120}"/>
              </a:ext>
            </a:extLst>
          </p:cNvPr>
          <p:cNvSpPr txBox="1"/>
          <p:nvPr/>
        </p:nvSpPr>
        <p:spPr>
          <a:xfrm>
            <a:off x="3469017" y="1367516"/>
            <a:ext cx="485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i="1" dirty="0" err="1"/>
              <a:t>p</a:t>
            </a:r>
            <a:r>
              <a:rPr lang="en-GB" sz="3200" i="1" baseline="-25000" dirty="0" err="1"/>
              <a:t>t</a:t>
            </a:r>
            <a:endParaRPr lang="en-GB" sz="3200" i="1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5809D2-9354-5FA8-E62A-C44B822C1E23}"/>
              </a:ext>
            </a:extLst>
          </p:cNvPr>
          <p:cNvSpPr txBox="1"/>
          <p:nvPr/>
        </p:nvSpPr>
        <p:spPr>
          <a:xfrm>
            <a:off x="2764401" y="1367517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i="1" dirty="0" err="1">
                <a:solidFill>
                  <a:srgbClr val="FF0000"/>
                </a:solidFill>
              </a:rPr>
              <a:t>VN</a:t>
            </a:r>
            <a:r>
              <a:rPr lang="en-GB" sz="3200" i="1" baseline="-25000" dirty="0" err="1">
                <a:solidFill>
                  <a:srgbClr val="FF0000"/>
                </a:solidFill>
              </a:rPr>
              <a:t>t</a:t>
            </a:r>
            <a:endParaRPr lang="en-GB" sz="3200" i="1" baseline="-250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719A30-A1DD-CCA6-6E5D-B6B3523A22B5}"/>
              </a:ext>
            </a:extLst>
          </p:cNvPr>
          <p:cNvSpPr txBox="1"/>
          <p:nvPr/>
        </p:nvSpPr>
        <p:spPr>
          <a:xfrm>
            <a:off x="5320294" y="1735426"/>
            <a:ext cx="1499965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err="1"/>
              <a:t>p</a:t>
            </a:r>
            <a:r>
              <a:rPr lang="en-GB" sz="2800" i="1" baseline="-25000" dirty="0" err="1"/>
              <a:t>t</a:t>
            </a:r>
            <a:r>
              <a:rPr lang="en-GB" sz="2800" i="1" dirty="0"/>
              <a:t> − </a:t>
            </a:r>
            <a:r>
              <a:rPr lang="en-GB" sz="2800" i="1" dirty="0" err="1">
                <a:solidFill>
                  <a:srgbClr val="FF0000"/>
                </a:solidFill>
              </a:rPr>
              <a:t>VN</a:t>
            </a:r>
            <a:r>
              <a:rPr lang="en-GB" sz="2800" i="1" baseline="-25000" dirty="0" err="1">
                <a:solidFill>
                  <a:srgbClr val="FF0000"/>
                </a:solidFill>
              </a:rPr>
              <a:t>t</a:t>
            </a:r>
            <a:endParaRPr lang="en-GB" sz="2800" i="1" baseline="-25000" dirty="0">
              <a:solidFill>
                <a:srgbClr val="FF0000"/>
              </a:solidFill>
            </a:endParaRPr>
          </a:p>
          <a:p>
            <a:pPr algn="l"/>
            <a:endParaRPr lang="en-GB" sz="3200" i="1" baseline="-25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465D67-DF83-4C64-E049-2F545A9AF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673" y="695177"/>
            <a:ext cx="3272670" cy="76944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06A82B-673F-962E-2442-43478126DAC0}"/>
              </a:ext>
            </a:extLst>
          </p:cNvPr>
          <p:cNvCxnSpPr>
            <a:cxnSpLocks/>
          </p:cNvCxnSpPr>
          <p:nvPr/>
        </p:nvCxnSpPr>
        <p:spPr>
          <a:xfrm>
            <a:off x="5432869" y="2326039"/>
            <a:ext cx="11835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3DEA14F-BDCC-F3C3-A0EA-CB285E5D3BCA}"/>
              </a:ext>
            </a:extLst>
          </p:cNvPr>
          <p:cNvSpPr txBox="1"/>
          <p:nvPr/>
        </p:nvSpPr>
        <p:spPr>
          <a:xfrm>
            <a:off x="1965078" y="140156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i="1" dirty="0" err="1">
                <a:solidFill>
                  <a:srgbClr val="0432FF"/>
                </a:solidFill>
              </a:rPr>
              <a:t>o</a:t>
            </a:r>
            <a:r>
              <a:rPr lang="de-DE" sz="3200" i="1" baseline="-25000" dirty="0" err="1">
                <a:solidFill>
                  <a:srgbClr val="0432FF"/>
                </a:solidFill>
              </a:rPr>
              <a:t>t</a:t>
            </a:r>
            <a:endParaRPr lang="de-DE" sz="3200" i="1" baseline="-25000" dirty="0">
              <a:solidFill>
                <a:srgbClr val="0432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A2E8A-E829-8F2A-9A18-B0C43631E144}"/>
              </a:ext>
            </a:extLst>
          </p:cNvPr>
          <p:cNvSpPr txBox="1"/>
          <p:nvPr/>
        </p:nvSpPr>
        <p:spPr>
          <a:xfrm>
            <a:off x="4229998" y="136501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i="1" dirty="0" err="1">
                <a:solidFill>
                  <a:srgbClr val="0432FF"/>
                </a:solidFill>
              </a:rPr>
              <a:t>r</a:t>
            </a:r>
            <a:r>
              <a:rPr lang="de-DE" sz="3200" i="1" baseline="-25000" dirty="0" err="1">
                <a:solidFill>
                  <a:srgbClr val="0432FF"/>
                </a:solidFill>
              </a:rPr>
              <a:t>t</a:t>
            </a:r>
            <a:endParaRPr lang="de-DE" sz="3200" i="1" baseline="-25000" dirty="0">
              <a:solidFill>
                <a:srgbClr val="0432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405918-6B31-B1BC-7188-6DE963A5BFDF}"/>
              </a:ext>
            </a:extLst>
          </p:cNvPr>
          <p:cNvSpPr txBox="1"/>
          <p:nvPr/>
        </p:nvSpPr>
        <p:spPr>
          <a:xfrm>
            <a:off x="5486308" y="2176707"/>
            <a:ext cx="109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>
                <a:solidFill>
                  <a:srgbClr val="0432FF"/>
                </a:solidFill>
              </a:rPr>
              <a:t>r</a:t>
            </a:r>
            <a:r>
              <a:rPr lang="de-DE" sz="2800" i="1" baseline="-25000" dirty="0" err="1">
                <a:solidFill>
                  <a:srgbClr val="0432FF"/>
                </a:solidFill>
              </a:rPr>
              <a:t>t</a:t>
            </a:r>
            <a:r>
              <a:rPr lang="de-DE" sz="2800" dirty="0">
                <a:solidFill>
                  <a:srgbClr val="0432FF"/>
                </a:solidFill>
              </a:rPr>
              <a:t> </a:t>
            </a:r>
            <a:r>
              <a:rPr lang="en-GB" sz="2800" i="1" dirty="0">
                <a:solidFill>
                  <a:srgbClr val="0432FF"/>
                </a:solidFill>
              </a:rPr>
              <a:t>− </a:t>
            </a:r>
            <a:r>
              <a:rPr lang="en-GB" sz="2800" i="1" dirty="0" err="1">
                <a:solidFill>
                  <a:srgbClr val="0432FF"/>
                </a:solidFill>
              </a:rPr>
              <a:t>o</a:t>
            </a:r>
            <a:r>
              <a:rPr lang="en-GB" sz="2800" i="1" baseline="-25000" dirty="0" err="1">
                <a:solidFill>
                  <a:srgbClr val="0432FF"/>
                </a:solidFill>
              </a:rPr>
              <a:t>t</a:t>
            </a:r>
            <a:endParaRPr lang="de-DE" sz="2800" baseline="-250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5FC0167-E5DF-5AB9-914A-AB0301CDEF18}"/>
              </a:ext>
            </a:extLst>
          </p:cNvPr>
          <p:cNvSpPr txBox="1"/>
          <p:nvPr/>
        </p:nvSpPr>
        <p:spPr>
          <a:xfrm>
            <a:off x="928292" y="4849090"/>
            <a:ext cx="13003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600" i="1" dirty="0">
                <a:solidFill>
                  <a:srgbClr val="00B0F0"/>
                </a:solidFill>
              </a:rPr>
              <a:t>N</a:t>
            </a:r>
            <a:r>
              <a:rPr lang="en-GB" sz="2600" dirty="0"/>
              <a:t>/(</a:t>
            </a:r>
            <a:r>
              <a:rPr lang="en-GB" sz="2600" i="1" dirty="0">
                <a:solidFill>
                  <a:srgbClr val="FFC000"/>
                </a:solidFill>
              </a:rPr>
              <a:t>V</a:t>
            </a:r>
            <a:r>
              <a:rPr lang="en-GB" sz="2600" dirty="0"/>
              <a:t>+</a:t>
            </a:r>
            <a:r>
              <a:rPr lang="en-GB" sz="2600" i="1" dirty="0">
                <a:solidFill>
                  <a:srgbClr val="00B0F0"/>
                </a:solidFill>
              </a:rPr>
              <a:t>N</a:t>
            </a:r>
            <a:r>
              <a:rPr lang="en-GB" sz="26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F8B3D-A05B-8C35-323D-BEE1DD70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016" y="275387"/>
            <a:ext cx="9471984" cy="63072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6F3222-03B1-0D92-2EF7-2C998344C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419" y="762816"/>
            <a:ext cx="615401" cy="307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B4E5FB-964F-2005-7032-56E6F27E0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188" y="762816"/>
            <a:ext cx="615401" cy="323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07237E-9AEE-D820-347F-EEC71D7ADC4C}"/>
              </a:ext>
            </a:extLst>
          </p:cNvPr>
          <p:cNvSpPr txBox="1"/>
          <p:nvPr/>
        </p:nvSpPr>
        <p:spPr>
          <a:xfrm>
            <a:off x="1084633" y="1914521"/>
            <a:ext cx="1499965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err="1"/>
              <a:t>p</a:t>
            </a:r>
            <a:r>
              <a:rPr lang="en-GB" sz="2800" i="1" baseline="-25000" dirty="0" err="1"/>
              <a:t>t</a:t>
            </a:r>
            <a:r>
              <a:rPr lang="en-GB" sz="2800" i="1" dirty="0"/>
              <a:t> − </a:t>
            </a:r>
            <a:r>
              <a:rPr lang="en-GB" sz="2800" i="1" dirty="0" err="1">
                <a:solidFill>
                  <a:srgbClr val="FF0000"/>
                </a:solidFill>
              </a:rPr>
              <a:t>VN</a:t>
            </a:r>
            <a:r>
              <a:rPr lang="en-GB" sz="2800" i="1" baseline="-25000" dirty="0" err="1">
                <a:solidFill>
                  <a:srgbClr val="FF0000"/>
                </a:solidFill>
              </a:rPr>
              <a:t>t</a:t>
            </a:r>
            <a:endParaRPr lang="en-GB" sz="2800" i="1" baseline="-25000" dirty="0">
              <a:solidFill>
                <a:srgbClr val="FF0000"/>
              </a:solidFill>
            </a:endParaRPr>
          </a:p>
          <a:p>
            <a:pPr algn="l"/>
            <a:endParaRPr lang="en-GB" sz="3200" i="1" baseline="-25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FC341A-16EA-D3DA-55CD-E9881296F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38" y="2491256"/>
            <a:ext cx="503745" cy="251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E6FB17-E293-5661-1FBE-AB14BA0A7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853" y="2491256"/>
            <a:ext cx="503745" cy="2651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9B7631-8168-5E87-C401-823AC4C80AAC}"/>
              </a:ext>
            </a:extLst>
          </p:cNvPr>
          <p:cNvSpPr txBox="1"/>
          <p:nvPr/>
        </p:nvSpPr>
        <p:spPr>
          <a:xfrm>
            <a:off x="1513693" y="232480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/>
              <a:t>&gt;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0C0E33-DE30-DAD9-50E7-422D03D3F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45" y="5331099"/>
            <a:ext cx="503745" cy="251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5B95AB-8310-66B6-6EC6-BD7C1A9A3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960" y="5331099"/>
            <a:ext cx="503745" cy="2651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B95B3F-11B5-D2A7-1F2B-E51BCC128466}"/>
              </a:ext>
            </a:extLst>
          </p:cNvPr>
          <p:cNvSpPr txBox="1"/>
          <p:nvPr/>
        </p:nvSpPr>
        <p:spPr>
          <a:xfrm>
            <a:off x="1435800" y="516464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5123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3219-1BDF-1287-E240-E01E60C8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83" y="0"/>
            <a:ext cx="6417833" cy="1325563"/>
          </a:xfrm>
        </p:spPr>
        <p:txBody>
          <a:bodyPr/>
          <a:lstStyle/>
          <a:p>
            <a:r>
              <a:rPr lang="en-GB" dirty="0"/>
              <a:t>2. Stability of velum gesture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8CA444-CDB7-7307-9279-15A621084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203" y="0"/>
            <a:ext cx="4566621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165693-82C3-9439-EFBD-31AC2C4C1EC2}"/>
              </a:ext>
            </a:extLst>
          </p:cNvPr>
          <p:cNvSpPr txBox="1"/>
          <p:nvPr/>
        </p:nvSpPr>
        <p:spPr>
          <a:xfrm>
            <a:off x="6585101" y="242937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8320CD-0737-B7EA-6C5C-49463C7FD33A}"/>
              </a:ext>
            </a:extLst>
          </p:cNvPr>
          <p:cNvSpPr txBox="1"/>
          <p:nvPr/>
        </p:nvSpPr>
        <p:spPr>
          <a:xfrm>
            <a:off x="6585101" y="3550468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E23F75-C571-CBEC-5A06-D7538D0D9E6E}"/>
              </a:ext>
            </a:extLst>
          </p:cNvPr>
          <p:cNvSpPr txBox="1"/>
          <p:nvPr/>
        </p:nvSpPr>
        <p:spPr>
          <a:xfrm>
            <a:off x="9285513" y="4842899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84B2A0-02AC-FC05-CEB3-D1376D085DEF}"/>
              </a:ext>
            </a:extLst>
          </p:cNvPr>
          <p:cNvSpPr txBox="1"/>
          <p:nvPr/>
        </p:nvSpPr>
        <p:spPr>
          <a:xfrm>
            <a:off x="946561" y="1231124"/>
            <a:ext cx="373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1.</a:t>
            </a:r>
            <a:r>
              <a:rPr lang="en-GB" sz="2400" dirty="0"/>
              <a:t> Peak velum displacement.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1A6B6C-180E-BAB5-8CBC-492665FEE40E}"/>
              </a:ext>
            </a:extLst>
          </p:cNvPr>
          <p:cNvSpPr txBox="1"/>
          <p:nvPr/>
        </p:nvSpPr>
        <p:spPr>
          <a:xfrm>
            <a:off x="943034" y="1829837"/>
            <a:ext cx="4092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2.</a:t>
            </a:r>
            <a:r>
              <a:rPr lang="en-GB" sz="2400" dirty="0"/>
              <a:t> Peak velum opening velocity.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51301-478E-43AC-448E-B971D92E4F7C}"/>
              </a:ext>
            </a:extLst>
          </p:cNvPr>
          <p:cNvSpPr txBox="1"/>
          <p:nvPr/>
        </p:nvSpPr>
        <p:spPr>
          <a:xfrm>
            <a:off x="943034" y="2434718"/>
            <a:ext cx="400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3.</a:t>
            </a:r>
            <a:r>
              <a:rPr lang="en-GB" sz="2400" dirty="0"/>
              <a:t> Velum articulatory duration.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1CEFE-C752-D19E-7434-2FE2B85C5B47}"/>
              </a:ext>
            </a:extLst>
          </p:cNvPr>
          <p:cNvSpPr txBox="1"/>
          <p:nvPr/>
        </p:nvSpPr>
        <p:spPr>
          <a:xfrm>
            <a:off x="2328015" y="3435094"/>
            <a:ext cx="145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Prediction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4125D-B6C9-746F-552D-245EA23A31BC}"/>
              </a:ext>
            </a:extLst>
          </p:cNvPr>
          <p:cNvSpPr txBox="1"/>
          <p:nvPr/>
        </p:nvSpPr>
        <p:spPr>
          <a:xfrm>
            <a:off x="2850578" y="438637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DE" sz="32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≈</a:t>
            </a: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6E6BA-60B3-F7FB-C9C2-B611A915C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834" y="4501640"/>
            <a:ext cx="877164" cy="438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D94530-035A-0C3F-33AE-2AE8C359B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809" y="4501640"/>
            <a:ext cx="877163" cy="461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85DA97-5F33-3581-FCAF-16B30B505FC9}"/>
              </a:ext>
            </a:extLst>
          </p:cNvPr>
          <p:cNvSpPr txBox="1"/>
          <p:nvPr/>
        </p:nvSpPr>
        <p:spPr>
          <a:xfrm>
            <a:off x="1376668" y="5396043"/>
            <a:ext cx="3755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if the velum gesture is stable</a:t>
            </a:r>
          </a:p>
        </p:txBody>
      </p:sp>
    </p:spTree>
    <p:extLst>
      <p:ext uri="{BB962C8B-B14F-4D97-AF65-F5344CB8AC3E}">
        <p14:creationId xmlns:p14="http://schemas.microsoft.com/office/powerpoint/2010/main" val="345745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C399B65-5D7D-BDA8-AE16-FBF61E93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05" y="43247"/>
            <a:ext cx="3974033" cy="2184400"/>
          </a:xfrm>
        </p:spPr>
        <p:txBody>
          <a:bodyPr/>
          <a:lstStyle/>
          <a:p>
            <a:r>
              <a:rPr lang="en-GB" dirty="0"/>
              <a:t>Stability of velum gesture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339E8BB-8BF7-0195-B4E7-BC46A62B3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631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492C39-9E32-208D-5F10-8889D3338404}"/>
              </a:ext>
            </a:extLst>
          </p:cNvPr>
          <p:cNvSpPr txBox="1"/>
          <p:nvPr/>
        </p:nvSpPr>
        <p:spPr>
          <a:xfrm>
            <a:off x="342224" y="2123221"/>
            <a:ext cx="373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1.</a:t>
            </a:r>
            <a:r>
              <a:rPr lang="en-GB" sz="2400" dirty="0"/>
              <a:t> Peak velum displacement.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EE75C-AA1E-AF0F-D6F2-1624C3EA9E63}"/>
              </a:ext>
            </a:extLst>
          </p:cNvPr>
          <p:cNvSpPr txBox="1"/>
          <p:nvPr/>
        </p:nvSpPr>
        <p:spPr>
          <a:xfrm>
            <a:off x="338697" y="2721934"/>
            <a:ext cx="4092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2.</a:t>
            </a:r>
            <a:r>
              <a:rPr lang="en-GB" sz="2400" dirty="0"/>
              <a:t> Peak velum opening velocity.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F493C-3723-08E1-3814-D5A26CD2AB09}"/>
              </a:ext>
            </a:extLst>
          </p:cNvPr>
          <p:cNvSpPr txBox="1"/>
          <p:nvPr/>
        </p:nvSpPr>
        <p:spPr>
          <a:xfrm>
            <a:off x="338697" y="3326815"/>
            <a:ext cx="400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3.</a:t>
            </a:r>
            <a:r>
              <a:rPr lang="en-GB" sz="2400" dirty="0"/>
              <a:t> Velum articulatory duration.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77253-03EB-7016-F8DA-007DD797FF85}"/>
              </a:ext>
            </a:extLst>
          </p:cNvPr>
          <p:cNvSpPr txBox="1"/>
          <p:nvPr/>
        </p:nvSpPr>
        <p:spPr>
          <a:xfrm>
            <a:off x="726174" y="4307621"/>
            <a:ext cx="1211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For </a:t>
            </a:r>
            <a:r>
              <a:rPr lang="en-GB" sz="2400" dirty="0">
                <a:highlight>
                  <a:srgbClr val="FFFF00"/>
                </a:highlight>
              </a:rPr>
              <a:t>1-3</a:t>
            </a:r>
            <a:r>
              <a:rPr lang="en-GB" sz="2400" dirty="0"/>
              <a:t>: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4DC48-0F1A-5F5A-2620-BA7D730AB906}"/>
              </a:ext>
            </a:extLst>
          </p:cNvPr>
          <p:cNvSpPr txBox="1"/>
          <p:nvPr/>
        </p:nvSpPr>
        <p:spPr>
          <a:xfrm>
            <a:off x="2221123" y="477190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DE" sz="32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≈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EBBB0-7FDD-51B5-591D-7A6350E9C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79" y="4887173"/>
            <a:ext cx="877164" cy="438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DE783F-5BBA-3FD0-1C76-1012B0C31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354" y="4887173"/>
            <a:ext cx="877163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6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E837A5B-B759-B596-8991-EFF01B8B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760" y="30997"/>
            <a:ext cx="9487328" cy="1325563"/>
          </a:xfrm>
        </p:spPr>
        <p:txBody>
          <a:bodyPr/>
          <a:lstStyle/>
          <a:p>
            <a:r>
              <a:rPr lang="en-GB" dirty="0"/>
              <a:t>Coarticulatory vowel nasalization in VN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05A1A9-FB67-F2F6-751D-56E8B3A6C089}"/>
              </a:ext>
            </a:extLst>
          </p:cNvPr>
          <p:cNvGrpSpPr/>
          <p:nvPr/>
        </p:nvGrpSpPr>
        <p:grpSpPr>
          <a:xfrm>
            <a:off x="3907733" y="2254390"/>
            <a:ext cx="5279993" cy="3561418"/>
            <a:chOff x="6095999" y="2057398"/>
            <a:chExt cx="5279993" cy="356141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4AE3EF-2532-AC39-77C6-560FC77CC7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39" t="52317" r="6128" b="12848"/>
            <a:stretch/>
          </p:blipFill>
          <p:spPr>
            <a:xfrm>
              <a:off x="6136054" y="3957835"/>
              <a:ext cx="5239938" cy="16609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9B443C5-BD7D-6D84-5C0F-F397A7D5F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87" r="6272" b="59564"/>
            <a:stretch/>
          </p:blipFill>
          <p:spPr>
            <a:xfrm>
              <a:off x="6095999" y="2057398"/>
              <a:ext cx="5279993" cy="193402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F3912B7-55E4-8977-8EF5-681EE8B0A9FC}"/>
              </a:ext>
            </a:extLst>
          </p:cNvPr>
          <p:cNvSpPr txBox="1"/>
          <p:nvPr/>
        </p:nvSpPr>
        <p:spPr>
          <a:xfrm>
            <a:off x="3947788" y="2022273"/>
            <a:ext cx="5739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/>
              <a:t>p       </a:t>
            </a:r>
            <a:r>
              <a:rPr lang="en-GB" sz="3200" baseline="30000" dirty="0"/>
              <a:t>h</a:t>
            </a:r>
            <a:r>
              <a:rPr lang="en-GB" sz="3200" dirty="0"/>
              <a:t>         a          n     t     </a:t>
            </a:r>
            <a:r>
              <a:rPr lang="en-GB" sz="3200" baseline="30000" dirty="0"/>
              <a:t>h</a:t>
            </a:r>
            <a:r>
              <a:rPr lang="en-GB" sz="3200" dirty="0"/>
              <a:t>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81A74-5801-FE27-7FD7-0D3CF72CE87E}"/>
              </a:ext>
            </a:extLst>
          </p:cNvPr>
          <p:cNvSpPr txBox="1"/>
          <p:nvPr/>
        </p:nvSpPr>
        <p:spPr>
          <a:xfrm>
            <a:off x="3947788" y="4230797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rgbClr val="0432FF"/>
                </a:solidFill>
              </a:rPr>
              <a:t>velum opening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52CDA-7FB5-18B7-269F-A619EEC748A9}"/>
              </a:ext>
            </a:extLst>
          </p:cNvPr>
          <p:cNvSpPr txBox="1"/>
          <p:nvPr/>
        </p:nvSpPr>
        <p:spPr>
          <a:xfrm>
            <a:off x="5204252" y="1555342"/>
            <a:ext cx="2686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German: </a:t>
            </a:r>
            <a:r>
              <a:rPr lang="en-GB" sz="2800" i="1" dirty="0"/>
              <a:t>Panther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CF2537-0DC1-9A4F-557A-D1DE48E86657}"/>
              </a:ext>
            </a:extLst>
          </p:cNvPr>
          <p:cNvCxnSpPr/>
          <p:nvPr/>
        </p:nvCxnSpPr>
        <p:spPr>
          <a:xfrm>
            <a:off x="7553739" y="2626417"/>
            <a:ext cx="0" cy="320876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7C7D5F-538B-3C7D-B448-895AE5976E55}"/>
              </a:ext>
            </a:extLst>
          </p:cNvPr>
          <p:cNvCxnSpPr/>
          <p:nvPr/>
        </p:nvCxnSpPr>
        <p:spPr>
          <a:xfrm>
            <a:off x="8169965" y="2607048"/>
            <a:ext cx="0" cy="320876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0DDB46-DD79-5A7E-BE15-D3C7B1524146}"/>
              </a:ext>
            </a:extLst>
          </p:cNvPr>
          <p:cNvCxnSpPr/>
          <p:nvPr/>
        </p:nvCxnSpPr>
        <p:spPr>
          <a:xfrm>
            <a:off x="5333999" y="2607048"/>
            <a:ext cx="0" cy="320876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5F4F95-187E-6A5C-1D30-A5CE7F9CAEF6}"/>
              </a:ext>
            </a:extLst>
          </p:cNvPr>
          <p:cNvSpPr txBox="1"/>
          <p:nvPr/>
        </p:nvSpPr>
        <p:spPr>
          <a:xfrm>
            <a:off x="6518638" y="5835177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i="1" dirty="0" err="1">
                <a:solidFill>
                  <a:srgbClr val="FF0000"/>
                </a:solidFill>
              </a:rPr>
              <a:t>VN</a:t>
            </a:r>
            <a:r>
              <a:rPr lang="en-GB" sz="3200" i="1" baseline="-25000" dirty="0" err="1">
                <a:solidFill>
                  <a:srgbClr val="FF0000"/>
                </a:solidFill>
              </a:rPr>
              <a:t>t</a:t>
            </a:r>
            <a:endParaRPr lang="en-GB" sz="3200" i="1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38E57-6E57-E67C-AE51-432B28C9626D}"/>
              </a:ext>
            </a:extLst>
          </p:cNvPr>
          <p:cNvSpPr txBox="1"/>
          <p:nvPr/>
        </p:nvSpPr>
        <p:spPr>
          <a:xfrm>
            <a:off x="4461985" y="6364102"/>
            <a:ext cx="488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</a:rPr>
              <a:t>(acoustic boundary between V and N)</a:t>
            </a:r>
          </a:p>
        </p:txBody>
      </p:sp>
    </p:spTree>
    <p:extLst>
      <p:ext uri="{BB962C8B-B14F-4D97-AF65-F5344CB8AC3E}">
        <p14:creationId xmlns:p14="http://schemas.microsoft.com/office/powerpoint/2010/main" val="1813337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D782D4-476F-0719-DB8B-B85DED53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76" y="163285"/>
            <a:ext cx="5543516" cy="1325563"/>
          </a:xfrm>
        </p:spPr>
        <p:txBody>
          <a:bodyPr/>
          <a:lstStyle/>
          <a:p>
            <a:r>
              <a:rPr lang="en-GB" dirty="0"/>
              <a:t>3. Reduction of tongue tip gesture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E1AAD-9933-4A26-0A16-596A1A278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603" y="0"/>
            <a:ext cx="456662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75FB31-966A-D58B-AD36-46389DC6958C}"/>
              </a:ext>
            </a:extLst>
          </p:cNvPr>
          <p:cNvSpPr txBox="1"/>
          <p:nvPr/>
        </p:nvSpPr>
        <p:spPr>
          <a:xfrm>
            <a:off x="6737501" y="0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5C6F4-3AC5-0C9A-1276-E8D9C32F0AEF}"/>
              </a:ext>
            </a:extLst>
          </p:cNvPr>
          <p:cNvSpPr txBox="1"/>
          <p:nvPr/>
        </p:nvSpPr>
        <p:spPr>
          <a:xfrm>
            <a:off x="6946052" y="3633595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B1FFA-0C50-20FB-DCA5-65CB461BE8EA}"/>
              </a:ext>
            </a:extLst>
          </p:cNvPr>
          <p:cNvSpPr txBox="1"/>
          <p:nvPr/>
        </p:nvSpPr>
        <p:spPr>
          <a:xfrm>
            <a:off x="10247414" y="5448541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B8409-A9DC-89C5-21A3-AA8118C99DF7}"/>
              </a:ext>
            </a:extLst>
          </p:cNvPr>
          <p:cNvSpPr txBox="1"/>
          <p:nvPr/>
        </p:nvSpPr>
        <p:spPr>
          <a:xfrm>
            <a:off x="1173316" y="1754590"/>
            <a:ext cx="3797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highlight>
                  <a:srgbClr val="FFFF00"/>
                </a:highlight>
              </a:rPr>
              <a:t>1.</a:t>
            </a:r>
            <a:r>
              <a:rPr lang="en-GB" sz="2800" dirty="0"/>
              <a:t> Peak TT displacement.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D4CC9D-3A92-C6D6-BF70-D155A4FDDF59}"/>
              </a:ext>
            </a:extLst>
          </p:cNvPr>
          <p:cNvSpPr txBox="1"/>
          <p:nvPr/>
        </p:nvSpPr>
        <p:spPr>
          <a:xfrm>
            <a:off x="1146355" y="2383163"/>
            <a:ext cx="2941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highlight>
                  <a:srgbClr val="FFFF00"/>
                </a:highlight>
              </a:rPr>
              <a:t>2.</a:t>
            </a:r>
            <a:r>
              <a:rPr lang="en-GB" sz="2800" dirty="0"/>
              <a:t> Peak TT velocity.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3D7820-301E-DAE2-0F2F-3A4B63A6BBF8}"/>
              </a:ext>
            </a:extLst>
          </p:cNvPr>
          <p:cNvSpPr txBox="1"/>
          <p:nvPr/>
        </p:nvSpPr>
        <p:spPr>
          <a:xfrm>
            <a:off x="1134364" y="2967335"/>
            <a:ext cx="4078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highlight>
                  <a:srgbClr val="FFFF00"/>
                </a:highlight>
              </a:rPr>
              <a:t>3.</a:t>
            </a:r>
            <a:r>
              <a:rPr lang="en-GB" sz="2800" dirty="0"/>
              <a:t> TT articulatory duration.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5FDA61-1C1D-B7EE-2D01-981A533069E3}"/>
              </a:ext>
            </a:extLst>
          </p:cNvPr>
          <p:cNvSpPr txBox="1"/>
          <p:nvPr/>
        </p:nvSpPr>
        <p:spPr>
          <a:xfrm>
            <a:off x="1537231" y="3694742"/>
            <a:ext cx="28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Prediction for 1-3: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6CBF7-0B6E-0660-ADD5-59500C89F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234" y="4339943"/>
            <a:ext cx="877164" cy="438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C3B684-AE10-8178-BE64-A3017B841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602" y="4323315"/>
            <a:ext cx="877163" cy="4616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362097-C0B5-86AE-1EB7-5C8CAE266811}"/>
              </a:ext>
            </a:extLst>
          </p:cNvPr>
          <p:cNvSpPr txBox="1"/>
          <p:nvPr/>
        </p:nvSpPr>
        <p:spPr>
          <a:xfrm>
            <a:off x="2418723" y="433994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D1B8F3-DC87-54F7-C5AA-F7F5FF5BDE29}"/>
              </a:ext>
            </a:extLst>
          </p:cNvPr>
          <p:cNvSpPr txBox="1"/>
          <p:nvPr/>
        </p:nvSpPr>
        <p:spPr>
          <a:xfrm>
            <a:off x="912475" y="5690584"/>
            <a:ext cx="4318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(TT data not analysed for /</a:t>
            </a:r>
            <a:r>
              <a:rPr lang="en-GB" sz="2400" dirty="0" err="1"/>
              <a:t>æ</a:t>
            </a:r>
            <a:r>
              <a:rPr lang="en-GB" sz="2400" dirty="0"/>
              <a:t>, </a:t>
            </a:r>
            <a:r>
              <a:rPr lang="en-GB" sz="2400" dirty="0" err="1"/>
              <a:t>eɪ</a:t>
            </a:r>
            <a:r>
              <a:rPr lang="en-GB" sz="2400" dirty="0"/>
              <a:t>/)</a:t>
            </a:r>
          </a:p>
        </p:txBody>
      </p:sp>
    </p:spTree>
    <p:extLst>
      <p:ext uri="{BB962C8B-B14F-4D97-AF65-F5344CB8AC3E}">
        <p14:creationId xmlns:p14="http://schemas.microsoft.com/office/powerpoint/2010/main" val="1706258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19711DA-BF31-2FC9-30CA-4C26CE80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13" y="-138060"/>
            <a:ext cx="4844174" cy="1626908"/>
          </a:xfrm>
        </p:spPr>
        <p:txBody>
          <a:bodyPr/>
          <a:lstStyle/>
          <a:p>
            <a:r>
              <a:rPr lang="en-GB" dirty="0"/>
              <a:t>Size/length TT gesture in coda-/n/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CC06926-E4EE-2945-A7D5-D9A0019D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132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509CB7-F21E-9EFF-A1AE-AB384B11FFAC}"/>
              </a:ext>
            </a:extLst>
          </p:cNvPr>
          <p:cNvSpPr txBox="1"/>
          <p:nvPr/>
        </p:nvSpPr>
        <p:spPr>
          <a:xfrm>
            <a:off x="463379" y="1424923"/>
            <a:ext cx="327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1.</a:t>
            </a:r>
            <a:r>
              <a:rPr lang="en-GB" sz="2400" dirty="0"/>
              <a:t> Peak TT displacement.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B9B830-2CBB-11E0-5928-1B396FA847A4}"/>
              </a:ext>
            </a:extLst>
          </p:cNvPr>
          <p:cNvSpPr txBox="1"/>
          <p:nvPr/>
        </p:nvSpPr>
        <p:spPr>
          <a:xfrm>
            <a:off x="467920" y="1803864"/>
            <a:ext cx="254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2.</a:t>
            </a:r>
            <a:r>
              <a:rPr lang="en-GB" sz="2400" dirty="0"/>
              <a:t> Peak TT velocity.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D46F3-2897-F091-60D2-F43AB160A439}"/>
              </a:ext>
            </a:extLst>
          </p:cNvPr>
          <p:cNvSpPr txBox="1"/>
          <p:nvPr/>
        </p:nvSpPr>
        <p:spPr>
          <a:xfrm>
            <a:off x="456989" y="2239681"/>
            <a:ext cx="351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3.</a:t>
            </a:r>
            <a:r>
              <a:rPr lang="en-GB" sz="2400" dirty="0"/>
              <a:t> TT articulatory duration.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B0688-F2FD-19C5-312C-88525B7F02BB}"/>
              </a:ext>
            </a:extLst>
          </p:cNvPr>
          <p:cNvSpPr txBox="1"/>
          <p:nvPr/>
        </p:nvSpPr>
        <p:spPr>
          <a:xfrm>
            <a:off x="522811" y="4156655"/>
            <a:ext cx="1152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Results.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56D03F-B759-F1C3-D870-8E9DD1A571A5}"/>
              </a:ext>
            </a:extLst>
          </p:cNvPr>
          <p:cNvSpPr txBox="1"/>
          <p:nvPr/>
        </p:nvSpPr>
        <p:spPr>
          <a:xfrm>
            <a:off x="621868" y="4593211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highlight>
                  <a:srgbClr val="FFFF00"/>
                </a:highlight>
              </a:rPr>
              <a:t>1, 3: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32DF0-AC88-F3B1-B1B1-89E520D7E30A}"/>
              </a:ext>
            </a:extLst>
          </p:cNvPr>
          <p:cNvSpPr txBox="1"/>
          <p:nvPr/>
        </p:nvSpPr>
        <p:spPr>
          <a:xfrm>
            <a:off x="621868" y="511077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highlight>
                  <a:srgbClr val="FFFF00"/>
                </a:highlight>
              </a:rPr>
              <a:t>2: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E02DAB-E065-BBC9-2781-B5FBFEE4C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166" y="80178"/>
            <a:ext cx="731740" cy="365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42F3EA-213D-816F-F517-BED5D505F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421" y="57097"/>
            <a:ext cx="731739" cy="3851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467605-15B2-ECA4-9880-90AEF1331816}"/>
              </a:ext>
            </a:extLst>
          </p:cNvPr>
          <p:cNvSpPr txBox="1"/>
          <p:nvPr/>
        </p:nvSpPr>
        <p:spPr>
          <a:xfrm>
            <a:off x="2407557" y="46491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76DFC3-0B4A-F765-47AC-01B3A403F6FC}"/>
              </a:ext>
            </a:extLst>
          </p:cNvPr>
          <p:cNvSpPr txBox="1"/>
          <p:nvPr/>
        </p:nvSpPr>
        <p:spPr>
          <a:xfrm rot="16200000">
            <a:off x="4745481" y="1049464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highlight>
                  <a:srgbClr val="FFFF00"/>
                </a:highlight>
              </a:rPr>
              <a:t>1.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724531-B92E-4D7E-E682-BA498FA970F0}"/>
              </a:ext>
            </a:extLst>
          </p:cNvPr>
          <p:cNvSpPr txBox="1"/>
          <p:nvPr/>
        </p:nvSpPr>
        <p:spPr>
          <a:xfrm>
            <a:off x="11335582" y="6486609"/>
            <a:ext cx="491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3</a:t>
            </a:r>
            <a:r>
              <a:rPr lang="en-GB" sz="1800" dirty="0">
                <a:highlight>
                  <a:srgbClr val="FFFF00"/>
                </a:highlight>
              </a:rPr>
              <a:t>.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86D617-6482-6D59-3DFF-156ACBFB8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633" y="4746780"/>
            <a:ext cx="539843" cy="2699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31CE74-7A08-9751-B8DB-51F9D8200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354" y="4748357"/>
            <a:ext cx="539841" cy="2841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711D97-3FD5-CDC5-A0DB-7ACD76E3E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685" y="5217090"/>
            <a:ext cx="539843" cy="2699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1E3F4D-9C63-B635-B801-54CFD90F1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307" y="5234220"/>
            <a:ext cx="539841" cy="2841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AF5197-B4E4-A0F5-4DDD-4799AF367DF9}"/>
              </a:ext>
            </a:extLst>
          </p:cNvPr>
          <p:cNvSpPr txBox="1"/>
          <p:nvPr/>
        </p:nvSpPr>
        <p:spPr>
          <a:xfrm>
            <a:off x="2364477" y="5110775"/>
            <a:ext cx="534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DE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≈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50437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AA1D89-C3C4-F752-95CA-3AF3636A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092" y="-117898"/>
            <a:ext cx="3881431" cy="1626908"/>
          </a:xfrm>
        </p:spPr>
        <p:txBody>
          <a:bodyPr/>
          <a:lstStyle/>
          <a:p>
            <a:r>
              <a:rPr lang="en-GB" dirty="0"/>
              <a:t>Summary so far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656025-775B-89CD-93F0-9245F2530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04" y="2158584"/>
            <a:ext cx="4749975" cy="316292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6F93DCE-C45E-0193-A5B3-965DFF6A51A7}"/>
              </a:ext>
            </a:extLst>
          </p:cNvPr>
          <p:cNvSpPr txBox="1">
            <a:spLocks/>
          </p:cNvSpPr>
          <p:nvPr/>
        </p:nvSpPr>
        <p:spPr>
          <a:xfrm>
            <a:off x="6961892" y="-138060"/>
            <a:ext cx="4553490" cy="162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Test of cue-trading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19F50A-37E1-BD31-D3C2-ACBEED769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733" y="1449757"/>
            <a:ext cx="539843" cy="2699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C364C5-2333-E5DC-B791-BEAAD2C07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337" y="1435552"/>
            <a:ext cx="539841" cy="28412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4B0269-BD34-A9EC-910E-61DEA1CF2644}"/>
              </a:ext>
            </a:extLst>
          </p:cNvPr>
          <p:cNvCxnSpPr/>
          <p:nvPr/>
        </p:nvCxnSpPr>
        <p:spPr>
          <a:xfrm>
            <a:off x="1203008" y="1831298"/>
            <a:ext cx="764498" cy="0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F0725C-F08D-B945-66FF-3F65EB7D7989}"/>
              </a:ext>
            </a:extLst>
          </p:cNvPr>
          <p:cNvCxnSpPr/>
          <p:nvPr/>
        </p:nvCxnSpPr>
        <p:spPr>
          <a:xfrm>
            <a:off x="3275405" y="1846288"/>
            <a:ext cx="7644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F79605-8CB9-2B8A-B79B-59794134A239}"/>
              </a:ext>
            </a:extLst>
          </p:cNvPr>
          <p:cNvCxnSpPr>
            <a:cxnSpLocks/>
          </p:cNvCxnSpPr>
          <p:nvPr/>
        </p:nvCxnSpPr>
        <p:spPr>
          <a:xfrm flipH="1" flipV="1">
            <a:off x="7573443" y="1435552"/>
            <a:ext cx="41385" cy="3769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3A202C-F78D-EFAD-B43A-3982AF0A0ECF}"/>
              </a:ext>
            </a:extLst>
          </p:cNvPr>
          <p:cNvCxnSpPr>
            <a:cxnSpLocks/>
          </p:cNvCxnSpPr>
          <p:nvPr/>
        </p:nvCxnSpPr>
        <p:spPr>
          <a:xfrm>
            <a:off x="7615004" y="5205157"/>
            <a:ext cx="36426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AC2262D-F6E5-DC37-071C-CFA4886309C5}"/>
              </a:ext>
            </a:extLst>
          </p:cNvPr>
          <p:cNvSpPr txBox="1"/>
          <p:nvPr/>
        </p:nvSpPr>
        <p:spPr>
          <a:xfrm rot="16200000">
            <a:off x="5902974" y="3048541"/>
            <a:ext cx="2623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velum alignment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7654F2-7EA3-A291-0BCA-266363830125}"/>
              </a:ext>
            </a:extLst>
          </p:cNvPr>
          <p:cNvSpPr txBox="1"/>
          <p:nvPr/>
        </p:nvSpPr>
        <p:spPr>
          <a:xfrm>
            <a:off x="6760449" y="474802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early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A4E2AD-76E7-0400-8979-1F12A814D7A2}"/>
              </a:ext>
            </a:extLst>
          </p:cNvPr>
          <p:cNvSpPr txBox="1"/>
          <p:nvPr/>
        </p:nvSpPr>
        <p:spPr>
          <a:xfrm>
            <a:off x="6796093" y="1349057"/>
            <a:ext cx="72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late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022917-933D-CD4A-31E0-FC32B10FF852}"/>
              </a:ext>
            </a:extLst>
          </p:cNvPr>
          <p:cNvSpPr txBox="1"/>
          <p:nvPr/>
        </p:nvSpPr>
        <p:spPr>
          <a:xfrm>
            <a:off x="8312423" y="5666417"/>
            <a:ext cx="290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Tongue tip lenition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6A52AE-15C6-33FD-41B2-B03F990460E6}"/>
              </a:ext>
            </a:extLst>
          </p:cNvPr>
          <p:cNvSpPr txBox="1"/>
          <p:nvPr/>
        </p:nvSpPr>
        <p:spPr>
          <a:xfrm>
            <a:off x="10531132" y="5174178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less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31B8F4-819D-9209-735D-34559A2ABC17}"/>
              </a:ext>
            </a:extLst>
          </p:cNvPr>
          <p:cNvSpPr txBox="1"/>
          <p:nvPr/>
        </p:nvSpPr>
        <p:spPr>
          <a:xfrm>
            <a:off x="7530192" y="5174178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more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044450-81FE-C246-D539-694F615E254A}"/>
              </a:ext>
            </a:extLst>
          </p:cNvPr>
          <p:cNvSpPr txBox="1"/>
          <p:nvPr/>
        </p:nvSpPr>
        <p:spPr>
          <a:xfrm rot="19256979">
            <a:off x="8312421" y="2800473"/>
            <a:ext cx="185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cue-trading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840EF12-AD8E-87D5-D847-104E6FDAF582}"/>
              </a:ext>
            </a:extLst>
          </p:cNvPr>
          <p:cNvCxnSpPr>
            <a:cxnSpLocks/>
          </p:cNvCxnSpPr>
          <p:nvPr/>
        </p:nvCxnSpPr>
        <p:spPr>
          <a:xfrm flipV="1">
            <a:off x="7711693" y="1846288"/>
            <a:ext cx="3507423" cy="27002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773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8C0A9FC-2245-155E-D163-85BBBB28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140" y="0"/>
            <a:ext cx="5289300" cy="1325563"/>
          </a:xfrm>
        </p:spPr>
        <p:txBody>
          <a:bodyPr/>
          <a:lstStyle/>
          <a:p>
            <a:r>
              <a:rPr lang="en-GB" dirty="0"/>
              <a:t>There is cue-trading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E66370-FE16-4845-1C23-D9E78AA97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556" y="1719679"/>
            <a:ext cx="4745453" cy="4745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7760CE-DF4C-D137-D30C-FD99B294C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865" y="1733884"/>
            <a:ext cx="539843" cy="269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AAFAA8-3D6C-3E7B-4D27-A2399858A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5429" y="1719679"/>
            <a:ext cx="539841" cy="2841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8A2B30-E354-F118-1C26-21BAE40EC4AA}"/>
              </a:ext>
            </a:extLst>
          </p:cNvPr>
          <p:cNvSpPr txBox="1"/>
          <p:nvPr/>
        </p:nvSpPr>
        <p:spPr>
          <a:xfrm>
            <a:off x="599608" y="2783245"/>
            <a:ext cx="383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Within each dialect, an early alignment of the velum (= greater vowel nasalization) predicts tongue tip lenition.</a:t>
            </a:r>
          </a:p>
        </p:txBody>
      </p:sp>
    </p:spTree>
    <p:extLst>
      <p:ext uri="{BB962C8B-B14F-4D97-AF65-F5344CB8AC3E}">
        <p14:creationId xmlns:p14="http://schemas.microsoft.com/office/powerpoint/2010/main" val="96177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2C5F37-F02F-1D06-0207-8D40C0CD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092" y="-117898"/>
            <a:ext cx="3881431" cy="1626908"/>
          </a:xfrm>
        </p:spPr>
        <p:txBody>
          <a:bodyPr/>
          <a:lstStyle/>
          <a:p>
            <a:r>
              <a:rPr lang="en-GB" dirty="0"/>
              <a:t>Summary so far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FDEF43-5267-490F-793F-3C2B9B5E2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04" y="2158584"/>
            <a:ext cx="4749975" cy="3162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867EC5-DA39-CF63-D53F-05CC1E7E3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733" y="1449757"/>
            <a:ext cx="539843" cy="269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CD49C-3091-A641-EF4F-6FF4D0631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337" y="1435552"/>
            <a:ext cx="539841" cy="28412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14BAF8-23DC-5A44-6D34-5FF33383703D}"/>
              </a:ext>
            </a:extLst>
          </p:cNvPr>
          <p:cNvCxnSpPr/>
          <p:nvPr/>
        </p:nvCxnSpPr>
        <p:spPr>
          <a:xfrm>
            <a:off x="1203008" y="1831298"/>
            <a:ext cx="764498" cy="0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3EF75A-75D6-065B-6919-EE0108246B75}"/>
              </a:ext>
            </a:extLst>
          </p:cNvPr>
          <p:cNvCxnSpPr/>
          <p:nvPr/>
        </p:nvCxnSpPr>
        <p:spPr>
          <a:xfrm>
            <a:off x="3275405" y="1846288"/>
            <a:ext cx="7644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2FED3D9-4E5A-69E2-470A-7736E942D042}"/>
              </a:ext>
            </a:extLst>
          </p:cNvPr>
          <p:cNvSpPr txBox="1"/>
          <p:nvPr/>
        </p:nvSpPr>
        <p:spPr>
          <a:xfrm>
            <a:off x="1585257" y="5782116"/>
            <a:ext cx="227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+  cue-trading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A81A06-A18F-A4E3-B930-2BAB9698DB99}"/>
              </a:ext>
            </a:extLst>
          </p:cNvPr>
          <p:cNvSpPr txBox="1">
            <a:spLocks/>
          </p:cNvSpPr>
          <p:nvPr/>
        </p:nvSpPr>
        <p:spPr>
          <a:xfrm>
            <a:off x="8250609" y="-76431"/>
            <a:ext cx="1463018" cy="162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But...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A7295D-177B-4875-7C22-95EC0B2E0E42}"/>
              </a:ext>
            </a:extLst>
          </p:cNvPr>
          <p:cNvGrpSpPr/>
          <p:nvPr/>
        </p:nvGrpSpPr>
        <p:grpSpPr>
          <a:xfrm>
            <a:off x="2874198" y="2139532"/>
            <a:ext cx="8792185" cy="2876605"/>
            <a:chOff x="2874198" y="2139532"/>
            <a:chExt cx="8792185" cy="287660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71AE3C8-30DF-EBEB-91B8-F39C84DEB8D1}"/>
                </a:ext>
              </a:extLst>
            </p:cNvPr>
            <p:cNvCxnSpPr>
              <a:cxnSpLocks/>
            </p:cNvCxnSpPr>
            <p:nvPr/>
          </p:nvCxnSpPr>
          <p:spPr>
            <a:xfrm>
              <a:off x="2874198" y="2326313"/>
              <a:ext cx="0" cy="1966032"/>
            </a:xfrm>
            <a:prstGeom prst="line">
              <a:avLst/>
            </a:prstGeom>
            <a:ln w="19050">
              <a:solidFill>
                <a:srgbClr val="0432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9902CD-8CEE-E00B-9A0A-A7E2BD01F60F}"/>
                </a:ext>
              </a:extLst>
            </p:cNvPr>
            <p:cNvCxnSpPr>
              <a:cxnSpLocks/>
            </p:cNvCxnSpPr>
            <p:nvPr/>
          </p:nvCxnSpPr>
          <p:spPr>
            <a:xfrm>
              <a:off x="3387733" y="4172066"/>
              <a:ext cx="0" cy="844071"/>
            </a:xfrm>
            <a:prstGeom prst="line">
              <a:avLst/>
            </a:prstGeom>
            <a:ln w="19050">
              <a:solidFill>
                <a:srgbClr val="0432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A2DF06-38DB-A3D9-E29B-F2C8017B8495}"/>
                </a:ext>
              </a:extLst>
            </p:cNvPr>
            <p:cNvSpPr txBox="1"/>
            <p:nvPr/>
          </p:nvSpPr>
          <p:spPr>
            <a:xfrm>
              <a:off x="6491839" y="2139532"/>
              <a:ext cx="517454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the model predicts </a:t>
              </a:r>
              <a:r>
                <a:rPr lang="en-GB" sz="2800" b="1" dirty="0"/>
                <a:t>an increasing asynchrony between the velum and tongue tip</a:t>
              </a:r>
              <a:r>
                <a:rPr lang="en-GB" sz="2800" dirty="0"/>
                <a:t> as the velum slides to the left, earlier in time (leaving the tongue tip 'stranded').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6739731-527C-73ED-B71D-A7FBCB3E4DD4}"/>
                </a:ext>
              </a:extLst>
            </p:cNvPr>
            <p:cNvCxnSpPr>
              <a:cxnSpLocks/>
            </p:cNvCxnSpPr>
            <p:nvPr/>
          </p:nvCxnSpPr>
          <p:spPr>
            <a:xfrm>
              <a:off x="2874198" y="4172066"/>
              <a:ext cx="513535" cy="0"/>
            </a:xfrm>
            <a:prstGeom prst="straightConnector1">
              <a:avLst/>
            </a:prstGeom>
            <a:ln w="19050">
              <a:solidFill>
                <a:srgbClr val="0432FF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D5893C6-2A45-4E48-2B10-CE83D0007CD2}"/>
                </a:ext>
              </a:extLst>
            </p:cNvPr>
            <p:cNvCxnSpPr>
              <a:cxnSpLocks/>
            </p:cNvCxnSpPr>
            <p:nvPr/>
          </p:nvCxnSpPr>
          <p:spPr>
            <a:xfrm>
              <a:off x="3462125" y="2326313"/>
              <a:ext cx="0" cy="1442321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223A94-F479-F101-3375-C677D5C10C58}"/>
              </a:ext>
            </a:extLst>
          </p:cNvPr>
          <p:cNvGrpSpPr/>
          <p:nvPr/>
        </p:nvGrpSpPr>
        <p:grpSpPr>
          <a:xfrm>
            <a:off x="6491839" y="4750420"/>
            <a:ext cx="4873079" cy="1074382"/>
            <a:chOff x="6491839" y="4750420"/>
            <a:chExt cx="4873079" cy="107438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6FB60C4-15F4-0009-7AB4-35783B3F7629}"/>
                </a:ext>
              </a:extLst>
            </p:cNvPr>
            <p:cNvGrpSpPr/>
            <p:nvPr/>
          </p:nvGrpSpPr>
          <p:grpSpPr>
            <a:xfrm>
              <a:off x="6491839" y="4750420"/>
              <a:ext cx="4873079" cy="1074382"/>
              <a:chOff x="6491839" y="4750420"/>
              <a:chExt cx="4873079" cy="107438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EBCD15-1BF3-D446-5253-6D1F4193645F}"/>
                  </a:ext>
                </a:extLst>
              </p:cNvPr>
              <p:cNvSpPr txBox="1"/>
              <p:nvPr/>
            </p:nvSpPr>
            <p:spPr>
              <a:xfrm>
                <a:off x="6491839" y="4750420"/>
                <a:ext cx="43332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Is this asynchrony greater in </a:t>
                </a: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E81AB2E-CB93-AEE5-B3A9-CFA0F0E57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25077" y="4869966"/>
                <a:ext cx="539841" cy="284127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0E06F7-0262-E61B-F37A-9361A5C62B2E}"/>
                  </a:ext>
                </a:extLst>
              </p:cNvPr>
              <p:cNvSpPr txBox="1"/>
              <p:nvPr/>
            </p:nvSpPr>
            <p:spPr>
              <a:xfrm>
                <a:off x="6491839" y="5301582"/>
                <a:ext cx="1289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than in 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C376EC9-D73B-EE8D-AA3C-1AF61E4FA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0974" y="5428231"/>
                <a:ext cx="539843" cy="269922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E9FEE94-F787-F014-A333-440AE51AA50F}"/>
                </a:ext>
              </a:extLst>
            </p:cNvPr>
            <p:cNvSpPr txBox="1"/>
            <p:nvPr/>
          </p:nvSpPr>
          <p:spPr>
            <a:xfrm>
              <a:off x="8718731" y="5247807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82CC55-C353-9424-1B14-9C241969B9A5}"/>
              </a:ext>
            </a:extLst>
          </p:cNvPr>
          <p:cNvGrpSpPr/>
          <p:nvPr/>
        </p:nvGrpSpPr>
        <p:grpSpPr>
          <a:xfrm>
            <a:off x="6590370" y="5428869"/>
            <a:ext cx="4706631" cy="1381343"/>
            <a:chOff x="6590370" y="5428869"/>
            <a:chExt cx="4706631" cy="13813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3A5247-3563-F5BD-B788-B48F8B3CBEA9}"/>
                </a:ext>
              </a:extLst>
            </p:cNvPr>
            <p:cNvSpPr txBox="1"/>
            <p:nvPr/>
          </p:nvSpPr>
          <p:spPr>
            <a:xfrm>
              <a:off x="6590370" y="6200078"/>
              <a:ext cx="691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400" dirty="0"/>
                <a:t>No.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0CF0D1-3EBC-9E3F-5942-9EE645C1B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599"/>
            <a:stretch/>
          </p:blipFill>
          <p:spPr>
            <a:xfrm>
              <a:off x="9453788" y="5428869"/>
              <a:ext cx="1843213" cy="138134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6403F-6A7E-D469-8234-2BC28F127CB4}"/>
                </a:ext>
              </a:extLst>
            </p:cNvPr>
            <p:cNvSpPr txBox="1"/>
            <p:nvPr/>
          </p:nvSpPr>
          <p:spPr>
            <a:xfrm>
              <a:off x="10156734" y="5824802"/>
              <a:ext cx="508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400" dirty="0"/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7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D26493-F62D-177F-4276-6DC71123ACAD}"/>
              </a:ext>
            </a:extLst>
          </p:cNvPr>
          <p:cNvGrpSpPr/>
          <p:nvPr/>
        </p:nvGrpSpPr>
        <p:grpSpPr>
          <a:xfrm>
            <a:off x="2047762" y="557347"/>
            <a:ext cx="6157332" cy="6157332"/>
            <a:chOff x="8985" y="652465"/>
            <a:chExt cx="6157332" cy="61573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D0F33C-6356-EC7E-8F98-ADCBBEB20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85" y="652465"/>
              <a:ext cx="6157332" cy="61573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DE77F1-4BD9-7675-0B46-38610F351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1761" y="665610"/>
              <a:ext cx="539843" cy="26992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24E347D-A62E-F2C5-633E-D2DD6D6F7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526" y="665610"/>
              <a:ext cx="539841" cy="284127"/>
            </a:xfrm>
            <a:prstGeom prst="rect">
              <a:avLst/>
            </a:prstGeom>
          </p:spPr>
        </p:pic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DBEFA249-B601-7408-B469-0FA80D73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-181038"/>
            <a:ext cx="11604171" cy="901093"/>
          </a:xfrm>
        </p:spPr>
        <p:txBody>
          <a:bodyPr/>
          <a:lstStyle/>
          <a:p>
            <a:r>
              <a:rPr lang="en-GB" dirty="0"/>
              <a:t>Tongue tip aligned at peak velum lowering (</a:t>
            </a:r>
            <a:r>
              <a:rPr lang="en-GB" i="1" dirty="0"/>
              <a:t>t</a:t>
            </a:r>
            <a:r>
              <a:rPr lang="en-GB" dirty="0"/>
              <a:t> = 0)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B3DB7-969D-6898-B6FA-FCE6E1899745}"/>
              </a:ext>
            </a:extLst>
          </p:cNvPr>
          <p:cNvSpPr txBox="1"/>
          <p:nvPr/>
        </p:nvSpPr>
        <p:spPr>
          <a:xfrm>
            <a:off x="9556108" y="1376310"/>
            <a:ext cx="2558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dirty="0"/>
              <a:t>time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tongue</a:t>
            </a:r>
            <a:r>
              <a:rPr lang="de-DE" sz="2400" dirty="0"/>
              <a:t> </a:t>
            </a:r>
            <a:r>
              <a:rPr lang="de-DE" sz="2400" dirty="0" err="1"/>
              <a:t>tip</a:t>
            </a:r>
            <a:endParaRPr lang="de-DE" sz="2400" dirty="0"/>
          </a:p>
          <a:p>
            <a:pPr algn="l"/>
            <a:r>
              <a:rPr lang="de-DE" sz="2400" dirty="0" err="1"/>
              <a:t>peak</a:t>
            </a:r>
            <a:r>
              <a:rPr lang="de-DE" sz="2400" dirty="0"/>
              <a:t> </a:t>
            </a:r>
            <a:r>
              <a:rPr lang="de-DE" sz="2400" dirty="0" err="1"/>
              <a:t>velocity</a:t>
            </a:r>
            <a:endParaRPr lang="de-DE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CA214-4B58-0F82-3C24-A60067EA0E07}"/>
              </a:ext>
            </a:extLst>
          </p:cNvPr>
          <p:cNvSpPr txBox="1"/>
          <p:nvPr/>
        </p:nvSpPr>
        <p:spPr>
          <a:xfrm>
            <a:off x="9535885" y="3928401"/>
            <a:ext cx="2656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dirty="0"/>
              <a:t>time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acoustic</a:t>
            </a:r>
            <a:r>
              <a:rPr lang="de-DE" sz="2400" dirty="0"/>
              <a:t> </a:t>
            </a:r>
            <a:r>
              <a:rPr lang="de-DE" sz="2400" dirty="0" err="1"/>
              <a:t>boundary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V and 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99BB50-75E7-C5A1-0F9F-537F03C8E3A5}"/>
              </a:ext>
            </a:extLst>
          </p:cNvPr>
          <p:cNvCxnSpPr/>
          <p:nvPr/>
        </p:nvCxnSpPr>
        <p:spPr>
          <a:xfrm>
            <a:off x="10144237" y="2315712"/>
            <a:ext cx="0" cy="7075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D141A1-0933-56E3-1E88-D5182BDBF3D4}"/>
              </a:ext>
            </a:extLst>
          </p:cNvPr>
          <p:cNvCxnSpPr/>
          <p:nvPr/>
        </p:nvCxnSpPr>
        <p:spPr>
          <a:xfrm>
            <a:off x="10506499" y="2315712"/>
            <a:ext cx="0" cy="707572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07075A-FF94-A524-378E-58BC8712B8DB}"/>
              </a:ext>
            </a:extLst>
          </p:cNvPr>
          <p:cNvCxnSpPr/>
          <p:nvPr/>
        </p:nvCxnSpPr>
        <p:spPr>
          <a:xfrm>
            <a:off x="10144237" y="5586066"/>
            <a:ext cx="0" cy="707572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EBA0AF-3A3A-4233-F473-D2B0851A0671}"/>
              </a:ext>
            </a:extLst>
          </p:cNvPr>
          <p:cNvCxnSpPr/>
          <p:nvPr/>
        </p:nvCxnSpPr>
        <p:spPr>
          <a:xfrm>
            <a:off x="10506499" y="5586066"/>
            <a:ext cx="0" cy="707572"/>
          </a:xfrm>
          <a:prstGeom prst="line">
            <a:avLst/>
          </a:prstGeom>
          <a:ln w="25400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E6529B-392F-1A09-37E8-F887BEDBD521}"/>
              </a:ext>
            </a:extLst>
          </p:cNvPr>
          <p:cNvSpPr txBox="1"/>
          <p:nvPr/>
        </p:nvSpPr>
        <p:spPr>
          <a:xfrm>
            <a:off x="10144237" y="334362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DE" sz="32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≈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07700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8BA632-0E37-3E21-1A1E-8EE8561CE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659" y="-271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Schematic summary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0B1A1E-425A-589A-BDD0-48832EDEC610}"/>
              </a:ext>
            </a:extLst>
          </p:cNvPr>
          <p:cNvGrpSpPr/>
          <p:nvPr/>
        </p:nvGrpSpPr>
        <p:grpSpPr>
          <a:xfrm>
            <a:off x="6023735" y="1046744"/>
            <a:ext cx="5490606" cy="4764511"/>
            <a:chOff x="6468240" y="807674"/>
            <a:chExt cx="5490606" cy="47645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680C6A-13F4-9926-B5A7-DBFBE02CF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8748" y="808408"/>
              <a:ext cx="4334979" cy="288658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776C3EC-1CF6-3F7E-4640-38405E66A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38056" y="807674"/>
              <a:ext cx="539843" cy="2699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3F29CB7-5ED5-CD62-8973-083568B1D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37070" y="807674"/>
              <a:ext cx="539841" cy="284127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419234-FCCB-C832-DACC-B97593F242C5}"/>
                </a:ext>
              </a:extLst>
            </p:cNvPr>
            <p:cNvCxnSpPr/>
            <p:nvPr/>
          </p:nvCxnSpPr>
          <p:spPr>
            <a:xfrm>
              <a:off x="9058112" y="3437422"/>
              <a:ext cx="0" cy="577174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D1312BA-8C48-8F37-A1A3-B99C7299447C}"/>
                </a:ext>
              </a:extLst>
            </p:cNvPr>
            <p:cNvCxnSpPr>
              <a:cxnSpLocks/>
            </p:cNvCxnSpPr>
            <p:nvPr/>
          </p:nvCxnSpPr>
          <p:spPr>
            <a:xfrm>
              <a:off x="9255907" y="3761677"/>
              <a:ext cx="0" cy="2529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D675C8-CC9C-2AD5-D10C-029188C6C2FF}"/>
                </a:ext>
              </a:extLst>
            </p:cNvPr>
            <p:cNvSpPr txBox="1"/>
            <p:nvPr/>
          </p:nvSpPr>
          <p:spPr>
            <a:xfrm>
              <a:off x="7385333" y="3920257"/>
              <a:ext cx="4310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400" dirty="0"/>
                <a:t>Times of tongue tip peak velocity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988920-B634-A446-1D4C-F94340959B0D}"/>
                </a:ext>
              </a:extLst>
            </p:cNvPr>
            <p:cNvCxnSpPr>
              <a:cxnSpLocks/>
            </p:cNvCxnSpPr>
            <p:nvPr/>
          </p:nvCxnSpPr>
          <p:spPr>
            <a:xfrm>
              <a:off x="9058112" y="4633925"/>
              <a:ext cx="0" cy="577174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20435C-A0F8-A8E4-8AEF-FDBFBC8B845F}"/>
                </a:ext>
              </a:extLst>
            </p:cNvPr>
            <p:cNvCxnSpPr>
              <a:cxnSpLocks/>
            </p:cNvCxnSpPr>
            <p:nvPr/>
          </p:nvCxnSpPr>
          <p:spPr>
            <a:xfrm>
              <a:off x="9260296" y="4633925"/>
              <a:ext cx="0" cy="577174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4C086E-823A-96F4-9115-9654C9ADAA0F}"/>
                </a:ext>
              </a:extLst>
            </p:cNvPr>
            <p:cNvSpPr txBox="1"/>
            <p:nvPr/>
          </p:nvSpPr>
          <p:spPr>
            <a:xfrm>
              <a:off x="6468240" y="5110520"/>
              <a:ext cx="54906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400" dirty="0"/>
                <a:t>Acoustic boundary times between V and 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5E88CF-E618-4A2C-1033-66DCCB75C936}"/>
                </a:ext>
              </a:extLst>
            </p:cNvPr>
            <p:cNvSpPr txBox="1"/>
            <p:nvPr/>
          </p:nvSpPr>
          <p:spPr>
            <a:xfrm>
              <a:off x="9008198" y="4185829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DE" sz="3200" b="0" i="0" u="none" strike="noStrike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≈</a:t>
              </a:r>
              <a:endParaRPr lang="en-GB" sz="32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5F41755-4974-E604-CDED-28D5C84F8A82}"/>
              </a:ext>
            </a:extLst>
          </p:cNvPr>
          <p:cNvSpPr txBox="1"/>
          <p:nvPr/>
        </p:nvSpPr>
        <p:spPr>
          <a:xfrm>
            <a:off x="628782" y="2914838"/>
            <a:ext cx="4334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velum gesture doesn't move to the left: instead, the VN boundary moves to the right (as a consequence of tongue tip lenition).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B16E9F-CF2A-C4B0-CA51-D8CBA297280D}"/>
              </a:ext>
            </a:extLst>
          </p:cNvPr>
          <p:cNvSpPr txBox="1"/>
          <p:nvPr/>
        </p:nvSpPr>
        <p:spPr>
          <a:xfrm>
            <a:off x="944380" y="1845012"/>
            <a:ext cx="223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800" dirty="0"/>
              <a:t>In </a:t>
            </a:r>
            <a:r>
              <a:rPr lang="de-DE" sz="2800" dirty="0">
                <a:solidFill>
                  <a:srgbClr val="0432FF"/>
                </a:solidFill>
              </a:rPr>
              <a:t>USE</a:t>
            </a:r>
            <a:r>
              <a:rPr lang="de-DE" sz="2800" dirty="0"/>
              <a:t> vs. </a:t>
            </a:r>
            <a:r>
              <a:rPr lang="de-DE" sz="2800" dirty="0">
                <a:solidFill>
                  <a:srgbClr val="FF0000"/>
                </a:solidFill>
              </a:rPr>
              <a:t>BRE</a:t>
            </a:r>
          </a:p>
        </p:txBody>
      </p:sp>
    </p:spTree>
    <p:extLst>
      <p:ext uri="{BB962C8B-B14F-4D97-AF65-F5344CB8AC3E}">
        <p14:creationId xmlns:p14="http://schemas.microsoft.com/office/powerpoint/2010/main" val="72012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562950F-A60C-DE93-DB92-01A42DE1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220" y="-25091"/>
            <a:ext cx="3881431" cy="1002655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1367C-5624-D044-BB3A-B2621795FD85}"/>
              </a:ext>
            </a:extLst>
          </p:cNvPr>
          <p:cNvSpPr txBox="1"/>
          <p:nvPr/>
        </p:nvSpPr>
        <p:spPr>
          <a:xfrm>
            <a:off x="2677015" y="824704"/>
            <a:ext cx="5883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/>
              <a:t>What drives </a:t>
            </a:r>
            <a:r>
              <a:rPr lang="en-GB" sz="3200" dirty="0" err="1"/>
              <a:t>Vn</a:t>
            </a:r>
            <a:r>
              <a:rPr lang="en-GB" sz="3200" dirty="0"/>
              <a:t>  &gt;  </a:t>
            </a:r>
            <a:r>
              <a:rPr lang="en-GB" sz="3200" dirty="0" err="1"/>
              <a:t>Ṽn</a:t>
            </a:r>
            <a:r>
              <a:rPr lang="en-GB" sz="3200" dirty="0"/>
              <a:t>  &gt;  </a:t>
            </a:r>
            <a:r>
              <a:rPr lang="en-GB" sz="3200" dirty="0" err="1"/>
              <a:t>Ṽ</a:t>
            </a:r>
            <a:r>
              <a:rPr lang="en-GB" sz="3200" baseline="30000" dirty="0" err="1"/>
              <a:t>n</a:t>
            </a:r>
            <a:r>
              <a:rPr lang="en-GB" sz="3200" dirty="0"/>
              <a:t>  &gt;  Ṽ 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AA9013-C68E-FF2B-CFFC-A8C698260CB7}"/>
              </a:ext>
            </a:extLst>
          </p:cNvPr>
          <p:cNvSpPr txBox="1"/>
          <p:nvPr/>
        </p:nvSpPr>
        <p:spPr>
          <a:xfrm>
            <a:off x="1044314" y="5759449"/>
            <a:ext cx="10700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4. In this proposed lenition model, the tongue-tip gesture in N is not stranded by  a moving velum gesture (the velum gesture doesn't move).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40301-DBE5-D472-EB1D-D4E07EFF8768}"/>
              </a:ext>
            </a:extLst>
          </p:cNvPr>
          <p:cNvSpPr txBox="1"/>
          <p:nvPr/>
        </p:nvSpPr>
        <p:spPr>
          <a:xfrm>
            <a:off x="1044315" y="1567567"/>
            <a:ext cx="10103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dirty="0"/>
              <a:t>1. </a:t>
            </a:r>
            <a:r>
              <a:rPr lang="de-DE" sz="2800" dirty="0" err="1"/>
              <a:t>Lenition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oral </a:t>
            </a:r>
            <a:r>
              <a:rPr lang="de-DE" sz="2800" dirty="0" err="1"/>
              <a:t>gesture</a:t>
            </a:r>
            <a:r>
              <a:rPr lang="de-DE" sz="2800" dirty="0"/>
              <a:t> in N </a:t>
            </a:r>
            <a:r>
              <a:rPr lang="de-DE" sz="2800" dirty="0" err="1"/>
              <a:t>both</a:t>
            </a:r>
            <a:r>
              <a:rPr lang="de-DE" sz="2800" dirty="0"/>
              <a:t> '</a:t>
            </a:r>
            <a:r>
              <a:rPr lang="de-DE" sz="2800" dirty="0" err="1"/>
              <a:t>vertically</a:t>
            </a:r>
            <a:r>
              <a:rPr lang="de-DE" sz="2800" dirty="0"/>
              <a:t>' (TT </a:t>
            </a:r>
            <a:r>
              <a:rPr lang="de-DE" sz="2800" dirty="0" err="1"/>
              <a:t>lenition</a:t>
            </a:r>
            <a:r>
              <a:rPr lang="de-DE" sz="2800" dirty="0"/>
              <a:t>) and '</a:t>
            </a:r>
            <a:r>
              <a:rPr lang="de-DE" sz="2800" dirty="0" err="1"/>
              <a:t>horizontally</a:t>
            </a:r>
            <a:r>
              <a:rPr lang="de-DE" sz="2800" dirty="0"/>
              <a:t>' (</a:t>
            </a:r>
            <a:r>
              <a:rPr lang="de-DE" sz="2800" dirty="0" err="1"/>
              <a:t>encroachment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V on 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5D6737-0644-F8D4-EC82-6F70908B6A58}"/>
              </a:ext>
            </a:extLst>
          </p:cNvPr>
          <p:cNvSpPr txBox="1"/>
          <p:nvPr/>
        </p:nvSpPr>
        <p:spPr>
          <a:xfrm>
            <a:off x="1044314" y="2863824"/>
            <a:ext cx="10973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dirty="0"/>
              <a:t>2. </a:t>
            </a:r>
            <a:r>
              <a:rPr lang="de-DE" sz="2800" dirty="0" err="1"/>
              <a:t>Because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1., </a:t>
            </a:r>
            <a:r>
              <a:rPr lang="de-DE" sz="2800" b="1" dirty="0" err="1"/>
              <a:t>the</a:t>
            </a:r>
            <a:r>
              <a:rPr lang="de-DE" sz="2800" b="1" dirty="0"/>
              <a:t> </a:t>
            </a:r>
            <a:r>
              <a:rPr lang="de-DE" sz="2800" b="1" dirty="0" err="1"/>
              <a:t>integrity</a:t>
            </a:r>
            <a:r>
              <a:rPr lang="de-DE" sz="2800" b="1" dirty="0"/>
              <a:t> (</a:t>
            </a:r>
            <a:r>
              <a:rPr lang="de-DE" sz="2800" b="1" dirty="0" err="1"/>
              <a:t>segmenthood</a:t>
            </a:r>
            <a:r>
              <a:rPr lang="de-DE" sz="2800" b="1" dirty="0"/>
              <a:t>) </a:t>
            </a:r>
            <a:r>
              <a:rPr lang="de-DE" sz="2800" b="1" dirty="0" err="1"/>
              <a:t>of</a:t>
            </a:r>
            <a:r>
              <a:rPr lang="de-DE" sz="2800" b="1" dirty="0"/>
              <a:t> N </a:t>
            </a:r>
            <a:r>
              <a:rPr lang="de-DE" sz="2800" b="1" dirty="0" err="1"/>
              <a:t>as</a:t>
            </a:r>
            <a:r>
              <a:rPr lang="de-DE" sz="2800" b="1" dirty="0"/>
              <a:t> [+</a:t>
            </a:r>
            <a:r>
              <a:rPr lang="de-DE" sz="2800" b="1" dirty="0" err="1"/>
              <a:t>coronal</a:t>
            </a:r>
            <a:r>
              <a:rPr lang="de-DE" sz="2800" b="1" dirty="0"/>
              <a:t>, +nasal] </a:t>
            </a:r>
            <a:r>
              <a:rPr lang="de-DE" sz="2800" b="1" dirty="0" err="1"/>
              <a:t>is</a:t>
            </a:r>
            <a:r>
              <a:rPr lang="de-DE" sz="2800" b="1" dirty="0"/>
              <a:t> </a:t>
            </a:r>
            <a:r>
              <a:rPr lang="de-DE" sz="2800" b="1" dirty="0" err="1"/>
              <a:t>dismantled</a:t>
            </a:r>
            <a:r>
              <a:rPr lang="de-DE" sz="2800" dirty="0"/>
              <a:t> (</a:t>
            </a:r>
            <a:r>
              <a:rPr lang="de-DE" sz="2800" dirty="0" err="1"/>
              <a:t>reduction</a:t>
            </a:r>
            <a:r>
              <a:rPr lang="de-DE" sz="2800" dirty="0"/>
              <a:t>/</a:t>
            </a:r>
            <a:r>
              <a:rPr lang="de-DE" sz="2800" dirty="0" err="1"/>
              <a:t>lenition</a:t>
            </a:r>
            <a:r>
              <a:rPr lang="de-DE" sz="2800" dirty="0"/>
              <a:t> </a:t>
            </a:r>
            <a:r>
              <a:rPr lang="de-DE" sz="2800" dirty="0" err="1"/>
              <a:t>targets</a:t>
            </a:r>
            <a:r>
              <a:rPr lang="de-DE" sz="2800" dirty="0"/>
              <a:t> [+</a:t>
            </a:r>
            <a:r>
              <a:rPr lang="de-DE" sz="2800" dirty="0" err="1"/>
              <a:t>coronal</a:t>
            </a:r>
            <a:r>
              <a:rPr lang="de-DE" sz="2800" dirty="0"/>
              <a:t>] </a:t>
            </a:r>
            <a:r>
              <a:rPr lang="de-DE" sz="2800" i="1" dirty="0"/>
              <a:t>but not </a:t>
            </a:r>
            <a:r>
              <a:rPr lang="de-DE" sz="2800" dirty="0"/>
              <a:t>[+nasal]).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4F56D2-F121-8011-3B0D-ED5195C5EBA1}"/>
              </a:ext>
            </a:extLst>
          </p:cNvPr>
          <p:cNvSpPr txBox="1"/>
          <p:nvPr/>
        </p:nvSpPr>
        <p:spPr>
          <a:xfrm>
            <a:off x="1044314" y="4311636"/>
            <a:ext cx="1114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dirty="0"/>
              <a:t>3. </a:t>
            </a:r>
            <a:r>
              <a:rPr lang="de-DE" sz="2800" dirty="0" err="1"/>
              <a:t>Cue-reweighting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a gradual and </a:t>
            </a:r>
            <a:r>
              <a:rPr lang="de-DE" sz="2800" b="1" dirty="0" err="1"/>
              <a:t>inevitable</a:t>
            </a:r>
            <a:r>
              <a:rPr lang="de-DE" sz="2800" dirty="0"/>
              <a:t> </a:t>
            </a:r>
            <a:r>
              <a:rPr lang="de-DE" sz="2800" dirty="0" err="1"/>
              <a:t>consequence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TT </a:t>
            </a:r>
            <a:r>
              <a:rPr lang="de-DE" sz="2800" dirty="0" err="1"/>
              <a:t>reduction</a:t>
            </a:r>
            <a:r>
              <a:rPr lang="de-DE" sz="2800" dirty="0"/>
              <a:t> (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more</a:t>
            </a:r>
            <a:r>
              <a:rPr lang="de-DE" sz="2800" dirty="0"/>
              <a:t> TT </a:t>
            </a:r>
            <a:r>
              <a:rPr lang="de-DE" sz="2800" dirty="0" err="1"/>
              <a:t>reduces</a:t>
            </a:r>
            <a:r>
              <a:rPr lang="de-DE" sz="2800" dirty="0"/>
              <a:t>,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more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VN </a:t>
            </a:r>
            <a:r>
              <a:rPr lang="de-DE" sz="2800" dirty="0" err="1"/>
              <a:t>boundary</a:t>
            </a:r>
            <a:r>
              <a:rPr lang="de-DE" sz="2800" dirty="0"/>
              <a:t> </a:t>
            </a:r>
            <a:r>
              <a:rPr lang="de-DE" sz="2800" dirty="0" err="1"/>
              <a:t>shifts</a:t>
            </a:r>
            <a:r>
              <a:rPr lang="de-DE" sz="2800" dirty="0"/>
              <a:t> </a:t>
            </a:r>
            <a:r>
              <a:rPr lang="de-DE" sz="2800" dirty="0" err="1"/>
              <a:t>later</a:t>
            </a:r>
            <a:r>
              <a:rPr lang="de-DE" sz="2800" dirty="0"/>
              <a:t> in time).</a:t>
            </a:r>
          </a:p>
        </p:txBody>
      </p:sp>
    </p:spTree>
    <p:extLst>
      <p:ext uri="{BB962C8B-B14F-4D97-AF65-F5344CB8AC3E}">
        <p14:creationId xmlns:p14="http://schemas.microsoft.com/office/powerpoint/2010/main" val="276732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6621CA-44B8-E4F7-5695-3C29B5CB3EC8}"/>
              </a:ext>
            </a:extLst>
          </p:cNvPr>
          <p:cNvSpPr txBox="1"/>
          <p:nvPr/>
        </p:nvSpPr>
        <p:spPr>
          <a:xfrm>
            <a:off x="3627215" y="1339637"/>
            <a:ext cx="3411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 err="1">
                <a:highlight>
                  <a:srgbClr val="FFFF00"/>
                </a:highlight>
              </a:rPr>
              <a:t>Vn</a:t>
            </a:r>
            <a:r>
              <a:rPr lang="en-GB" sz="3200" dirty="0">
                <a:highlight>
                  <a:srgbClr val="FFFF00"/>
                </a:highlight>
              </a:rPr>
              <a:t>  &gt;  </a:t>
            </a:r>
            <a:r>
              <a:rPr lang="en-GB" sz="3200" dirty="0" err="1">
                <a:highlight>
                  <a:srgbClr val="FFFF00"/>
                </a:highlight>
              </a:rPr>
              <a:t>Ṽn</a:t>
            </a:r>
            <a:r>
              <a:rPr lang="en-GB" sz="3200" dirty="0">
                <a:highlight>
                  <a:srgbClr val="FFFF00"/>
                </a:highlight>
              </a:rPr>
              <a:t>  &gt;  </a:t>
            </a:r>
            <a:r>
              <a:rPr lang="en-GB" sz="3200" dirty="0" err="1">
                <a:highlight>
                  <a:srgbClr val="FFFF00"/>
                </a:highlight>
              </a:rPr>
              <a:t>Ṽ</a:t>
            </a:r>
            <a:r>
              <a:rPr lang="en-GB" sz="3200" baseline="30000" dirty="0" err="1">
                <a:highlight>
                  <a:srgbClr val="FFFF00"/>
                </a:highlight>
              </a:rPr>
              <a:t>n</a:t>
            </a:r>
            <a:r>
              <a:rPr lang="en-GB" sz="3200" dirty="0">
                <a:highlight>
                  <a:srgbClr val="FFFF00"/>
                </a:highlight>
              </a:rPr>
              <a:t>  &gt;  Ṽ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63319-3747-90FF-5FCF-D2E416A27E02}"/>
              </a:ext>
            </a:extLst>
          </p:cNvPr>
          <p:cNvSpPr txBox="1"/>
          <p:nvPr/>
        </p:nvSpPr>
        <p:spPr>
          <a:xfrm>
            <a:off x="1341784" y="1154972"/>
            <a:ext cx="1713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Lt. </a:t>
            </a:r>
            <a:r>
              <a:rPr lang="en-GB" sz="2800" i="1" dirty="0" err="1"/>
              <a:t>sonus</a:t>
            </a:r>
            <a:endParaRPr lang="en-GB" sz="2800" i="1" dirty="0"/>
          </a:p>
          <a:p>
            <a:pPr algn="l"/>
            <a:r>
              <a:rPr lang="en-GB" sz="2800" dirty="0"/>
              <a:t>Ital. </a:t>
            </a:r>
            <a:r>
              <a:rPr lang="en-GB" sz="2800" i="1" dirty="0" err="1"/>
              <a:t>suono</a:t>
            </a:r>
            <a:endParaRPr lang="en-GB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AF08E-8426-56FA-1C1E-FF5D968D98A9}"/>
              </a:ext>
            </a:extLst>
          </p:cNvPr>
          <p:cNvSpPr txBox="1"/>
          <p:nvPr/>
        </p:nvSpPr>
        <p:spPr>
          <a:xfrm>
            <a:off x="7396332" y="1370415"/>
            <a:ext cx="390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French, Portuguese: /sõ/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F3E7A2-5EB3-966D-53A5-523FE941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943" y="-124606"/>
            <a:ext cx="5615415" cy="1325563"/>
          </a:xfrm>
        </p:spPr>
        <p:txBody>
          <a:bodyPr/>
          <a:lstStyle/>
          <a:p>
            <a:r>
              <a:rPr lang="en-GB" dirty="0"/>
              <a:t>Sound change in  VN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F25A4C-F3DF-BFC2-2518-31DECEC91CC1}"/>
              </a:ext>
            </a:extLst>
          </p:cNvPr>
          <p:cNvGrpSpPr/>
          <p:nvPr/>
        </p:nvGrpSpPr>
        <p:grpSpPr>
          <a:xfrm>
            <a:off x="409675" y="2898884"/>
            <a:ext cx="11770398" cy="3450475"/>
            <a:chOff x="409675" y="2898884"/>
            <a:chExt cx="11770398" cy="34504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80C782-3374-DA06-1C35-222CE6444310}"/>
                </a:ext>
              </a:extLst>
            </p:cNvPr>
            <p:cNvSpPr txBox="1"/>
            <p:nvPr/>
          </p:nvSpPr>
          <p:spPr>
            <a:xfrm>
              <a:off x="8058432" y="3627413"/>
              <a:ext cx="41216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400" dirty="0"/>
                <a:t>Hajek, 1991</a:t>
              </a:r>
              <a:r>
                <a:rPr lang="en-GB" sz="2400" baseline="30000" dirty="0"/>
                <a:t>1</a:t>
              </a:r>
              <a:r>
                <a:rPr lang="en-GB" sz="2400" dirty="0"/>
                <a:t>; Saunders, 1979</a:t>
              </a:r>
              <a:r>
                <a:rPr lang="en-GB" sz="2400" baseline="30000" dirty="0"/>
                <a:t>2</a:t>
              </a:r>
              <a:r>
                <a:rPr lang="en-GB" sz="2400" dirty="0"/>
                <a:t>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827C3A-EAE8-7B21-FB48-B2C16F04C581}"/>
                </a:ext>
              </a:extLst>
            </p:cNvPr>
            <p:cNvSpPr txBox="1"/>
            <p:nvPr/>
          </p:nvSpPr>
          <p:spPr>
            <a:xfrm>
              <a:off x="450396" y="3450326"/>
              <a:ext cx="669335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dirty="0">
                  <a:effectLst/>
                  <a:latin typeface="Times" pitchFamily="2" charset="0"/>
                </a:rPr>
                <a:t>VINU &gt; </a:t>
              </a:r>
              <a:r>
                <a:rPr lang="en-GB" sz="3200" dirty="0">
                  <a:effectLst/>
                  <a:latin typeface="SILDoulosIPA"/>
                </a:rPr>
                <a:t>vin </a:t>
              </a:r>
              <a:r>
                <a:rPr lang="en-GB" sz="3200" dirty="0">
                  <a:effectLst/>
                  <a:latin typeface="Times" pitchFamily="2" charset="0"/>
                </a:rPr>
                <a:t>&gt; </a:t>
              </a:r>
              <a:r>
                <a:rPr lang="en-GB" sz="3200" dirty="0" err="1">
                  <a:effectLst/>
                  <a:latin typeface="SILDoulosIPA"/>
                </a:rPr>
                <a:t>vĩn</a:t>
              </a:r>
              <a:r>
                <a:rPr lang="en-GB" sz="3200" dirty="0">
                  <a:effectLst/>
                  <a:latin typeface="SILDoulosIPA"/>
                </a:rPr>
                <a:t> </a:t>
              </a:r>
              <a:r>
                <a:rPr lang="en-GB" sz="3200" dirty="0">
                  <a:effectLst/>
                  <a:latin typeface="Times" pitchFamily="2" charset="0"/>
                </a:rPr>
                <a:t>&gt; </a:t>
              </a:r>
              <a:r>
                <a:rPr lang="en-GB" sz="3200" dirty="0">
                  <a:effectLst/>
                  <a:latin typeface="SILDoulosIPA"/>
                </a:rPr>
                <a:t>vi</a:t>
              </a:r>
              <a:r>
                <a:rPr lang="en-GB" sz="3200" dirty="0">
                  <a:latin typeface="SILDoulosIPA"/>
                </a:rPr>
                <a:t>̃</a:t>
              </a:r>
              <a:r>
                <a:rPr lang="en-GB" sz="3200" dirty="0">
                  <a:effectLst/>
                  <a:latin typeface="SILDoulosIPA"/>
                </a:rPr>
                <a:t> </a:t>
              </a:r>
              <a:r>
                <a:rPr lang="en-GB" sz="3200" dirty="0">
                  <a:effectLst/>
                  <a:latin typeface="Times" pitchFamily="2" charset="0"/>
                </a:rPr>
                <a:t>&gt; </a:t>
              </a:r>
              <a:r>
                <a:rPr lang="en-GB" sz="3200" dirty="0" err="1">
                  <a:effectLst/>
                  <a:latin typeface="SILDoulosIPA"/>
                </a:rPr>
                <a:t>ve</a:t>
              </a:r>
              <a:r>
                <a:rPr lang="en-GB" sz="3200" dirty="0">
                  <a:effectLst/>
                  <a:latin typeface="SILDoulosIPA"/>
                </a:rPr>
                <a:t>̃ </a:t>
              </a:r>
              <a:r>
                <a:rPr lang="en-GB" sz="3200" dirty="0">
                  <a:effectLst/>
                  <a:latin typeface="Times" pitchFamily="2" charset="0"/>
                </a:rPr>
                <a:t>&gt; </a:t>
              </a:r>
              <a:r>
                <a:rPr lang="en-GB" sz="3200" dirty="0" err="1">
                  <a:effectLst/>
                  <a:latin typeface="SILDoulosIPA"/>
                </a:rPr>
                <a:t>vẽŋ</a:t>
              </a:r>
              <a:r>
                <a:rPr lang="en-GB" sz="3200" dirty="0">
                  <a:effectLst/>
                  <a:latin typeface="SILDoulosIPA"/>
                </a:rPr>
                <a:t> </a:t>
              </a:r>
              <a:r>
                <a:rPr lang="en-GB" sz="3200" dirty="0">
                  <a:effectLst/>
                  <a:latin typeface="Times" pitchFamily="2" charset="0"/>
                </a:rPr>
                <a:t>&gt; </a:t>
              </a:r>
              <a:r>
                <a:rPr lang="en-GB" sz="3200" dirty="0" err="1">
                  <a:effectLst/>
                  <a:latin typeface="SILDoulosIPA"/>
                </a:rPr>
                <a:t>veŋ</a:t>
              </a:r>
              <a:r>
                <a:rPr lang="en-GB" sz="3200" dirty="0">
                  <a:effectLst/>
                  <a:latin typeface="SILDoulosIPA"/>
                </a:rPr>
                <a:t> </a:t>
              </a:r>
              <a:endParaRPr lang="en-GB" sz="3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207158-E2AE-0283-A320-5E48C5733445}"/>
                </a:ext>
              </a:extLst>
            </p:cNvPr>
            <p:cNvSpPr txBox="1"/>
            <p:nvPr/>
          </p:nvSpPr>
          <p:spPr>
            <a:xfrm>
              <a:off x="435323" y="2898884"/>
              <a:ext cx="30380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dirty="0"/>
                <a:t>Bolognese Italian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93DD72-2CCE-0B90-B573-2015E0AB410B}"/>
                </a:ext>
              </a:extLst>
            </p:cNvPr>
            <p:cNvSpPr txBox="1"/>
            <p:nvPr/>
          </p:nvSpPr>
          <p:spPr>
            <a:xfrm>
              <a:off x="409675" y="4494069"/>
              <a:ext cx="30636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dirty="0"/>
                <a:t>Chengdu Chinese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7D0A43-DC0C-3C87-5F08-8C73A6727C39}"/>
                </a:ext>
              </a:extLst>
            </p:cNvPr>
            <p:cNvSpPr txBox="1"/>
            <p:nvPr/>
          </p:nvSpPr>
          <p:spPr>
            <a:xfrm>
              <a:off x="472992" y="4995709"/>
              <a:ext cx="27462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dirty="0"/>
                <a:t>an &gt; </a:t>
              </a:r>
              <a:r>
                <a:rPr lang="en-GB" sz="3200" dirty="0" err="1"/>
                <a:t>ãn</a:t>
              </a:r>
              <a:r>
                <a:rPr lang="en-GB" sz="3200" dirty="0"/>
                <a:t> &gt; </a:t>
              </a:r>
              <a:r>
                <a:rPr lang="en-GB" sz="3200" dirty="0" err="1"/>
                <a:t>ɛ̃n</a:t>
              </a:r>
              <a:r>
                <a:rPr lang="en-GB" sz="3200" dirty="0"/>
                <a:t> &gt; </a:t>
              </a:r>
              <a:r>
                <a:rPr lang="en-GB" sz="3200" dirty="0" err="1"/>
                <a:t>ɛ</a:t>
              </a:r>
              <a:endParaRPr lang="en-GB" sz="3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08EE3F-5A8E-D085-9731-4E23C7E519FB}"/>
                </a:ext>
              </a:extLst>
            </p:cNvPr>
            <p:cNvSpPr txBox="1"/>
            <p:nvPr/>
          </p:nvSpPr>
          <p:spPr>
            <a:xfrm>
              <a:off x="8058432" y="4764876"/>
              <a:ext cx="3516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400" dirty="0" err="1"/>
                <a:t>Sishi</a:t>
              </a:r>
              <a:r>
                <a:rPr lang="en-GB" sz="2400" dirty="0"/>
                <a:t> Liao, IPS</a:t>
              </a:r>
              <a:r>
                <a:rPr lang="en-GB" sz="2400" baseline="30000" dirty="0"/>
                <a:t> 3</a:t>
              </a:r>
              <a:r>
                <a:rPr lang="en-GB" sz="2400" dirty="0"/>
                <a:t>. 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440692-33F8-2EB9-21CE-3FD91E947D2C}"/>
                </a:ext>
              </a:extLst>
            </p:cNvPr>
            <p:cNvSpPr txBox="1"/>
            <p:nvPr/>
          </p:nvSpPr>
          <p:spPr>
            <a:xfrm>
              <a:off x="409675" y="5703028"/>
              <a:ext cx="11165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/>
                <a:t>1. Hajek 1991. In </a:t>
              </a:r>
              <a:r>
                <a:rPr lang="en-GB" dirty="0" err="1"/>
                <a:t>Bertinetto</a:t>
              </a:r>
              <a:r>
                <a:rPr lang="en-GB" dirty="0"/>
                <a:t>, </a:t>
              </a:r>
              <a:r>
                <a:rPr lang="en-GB" dirty="0" err="1"/>
                <a:t>Kenstowicz</a:t>
              </a:r>
              <a:r>
                <a:rPr lang="en-GB" dirty="0"/>
                <a:t>, </a:t>
              </a:r>
              <a:r>
                <a:rPr lang="en-GB" dirty="0" err="1"/>
                <a:t>Loporcaro</a:t>
              </a:r>
              <a:r>
                <a:rPr lang="en-GB" dirty="0"/>
                <a:t>;  eds. 2. Saunders, 1979. In </a:t>
              </a:r>
              <a:r>
                <a:rPr lang="en-GB" dirty="0" err="1"/>
                <a:t>Hollien</a:t>
              </a:r>
              <a:r>
                <a:rPr lang="en-GB" dirty="0"/>
                <a:t> &amp; </a:t>
              </a:r>
              <a:r>
                <a:rPr lang="en-GB" dirty="0" err="1"/>
                <a:t>Hollien</a:t>
              </a:r>
              <a:r>
                <a:rPr lang="en-GB" dirty="0"/>
                <a:t> eds; 3.  </a:t>
              </a:r>
              <a:r>
                <a:rPr lang="en-GB" dirty="0">
                  <a:hlinkClick r:id="rId2"/>
                </a:rPr>
                <a:t>Liao et al (2022, </a:t>
              </a:r>
              <a:r>
                <a:rPr lang="en-GB" i="1" dirty="0">
                  <a:hlinkClick r:id="rId2"/>
                </a:rPr>
                <a:t>Interspeech</a:t>
              </a:r>
              <a:r>
                <a:rPr lang="en-GB" i="1" dirty="0"/>
                <a:t>; </a:t>
              </a:r>
              <a:r>
                <a:rPr lang="en-GB" dirty="0"/>
                <a:t>Liao et al, 2023, </a:t>
              </a:r>
              <a:r>
                <a:rPr lang="en-GB" i="1" dirty="0">
                  <a:hlinkClick r:id="rId3"/>
                </a:rPr>
                <a:t>Int. Cong. Phon. Sci</a:t>
              </a:r>
              <a:r>
                <a:rPr lang="en-GB" dirty="0">
                  <a:hlinkClick r:id="rId3"/>
                </a:rPr>
                <a:t>.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906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85C164-C5F2-47D3-0C60-AB7AABB5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760" y="30997"/>
            <a:ext cx="9487328" cy="1325563"/>
          </a:xfrm>
        </p:spPr>
        <p:txBody>
          <a:bodyPr/>
          <a:lstStyle/>
          <a:p>
            <a:r>
              <a:rPr lang="en-GB" dirty="0"/>
              <a:t>Linking coarticulation and sound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AFEA7-7F38-28F0-EFEA-6E61F39D428B}"/>
              </a:ext>
            </a:extLst>
          </p:cNvPr>
          <p:cNvSpPr txBox="1"/>
          <p:nvPr/>
        </p:nvSpPr>
        <p:spPr>
          <a:xfrm>
            <a:off x="243354" y="1287855"/>
            <a:ext cx="12000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/>
              <a:t>Work out the mapping between </a:t>
            </a:r>
            <a:r>
              <a:rPr lang="en-GB" sz="3200" b="1" dirty="0"/>
              <a:t>two sets of synchronic data</a:t>
            </a:r>
            <a:r>
              <a:rPr lang="en-GB" sz="3200" dirty="0"/>
              <a:t> positioned at different points </a:t>
            </a:r>
            <a:r>
              <a:rPr lang="en-GB" sz="3200" b="1" dirty="0"/>
              <a:t>on the diachronic path of sound change</a:t>
            </a:r>
            <a:r>
              <a:rPr lang="en-GB" sz="3200" dirty="0"/>
              <a:t>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AEE014-933A-A708-9D19-7D51581D6F98}"/>
              </a:ext>
            </a:extLst>
          </p:cNvPr>
          <p:cNvSpPr txBox="1"/>
          <p:nvPr/>
        </p:nvSpPr>
        <p:spPr>
          <a:xfrm>
            <a:off x="4751991" y="3980009"/>
            <a:ext cx="3411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 err="1">
                <a:highlight>
                  <a:srgbClr val="FFFF00"/>
                </a:highlight>
              </a:rPr>
              <a:t>Vn</a:t>
            </a:r>
            <a:r>
              <a:rPr lang="en-GB" sz="3200" dirty="0">
                <a:highlight>
                  <a:srgbClr val="FFFF00"/>
                </a:highlight>
              </a:rPr>
              <a:t>  &gt;  </a:t>
            </a:r>
            <a:r>
              <a:rPr lang="en-GB" sz="3200" dirty="0" err="1">
                <a:highlight>
                  <a:srgbClr val="FFFF00"/>
                </a:highlight>
              </a:rPr>
              <a:t>Ṽn</a:t>
            </a:r>
            <a:r>
              <a:rPr lang="en-GB" sz="3200" dirty="0">
                <a:highlight>
                  <a:srgbClr val="FFFF00"/>
                </a:highlight>
              </a:rPr>
              <a:t>  &gt;  </a:t>
            </a:r>
            <a:r>
              <a:rPr lang="en-GB" sz="3200" dirty="0" err="1">
                <a:highlight>
                  <a:srgbClr val="FFFF00"/>
                </a:highlight>
              </a:rPr>
              <a:t>Ṽ</a:t>
            </a:r>
            <a:r>
              <a:rPr lang="en-GB" sz="3200" baseline="30000" dirty="0" err="1">
                <a:highlight>
                  <a:srgbClr val="FFFF00"/>
                </a:highlight>
              </a:rPr>
              <a:t>n</a:t>
            </a:r>
            <a:r>
              <a:rPr lang="en-GB" sz="3200" dirty="0">
                <a:highlight>
                  <a:srgbClr val="FFFF00"/>
                </a:highlight>
              </a:rPr>
              <a:t>  &gt;  Ṽ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5BC1EA-6743-4B94-D4E3-2BC55700FBF4}"/>
              </a:ext>
            </a:extLst>
          </p:cNvPr>
          <p:cNvGrpSpPr/>
          <p:nvPr/>
        </p:nvGrpSpPr>
        <p:grpSpPr>
          <a:xfrm>
            <a:off x="1857991" y="3510105"/>
            <a:ext cx="10767400" cy="1623229"/>
            <a:chOff x="496119" y="2729511"/>
            <a:chExt cx="10767400" cy="162322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513C0E-FBE4-A063-2BEF-18B808EDFB09}"/>
                </a:ext>
              </a:extLst>
            </p:cNvPr>
            <p:cNvSpPr txBox="1"/>
            <p:nvPr/>
          </p:nvSpPr>
          <p:spPr>
            <a:xfrm>
              <a:off x="8144097" y="2783080"/>
              <a:ext cx="31194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3200" dirty="0"/>
                <a:t>won't work: sound change too slow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573C9A-BBA2-930A-9441-44C23BBC5E98}"/>
                </a:ext>
              </a:extLst>
            </p:cNvPr>
            <p:cNvSpPr txBox="1"/>
            <p:nvPr/>
          </p:nvSpPr>
          <p:spPr>
            <a:xfrm>
              <a:off x="496119" y="2995070"/>
              <a:ext cx="261481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dirty="0"/>
                <a:t>Apparent-time</a:t>
              </a:r>
            </a:p>
            <a:p>
              <a:pPr algn="l"/>
              <a:r>
                <a:rPr lang="en-GB" sz="3200" dirty="0"/>
                <a:t>analysis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B74AEB-681C-5B82-23BB-A9B8B0A68419}"/>
                </a:ext>
              </a:extLst>
            </p:cNvPr>
            <p:cNvSpPr txBox="1"/>
            <p:nvPr/>
          </p:nvSpPr>
          <p:spPr>
            <a:xfrm>
              <a:off x="4171950" y="2729511"/>
              <a:ext cx="7104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dirty="0"/>
                <a:t>old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217165-6ADD-70AC-2E10-36FC5434E24C}"/>
                </a:ext>
              </a:extLst>
            </p:cNvPr>
            <p:cNvSpPr txBox="1"/>
            <p:nvPr/>
          </p:nvSpPr>
          <p:spPr>
            <a:xfrm>
              <a:off x="5073002" y="3669319"/>
              <a:ext cx="1205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dirty="0"/>
                <a:t>young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962D42A-00E2-F684-FD2F-CEF879EA0FF9}"/>
              </a:ext>
            </a:extLst>
          </p:cNvPr>
          <p:cNvGrpSpPr/>
          <p:nvPr/>
        </p:nvGrpSpPr>
        <p:grpSpPr>
          <a:xfrm>
            <a:off x="1653702" y="3404928"/>
            <a:ext cx="10346438" cy="1734937"/>
            <a:chOff x="291830" y="2624334"/>
            <a:chExt cx="10346438" cy="1734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29A6014-1A98-A2B5-114F-059A5516415D}"/>
                </a:ext>
              </a:extLst>
            </p:cNvPr>
            <p:cNvSpPr/>
            <p:nvPr/>
          </p:nvSpPr>
          <p:spPr>
            <a:xfrm>
              <a:off x="291830" y="2729511"/>
              <a:ext cx="2957208" cy="1629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err="1">
                  <a:solidFill>
                    <a:schemeClr val="tx1"/>
                  </a:solidFill>
                </a:rPr>
                <a:t>Beddor</a:t>
              </a:r>
              <a:r>
                <a:rPr lang="en-GB" sz="3200" dirty="0">
                  <a:solidFill>
                    <a:schemeClr val="tx1"/>
                  </a:solidFill>
                </a:rPr>
                <a:t> and colleagues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DDAD7C5-8CBA-8C25-8F57-3A57A5AF2F24}"/>
                </a:ext>
              </a:extLst>
            </p:cNvPr>
            <p:cNvSpPr/>
            <p:nvPr/>
          </p:nvSpPr>
          <p:spPr>
            <a:xfrm>
              <a:off x="3794523" y="2699809"/>
              <a:ext cx="1278479" cy="531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i="1" dirty="0">
                  <a:solidFill>
                    <a:schemeClr val="tx1"/>
                  </a:solidFill>
                </a:rPr>
                <a:t>send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C05AEE4-BF80-68A7-BF06-918097D157AF}"/>
                </a:ext>
              </a:extLst>
            </p:cNvPr>
            <p:cNvSpPr/>
            <p:nvPr/>
          </p:nvSpPr>
          <p:spPr>
            <a:xfrm>
              <a:off x="5057328" y="3728293"/>
              <a:ext cx="1278479" cy="531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i="1" dirty="0">
                  <a:solidFill>
                    <a:schemeClr val="tx1"/>
                  </a:solidFill>
                </a:rPr>
                <a:t>sent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B42BF8-8FE6-EAF6-C584-BF815A2E324D}"/>
                </a:ext>
              </a:extLst>
            </p:cNvPr>
            <p:cNvSpPr/>
            <p:nvPr/>
          </p:nvSpPr>
          <p:spPr>
            <a:xfrm>
              <a:off x="7681060" y="2624334"/>
              <a:ext cx="2957208" cy="1629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2C8917-A70E-289B-7B64-EF190D664A30}"/>
              </a:ext>
            </a:extLst>
          </p:cNvPr>
          <p:cNvGrpSpPr/>
          <p:nvPr/>
        </p:nvGrpSpPr>
        <p:grpSpPr>
          <a:xfrm>
            <a:off x="1653702" y="3404928"/>
            <a:ext cx="5745572" cy="1889300"/>
            <a:chOff x="291830" y="2624334"/>
            <a:chExt cx="5745572" cy="18893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9C669EA-7395-6F4C-C542-44D836544F45}"/>
                </a:ext>
              </a:extLst>
            </p:cNvPr>
            <p:cNvSpPr/>
            <p:nvPr/>
          </p:nvSpPr>
          <p:spPr>
            <a:xfrm>
              <a:off x="291830" y="2624334"/>
              <a:ext cx="2819107" cy="1889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tx1"/>
                  </a:solidFill>
                </a:rPr>
                <a:t>this study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084B9B4-402E-03BD-6063-E2863EEEDED5}"/>
                </a:ext>
              </a:extLst>
            </p:cNvPr>
            <p:cNvGrpSpPr/>
            <p:nvPr/>
          </p:nvGrpSpPr>
          <p:grpSpPr>
            <a:xfrm>
              <a:off x="3932624" y="2652280"/>
              <a:ext cx="2104778" cy="1784221"/>
              <a:chOff x="1623580" y="2856009"/>
              <a:chExt cx="2104778" cy="1784221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291E0D2-C9F1-B434-0632-95E5E4D2C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3580" y="2856009"/>
                <a:ext cx="957756" cy="47887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09D567B-D0E1-8E1E-3EEB-6EE116697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8249" y="4113857"/>
                <a:ext cx="1000109" cy="526373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D459C64-F4FC-4CA9-639C-777ED0DF6FCF}"/>
              </a:ext>
            </a:extLst>
          </p:cNvPr>
          <p:cNvSpPr txBox="1"/>
          <p:nvPr/>
        </p:nvSpPr>
        <p:spPr>
          <a:xfrm>
            <a:off x="2378027" y="5791507"/>
            <a:ext cx="6311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dirty="0"/>
              <a:t>1. </a:t>
            </a:r>
            <a:r>
              <a:rPr lang="en-GB" sz="1800" dirty="0" err="1"/>
              <a:t>Beddor</a:t>
            </a:r>
            <a:r>
              <a:rPr lang="en-GB" sz="1800" dirty="0"/>
              <a:t> (2009, </a:t>
            </a:r>
            <a:r>
              <a:rPr lang="en-GB" sz="1800" i="1" dirty="0"/>
              <a:t>Language</a:t>
            </a:r>
            <a:r>
              <a:rPr lang="en-GB" sz="1800" dirty="0"/>
              <a:t>). </a:t>
            </a:r>
            <a:r>
              <a:rPr lang="en-GB" sz="1800" dirty="0" err="1"/>
              <a:t>Beddor</a:t>
            </a:r>
            <a:r>
              <a:rPr lang="en-GB" sz="1800" dirty="0"/>
              <a:t>, McGowan, Boland, Coetzee, Brasher (2013, </a:t>
            </a:r>
            <a:r>
              <a:rPr lang="en-GB" sz="1800" i="1" dirty="0"/>
              <a:t>J. </a:t>
            </a:r>
            <a:r>
              <a:rPr lang="en-GB" sz="1800" i="1" dirty="0" err="1"/>
              <a:t>Acoust</a:t>
            </a:r>
            <a:r>
              <a:rPr lang="en-GB" sz="1800" i="1" dirty="0"/>
              <a:t>. Soc. </a:t>
            </a:r>
            <a:r>
              <a:rPr lang="en-GB" sz="1800" dirty="0"/>
              <a:t>Am). </a:t>
            </a:r>
            <a:r>
              <a:rPr lang="en-GB" sz="1800" dirty="0" err="1"/>
              <a:t>Beddor</a:t>
            </a:r>
            <a:r>
              <a:rPr lang="en-GB" sz="1800" dirty="0"/>
              <a:t>, Coetzee, Styler, McGowan,  Boland (2018, </a:t>
            </a:r>
            <a:r>
              <a:rPr lang="en-GB" sz="1800" i="1" dirty="0"/>
              <a:t>Language</a:t>
            </a:r>
            <a:r>
              <a:rPr lang="en-GB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55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900984-9B3B-51D8-CCB7-A34F64D5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7" y="-231521"/>
            <a:ext cx="7682031" cy="1610895"/>
          </a:xfrm>
        </p:spPr>
        <p:txBody>
          <a:bodyPr/>
          <a:lstStyle/>
          <a:p>
            <a:r>
              <a:rPr lang="en-GB" dirty="0"/>
              <a:t>Sound change less advanced in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E1964-1E8E-2408-8749-68AF8A4F781E}"/>
              </a:ext>
            </a:extLst>
          </p:cNvPr>
          <p:cNvSpPr txBox="1"/>
          <p:nvPr/>
        </p:nvSpPr>
        <p:spPr>
          <a:xfrm>
            <a:off x="1071868" y="4274758"/>
            <a:ext cx="5024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4800" dirty="0" err="1">
                <a:highlight>
                  <a:srgbClr val="FFFF00"/>
                </a:highlight>
              </a:rPr>
              <a:t>Vn</a:t>
            </a:r>
            <a:r>
              <a:rPr lang="en-GB" sz="4800" dirty="0">
                <a:highlight>
                  <a:srgbClr val="FFFF00"/>
                </a:highlight>
              </a:rPr>
              <a:t>  &gt;  </a:t>
            </a:r>
            <a:r>
              <a:rPr lang="en-GB" sz="4800" dirty="0" err="1">
                <a:highlight>
                  <a:srgbClr val="FFFF00"/>
                </a:highlight>
              </a:rPr>
              <a:t>Ṽn</a:t>
            </a:r>
            <a:r>
              <a:rPr lang="en-GB" sz="4800" dirty="0">
                <a:highlight>
                  <a:srgbClr val="FFFF00"/>
                </a:highlight>
              </a:rPr>
              <a:t>  &gt;  </a:t>
            </a:r>
            <a:r>
              <a:rPr lang="en-GB" sz="4800" dirty="0" err="1">
                <a:highlight>
                  <a:srgbClr val="FFFF00"/>
                </a:highlight>
              </a:rPr>
              <a:t>Ṽ</a:t>
            </a:r>
            <a:r>
              <a:rPr lang="en-GB" sz="4800" baseline="30000" dirty="0" err="1">
                <a:highlight>
                  <a:srgbClr val="FFFF00"/>
                </a:highlight>
              </a:rPr>
              <a:t>n</a:t>
            </a:r>
            <a:r>
              <a:rPr lang="en-GB" sz="4800" dirty="0">
                <a:highlight>
                  <a:srgbClr val="FFFF00"/>
                </a:highlight>
              </a:rPr>
              <a:t>  &gt;  Ṽ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C7F23-963C-BB61-5E8A-232B436CA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184" y="3458091"/>
            <a:ext cx="1301750" cy="650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963635-635D-CBFE-3FE6-2C4FA59E6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383" y="5252173"/>
            <a:ext cx="1359315" cy="715429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CFDBBE4-DBF7-5A1D-5D9A-B73FF550C26E}"/>
              </a:ext>
            </a:extLst>
          </p:cNvPr>
          <p:cNvGraphicFramePr>
            <a:graphicFrameLocks noGrp="1"/>
          </p:cNvGraphicFramePr>
          <p:nvPr/>
        </p:nvGraphicFramePr>
        <p:xfrm>
          <a:off x="6612070" y="2250331"/>
          <a:ext cx="5579930" cy="383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965">
                  <a:extLst>
                    <a:ext uri="{9D8B030D-6E8A-4147-A177-3AD203B41FA5}">
                      <a16:colId xmlns:a16="http://schemas.microsoft.com/office/drawing/2014/main" val="1292965487"/>
                    </a:ext>
                  </a:extLst>
                </a:gridCol>
                <a:gridCol w="2789965">
                  <a:extLst>
                    <a:ext uri="{9D8B030D-6E8A-4147-A177-3AD203B41FA5}">
                      <a16:colId xmlns:a16="http://schemas.microsoft.com/office/drawing/2014/main" val="274612640"/>
                    </a:ext>
                  </a:extLst>
                </a:gridCol>
              </a:tblGrid>
              <a:tr h="1037105">
                <a:tc>
                  <a:txBody>
                    <a:bodyPr/>
                    <a:lstStyle/>
                    <a:p>
                      <a:r>
                        <a:rPr lang="en-GB" sz="2800" dirty="0"/>
                        <a:t>/n/deletion in </a:t>
                      </a:r>
                      <a:r>
                        <a:rPr lang="en-GB" sz="2800" i="1" dirty="0"/>
                        <a:t>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Tongue raising in </a:t>
                      </a:r>
                      <a:r>
                        <a:rPr lang="en-GB" sz="2800" i="1" dirty="0"/>
                        <a:t>pan</a:t>
                      </a:r>
                      <a:r>
                        <a:rPr lang="en-GB" sz="2800" dirty="0"/>
                        <a:t> beyond [</a:t>
                      </a:r>
                      <a:r>
                        <a:rPr lang="en-GB" sz="2800" dirty="0" err="1"/>
                        <a:t>ɛ</a:t>
                      </a:r>
                      <a:r>
                        <a:rPr lang="en-GB" sz="28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3818"/>
                  </a:ext>
                </a:extLst>
              </a:tr>
              <a:tr h="1021076">
                <a:tc>
                  <a:txBody>
                    <a:bodyPr/>
                    <a:lstStyle/>
                    <a:p>
                      <a:r>
                        <a:rPr lang="en-GB" sz="3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638442"/>
                  </a:ext>
                </a:extLst>
              </a:tr>
              <a:tr h="829545"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966845"/>
                  </a:ext>
                </a:extLst>
              </a:tr>
              <a:tr h="829545">
                <a:tc>
                  <a:txBody>
                    <a:bodyPr/>
                    <a:lstStyle/>
                    <a:p>
                      <a:r>
                        <a:rPr lang="en-GB" sz="2800" dirty="0"/>
                        <a:t>yes: e.g. </a:t>
                      </a:r>
                      <a:r>
                        <a:rPr lang="en-GB" sz="2800" dirty="0" err="1"/>
                        <a:t>Beddor</a:t>
                      </a:r>
                      <a:r>
                        <a:rPr lang="en-GB" sz="2800" dirty="0"/>
                        <a:t> et al (2013)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yes: e.g. Mielke et al (2017)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57027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7005FA6-7ED4-214E-94FE-4E3F19AEA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285" y="248488"/>
            <a:ext cx="1301750" cy="650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760F0-7DF7-F1A6-836E-70CB8E10C1B5}"/>
              </a:ext>
            </a:extLst>
          </p:cNvPr>
          <p:cNvSpPr txBox="1"/>
          <p:nvPr/>
        </p:nvSpPr>
        <p:spPr>
          <a:xfrm>
            <a:off x="9649839" y="189204"/>
            <a:ext cx="1186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35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A263-0511-B3F9-0B79-81ACE511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099" y="-112273"/>
            <a:ext cx="8375073" cy="1325563"/>
          </a:xfrm>
        </p:spPr>
        <p:txBody>
          <a:bodyPr/>
          <a:lstStyle/>
          <a:p>
            <a:r>
              <a:rPr lang="en-GB" dirty="0"/>
              <a:t>Model of </a:t>
            </a:r>
            <a:r>
              <a:rPr lang="en-GB" dirty="0" err="1"/>
              <a:t>Beddor</a:t>
            </a:r>
            <a:r>
              <a:rPr lang="en-GB" dirty="0"/>
              <a:t> and colleagues </a:t>
            </a:r>
            <a:r>
              <a:rPr lang="en-GB" baseline="300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33E28-A18F-5CCF-1B1D-51AA3F2BD428}"/>
              </a:ext>
            </a:extLst>
          </p:cNvPr>
          <p:cNvSpPr txBox="1"/>
          <p:nvPr/>
        </p:nvSpPr>
        <p:spPr>
          <a:xfrm>
            <a:off x="1124188" y="3917497"/>
            <a:ext cx="8534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/>
              <a:t>An </a:t>
            </a:r>
            <a:r>
              <a:rPr lang="en-GB" sz="3600" b="1" dirty="0"/>
              <a:t>earlier phasing </a:t>
            </a:r>
            <a:r>
              <a:rPr lang="en-GB" sz="3600" dirty="0"/>
              <a:t>of a </a:t>
            </a:r>
            <a:r>
              <a:rPr lang="en-GB" sz="3600" b="1" dirty="0"/>
              <a:t>stable </a:t>
            </a:r>
            <a:r>
              <a:rPr lang="en-GB" sz="3600" dirty="0"/>
              <a:t>velum gesture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C126B-5148-07D2-163C-A54AA23435D1}"/>
              </a:ext>
            </a:extLst>
          </p:cNvPr>
          <p:cNvSpPr txBox="1"/>
          <p:nvPr/>
        </p:nvSpPr>
        <p:spPr>
          <a:xfrm>
            <a:off x="1124188" y="1510619"/>
            <a:ext cx="10645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/>
              <a:t>More vowel nasalization and shorter /n/ in </a:t>
            </a:r>
            <a:r>
              <a:rPr lang="en-GB" sz="3600" i="1" dirty="0"/>
              <a:t>sent</a:t>
            </a:r>
            <a:r>
              <a:rPr lang="en-GB" sz="3600" dirty="0"/>
              <a:t> vs. </a:t>
            </a:r>
            <a:r>
              <a:rPr lang="en-GB" sz="3600" i="1" dirty="0"/>
              <a:t>send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CE087-8C63-FC0C-4F36-EC4E7E4F3E3F}"/>
              </a:ext>
            </a:extLst>
          </p:cNvPr>
          <p:cNvSpPr txBox="1"/>
          <p:nvPr/>
        </p:nvSpPr>
        <p:spPr>
          <a:xfrm>
            <a:off x="511965" y="1007839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/>
              <a:t>Findings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30571-9B7E-F334-3AFC-5922DBA00F73}"/>
              </a:ext>
            </a:extLst>
          </p:cNvPr>
          <p:cNvSpPr txBox="1"/>
          <p:nvPr/>
        </p:nvSpPr>
        <p:spPr>
          <a:xfrm>
            <a:off x="511965" y="3442923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/>
              <a:t>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B699F-FCB4-3ACE-C1DC-01D42B89A551}"/>
              </a:ext>
            </a:extLst>
          </p:cNvPr>
          <p:cNvSpPr txBox="1"/>
          <p:nvPr/>
        </p:nvSpPr>
        <p:spPr>
          <a:xfrm>
            <a:off x="1124188" y="2105276"/>
            <a:ext cx="10456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/>
              <a:t>Sound change more likely in /</a:t>
            </a:r>
            <a:r>
              <a:rPr lang="en-GB" sz="3600" dirty="0" err="1"/>
              <a:t>nC</a:t>
            </a:r>
            <a:r>
              <a:rPr lang="en-GB" sz="3600" baseline="-25000" dirty="0" err="1"/>
              <a:t>voiceless</a:t>
            </a:r>
            <a:r>
              <a:rPr lang="en-GB" sz="3600" dirty="0"/>
              <a:t>/ clusters ( see also Carignan et al, IPS, 2021) </a:t>
            </a:r>
            <a:r>
              <a:rPr lang="en-GB" sz="3600" baseline="30000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46CF5-0640-FF70-ED85-31579C68231E}"/>
              </a:ext>
            </a:extLst>
          </p:cNvPr>
          <p:cNvSpPr txBox="1"/>
          <p:nvPr/>
        </p:nvSpPr>
        <p:spPr>
          <a:xfrm>
            <a:off x="659781" y="4872905"/>
            <a:ext cx="1087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1. </a:t>
            </a:r>
            <a:r>
              <a:rPr lang="en-GB" sz="2400" dirty="0" err="1"/>
              <a:t>Beddor</a:t>
            </a:r>
            <a:r>
              <a:rPr lang="en-GB" sz="2400" dirty="0"/>
              <a:t> (2009, </a:t>
            </a:r>
            <a:r>
              <a:rPr lang="en-GB" sz="2400" i="1" dirty="0"/>
              <a:t>Language</a:t>
            </a:r>
            <a:r>
              <a:rPr lang="en-GB" sz="2400" dirty="0"/>
              <a:t>). </a:t>
            </a:r>
            <a:r>
              <a:rPr lang="en-GB" sz="2400" dirty="0" err="1"/>
              <a:t>Beddor</a:t>
            </a:r>
            <a:r>
              <a:rPr lang="en-GB" sz="2400" dirty="0"/>
              <a:t>, </a:t>
            </a:r>
            <a:r>
              <a:rPr lang="en-GB" sz="2400" dirty="0" err="1"/>
              <a:t>Beddor</a:t>
            </a:r>
            <a:r>
              <a:rPr lang="en-GB" sz="2400" dirty="0"/>
              <a:t>, McGowan, Boland, Coetzee, Brasher (2013, </a:t>
            </a:r>
            <a:r>
              <a:rPr lang="en-GB" sz="2400" i="1" dirty="0"/>
              <a:t>J. </a:t>
            </a:r>
            <a:r>
              <a:rPr lang="en-GB" sz="2400" i="1" dirty="0" err="1"/>
              <a:t>Acoust</a:t>
            </a:r>
            <a:r>
              <a:rPr lang="en-GB" sz="2400" i="1" dirty="0"/>
              <a:t>. Soc. Am.</a:t>
            </a:r>
            <a:r>
              <a:rPr lang="en-GB" sz="2400" dirty="0"/>
              <a:t>)</a:t>
            </a:r>
            <a:r>
              <a:rPr lang="en-GB" sz="2400" i="1" dirty="0"/>
              <a:t>; </a:t>
            </a:r>
            <a:r>
              <a:rPr lang="en-GB" sz="2400" i="1" dirty="0" err="1"/>
              <a:t>B</a:t>
            </a:r>
            <a:r>
              <a:rPr lang="en-GB" sz="2400" dirty="0" err="1"/>
              <a:t>eddor</a:t>
            </a:r>
            <a:r>
              <a:rPr lang="en-GB" sz="2400" dirty="0"/>
              <a:t>, Coetzee, Styler, McGowan,  Boland (2018, </a:t>
            </a:r>
            <a:r>
              <a:rPr lang="en-GB" sz="2400" i="1" dirty="0"/>
              <a:t>Language</a:t>
            </a:r>
            <a:r>
              <a:rPr lang="en-GB" sz="2400" dirty="0"/>
              <a:t>); </a:t>
            </a:r>
            <a:r>
              <a:rPr lang="en-GB" sz="2400" dirty="0" err="1"/>
              <a:t>Beddor</a:t>
            </a:r>
            <a:r>
              <a:rPr lang="en-GB" sz="2400" dirty="0"/>
              <a:t> (2023, </a:t>
            </a:r>
            <a:r>
              <a:rPr lang="en-GB" sz="2400" i="1" dirty="0"/>
              <a:t>J. </a:t>
            </a:r>
            <a:r>
              <a:rPr lang="en-GB" sz="2400" i="1" dirty="0" err="1"/>
              <a:t>Phon</a:t>
            </a:r>
            <a:r>
              <a:rPr lang="en-GB" sz="24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83BFE-BF8F-A8B9-172A-54C4C3A0CFB8}"/>
              </a:ext>
            </a:extLst>
          </p:cNvPr>
          <p:cNvSpPr txBox="1"/>
          <p:nvPr/>
        </p:nvSpPr>
        <p:spPr>
          <a:xfrm>
            <a:off x="659781" y="6192738"/>
            <a:ext cx="10872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hlinkClick r:id="rId2"/>
              </a:rPr>
              <a:t>2. Carignan et al, (2021) </a:t>
            </a:r>
            <a:r>
              <a:rPr lang="en-GB" sz="2400" i="1" dirty="0">
                <a:hlinkClick r:id="rId2"/>
              </a:rPr>
              <a:t>Language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66356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89F0D5-DFE2-6540-8B6D-A802D63F3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8" t="18513" r="9702" b="21379"/>
          <a:stretch/>
        </p:blipFill>
        <p:spPr>
          <a:xfrm>
            <a:off x="5753544" y="2378465"/>
            <a:ext cx="3226529" cy="436813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0A5019-6ADE-DE6E-9AD9-452F9D061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8" t="18513" r="9702" b="21379"/>
          <a:stretch/>
        </p:blipFill>
        <p:spPr>
          <a:xfrm>
            <a:off x="7847214" y="1712067"/>
            <a:ext cx="3101512" cy="43681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8EC27E-F458-1DD5-7064-F412E240AE85}"/>
              </a:ext>
            </a:extLst>
          </p:cNvPr>
          <p:cNvSpPr txBox="1"/>
          <p:nvPr/>
        </p:nvSpPr>
        <p:spPr>
          <a:xfrm>
            <a:off x="661481" y="1556426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</a:rPr>
              <a:t>Velum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31B9F-5CA4-2432-5E7F-F0283FA52EB7}"/>
              </a:ext>
            </a:extLst>
          </p:cNvPr>
          <p:cNvSpPr txBox="1"/>
          <p:nvPr/>
        </p:nvSpPr>
        <p:spPr>
          <a:xfrm>
            <a:off x="661481" y="2304485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solidFill>
                  <a:srgbClr val="0432FF"/>
                </a:solidFill>
              </a:rPr>
              <a:t>Tongue dorsum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931428-4DC6-778A-85A7-C97448411FEF}"/>
              </a:ext>
            </a:extLst>
          </p:cNvPr>
          <p:cNvCxnSpPr>
            <a:cxnSpLocks/>
          </p:cNvCxnSpPr>
          <p:nvPr/>
        </p:nvCxnSpPr>
        <p:spPr>
          <a:xfrm>
            <a:off x="7847214" y="2083024"/>
            <a:ext cx="24370" cy="140611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442D13-ACB6-1C96-B576-F174C2439F8E}"/>
              </a:ext>
            </a:extLst>
          </p:cNvPr>
          <p:cNvCxnSpPr>
            <a:cxnSpLocks/>
          </p:cNvCxnSpPr>
          <p:nvPr/>
        </p:nvCxnSpPr>
        <p:spPr>
          <a:xfrm>
            <a:off x="8980075" y="2059143"/>
            <a:ext cx="24370" cy="140611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4BBE20-80B8-218E-31B0-D3FB8114F37F}"/>
              </a:ext>
            </a:extLst>
          </p:cNvPr>
          <p:cNvSpPr txBox="1"/>
          <p:nvPr/>
        </p:nvSpPr>
        <p:spPr>
          <a:xfrm>
            <a:off x="8223529" y="2786081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 err="1"/>
              <a:t>ɛ</a:t>
            </a:r>
            <a:r>
              <a:rPr lang="en-GB" sz="3600" dirty="0"/>
              <a:t>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A7798-36B4-5F84-F8E8-EC05F86269B2}"/>
              </a:ext>
            </a:extLst>
          </p:cNvPr>
          <p:cNvSpPr txBox="1"/>
          <p:nvPr/>
        </p:nvSpPr>
        <p:spPr>
          <a:xfrm>
            <a:off x="6742629" y="2786080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 err="1"/>
              <a:t>ɛ</a:t>
            </a:r>
            <a:endParaRPr lang="en-GB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78F46-A495-A06A-0F82-76AA813A0E4E}"/>
              </a:ext>
            </a:extLst>
          </p:cNvPr>
          <p:cNvSpPr txBox="1"/>
          <p:nvPr/>
        </p:nvSpPr>
        <p:spPr>
          <a:xfrm>
            <a:off x="9965254" y="2762199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/>
              <a:t>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0D42AA-6954-C7F1-00DC-8BEC37AF9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8" t="18513" r="9702" b="21379"/>
          <a:stretch/>
        </p:blipFill>
        <p:spPr>
          <a:xfrm>
            <a:off x="5753544" y="5644026"/>
            <a:ext cx="3226529" cy="436813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4457A4-35E2-7E59-E645-13287A9E5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8" t="18513" r="9702" b="21379"/>
          <a:stretch/>
        </p:blipFill>
        <p:spPr>
          <a:xfrm>
            <a:off x="6932745" y="4994048"/>
            <a:ext cx="3101512" cy="43681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E7F8D-124B-C24A-7141-3E8BC4A66981}"/>
              </a:ext>
            </a:extLst>
          </p:cNvPr>
          <p:cNvCxnSpPr>
            <a:cxnSpLocks/>
          </p:cNvCxnSpPr>
          <p:nvPr/>
        </p:nvCxnSpPr>
        <p:spPr>
          <a:xfrm>
            <a:off x="6932745" y="5348584"/>
            <a:ext cx="24370" cy="140611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227D7E-6417-376D-F607-2E99ED1FEBD2}"/>
              </a:ext>
            </a:extLst>
          </p:cNvPr>
          <p:cNvCxnSpPr>
            <a:cxnSpLocks/>
          </p:cNvCxnSpPr>
          <p:nvPr/>
        </p:nvCxnSpPr>
        <p:spPr>
          <a:xfrm>
            <a:off x="8980075" y="5324704"/>
            <a:ext cx="24370" cy="140611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333C24-15FA-536E-750A-3FCE90D8D833}"/>
              </a:ext>
            </a:extLst>
          </p:cNvPr>
          <p:cNvSpPr txBox="1"/>
          <p:nvPr/>
        </p:nvSpPr>
        <p:spPr>
          <a:xfrm>
            <a:off x="7778478" y="6066240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 err="1"/>
              <a:t>ɛ</a:t>
            </a:r>
            <a:r>
              <a:rPr lang="en-GB" sz="3600" dirty="0"/>
              <a:t>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17FE6C-A80A-F0AC-93A8-902E1D3FE75A}"/>
              </a:ext>
            </a:extLst>
          </p:cNvPr>
          <p:cNvSpPr txBox="1"/>
          <p:nvPr/>
        </p:nvSpPr>
        <p:spPr>
          <a:xfrm>
            <a:off x="6299254" y="6066241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 err="1"/>
              <a:t>ɛ</a:t>
            </a:r>
            <a:endParaRPr lang="en-GB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DC567-2C2C-5E86-25B4-98322A228669}"/>
              </a:ext>
            </a:extLst>
          </p:cNvPr>
          <p:cNvSpPr txBox="1"/>
          <p:nvPr/>
        </p:nvSpPr>
        <p:spPr>
          <a:xfrm>
            <a:off x="9501910" y="6002304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/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197193-3FFE-5CE0-2241-8F29A5D96CE1}"/>
              </a:ext>
            </a:extLst>
          </p:cNvPr>
          <p:cNvSpPr txBox="1"/>
          <p:nvPr/>
        </p:nvSpPr>
        <p:spPr>
          <a:xfrm>
            <a:off x="779000" y="4895967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</a:rPr>
              <a:t>Velum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C255BD-4377-C977-951F-5E6ED126FF74}"/>
              </a:ext>
            </a:extLst>
          </p:cNvPr>
          <p:cNvSpPr txBox="1"/>
          <p:nvPr/>
        </p:nvSpPr>
        <p:spPr>
          <a:xfrm>
            <a:off x="779000" y="5644026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solidFill>
                  <a:srgbClr val="0432FF"/>
                </a:solidFill>
              </a:rPr>
              <a:t>Tongue dorsum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7B671C-5847-74DF-ADE3-E1ADE151D85B}"/>
              </a:ext>
            </a:extLst>
          </p:cNvPr>
          <p:cNvCxnSpPr>
            <a:cxnSpLocks/>
          </p:cNvCxnSpPr>
          <p:nvPr/>
        </p:nvCxnSpPr>
        <p:spPr>
          <a:xfrm>
            <a:off x="10962441" y="1893814"/>
            <a:ext cx="24370" cy="140611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4CB146-F461-C15C-BDDF-59DA72BFEC67}"/>
              </a:ext>
            </a:extLst>
          </p:cNvPr>
          <p:cNvCxnSpPr>
            <a:cxnSpLocks/>
          </p:cNvCxnSpPr>
          <p:nvPr/>
        </p:nvCxnSpPr>
        <p:spPr>
          <a:xfrm>
            <a:off x="10047533" y="5370645"/>
            <a:ext cx="24370" cy="140611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70E4F9C7-A5AD-A545-DF6B-02B95573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460" y="-247054"/>
            <a:ext cx="8375073" cy="1325563"/>
          </a:xfrm>
        </p:spPr>
        <p:txBody>
          <a:bodyPr/>
          <a:lstStyle/>
          <a:p>
            <a:r>
              <a:rPr lang="en-GB" dirty="0"/>
              <a:t>Model of </a:t>
            </a:r>
            <a:r>
              <a:rPr lang="en-GB" dirty="0" err="1"/>
              <a:t>Beddor</a:t>
            </a:r>
            <a:r>
              <a:rPr lang="en-GB" dirty="0"/>
              <a:t> and colleagues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1ED060-9279-4CAA-2ED1-56C6174DAFCC}"/>
              </a:ext>
            </a:extLst>
          </p:cNvPr>
          <p:cNvSpPr txBox="1"/>
          <p:nvPr/>
        </p:nvSpPr>
        <p:spPr>
          <a:xfrm>
            <a:off x="6096000" y="1078509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i="1" dirty="0"/>
              <a:t>send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CF86B0-5F0B-2784-8D8E-C2D735C74203}"/>
              </a:ext>
            </a:extLst>
          </p:cNvPr>
          <p:cNvSpPr txBox="1"/>
          <p:nvPr/>
        </p:nvSpPr>
        <p:spPr>
          <a:xfrm>
            <a:off x="6136807" y="4136609"/>
            <a:ext cx="98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i="1" dirty="0"/>
              <a:t>sent</a:t>
            </a:r>
          </a:p>
        </p:txBody>
      </p:sp>
    </p:spTree>
    <p:extLst>
      <p:ext uri="{BB962C8B-B14F-4D97-AF65-F5344CB8AC3E}">
        <p14:creationId xmlns:p14="http://schemas.microsoft.com/office/powerpoint/2010/main" val="325348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2FFF-1F42-1AEF-6BFC-1A9C9183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6" y="-78972"/>
            <a:ext cx="6244608" cy="845616"/>
          </a:xfrm>
        </p:spPr>
        <p:txBody>
          <a:bodyPr/>
          <a:lstStyle/>
          <a:p>
            <a:r>
              <a:rPr lang="en-GB" dirty="0"/>
              <a:t>The present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50E29-6420-4CC5-7226-CA6EBD4C09C1}"/>
              </a:ext>
            </a:extLst>
          </p:cNvPr>
          <p:cNvSpPr txBox="1"/>
          <p:nvPr/>
        </p:nvSpPr>
        <p:spPr>
          <a:xfrm>
            <a:off x="640261" y="755517"/>
            <a:ext cx="101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/>
              <a:t>Does this model work for British  (BRE) vs. American English (USE) in the same words (e.g. comparing BRE vs. USE </a:t>
            </a:r>
            <a:r>
              <a:rPr lang="en-GB" sz="3200" i="1" dirty="0"/>
              <a:t>Ben</a:t>
            </a:r>
            <a:r>
              <a:rPr lang="en-GB" sz="3200" dirty="0"/>
              <a:t>?)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016B4-4521-DF3D-70A2-2C0F9AE7108C}"/>
              </a:ext>
            </a:extLst>
          </p:cNvPr>
          <p:cNvSpPr txBox="1"/>
          <p:nvPr/>
        </p:nvSpPr>
        <p:spPr>
          <a:xfrm>
            <a:off x="640261" y="2112072"/>
            <a:ext cx="101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/>
              <a:t>What happens to the </a:t>
            </a:r>
            <a:r>
              <a:rPr lang="en-GB" sz="3200" b="1" dirty="0"/>
              <a:t>oral</a:t>
            </a:r>
            <a:r>
              <a:rPr lang="en-GB" sz="3200" dirty="0"/>
              <a:t> gesture of N e.g. tongue tip (TT) of /n/ in </a:t>
            </a:r>
            <a:r>
              <a:rPr lang="en-GB" sz="3200" i="1" dirty="0"/>
              <a:t>Ben</a:t>
            </a:r>
            <a:r>
              <a:rPr lang="en-GB" sz="3200" dirty="0"/>
              <a:t>?</a:t>
            </a:r>
            <a:r>
              <a:rPr lang="en-GB" sz="3200" baseline="30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152F3-10A6-378B-8A13-BD9F1E722DC4}"/>
              </a:ext>
            </a:extLst>
          </p:cNvPr>
          <p:cNvSpPr txBox="1"/>
          <p:nvPr/>
        </p:nvSpPr>
        <p:spPr>
          <a:xfrm>
            <a:off x="623466" y="3374399"/>
            <a:ext cx="3092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/>
              <a:t>According to this: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C12DC-E2F8-964C-C42B-CAD767D9A3FF}"/>
              </a:ext>
            </a:extLst>
          </p:cNvPr>
          <p:cNvSpPr txBox="1"/>
          <p:nvPr/>
        </p:nvSpPr>
        <p:spPr>
          <a:xfrm>
            <a:off x="640261" y="4903755"/>
            <a:ext cx="8953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/>
              <a:t>the TT  should </a:t>
            </a:r>
            <a:r>
              <a:rPr lang="en-GB" sz="3200" b="1" dirty="0"/>
              <a:t>shorten  and lenite as the velum gesture slides to the left</a:t>
            </a:r>
            <a:r>
              <a:rPr lang="en-GB" sz="3200" dirty="0"/>
              <a:t> (earlier in time)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B2193-BC4E-866D-46AF-CD662DCE1310}"/>
              </a:ext>
            </a:extLst>
          </p:cNvPr>
          <p:cNvSpPr txBox="1"/>
          <p:nvPr/>
        </p:nvSpPr>
        <p:spPr>
          <a:xfrm>
            <a:off x="6079205" y="3587515"/>
            <a:ext cx="3411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 err="1">
                <a:highlight>
                  <a:srgbClr val="FFFF00"/>
                </a:highlight>
              </a:rPr>
              <a:t>Vn</a:t>
            </a:r>
            <a:r>
              <a:rPr lang="en-GB" sz="3200" dirty="0">
                <a:highlight>
                  <a:srgbClr val="FFFF00"/>
                </a:highlight>
              </a:rPr>
              <a:t>  &gt;  </a:t>
            </a:r>
            <a:r>
              <a:rPr lang="en-GB" sz="3200" dirty="0" err="1">
                <a:highlight>
                  <a:srgbClr val="FFFF00"/>
                </a:highlight>
              </a:rPr>
              <a:t>Ṽn</a:t>
            </a:r>
            <a:r>
              <a:rPr lang="en-GB" sz="3200" dirty="0">
                <a:highlight>
                  <a:srgbClr val="FFFF00"/>
                </a:highlight>
              </a:rPr>
              <a:t>  &gt;  </a:t>
            </a:r>
            <a:r>
              <a:rPr lang="en-GB" sz="3200" dirty="0" err="1">
                <a:highlight>
                  <a:srgbClr val="FFFF00"/>
                </a:highlight>
              </a:rPr>
              <a:t>Ṽ</a:t>
            </a:r>
            <a:r>
              <a:rPr lang="en-GB" sz="3200" baseline="30000" dirty="0" err="1">
                <a:highlight>
                  <a:srgbClr val="FFFF00"/>
                </a:highlight>
              </a:rPr>
              <a:t>n</a:t>
            </a:r>
            <a:r>
              <a:rPr lang="en-GB" sz="3200" dirty="0">
                <a:highlight>
                  <a:srgbClr val="FFFF00"/>
                </a:highlight>
              </a:rPr>
              <a:t>  &gt;  Ṽ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7707BD-D979-9A03-28B3-08E980A98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567" y="3094596"/>
            <a:ext cx="784538" cy="392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0BD269-5597-DFCD-0D41-E04F61E38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320" y="4197137"/>
            <a:ext cx="819231" cy="431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87ACA1-9ECD-77F8-C118-CBC76A01C07E}"/>
              </a:ext>
            </a:extLst>
          </p:cNvPr>
          <p:cNvSpPr txBox="1"/>
          <p:nvPr/>
        </p:nvSpPr>
        <p:spPr>
          <a:xfrm>
            <a:off x="1156856" y="6102483"/>
            <a:ext cx="810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dirty="0" err="1"/>
              <a:t>see</a:t>
            </a:r>
            <a:r>
              <a:rPr lang="de-DE" sz="2400" dirty="0"/>
              <a:t> also </a:t>
            </a:r>
            <a:r>
              <a:rPr lang="de-DE" sz="2400" dirty="0" err="1"/>
              <a:t>Bongiovanni</a:t>
            </a:r>
            <a:r>
              <a:rPr lang="de-DE" sz="2400" dirty="0"/>
              <a:t> (2021, </a:t>
            </a:r>
            <a:r>
              <a:rPr lang="de-DE" sz="2400" i="1" dirty="0"/>
              <a:t>J. </a:t>
            </a:r>
            <a:r>
              <a:rPr lang="de-DE" sz="2400" i="1" dirty="0" err="1"/>
              <a:t>Labphon</a:t>
            </a:r>
            <a:r>
              <a:rPr lang="de-DE" sz="2400" dirty="0"/>
              <a:t>; 2021, </a:t>
            </a:r>
            <a:r>
              <a:rPr lang="de-DE" sz="2400" i="1" dirty="0"/>
              <a:t>Ling. Vanguard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137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CC8AEC-92CE-B2A5-DBC7-4820DB5F5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8" t="18513" r="9702" b="21379"/>
          <a:stretch/>
        </p:blipFill>
        <p:spPr>
          <a:xfrm>
            <a:off x="5731762" y="2681633"/>
            <a:ext cx="3226529" cy="436813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9CDC11-6B4E-3188-CA91-89E1EACD8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8" t="18513" r="9702" b="21379"/>
          <a:stretch/>
        </p:blipFill>
        <p:spPr>
          <a:xfrm>
            <a:off x="7825432" y="2015235"/>
            <a:ext cx="3101512" cy="43681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C43132-6345-9B32-617F-CCEB220CE5FB}"/>
              </a:ext>
            </a:extLst>
          </p:cNvPr>
          <p:cNvSpPr txBox="1"/>
          <p:nvPr/>
        </p:nvSpPr>
        <p:spPr>
          <a:xfrm>
            <a:off x="639699" y="1859594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</a:rPr>
              <a:t>Velum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422AE-DD00-3CEF-BC8F-737EA640B8F8}"/>
              </a:ext>
            </a:extLst>
          </p:cNvPr>
          <p:cNvSpPr txBox="1"/>
          <p:nvPr/>
        </p:nvSpPr>
        <p:spPr>
          <a:xfrm>
            <a:off x="639699" y="2607653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solidFill>
                  <a:srgbClr val="0432FF"/>
                </a:solidFill>
              </a:rPr>
              <a:t>Tongue dorsum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97652-ADE0-8895-DE76-AEE3820728A8}"/>
              </a:ext>
            </a:extLst>
          </p:cNvPr>
          <p:cNvSpPr txBox="1"/>
          <p:nvPr/>
        </p:nvSpPr>
        <p:spPr>
          <a:xfrm>
            <a:off x="639698" y="1204052"/>
            <a:ext cx="1937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solidFill>
                  <a:srgbClr val="00B050"/>
                </a:solidFill>
              </a:rPr>
              <a:t>Tongue tip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432AE0-BEDA-FD12-DC31-9018F4D1D828}"/>
              </a:ext>
            </a:extLst>
          </p:cNvPr>
          <p:cNvCxnSpPr>
            <a:cxnSpLocks/>
          </p:cNvCxnSpPr>
          <p:nvPr/>
        </p:nvCxnSpPr>
        <p:spPr>
          <a:xfrm>
            <a:off x="7825432" y="2386192"/>
            <a:ext cx="24370" cy="140611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A446EB-6CB1-4D5B-F493-3871420BDF9F}"/>
              </a:ext>
            </a:extLst>
          </p:cNvPr>
          <p:cNvCxnSpPr>
            <a:cxnSpLocks/>
          </p:cNvCxnSpPr>
          <p:nvPr/>
        </p:nvCxnSpPr>
        <p:spPr>
          <a:xfrm>
            <a:off x="8958293" y="2362311"/>
            <a:ext cx="24370" cy="140611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9F8DCF-D9F7-1A56-A055-E06A8868CF58}"/>
              </a:ext>
            </a:extLst>
          </p:cNvPr>
          <p:cNvSpPr txBox="1"/>
          <p:nvPr/>
        </p:nvSpPr>
        <p:spPr>
          <a:xfrm>
            <a:off x="8201747" y="3089249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 err="1"/>
              <a:t>ɛ</a:t>
            </a:r>
            <a:r>
              <a:rPr lang="en-GB" sz="3600" dirty="0"/>
              <a:t>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6383C-E918-ED24-C05C-1AB4FA4FB3DF}"/>
              </a:ext>
            </a:extLst>
          </p:cNvPr>
          <p:cNvSpPr txBox="1"/>
          <p:nvPr/>
        </p:nvSpPr>
        <p:spPr>
          <a:xfrm>
            <a:off x="6720847" y="3089248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 err="1"/>
              <a:t>ɛ</a:t>
            </a:r>
            <a:endParaRPr lang="en-GB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027024-9472-1178-5ADB-F759DC9086D3}"/>
              </a:ext>
            </a:extLst>
          </p:cNvPr>
          <p:cNvSpPr txBox="1"/>
          <p:nvPr/>
        </p:nvSpPr>
        <p:spPr>
          <a:xfrm>
            <a:off x="9943472" y="3065367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/>
              <a:t>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7C0765-94BE-E844-8996-4DDE99090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8" t="18513" r="9702" b="21379"/>
          <a:stretch/>
        </p:blipFill>
        <p:spPr>
          <a:xfrm>
            <a:off x="5743949" y="5725268"/>
            <a:ext cx="3226529" cy="436813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43BB6-B733-F0BD-C8E7-6DAE8119F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8" t="18513" r="9702" b="21379"/>
          <a:stretch/>
        </p:blipFill>
        <p:spPr>
          <a:xfrm>
            <a:off x="6923150" y="5075290"/>
            <a:ext cx="3101512" cy="43681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A9796C-530F-2D96-D806-2D54D77A5F19}"/>
              </a:ext>
            </a:extLst>
          </p:cNvPr>
          <p:cNvCxnSpPr>
            <a:cxnSpLocks/>
          </p:cNvCxnSpPr>
          <p:nvPr/>
        </p:nvCxnSpPr>
        <p:spPr>
          <a:xfrm>
            <a:off x="6923150" y="5429826"/>
            <a:ext cx="24370" cy="140611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87DDDB-2EE3-EB77-1770-17D0D0586FC2}"/>
              </a:ext>
            </a:extLst>
          </p:cNvPr>
          <p:cNvCxnSpPr>
            <a:cxnSpLocks/>
          </p:cNvCxnSpPr>
          <p:nvPr/>
        </p:nvCxnSpPr>
        <p:spPr>
          <a:xfrm>
            <a:off x="8970480" y="5405946"/>
            <a:ext cx="24370" cy="140611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E51723F-69D2-0B77-8EB4-7D1C23AA5A7B}"/>
              </a:ext>
            </a:extLst>
          </p:cNvPr>
          <p:cNvSpPr txBox="1"/>
          <p:nvPr/>
        </p:nvSpPr>
        <p:spPr>
          <a:xfrm>
            <a:off x="7768883" y="6147482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 err="1"/>
              <a:t>ɛ</a:t>
            </a:r>
            <a:r>
              <a:rPr lang="en-GB" sz="3600" dirty="0"/>
              <a:t>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6F52E7-C5C2-10E1-B4E8-28C67081D117}"/>
              </a:ext>
            </a:extLst>
          </p:cNvPr>
          <p:cNvSpPr txBox="1"/>
          <p:nvPr/>
        </p:nvSpPr>
        <p:spPr>
          <a:xfrm>
            <a:off x="6289659" y="6147483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 err="1"/>
              <a:t>ɛ</a:t>
            </a:r>
            <a:endParaRPr lang="en-GB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7E84D3-3321-8F62-2AB9-FA4E43AFDBF9}"/>
              </a:ext>
            </a:extLst>
          </p:cNvPr>
          <p:cNvSpPr txBox="1"/>
          <p:nvPr/>
        </p:nvSpPr>
        <p:spPr>
          <a:xfrm>
            <a:off x="9492315" y="6083546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/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70E2B3-C63C-D8E9-659B-5B27197936B5}"/>
              </a:ext>
            </a:extLst>
          </p:cNvPr>
          <p:cNvSpPr txBox="1"/>
          <p:nvPr/>
        </p:nvSpPr>
        <p:spPr>
          <a:xfrm>
            <a:off x="769405" y="4977209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</a:rPr>
              <a:t>Velum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C7891B-A6B9-E6A1-1087-D38CA31E8F5C}"/>
              </a:ext>
            </a:extLst>
          </p:cNvPr>
          <p:cNvSpPr txBox="1"/>
          <p:nvPr/>
        </p:nvSpPr>
        <p:spPr>
          <a:xfrm>
            <a:off x="769405" y="5725268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solidFill>
                  <a:srgbClr val="0432FF"/>
                </a:solidFill>
              </a:rPr>
              <a:t>Tongue dorsum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68FEBD-115D-709E-079C-F5B3B57DFAD3}"/>
              </a:ext>
            </a:extLst>
          </p:cNvPr>
          <p:cNvSpPr txBox="1"/>
          <p:nvPr/>
        </p:nvSpPr>
        <p:spPr>
          <a:xfrm>
            <a:off x="769404" y="4321667"/>
            <a:ext cx="1937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>
                <a:solidFill>
                  <a:srgbClr val="00B050"/>
                </a:solidFill>
              </a:rPr>
              <a:t>Tongue tip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C325864-34AE-7116-72BA-9E1D7A6E1447}"/>
              </a:ext>
            </a:extLst>
          </p:cNvPr>
          <p:cNvCxnSpPr>
            <a:cxnSpLocks/>
            <a:endCxn id="35" idx="3"/>
          </p:cNvCxnSpPr>
          <p:nvPr/>
        </p:nvCxnSpPr>
        <p:spPr>
          <a:xfrm>
            <a:off x="10940659" y="2196982"/>
            <a:ext cx="24370" cy="2828681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87E516-9B4B-DB3B-60BD-E325D63344C1}"/>
              </a:ext>
            </a:extLst>
          </p:cNvPr>
          <p:cNvCxnSpPr>
            <a:cxnSpLocks/>
          </p:cNvCxnSpPr>
          <p:nvPr/>
        </p:nvCxnSpPr>
        <p:spPr>
          <a:xfrm>
            <a:off x="10037938" y="5451887"/>
            <a:ext cx="24370" cy="140611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A7DF347-25A8-74A0-5018-18C023F76046}"/>
              </a:ext>
            </a:extLst>
          </p:cNvPr>
          <p:cNvSpPr txBox="1"/>
          <p:nvPr/>
        </p:nvSpPr>
        <p:spPr>
          <a:xfrm>
            <a:off x="3677382" y="236231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GB" sz="24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24800BB-86EC-7C77-F8CF-D74CC966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6" y="-78973"/>
            <a:ext cx="5513035" cy="1325563"/>
          </a:xfrm>
        </p:spPr>
        <p:txBody>
          <a:bodyPr/>
          <a:lstStyle/>
          <a:p>
            <a:r>
              <a:rPr lang="en-GB" dirty="0"/>
              <a:t>The model to be tested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B299376-24A1-B177-F7A8-8A92AA31F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506" y="1622966"/>
            <a:ext cx="784538" cy="3922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31276B-6A58-10C7-45CF-AC3AFB880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104" y="4348674"/>
            <a:ext cx="819231" cy="43117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F36046B-00F7-53DB-FA1F-7140C3264D29}"/>
              </a:ext>
            </a:extLst>
          </p:cNvPr>
          <p:cNvSpPr txBox="1"/>
          <p:nvPr/>
        </p:nvSpPr>
        <p:spPr>
          <a:xfrm>
            <a:off x="7187049" y="598966"/>
            <a:ext cx="2366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/>
              <a:t>/VN/ in </a:t>
            </a:r>
            <a:r>
              <a:rPr lang="en-GB" sz="3600" i="1" dirty="0"/>
              <a:t>Ben</a:t>
            </a:r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432B3840-E3E9-FC76-FDB0-7957A9F11E70}"/>
              </a:ext>
            </a:extLst>
          </p:cNvPr>
          <p:cNvSpPr/>
          <p:nvPr/>
        </p:nvSpPr>
        <p:spPr>
          <a:xfrm>
            <a:off x="10099185" y="4657551"/>
            <a:ext cx="865844" cy="736224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EAEC3D-70FC-41BB-9A9D-126EF5603A16}"/>
              </a:ext>
            </a:extLst>
          </p:cNvPr>
          <p:cNvGrpSpPr/>
          <p:nvPr/>
        </p:nvGrpSpPr>
        <p:grpSpPr>
          <a:xfrm>
            <a:off x="8069239" y="1452061"/>
            <a:ext cx="2857705" cy="3572644"/>
            <a:chOff x="8069239" y="1452061"/>
            <a:chExt cx="2857705" cy="357264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77227C-096B-6CE1-7E89-71C4F26E9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938" t="18513" r="9702" b="21379"/>
            <a:stretch/>
          </p:blipFill>
          <p:spPr>
            <a:xfrm>
              <a:off x="8832942" y="1452061"/>
              <a:ext cx="2094002" cy="436813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CB5B40A-B792-C2CF-EE99-9B4B3D4ACD02}"/>
                </a:ext>
              </a:extLst>
            </p:cNvPr>
            <p:cNvGrpSpPr/>
            <p:nvPr/>
          </p:nvGrpSpPr>
          <p:grpSpPr>
            <a:xfrm>
              <a:off x="8670263" y="4524058"/>
              <a:ext cx="1354399" cy="436813"/>
              <a:chOff x="8695848" y="4510860"/>
              <a:chExt cx="1354399" cy="436813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1F31681-21C1-360D-EE8C-F0D0E14716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5938" t="18513" r="9702" b="21379"/>
              <a:stretch/>
            </p:blipFill>
            <p:spPr>
              <a:xfrm>
                <a:off x="8695848" y="4684688"/>
                <a:ext cx="1354399" cy="248944"/>
              </a:xfrm>
              <a:prstGeom prst="rect">
                <a:avLst/>
              </a:prstGeom>
              <a:ln w="19050">
                <a:noFill/>
              </a:ln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3F4CDCC-EC88-A1DE-2748-3A0C3478FCCA}"/>
                  </a:ext>
                </a:extLst>
              </p:cNvPr>
              <p:cNvSpPr/>
              <p:nvPr/>
            </p:nvSpPr>
            <p:spPr>
              <a:xfrm>
                <a:off x="8695848" y="4510860"/>
                <a:ext cx="1353904" cy="436813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Left Arrow 37">
              <a:extLst>
                <a:ext uri="{FF2B5EF4-FFF2-40B4-BE49-F238E27FC236}">
                  <a16:creationId xmlns:a16="http://schemas.microsoft.com/office/drawing/2014/main" id="{7ADC0400-387E-EE65-BDC6-256B06AFED2D}"/>
                </a:ext>
              </a:extLst>
            </p:cNvPr>
            <p:cNvSpPr/>
            <p:nvPr/>
          </p:nvSpPr>
          <p:spPr>
            <a:xfrm rot="16200000">
              <a:off x="8943266" y="3839643"/>
              <a:ext cx="865844" cy="736224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Left Arrow 38">
              <a:extLst>
                <a:ext uri="{FF2B5EF4-FFF2-40B4-BE49-F238E27FC236}">
                  <a16:creationId xmlns:a16="http://schemas.microsoft.com/office/drawing/2014/main" id="{AFCCFAF0-FAA1-D1E3-0AAE-7E5C3A3C0B9E}"/>
                </a:ext>
              </a:extLst>
            </p:cNvPr>
            <p:cNvSpPr/>
            <p:nvPr/>
          </p:nvSpPr>
          <p:spPr>
            <a:xfrm rot="10800000">
              <a:off x="8069239" y="4657550"/>
              <a:ext cx="526006" cy="36715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8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41061</TotalTime>
  <Words>1336</Words>
  <Application>Microsoft Macintosh PowerPoint</Application>
  <PresentationFormat>Widescreen</PresentationFormat>
  <Paragraphs>254</Paragraphs>
  <Slides>27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SILDoulosIPA</vt:lpstr>
      <vt:lpstr>Times</vt:lpstr>
      <vt:lpstr>Office Theme</vt:lpstr>
      <vt:lpstr>Phonologization, nasalization, and sound change: an MRI analysis of two varieties of English.</vt:lpstr>
      <vt:lpstr>Coarticulatory vowel nasalization in VN</vt:lpstr>
      <vt:lpstr>Sound change in  VN</vt:lpstr>
      <vt:lpstr>Linking coarticulation and sound change</vt:lpstr>
      <vt:lpstr>Sound change less advanced in </vt:lpstr>
      <vt:lpstr>Model of Beddor and colleagues 1</vt:lpstr>
      <vt:lpstr>Model of Beddor and colleagues</vt:lpstr>
      <vt:lpstr>The present study</vt:lpstr>
      <vt:lpstr>The model to be tested</vt:lpstr>
      <vt:lpstr>Speakers</vt:lpstr>
      <vt:lpstr>Materials</vt:lpstr>
      <vt:lpstr>Subject recording</vt:lpstr>
      <vt:lpstr>Real-time MRI</vt:lpstr>
      <vt:lpstr>PowerPoint Presentation</vt:lpstr>
      <vt:lpstr>PowerPoint Presentation</vt:lpstr>
      <vt:lpstr>PowerPoint Presentation</vt:lpstr>
      <vt:lpstr>PowerPoint Presentation</vt:lpstr>
      <vt:lpstr>2. Stability of velum gesture</vt:lpstr>
      <vt:lpstr>Stability of velum gesture</vt:lpstr>
      <vt:lpstr>3. Reduction of tongue tip gesture</vt:lpstr>
      <vt:lpstr>Size/length TT gesture in coda-/n/</vt:lpstr>
      <vt:lpstr>Summary so far</vt:lpstr>
      <vt:lpstr>There is cue-trading</vt:lpstr>
      <vt:lpstr>Summary so far</vt:lpstr>
      <vt:lpstr>Tongue tip aligned at peak velum lowering (t = 0)  </vt:lpstr>
      <vt:lpstr>Schematic summary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change in real time: a longitudinal production study on English /str/</dc:title>
  <dc:creator>Stevens, Mary</dc:creator>
  <cp:lastModifiedBy>Microsoft Office User</cp:lastModifiedBy>
  <cp:revision>310</cp:revision>
  <dcterms:created xsi:type="dcterms:W3CDTF">2022-11-18T09:58:41Z</dcterms:created>
  <dcterms:modified xsi:type="dcterms:W3CDTF">2024-11-19T20:21:26Z</dcterms:modified>
</cp:coreProperties>
</file>