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328" r:id="rId2"/>
    <p:sldId id="366" r:id="rId3"/>
    <p:sldId id="367" r:id="rId4"/>
    <p:sldId id="356" r:id="rId5"/>
    <p:sldId id="357" r:id="rId6"/>
    <p:sldId id="376" r:id="rId7"/>
    <p:sldId id="360" r:id="rId8"/>
    <p:sldId id="368" r:id="rId9"/>
    <p:sldId id="374" r:id="rId10"/>
    <p:sldId id="377" r:id="rId11"/>
    <p:sldId id="372" r:id="rId12"/>
    <p:sldId id="373" r:id="rId13"/>
    <p:sldId id="375" r:id="rId14"/>
    <p:sldId id="335" r:id="rId15"/>
    <p:sldId id="337" r:id="rId16"/>
    <p:sldId id="339" r:id="rId17"/>
    <p:sldId id="378" r:id="rId18"/>
    <p:sldId id="343" r:id="rId19"/>
    <p:sldId id="340" r:id="rId20"/>
    <p:sldId id="344" r:id="rId21"/>
    <p:sldId id="353" r:id="rId22"/>
    <p:sldId id="35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FF"/>
    <a:srgbClr val="0432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4558" autoAdjust="0"/>
  </p:normalViewPr>
  <p:slideViewPr>
    <p:cSldViewPr snapToObjects="1">
      <p:cViewPr varScale="1">
        <p:scale>
          <a:sx n="121" d="100"/>
          <a:sy n="121" d="100"/>
        </p:scale>
        <p:origin x="89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7137A3-F560-5F44-8101-3AE1B4E3A6E4}" type="datetimeFigureOut">
              <a:rPr lang="en-US" smtClean="0"/>
              <a:pPr/>
              <a:t>3/14/25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54AE16-2834-7445-B6C9-D160547E79D4}" type="slidenum">
              <a:rPr lang="en-GB" smtClean="0"/>
              <a:pPr/>
              <a:t>‹#›</a:t>
            </a:fld>
            <a:endParaRPr lang="en-GB"/>
          </a:p>
        </p:txBody>
      </p:sp>
    </p:spTree>
    <p:extLst>
      <p:ext uri="{BB962C8B-B14F-4D97-AF65-F5344CB8AC3E}">
        <p14:creationId xmlns:p14="http://schemas.microsoft.com/office/powerpoint/2010/main" val="40446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C559DF-C251-274C-802C-28BD145F87CC}" type="datetimeFigureOut">
              <a:rPr lang="en-US" smtClean="0"/>
              <a:pPr/>
              <a:t>3/14/25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4FEFEB-7966-AA42-8E6E-CA349B0E5E5B}" type="slidenum">
              <a:rPr lang="en-GB" smtClean="0"/>
              <a:pPr/>
              <a:t>‹#›</a:t>
            </a:fld>
            <a:endParaRPr lang="en-GB"/>
          </a:p>
        </p:txBody>
      </p:sp>
    </p:spTree>
    <p:extLst>
      <p:ext uri="{BB962C8B-B14F-4D97-AF65-F5344CB8AC3E}">
        <p14:creationId xmlns:p14="http://schemas.microsoft.com/office/powerpoint/2010/main" val="35816499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de-DE"/>
          </a:p>
        </p:txBody>
      </p:sp>
      <p:sp>
        <p:nvSpPr>
          <p:cNvPr id="4" name="Date Placeholder 3"/>
          <p:cNvSpPr>
            <a:spLocks noGrp="1"/>
          </p:cNvSpPr>
          <p:nvPr>
            <p:ph type="dt" sz="half" idx="10"/>
          </p:nvPr>
        </p:nvSpPr>
        <p:spPr/>
        <p:txBody>
          <a:bodyPr/>
          <a:lstStyle/>
          <a:p>
            <a:fld id="{7A6ED096-8A8A-5544-9860-F94C5D2D4F0B}" type="datetimeFigureOut">
              <a:rPr lang="en-US" smtClean="0"/>
              <a:pPr/>
              <a:t>3/14/25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de-DE"/>
          </a:p>
        </p:txBody>
      </p:sp>
      <p:sp>
        <p:nvSpPr>
          <p:cNvPr id="4" name="Date Placeholder 3"/>
          <p:cNvSpPr>
            <a:spLocks noGrp="1"/>
          </p:cNvSpPr>
          <p:nvPr>
            <p:ph type="dt" sz="half" idx="10"/>
          </p:nvPr>
        </p:nvSpPr>
        <p:spPr/>
        <p:txBody>
          <a:bodyPr/>
          <a:lstStyle/>
          <a:p>
            <a:fld id="{7A6ED096-8A8A-5544-9860-F94C5D2D4F0B}" type="datetimeFigureOut">
              <a:rPr lang="en-US" smtClean="0"/>
              <a:pPr/>
              <a:t>3/14/25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de-DE"/>
          </a:p>
        </p:txBody>
      </p:sp>
      <p:sp>
        <p:nvSpPr>
          <p:cNvPr id="4" name="Date Placeholder 3"/>
          <p:cNvSpPr>
            <a:spLocks noGrp="1"/>
          </p:cNvSpPr>
          <p:nvPr>
            <p:ph type="dt" sz="half" idx="10"/>
          </p:nvPr>
        </p:nvSpPr>
        <p:spPr/>
        <p:txBody>
          <a:bodyPr/>
          <a:lstStyle/>
          <a:p>
            <a:fld id="{7A6ED096-8A8A-5544-9860-F94C5D2D4F0B}" type="datetimeFigureOut">
              <a:rPr lang="en-US" smtClean="0"/>
              <a:pPr/>
              <a:t>3/14/25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de-DE"/>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de-DE"/>
          </a:p>
        </p:txBody>
      </p:sp>
      <p:sp>
        <p:nvSpPr>
          <p:cNvPr id="4" name="Date Placeholder 3"/>
          <p:cNvSpPr>
            <a:spLocks noGrp="1"/>
          </p:cNvSpPr>
          <p:nvPr>
            <p:ph type="dt" sz="half" idx="10"/>
          </p:nvPr>
        </p:nvSpPr>
        <p:spPr/>
        <p:txBody>
          <a:bodyPr/>
          <a:lstStyle/>
          <a:p>
            <a:fld id="{7A6ED096-8A8A-5544-9860-F94C5D2D4F0B}" type="datetimeFigureOut">
              <a:rPr lang="en-US" smtClean="0"/>
              <a:pPr/>
              <a:t>3/14/25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7A6ED096-8A8A-5544-9860-F94C5D2D4F0B}" type="datetimeFigureOut">
              <a:rPr lang="en-US" smtClean="0"/>
              <a:pPr/>
              <a:t>3/14/25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de-DE"/>
          </a:p>
        </p:txBody>
      </p:sp>
      <p:sp>
        <p:nvSpPr>
          <p:cNvPr id="5" name="Date Placeholder 4"/>
          <p:cNvSpPr>
            <a:spLocks noGrp="1"/>
          </p:cNvSpPr>
          <p:nvPr>
            <p:ph type="dt" sz="half" idx="10"/>
          </p:nvPr>
        </p:nvSpPr>
        <p:spPr/>
        <p:txBody>
          <a:bodyPr/>
          <a:lstStyle/>
          <a:p>
            <a:fld id="{7A6ED096-8A8A-5544-9860-F94C5D2D4F0B}" type="datetimeFigureOut">
              <a:rPr lang="en-US" smtClean="0"/>
              <a:pPr/>
              <a:t>3/14/25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de-DE"/>
          </a:p>
        </p:txBody>
      </p:sp>
      <p:sp>
        <p:nvSpPr>
          <p:cNvPr id="7" name="Date Placeholder 6"/>
          <p:cNvSpPr>
            <a:spLocks noGrp="1"/>
          </p:cNvSpPr>
          <p:nvPr>
            <p:ph type="dt" sz="half" idx="10"/>
          </p:nvPr>
        </p:nvSpPr>
        <p:spPr/>
        <p:txBody>
          <a:bodyPr/>
          <a:lstStyle/>
          <a:p>
            <a:fld id="{7A6ED096-8A8A-5544-9860-F94C5D2D4F0B}" type="datetimeFigureOut">
              <a:rPr lang="en-US" smtClean="0"/>
              <a:pPr/>
              <a:t>3/14/25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de-DE"/>
          </a:p>
        </p:txBody>
      </p:sp>
      <p:sp>
        <p:nvSpPr>
          <p:cNvPr id="3" name="Date Placeholder 2"/>
          <p:cNvSpPr>
            <a:spLocks noGrp="1"/>
          </p:cNvSpPr>
          <p:nvPr>
            <p:ph type="dt" sz="half" idx="10"/>
          </p:nvPr>
        </p:nvSpPr>
        <p:spPr/>
        <p:txBody>
          <a:bodyPr/>
          <a:lstStyle/>
          <a:p>
            <a:fld id="{7A6ED096-8A8A-5544-9860-F94C5D2D4F0B}" type="datetimeFigureOut">
              <a:rPr lang="en-US" smtClean="0"/>
              <a:pPr/>
              <a:t>3/14/25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D096-8A8A-5544-9860-F94C5D2D4F0B}" type="datetimeFigureOut">
              <a:rPr lang="en-US" smtClean="0"/>
              <a:pPr/>
              <a:t>3/14/25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A6ED096-8A8A-5544-9860-F94C5D2D4F0B}" type="datetimeFigureOut">
              <a:rPr lang="en-US" smtClean="0"/>
              <a:pPr/>
              <a:t>3/14/25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A6ED096-8A8A-5544-9860-F94C5D2D4F0B}" type="datetimeFigureOut">
              <a:rPr lang="en-US" smtClean="0"/>
              <a:pPr/>
              <a:t>3/14/25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ED096-8A8A-5544-9860-F94C5D2D4F0B}" type="datetimeFigureOut">
              <a:rPr lang="en-US" smtClean="0"/>
              <a:pPr/>
              <a:t>3/14/25</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8AC7D-1320-6741-AAB4-04F59E5813D2}"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linguistics.berkeley.edu/dissertations/Shosted_dissertation_2006.pdf" TargetMode="External"/><Relationship Id="rId2" Type="http://schemas.openxmlformats.org/officeDocument/2006/relationships/hyperlink" Target="http://www.icacommission.org/Proceedings/ICA1998Seattle/pdfs/vol_4/2921_1.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971600" y="404664"/>
            <a:ext cx="7416824" cy="90872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a:latin typeface="Calibri"/>
                <a:cs typeface="Calibri"/>
              </a:rPr>
              <a:t>Die </a:t>
            </a:r>
            <a:r>
              <a:rPr lang="en-US" sz="2400" dirty="0" err="1">
                <a:latin typeface="Calibri"/>
                <a:cs typeface="Calibri"/>
              </a:rPr>
              <a:t>phonetischen</a:t>
            </a:r>
            <a:r>
              <a:rPr lang="en-US" sz="2400" dirty="0">
                <a:latin typeface="Calibri"/>
                <a:cs typeface="Calibri"/>
              </a:rPr>
              <a:t> </a:t>
            </a:r>
            <a:r>
              <a:rPr lang="en-US" sz="2400" dirty="0" err="1">
                <a:latin typeface="Calibri"/>
                <a:cs typeface="Calibri"/>
              </a:rPr>
              <a:t>Grundlagen</a:t>
            </a:r>
            <a:r>
              <a:rPr lang="en-US" sz="2400" dirty="0">
                <a:latin typeface="Calibri"/>
                <a:cs typeface="Calibri"/>
              </a:rPr>
              <a:t> </a:t>
            </a:r>
            <a:r>
              <a:rPr lang="en-US" sz="2400" dirty="0" err="1">
                <a:latin typeface="Calibri"/>
                <a:cs typeface="Calibri"/>
              </a:rPr>
              <a:t>einiger</a:t>
            </a:r>
            <a:r>
              <a:rPr lang="en-US" sz="2400" dirty="0">
                <a:latin typeface="Calibri"/>
                <a:cs typeface="Calibri"/>
              </a:rPr>
              <a:t> </a:t>
            </a:r>
            <a:r>
              <a:rPr lang="en-US" sz="2400" dirty="0" err="1">
                <a:latin typeface="Calibri"/>
                <a:cs typeface="Calibri"/>
              </a:rPr>
              <a:t>häufig</a:t>
            </a:r>
            <a:r>
              <a:rPr lang="en-US" sz="2400" dirty="0">
                <a:latin typeface="Calibri"/>
                <a:cs typeface="Calibri"/>
              </a:rPr>
              <a:t> </a:t>
            </a:r>
            <a:r>
              <a:rPr lang="en-US" sz="2400" dirty="0" err="1">
                <a:latin typeface="Calibri"/>
                <a:cs typeface="Calibri"/>
              </a:rPr>
              <a:t>vorkommenden</a:t>
            </a:r>
            <a:r>
              <a:rPr lang="en-US" sz="2400" dirty="0">
                <a:latin typeface="Calibri"/>
                <a:cs typeface="Calibri"/>
              </a:rPr>
              <a:t> </a:t>
            </a:r>
            <a:r>
              <a:rPr lang="en-US" sz="2400" dirty="0" err="1">
                <a:latin typeface="Calibri"/>
                <a:cs typeface="Calibri"/>
              </a:rPr>
              <a:t>Lautwandel</a:t>
            </a:r>
            <a:r>
              <a:rPr lang="en-US" sz="2400" dirty="0">
                <a:latin typeface="Calibri"/>
                <a:cs typeface="Calibri"/>
              </a:rPr>
              <a:t> in den </a:t>
            </a:r>
            <a:r>
              <a:rPr lang="en-US" sz="2400" dirty="0" err="1">
                <a:latin typeface="Calibri"/>
                <a:cs typeface="Calibri"/>
              </a:rPr>
              <a:t>Sprachen</a:t>
            </a:r>
            <a:r>
              <a:rPr lang="en-US" sz="2400" dirty="0">
                <a:latin typeface="Calibri"/>
                <a:cs typeface="Calibri"/>
              </a:rPr>
              <a:t> der Welt</a:t>
            </a:r>
          </a:p>
        </p:txBody>
      </p:sp>
      <p:sp>
        <p:nvSpPr>
          <p:cNvPr id="15362" name="TextBox 2"/>
          <p:cNvSpPr txBox="1">
            <a:spLocks noChangeArrowheads="1"/>
          </p:cNvSpPr>
          <p:nvPr/>
        </p:nvSpPr>
        <p:spPr bwMode="auto">
          <a:xfrm>
            <a:off x="2915816" y="2967038"/>
            <a:ext cx="30956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cs typeface="Arial" charset="0"/>
              </a:rPr>
              <a:t>Jonathan Harrington</a:t>
            </a:r>
          </a:p>
        </p:txBody>
      </p:sp>
      <p:sp>
        <p:nvSpPr>
          <p:cNvPr id="2" name="TextBox 1">
            <a:extLst>
              <a:ext uri="{FF2B5EF4-FFF2-40B4-BE49-F238E27FC236}">
                <a16:creationId xmlns:a16="http://schemas.microsoft.com/office/drawing/2014/main" id="{2A546BC1-75F9-C545-874F-E8E3693D33F7}"/>
              </a:ext>
            </a:extLst>
          </p:cNvPr>
          <p:cNvSpPr txBox="1"/>
          <p:nvPr/>
        </p:nvSpPr>
        <p:spPr>
          <a:xfrm>
            <a:off x="212282" y="5082654"/>
            <a:ext cx="7629012" cy="461665"/>
          </a:xfrm>
          <a:prstGeom prst="rect">
            <a:avLst/>
          </a:prstGeom>
          <a:noFill/>
        </p:spPr>
        <p:txBody>
          <a:bodyPr wrap="none" rtlCol="0">
            <a:spAutoFit/>
          </a:bodyPr>
          <a:lstStyle/>
          <a:p>
            <a:r>
              <a:rPr lang="de-DE" sz="2400" dirty="0">
                <a:latin typeface="+mj-lt"/>
                <a:cs typeface="Arial"/>
              </a:rPr>
              <a:t>Quellen: z.B.</a:t>
            </a:r>
            <a:r>
              <a:rPr lang="de-DE" sz="2400" b="1" dirty="0">
                <a:latin typeface="+mj-lt"/>
                <a:cs typeface="Arial"/>
              </a:rPr>
              <a:t> ohala1990.pdf </a:t>
            </a:r>
            <a:r>
              <a:rPr lang="de-DE" sz="2400" dirty="0">
                <a:latin typeface="+mj-lt"/>
                <a:cs typeface="Arial"/>
              </a:rPr>
              <a:t>in /</a:t>
            </a:r>
            <a:r>
              <a:rPr lang="de-DE" sz="2400" dirty="0" err="1">
                <a:latin typeface="+mj-lt"/>
                <a:cs typeface="Arial"/>
              </a:rPr>
              <a:t>vdata</a:t>
            </a:r>
            <a:r>
              <a:rPr lang="de-DE" sz="2400" dirty="0">
                <a:latin typeface="+mj-lt"/>
                <a:cs typeface="Arial"/>
              </a:rPr>
              <a:t>/Seminare/</a:t>
            </a:r>
            <a:r>
              <a:rPr lang="de-DE" sz="2400" dirty="0" err="1">
                <a:latin typeface="+mj-lt"/>
                <a:cs typeface="Arial"/>
              </a:rPr>
              <a:t>Prosody</a:t>
            </a:r>
            <a:r>
              <a:rPr lang="de-DE" sz="2400" dirty="0">
                <a:latin typeface="+mj-lt"/>
                <a:cs typeface="Arial"/>
              </a:rPr>
              <a:t>/</a:t>
            </a:r>
            <a:r>
              <a:rPr lang="de-DE" sz="2400" dirty="0" err="1">
                <a:latin typeface="+mj-lt"/>
                <a:cs typeface="Arial"/>
              </a:rPr>
              <a:t>lit</a:t>
            </a:r>
            <a:endParaRPr lang="de-DE" sz="2400" b="1" dirty="0">
              <a:latin typeface="+mj-lt"/>
              <a:cs typeface="Arial"/>
            </a:endParaRPr>
          </a:p>
        </p:txBody>
      </p:sp>
    </p:spTree>
    <p:extLst>
      <p:ext uri="{BB962C8B-B14F-4D97-AF65-F5344CB8AC3E}">
        <p14:creationId xmlns:p14="http://schemas.microsoft.com/office/powerpoint/2010/main" val="184858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EA045E1-301C-564E-A5A5-18E510471484}"/>
              </a:ext>
            </a:extLst>
          </p:cNvPr>
          <p:cNvSpPr>
            <a:spLocks/>
          </p:cNvSpPr>
          <p:nvPr/>
        </p:nvSpPr>
        <p:spPr bwMode="auto">
          <a:xfrm>
            <a:off x="2879812" y="146617"/>
            <a:ext cx="3384376"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err="1">
                <a:latin typeface="Calibri"/>
                <a:cs typeface="Calibri"/>
              </a:rPr>
              <a:t>Phonetische</a:t>
            </a:r>
            <a:r>
              <a:rPr lang="en-US" sz="2400" dirty="0">
                <a:latin typeface="Calibri"/>
                <a:cs typeface="Calibri"/>
              </a:rPr>
              <a:t> </a:t>
            </a:r>
            <a:r>
              <a:rPr lang="en-US" sz="2400" dirty="0" err="1">
                <a:latin typeface="Calibri"/>
                <a:cs typeface="Calibri"/>
              </a:rPr>
              <a:t>Grundlage</a:t>
            </a:r>
            <a:endParaRPr lang="en-US" sz="2400" dirty="0">
              <a:latin typeface="Calibri"/>
              <a:cs typeface="Calibri"/>
            </a:endParaRPr>
          </a:p>
        </p:txBody>
      </p:sp>
      <p:sp>
        <p:nvSpPr>
          <p:cNvPr id="5" name="TextBox 4">
            <a:extLst>
              <a:ext uri="{FF2B5EF4-FFF2-40B4-BE49-F238E27FC236}">
                <a16:creationId xmlns:a16="http://schemas.microsoft.com/office/drawing/2014/main" id="{B118BD8E-452D-E346-AAC0-7E6722DF0E84}"/>
              </a:ext>
            </a:extLst>
          </p:cNvPr>
          <p:cNvSpPr txBox="1"/>
          <p:nvPr/>
        </p:nvSpPr>
        <p:spPr>
          <a:xfrm>
            <a:off x="539552" y="1257047"/>
            <a:ext cx="8064896" cy="1569660"/>
          </a:xfrm>
          <a:prstGeom prst="rect">
            <a:avLst/>
          </a:prstGeom>
          <a:noFill/>
        </p:spPr>
        <p:txBody>
          <a:bodyPr wrap="square" rtlCol="0">
            <a:spAutoFit/>
          </a:bodyPr>
          <a:lstStyle/>
          <a:p>
            <a:r>
              <a:rPr lang="de-DE" sz="2400" dirty="0" err="1">
                <a:latin typeface="+mj-lt"/>
                <a:cs typeface="Arial"/>
              </a:rPr>
              <a:t>Ohala</a:t>
            </a:r>
            <a:r>
              <a:rPr lang="de-DE" sz="2400" dirty="0">
                <a:latin typeface="+mj-lt"/>
                <a:cs typeface="Arial"/>
              </a:rPr>
              <a:t> (1992)</a:t>
            </a:r>
            <a:r>
              <a:rPr lang="de-DE" sz="2400" baseline="30000" dirty="0">
                <a:latin typeface="+mj-lt"/>
                <a:cs typeface="Arial"/>
              </a:rPr>
              <a:t>1</a:t>
            </a:r>
            <a:r>
              <a:rPr lang="de-DE" sz="2400" dirty="0">
                <a:latin typeface="+mj-lt"/>
                <a:cs typeface="Arial"/>
              </a:rPr>
              <a:t>: contra eine artikulatorische Erklärung. Die Quelle des Lautwandels (/i/ = palatal) ist nicht so weit nach vorne im Mund wie der </a:t>
            </a:r>
            <a:r>
              <a:rPr lang="de-DE" sz="2400" dirty="0" err="1">
                <a:latin typeface="+mj-lt"/>
                <a:cs typeface="Arial"/>
              </a:rPr>
              <a:t>koartikulatorische</a:t>
            </a:r>
            <a:r>
              <a:rPr lang="de-DE" sz="2400" dirty="0">
                <a:latin typeface="+mj-lt"/>
                <a:cs typeface="Arial"/>
              </a:rPr>
              <a:t> Effekt (/</a:t>
            </a:r>
            <a:r>
              <a:rPr lang="de-DE" sz="2400" dirty="0" err="1">
                <a:latin typeface="+mj-lt"/>
                <a:cs typeface="Arial"/>
              </a:rPr>
              <a:t>tʃ</a:t>
            </a:r>
            <a:r>
              <a:rPr lang="de-DE" sz="2400" dirty="0">
                <a:latin typeface="+mj-lt"/>
                <a:cs typeface="Arial"/>
              </a:rPr>
              <a:t>/ = post-alveolar). Warum also nicht /</a:t>
            </a:r>
            <a:r>
              <a:rPr lang="de-DE" sz="2400" dirty="0" err="1">
                <a:latin typeface="+mj-lt"/>
                <a:cs typeface="Arial"/>
              </a:rPr>
              <a:t>k</a:t>
            </a:r>
            <a:r>
              <a:rPr lang="de-DE" sz="2400" dirty="0">
                <a:latin typeface="+mj-lt"/>
                <a:cs typeface="Arial"/>
              </a:rPr>
              <a:t>/ </a:t>
            </a:r>
            <a:r>
              <a:rPr lang="de-DE" sz="2400" dirty="0">
                <a:latin typeface="Times New Roman" panose="02020603050405020304" pitchFamily="18" charset="0"/>
                <a:cs typeface="Times New Roman" panose="02020603050405020304" pitchFamily="18" charset="0"/>
              </a:rPr>
              <a:t>→</a:t>
            </a:r>
            <a:r>
              <a:rPr lang="de-DE" sz="2400" dirty="0">
                <a:latin typeface="+mj-lt"/>
                <a:cs typeface="Arial"/>
              </a:rPr>
              <a:t> (palataler) /c/ vor /i/? </a:t>
            </a:r>
          </a:p>
        </p:txBody>
      </p:sp>
      <p:sp>
        <p:nvSpPr>
          <p:cNvPr id="6" name="TextBox 5">
            <a:extLst>
              <a:ext uri="{FF2B5EF4-FFF2-40B4-BE49-F238E27FC236}">
                <a16:creationId xmlns:a16="http://schemas.microsoft.com/office/drawing/2014/main" id="{5814DF69-08EE-FB43-B4F2-D3FFB2E8662C}"/>
              </a:ext>
            </a:extLst>
          </p:cNvPr>
          <p:cNvSpPr txBox="1"/>
          <p:nvPr/>
        </p:nvSpPr>
        <p:spPr>
          <a:xfrm>
            <a:off x="611560" y="6330806"/>
            <a:ext cx="1728192" cy="338554"/>
          </a:xfrm>
          <a:prstGeom prst="rect">
            <a:avLst/>
          </a:prstGeom>
          <a:noFill/>
        </p:spPr>
        <p:txBody>
          <a:bodyPr wrap="square" rtlCol="0">
            <a:spAutoFit/>
          </a:bodyPr>
          <a:lstStyle/>
          <a:p>
            <a:r>
              <a:rPr lang="de-DE" sz="1600" dirty="0">
                <a:latin typeface="+mj-lt"/>
                <a:cs typeface="Arial"/>
              </a:rPr>
              <a:t>1. </a:t>
            </a:r>
            <a:r>
              <a:rPr lang="de-DE" sz="1600" b="1" dirty="0">
                <a:latin typeface="+mj-lt"/>
                <a:cs typeface="Arial"/>
              </a:rPr>
              <a:t>ohala1992.pdf</a:t>
            </a:r>
          </a:p>
        </p:txBody>
      </p:sp>
      <p:sp>
        <p:nvSpPr>
          <p:cNvPr id="7" name="TextBox 6">
            <a:extLst>
              <a:ext uri="{FF2B5EF4-FFF2-40B4-BE49-F238E27FC236}">
                <a16:creationId xmlns:a16="http://schemas.microsoft.com/office/drawing/2014/main" id="{C760B20F-E2CB-D84B-9EBA-45EA191B25E0}"/>
              </a:ext>
            </a:extLst>
          </p:cNvPr>
          <p:cNvSpPr txBox="1"/>
          <p:nvPr/>
        </p:nvSpPr>
        <p:spPr>
          <a:xfrm>
            <a:off x="632399" y="3069490"/>
            <a:ext cx="1523174" cy="461665"/>
          </a:xfrm>
          <a:prstGeom prst="rect">
            <a:avLst/>
          </a:prstGeom>
          <a:noFill/>
        </p:spPr>
        <p:txBody>
          <a:bodyPr wrap="none" rtlCol="0">
            <a:spAutoFit/>
          </a:bodyPr>
          <a:lstStyle/>
          <a:p>
            <a:r>
              <a:rPr lang="de-DE" sz="2400" dirty="0">
                <a:solidFill>
                  <a:srgbClr val="0432FF"/>
                </a:solidFill>
                <a:latin typeface="+mj-lt"/>
                <a:cs typeface="Arial"/>
              </a:rPr>
              <a:t>Perzeption</a:t>
            </a:r>
          </a:p>
        </p:txBody>
      </p:sp>
      <p:sp>
        <p:nvSpPr>
          <p:cNvPr id="8" name="TextBox 7">
            <a:extLst>
              <a:ext uri="{FF2B5EF4-FFF2-40B4-BE49-F238E27FC236}">
                <a16:creationId xmlns:a16="http://schemas.microsoft.com/office/drawing/2014/main" id="{81FEEC3A-18C7-3249-87BE-9BD55D508548}"/>
              </a:ext>
            </a:extLst>
          </p:cNvPr>
          <p:cNvSpPr txBox="1"/>
          <p:nvPr/>
        </p:nvSpPr>
        <p:spPr>
          <a:xfrm>
            <a:off x="704556" y="4834210"/>
            <a:ext cx="7344816" cy="830997"/>
          </a:xfrm>
          <a:prstGeom prst="rect">
            <a:avLst/>
          </a:prstGeom>
          <a:noFill/>
        </p:spPr>
        <p:txBody>
          <a:bodyPr wrap="square" rtlCol="0">
            <a:spAutoFit/>
          </a:bodyPr>
          <a:lstStyle/>
          <a:p>
            <a:r>
              <a:rPr lang="de-DE" sz="2400" dirty="0" err="1">
                <a:latin typeface="+mj-lt"/>
                <a:cs typeface="Arial"/>
              </a:rPr>
              <a:t>Winitz</a:t>
            </a:r>
            <a:r>
              <a:rPr lang="de-DE" sz="2400" dirty="0">
                <a:latin typeface="+mj-lt"/>
                <a:cs typeface="Arial"/>
              </a:rPr>
              <a:t> et al (1972)</a:t>
            </a:r>
            <a:r>
              <a:rPr lang="de-DE" sz="2400" baseline="30000" dirty="0">
                <a:latin typeface="+mj-lt"/>
                <a:cs typeface="Arial"/>
              </a:rPr>
              <a:t>3</a:t>
            </a:r>
            <a:r>
              <a:rPr lang="de-DE" sz="2400" dirty="0">
                <a:latin typeface="+mj-lt"/>
                <a:cs typeface="Arial"/>
              </a:rPr>
              <a:t>. </a:t>
            </a:r>
            <a:r>
              <a:rPr lang="de-DE" sz="2400" dirty="0" err="1">
                <a:latin typeface="+mj-lt"/>
                <a:cs typeface="Arial"/>
              </a:rPr>
              <a:t>Stop</a:t>
            </a:r>
            <a:r>
              <a:rPr lang="de-DE" sz="2400" dirty="0">
                <a:latin typeface="+mj-lt"/>
                <a:cs typeface="Arial"/>
              </a:rPr>
              <a:t> Bursts wurden aus CV </a:t>
            </a:r>
            <a:r>
              <a:rPr lang="de-DE" sz="2400" dirty="0" err="1">
                <a:latin typeface="+mj-lt"/>
                <a:cs typeface="Arial"/>
              </a:rPr>
              <a:t>gesplicet</a:t>
            </a:r>
            <a:r>
              <a:rPr lang="de-DE" sz="2400" dirty="0">
                <a:latin typeface="+mj-lt"/>
                <a:cs typeface="Arial"/>
              </a:rPr>
              <a:t>. Hörer identifizieren oft /</a:t>
            </a:r>
            <a:r>
              <a:rPr lang="de-DE" sz="2400" dirty="0" err="1">
                <a:latin typeface="+mj-lt"/>
                <a:cs typeface="Arial"/>
              </a:rPr>
              <a:t>k</a:t>
            </a:r>
            <a:r>
              <a:rPr lang="de-DE" sz="2400" dirty="0">
                <a:latin typeface="+mj-lt"/>
                <a:cs typeface="Arial"/>
              </a:rPr>
              <a:t>(i)/ als /t/ aber /t(i)/ nicht als /</a:t>
            </a:r>
            <a:r>
              <a:rPr lang="de-DE" sz="2400" dirty="0" err="1">
                <a:latin typeface="+mj-lt"/>
                <a:cs typeface="Arial"/>
              </a:rPr>
              <a:t>k</a:t>
            </a:r>
            <a:r>
              <a:rPr lang="de-DE" sz="2400" dirty="0">
                <a:latin typeface="+mj-lt"/>
                <a:cs typeface="Arial"/>
              </a:rPr>
              <a:t>/</a:t>
            </a:r>
          </a:p>
        </p:txBody>
      </p:sp>
      <p:sp>
        <p:nvSpPr>
          <p:cNvPr id="9" name="TextBox 8">
            <a:extLst>
              <a:ext uri="{FF2B5EF4-FFF2-40B4-BE49-F238E27FC236}">
                <a16:creationId xmlns:a16="http://schemas.microsoft.com/office/drawing/2014/main" id="{75082555-140F-5841-8BA4-18CDA71CCA50}"/>
              </a:ext>
            </a:extLst>
          </p:cNvPr>
          <p:cNvSpPr txBox="1"/>
          <p:nvPr/>
        </p:nvSpPr>
        <p:spPr>
          <a:xfrm>
            <a:off x="704556" y="3520485"/>
            <a:ext cx="7612096" cy="1200328"/>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Eine große akustische Ähnlichkeit zwischen /</a:t>
            </a:r>
            <a:r>
              <a:rPr lang="de-DE" sz="2400" dirty="0" err="1">
                <a:solidFill>
                  <a:srgbClr val="000000"/>
                </a:solidFill>
                <a:cs typeface="Arial" charset="0"/>
              </a:rPr>
              <a:t>ki</a:t>
            </a:r>
            <a:r>
              <a:rPr lang="de-DE" sz="2400" dirty="0">
                <a:solidFill>
                  <a:srgbClr val="000000"/>
                </a:solidFill>
                <a:cs typeface="Arial" charset="0"/>
              </a:rPr>
              <a:t>, </a:t>
            </a:r>
            <a:r>
              <a:rPr lang="de-DE" sz="2400" dirty="0" err="1">
                <a:solidFill>
                  <a:srgbClr val="000000"/>
                </a:solidFill>
                <a:cs typeface="Arial" charset="0"/>
              </a:rPr>
              <a:t>t</a:t>
            </a:r>
            <a:r>
              <a:rPr lang="de-DE" sz="2400" dirty="0" err="1">
                <a:solidFill>
                  <a:srgbClr val="000000"/>
                </a:solidFill>
                <a:latin typeface="Arial" charset="0"/>
                <a:cs typeface="Arial" charset="0"/>
              </a:rPr>
              <a:t>ʃ</a:t>
            </a:r>
            <a:r>
              <a:rPr lang="de-DE" sz="2400" dirty="0">
                <a:solidFill>
                  <a:srgbClr val="000000"/>
                </a:solidFill>
                <a:cs typeface="Arial" charset="0"/>
              </a:rPr>
              <a:t>/. </a:t>
            </a:r>
          </a:p>
          <a:p>
            <a:pPr defTabSz="914400" fontAlgn="base">
              <a:spcBef>
                <a:spcPct val="0"/>
              </a:spcBef>
              <a:spcAft>
                <a:spcPct val="0"/>
              </a:spcAft>
            </a:pPr>
            <a:r>
              <a:rPr lang="en-US" sz="2400" dirty="0">
                <a:solidFill>
                  <a:srgbClr val="000000"/>
                </a:solidFill>
                <a:cs typeface="Arial" charset="0"/>
              </a:rPr>
              <a:t>/k/ </a:t>
            </a:r>
            <a:r>
              <a:rPr lang="en-US" sz="2400" dirty="0" err="1">
                <a:solidFill>
                  <a:srgbClr val="000000"/>
                </a:solidFill>
                <a:cs typeface="Arial" charset="0"/>
              </a:rPr>
              <a:t>vor</a:t>
            </a:r>
            <a:r>
              <a:rPr lang="en-US" sz="2400" dirty="0">
                <a:solidFill>
                  <a:srgbClr val="000000"/>
                </a:solidFill>
                <a:cs typeface="Arial" charset="0"/>
              </a:rPr>
              <a:t> /</a:t>
            </a:r>
            <a:r>
              <a:rPr lang="en-US" sz="2400" dirty="0" err="1">
                <a:solidFill>
                  <a:srgbClr val="000000"/>
                </a:solidFill>
                <a:cs typeface="Arial" charset="0"/>
              </a:rPr>
              <a:t>i</a:t>
            </a:r>
            <a:r>
              <a:rPr lang="en-US" sz="2400" dirty="0">
                <a:solidFill>
                  <a:srgbClr val="000000"/>
                </a:solidFill>
                <a:cs typeface="Arial" charset="0"/>
              </a:rPr>
              <a:t>/ </a:t>
            </a:r>
            <a:r>
              <a:rPr lang="en-US" sz="2400" dirty="0" err="1">
                <a:solidFill>
                  <a:srgbClr val="000000"/>
                </a:solidFill>
                <a:cs typeface="Arial" charset="0"/>
              </a:rPr>
              <a:t>wird</a:t>
            </a:r>
            <a:r>
              <a:rPr lang="en-US" sz="2400" dirty="0">
                <a:solidFill>
                  <a:srgbClr val="000000"/>
                </a:solidFill>
                <a:cs typeface="Arial" charset="0"/>
              </a:rPr>
              <a:t> oft </a:t>
            </a:r>
            <a:r>
              <a:rPr lang="en-US" sz="2400" dirty="0" err="1">
                <a:solidFill>
                  <a:srgbClr val="000000"/>
                </a:solidFill>
                <a:cs typeface="Arial" charset="0"/>
              </a:rPr>
              <a:t>mit</a:t>
            </a:r>
            <a:r>
              <a:rPr lang="en-US" sz="2400" dirty="0">
                <a:solidFill>
                  <a:srgbClr val="000000"/>
                </a:solidFill>
                <a:cs typeface="Arial" charset="0"/>
              </a:rPr>
              <a:t> /</a:t>
            </a:r>
            <a:r>
              <a:rPr lang="en-US" sz="2400" dirty="0" err="1">
                <a:solidFill>
                  <a:srgbClr val="000000"/>
                </a:solidFill>
                <a:cs typeface="Arial" charset="0"/>
              </a:rPr>
              <a:t>tʃ</a:t>
            </a:r>
            <a:r>
              <a:rPr lang="en-US" sz="2400" dirty="0">
                <a:solidFill>
                  <a:srgbClr val="000000"/>
                </a:solidFill>
                <a:cs typeface="Arial" charset="0"/>
              </a:rPr>
              <a:t>/ </a:t>
            </a:r>
            <a:r>
              <a:rPr lang="en-US" sz="2400" dirty="0" err="1">
                <a:solidFill>
                  <a:srgbClr val="000000"/>
                </a:solidFill>
                <a:cs typeface="Arial" charset="0"/>
              </a:rPr>
              <a:t>perzeptiv</a:t>
            </a:r>
            <a:r>
              <a:rPr lang="en-US" sz="2400" dirty="0">
                <a:solidFill>
                  <a:srgbClr val="000000"/>
                </a:solidFill>
                <a:cs typeface="Arial" charset="0"/>
              </a:rPr>
              <a:t> </a:t>
            </a:r>
            <a:r>
              <a:rPr lang="en-US" sz="2400" dirty="0" err="1">
                <a:solidFill>
                  <a:srgbClr val="000000"/>
                </a:solidFill>
                <a:cs typeface="Arial" charset="0"/>
              </a:rPr>
              <a:t>verwechselt</a:t>
            </a:r>
            <a:r>
              <a:rPr lang="en-US" sz="2400" dirty="0">
                <a:solidFill>
                  <a:srgbClr val="000000"/>
                </a:solidFill>
                <a:cs typeface="Arial" charset="0"/>
              </a:rPr>
              <a:t> </a:t>
            </a:r>
            <a:r>
              <a:rPr lang="en-US" sz="2400" dirty="0" err="1">
                <a:solidFill>
                  <a:srgbClr val="000000"/>
                </a:solidFill>
                <a:cs typeface="Arial" charset="0"/>
              </a:rPr>
              <a:t>aber</a:t>
            </a:r>
            <a:r>
              <a:rPr lang="en-US" sz="2400" dirty="0">
                <a:solidFill>
                  <a:srgbClr val="000000"/>
                </a:solidFill>
                <a:cs typeface="Arial" charset="0"/>
              </a:rPr>
              <a:t> </a:t>
            </a:r>
            <a:r>
              <a:rPr lang="en-US" sz="2400" dirty="0" err="1">
                <a:solidFill>
                  <a:srgbClr val="000000"/>
                </a:solidFill>
                <a:cs typeface="Arial" charset="0"/>
              </a:rPr>
              <a:t>nicht</a:t>
            </a:r>
            <a:r>
              <a:rPr lang="en-US" sz="2400" dirty="0">
                <a:solidFill>
                  <a:srgbClr val="000000"/>
                </a:solidFill>
                <a:cs typeface="Arial" charset="0"/>
              </a:rPr>
              <a:t> </a:t>
            </a:r>
            <a:r>
              <a:rPr lang="en-US" sz="2400" dirty="0" err="1">
                <a:solidFill>
                  <a:srgbClr val="000000"/>
                </a:solidFill>
                <a:cs typeface="Arial" charset="0"/>
              </a:rPr>
              <a:t>umgekehrt</a:t>
            </a:r>
            <a:r>
              <a:rPr lang="en-US" sz="2400" dirty="0">
                <a:solidFill>
                  <a:srgbClr val="000000"/>
                </a:solidFill>
                <a:cs typeface="Arial" charset="0"/>
              </a:rPr>
              <a:t> </a:t>
            </a:r>
            <a:r>
              <a:rPr lang="de-DE" sz="2400" dirty="0">
                <a:solidFill>
                  <a:srgbClr val="000000"/>
                </a:solidFill>
                <a:cs typeface="Arial" charset="0"/>
              </a:rPr>
              <a:t> (</a:t>
            </a:r>
            <a:r>
              <a:rPr lang="de-DE" sz="2400" dirty="0" err="1">
                <a:solidFill>
                  <a:srgbClr val="000000"/>
                </a:solidFill>
                <a:cs typeface="Arial" charset="0"/>
              </a:rPr>
              <a:t>Guion</a:t>
            </a:r>
            <a:r>
              <a:rPr lang="de-DE" sz="2400" dirty="0">
                <a:solidFill>
                  <a:srgbClr val="000000"/>
                </a:solidFill>
                <a:cs typeface="Arial" charset="0"/>
              </a:rPr>
              <a:t>, 1998)</a:t>
            </a:r>
            <a:r>
              <a:rPr lang="de-DE" sz="2400" baseline="30000" dirty="0">
                <a:solidFill>
                  <a:srgbClr val="000000"/>
                </a:solidFill>
                <a:cs typeface="Arial" charset="0"/>
              </a:rPr>
              <a:t>2</a:t>
            </a:r>
          </a:p>
        </p:txBody>
      </p:sp>
      <p:sp>
        <p:nvSpPr>
          <p:cNvPr id="10" name="TextBox 9">
            <a:extLst>
              <a:ext uri="{FF2B5EF4-FFF2-40B4-BE49-F238E27FC236}">
                <a16:creationId xmlns:a16="http://schemas.microsoft.com/office/drawing/2014/main" id="{EA913ACF-A157-5D45-AD47-9E75969F7847}"/>
              </a:ext>
            </a:extLst>
          </p:cNvPr>
          <p:cNvSpPr txBox="1"/>
          <p:nvPr/>
        </p:nvSpPr>
        <p:spPr>
          <a:xfrm>
            <a:off x="611560" y="836712"/>
            <a:ext cx="1564852" cy="461665"/>
          </a:xfrm>
          <a:prstGeom prst="rect">
            <a:avLst/>
          </a:prstGeom>
          <a:noFill/>
        </p:spPr>
        <p:txBody>
          <a:bodyPr wrap="none" rtlCol="0">
            <a:spAutoFit/>
          </a:bodyPr>
          <a:lstStyle/>
          <a:p>
            <a:r>
              <a:rPr lang="de-DE" sz="2400" dirty="0">
                <a:solidFill>
                  <a:srgbClr val="0432FF"/>
                </a:solidFill>
                <a:latin typeface="+mj-lt"/>
                <a:cs typeface="Arial"/>
              </a:rPr>
              <a:t>Produktion</a:t>
            </a:r>
          </a:p>
        </p:txBody>
      </p:sp>
      <p:sp>
        <p:nvSpPr>
          <p:cNvPr id="12" name="TextBox 11">
            <a:extLst>
              <a:ext uri="{FF2B5EF4-FFF2-40B4-BE49-F238E27FC236}">
                <a16:creationId xmlns:a16="http://schemas.microsoft.com/office/drawing/2014/main" id="{B3B9FA1E-E0A9-644B-A9A5-CAD24FAD0E21}"/>
              </a:ext>
            </a:extLst>
          </p:cNvPr>
          <p:cNvSpPr txBox="1"/>
          <p:nvPr/>
        </p:nvSpPr>
        <p:spPr>
          <a:xfrm>
            <a:off x="2754953" y="6353144"/>
            <a:ext cx="2736304" cy="338554"/>
          </a:xfrm>
          <a:prstGeom prst="rect">
            <a:avLst/>
          </a:prstGeom>
          <a:noFill/>
        </p:spPr>
        <p:txBody>
          <a:bodyPr wrap="square" rtlCol="0">
            <a:spAutoFit/>
          </a:bodyPr>
          <a:lstStyle/>
          <a:p>
            <a:r>
              <a:rPr lang="de-DE" sz="1600" dirty="0">
                <a:latin typeface="+mj-lt"/>
                <a:cs typeface="Arial"/>
              </a:rPr>
              <a:t>2. </a:t>
            </a:r>
            <a:r>
              <a:rPr lang="de-DE" sz="1600" b="1" dirty="0">
                <a:latin typeface="+mj-lt"/>
                <a:cs typeface="Arial"/>
              </a:rPr>
              <a:t>guion1998.phonetica.pdf</a:t>
            </a:r>
          </a:p>
        </p:txBody>
      </p:sp>
      <p:sp>
        <p:nvSpPr>
          <p:cNvPr id="13" name="TextBox 12">
            <a:extLst>
              <a:ext uri="{FF2B5EF4-FFF2-40B4-BE49-F238E27FC236}">
                <a16:creationId xmlns:a16="http://schemas.microsoft.com/office/drawing/2014/main" id="{DE4A1C28-9FFD-9A48-A29E-2282E83D2877}"/>
              </a:ext>
            </a:extLst>
          </p:cNvPr>
          <p:cNvSpPr txBox="1"/>
          <p:nvPr/>
        </p:nvSpPr>
        <p:spPr>
          <a:xfrm>
            <a:off x="5906458" y="6330806"/>
            <a:ext cx="2265942" cy="338554"/>
          </a:xfrm>
          <a:prstGeom prst="rect">
            <a:avLst/>
          </a:prstGeom>
          <a:noFill/>
        </p:spPr>
        <p:txBody>
          <a:bodyPr wrap="square" rtlCol="0">
            <a:spAutoFit/>
          </a:bodyPr>
          <a:lstStyle/>
          <a:p>
            <a:r>
              <a:rPr lang="de-DE" sz="1600" dirty="0">
                <a:latin typeface="+mj-lt"/>
                <a:cs typeface="Arial"/>
              </a:rPr>
              <a:t>3. </a:t>
            </a:r>
            <a:r>
              <a:rPr lang="de-DE" sz="1600" b="1" dirty="0">
                <a:latin typeface="+mj-lt"/>
                <a:cs typeface="Arial"/>
              </a:rPr>
              <a:t>winitz72.jasa.pdf</a:t>
            </a:r>
          </a:p>
        </p:txBody>
      </p:sp>
    </p:spTree>
    <p:extLst>
      <p:ext uri="{BB962C8B-B14F-4D97-AF65-F5344CB8AC3E}">
        <p14:creationId xmlns:p14="http://schemas.microsoft.com/office/powerpoint/2010/main" val="176293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0B6383C-003A-F14B-A599-D9FA2E2FEE7F}"/>
              </a:ext>
            </a:extLst>
          </p:cNvPr>
          <p:cNvSpPr/>
          <p:nvPr/>
        </p:nvSpPr>
        <p:spPr>
          <a:xfrm>
            <a:off x="2358597" y="1099356"/>
            <a:ext cx="3678865" cy="1151073"/>
          </a:xfrm>
          <a:custGeom>
            <a:avLst/>
            <a:gdLst>
              <a:gd name="connsiteX0" fmla="*/ 0 w 3678865"/>
              <a:gd name="connsiteY0" fmla="*/ 1137683 h 1151073"/>
              <a:gd name="connsiteX1" fmla="*/ 435935 w 3678865"/>
              <a:gd name="connsiteY1" fmla="*/ 1137683 h 1151073"/>
              <a:gd name="connsiteX2" fmla="*/ 478465 w 3678865"/>
              <a:gd name="connsiteY2" fmla="*/ 1127051 h 1151073"/>
              <a:gd name="connsiteX3" fmla="*/ 542260 w 3678865"/>
              <a:gd name="connsiteY3" fmla="*/ 1084521 h 1151073"/>
              <a:gd name="connsiteX4" fmla="*/ 574158 w 3678865"/>
              <a:gd name="connsiteY4" fmla="*/ 1063255 h 1151073"/>
              <a:gd name="connsiteX5" fmla="*/ 616688 w 3678865"/>
              <a:gd name="connsiteY5" fmla="*/ 1031358 h 1151073"/>
              <a:gd name="connsiteX6" fmla="*/ 680484 w 3678865"/>
              <a:gd name="connsiteY6" fmla="*/ 988828 h 1151073"/>
              <a:gd name="connsiteX7" fmla="*/ 701749 w 3678865"/>
              <a:gd name="connsiteY7" fmla="*/ 967562 h 1151073"/>
              <a:gd name="connsiteX8" fmla="*/ 765544 w 3678865"/>
              <a:gd name="connsiteY8" fmla="*/ 914400 h 1151073"/>
              <a:gd name="connsiteX9" fmla="*/ 786809 w 3678865"/>
              <a:gd name="connsiteY9" fmla="*/ 882502 h 1151073"/>
              <a:gd name="connsiteX10" fmla="*/ 818707 w 3678865"/>
              <a:gd name="connsiteY10" fmla="*/ 850604 h 1151073"/>
              <a:gd name="connsiteX11" fmla="*/ 839972 w 3678865"/>
              <a:gd name="connsiteY11" fmla="*/ 818707 h 1151073"/>
              <a:gd name="connsiteX12" fmla="*/ 871870 w 3678865"/>
              <a:gd name="connsiteY12" fmla="*/ 776176 h 1151073"/>
              <a:gd name="connsiteX13" fmla="*/ 903767 w 3678865"/>
              <a:gd name="connsiteY13" fmla="*/ 744279 h 1151073"/>
              <a:gd name="connsiteX14" fmla="*/ 946298 w 3678865"/>
              <a:gd name="connsiteY14" fmla="*/ 691116 h 1151073"/>
              <a:gd name="connsiteX15" fmla="*/ 999460 w 3678865"/>
              <a:gd name="connsiteY15" fmla="*/ 595423 h 1151073"/>
              <a:gd name="connsiteX16" fmla="*/ 1020725 w 3678865"/>
              <a:gd name="connsiteY16" fmla="*/ 563525 h 1151073"/>
              <a:gd name="connsiteX17" fmla="*/ 1041991 w 3678865"/>
              <a:gd name="connsiteY17" fmla="*/ 499730 h 1151073"/>
              <a:gd name="connsiteX18" fmla="*/ 1105786 w 3678865"/>
              <a:gd name="connsiteY18" fmla="*/ 414669 h 1151073"/>
              <a:gd name="connsiteX19" fmla="*/ 1148316 w 3678865"/>
              <a:gd name="connsiteY19" fmla="*/ 318976 h 1151073"/>
              <a:gd name="connsiteX20" fmla="*/ 1158949 w 3678865"/>
              <a:gd name="connsiteY20" fmla="*/ 287079 h 1151073"/>
              <a:gd name="connsiteX21" fmla="*/ 1222744 w 3678865"/>
              <a:gd name="connsiteY21" fmla="*/ 202018 h 1151073"/>
              <a:gd name="connsiteX22" fmla="*/ 1265274 w 3678865"/>
              <a:gd name="connsiteY22" fmla="*/ 138223 h 1151073"/>
              <a:gd name="connsiteX23" fmla="*/ 1297172 w 3678865"/>
              <a:gd name="connsiteY23" fmla="*/ 106325 h 1151073"/>
              <a:gd name="connsiteX24" fmla="*/ 1318437 w 3678865"/>
              <a:gd name="connsiteY24" fmla="*/ 74428 h 1151073"/>
              <a:gd name="connsiteX25" fmla="*/ 1392865 w 3678865"/>
              <a:gd name="connsiteY25" fmla="*/ 42530 h 1151073"/>
              <a:gd name="connsiteX26" fmla="*/ 1435395 w 3678865"/>
              <a:gd name="connsiteY26" fmla="*/ 21265 h 1151073"/>
              <a:gd name="connsiteX27" fmla="*/ 1499191 w 3678865"/>
              <a:gd name="connsiteY27" fmla="*/ 0 h 1151073"/>
              <a:gd name="connsiteX28" fmla="*/ 1552353 w 3678865"/>
              <a:gd name="connsiteY28" fmla="*/ 31897 h 1151073"/>
              <a:gd name="connsiteX29" fmla="*/ 1616149 w 3678865"/>
              <a:gd name="connsiteY29" fmla="*/ 74428 h 1151073"/>
              <a:gd name="connsiteX30" fmla="*/ 1658679 w 3678865"/>
              <a:gd name="connsiteY30" fmla="*/ 95693 h 1151073"/>
              <a:gd name="connsiteX31" fmla="*/ 1690577 w 3678865"/>
              <a:gd name="connsiteY31" fmla="*/ 116958 h 1151073"/>
              <a:gd name="connsiteX32" fmla="*/ 1754372 w 3678865"/>
              <a:gd name="connsiteY32" fmla="*/ 138223 h 1151073"/>
              <a:gd name="connsiteX33" fmla="*/ 1796902 w 3678865"/>
              <a:gd name="connsiteY33" fmla="*/ 202018 h 1151073"/>
              <a:gd name="connsiteX34" fmla="*/ 1892595 w 3678865"/>
              <a:gd name="connsiteY34" fmla="*/ 308344 h 1151073"/>
              <a:gd name="connsiteX35" fmla="*/ 1903228 w 3678865"/>
              <a:gd name="connsiteY35" fmla="*/ 350874 h 1151073"/>
              <a:gd name="connsiteX36" fmla="*/ 1935125 w 3678865"/>
              <a:gd name="connsiteY36" fmla="*/ 393404 h 1151073"/>
              <a:gd name="connsiteX37" fmla="*/ 1967023 w 3678865"/>
              <a:gd name="connsiteY37" fmla="*/ 446567 h 1151073"/>
              <a:gd name="connsiteX38" fmla="*/ 1998921 w 3678865"/>
              <a:gd name="connsiteY38" fmla="*/ 478465 h 1151073"/>
              <a:gd name="connsiteX39" fmla="*/ 2020186 w 3678865"/>
              <a:gd name="connsiteY39" fmla="*/ 510362 h 1151073"/>
              <a:gd name="connsiteX40" fmla="*/ 2041451 w 3678865"/>
              <a:gd name="connsiteY40" fmla="*/ 574158 h 1151073"/>
              <a:gd name="connsiteX41" fmla="*/ 2083981 w 3678865"/>
              <a:gd name="connsiteY41" fmla="*/ 637953 h 1151073"/>
              <a:gd name="connsiteX42" fmla="*/ 2137144 w 3678865"/>
              <a:gd name="connsiteY42" fmla="*/ 733646 h 1151073"/>
              <a:gd name="connsiteX43" fmla="*/ 2169042 w 3678865"/>
              <a:gd name="connsiteY43" fmla="*/ 754911 h 1151073"/>
              <a:gd name="connsiteX44" fmla="*/ 2190307 w 3678865"/>
              <a:gd name="connsiteY44" fmla="*/ 786809 h 1151073"/>
              <a:gd name="connsiteX45" fmla="*/ 2286000 w 3678865"/>
              <a:gd name="connsiteY45" fmla="*/ 839972 h 1151073"/>
              <a:gd name="connsiteX46" fmla="*/ 2317898 w 3678865"/>
              <a:gd name="connsiteY46" fmla="*/ 850604 h 1151073"/>
              <a:gd name="connsiteX47" fmla="*/ 2413591 w 3678865"/>
              <a:gd name="connsiteY47" fmla="*/ 893135 h 1151073"/>
              <a:gd name="connsiteX48" fmla="*/ 2615609 w 3678865"/>
              <a:gd name="connsiteY48" fmla="*/ 882502 h 1151073"/>
              <a:gd name="connsiteX49" fmla="*/ 2700670 w 3678865"/>
              <a:gd name="connsiteY49" fmla="*/ 861237 h 1151073"/>
              <a:gd name="connsiteX50" fmla="*/ 2732567 w 3678865"/>
              <a:gd name="connsiteY50" fmla="*/ 839972 h 1151073"/>
              <a:gd name="connsiteX51" fmla="*/ 2849525 w 3678865"/>
              <a:gd name="connsiteY51" fmla="*/ 818707 h 1151073"/>
              <a:gd name="connsiteX52" fmla="*/ 2966484 w 3678865"/>
              <a:gd name="connsiteY52" fmla="*/ 808074 h 1151073"/>
              <a:gd name="connsiteX53" fmla="*/ 3189767 w 3678865"/>
              <a:gd name="connsiteY53" fmla="*/ 818707 h 1151073"/>
              <a:gd name="connsiteX54" fmla="*/ 3327991 w 3678865"/>
              <a:gd name="connsiteY54" fmla="*/ 797442 h 1151073"/>
              <a:gd name="connsiteX55" fmla="*/ 3519377 w 3678865"/>
              <a:gd name="connsiteY55" fmla="*/ 808074 h 1151073"/>
              <a:gd name="connsiteX56" fmla="*/ 3561907 w 3678865"/>
              <a:gd name="connsiteY56" fmla="*/ 797442 h 1151073"/>
              <a:gd name="connsiteX57" fmla="*/ 3604437 w 3678865"/>
              <a:gd name="connsiteY57" fmla="*/ 808074 h 1151073"/>
              <a:gd name="connsiteX58" fmla="*/ 3678865 w 3678865"/>
              <a:gd name="connsiteY58" fmla="*/ 808074 h 115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78865" h="1151073">
                <a:moveTo>
                  <a:pt x="0" y="1137683"/>
                </a:moveTo>
                <a:cubicBezTo>
                  <a:pt x="200475" y="1155909"/>
                  <a:pt x="138790" y="1155162"/>
                  <a:pt x="435935" y="1137683"/>
                </a:cubicBezTo>
                <a:cubicBezTo>
                  <a:pt x="450523" y="1136825"/>
                  <a:pt x="464288" y="1130595"/>
                  <a:pt x="478465" y="1127051"/>
                </a:cubicBezTo>
                <a:lnTo>
                  <a:pt x="542260" y="1084521"/>
                </a:lnTo>
                <a:cubicBezTo>
                  <a:pt x="552893" y="1077432"/>
                  <a:pt x="563935" y="1070922"/>
                  <a:pt x="574158" y="1063255"/>
                </a:cubicBezTo>
                <a:cubicBezTo>
                  <a:pt x="588335" y="1052623"/>
                  <a:pt x="602171" y="1041520"/>
                  <a:pt x="616688" y="1031358"/>
                </a:cubicBezTo>
                <a:cubicBezTo>
                  <a:pt x="637626" y="1016702"/>
                  <a:pt x="662412" y="1006900"/>
                  <a:pt x="680484" y="988828"/>
                </a:cubicBezTo>
                <a:cubicBezTo>
                  <a:pt x="687572" y="981739"/>
                  <a:pt x="693921" y="973824"/>
                  <a:pt x="701749" y="967562"/>
                </a:cubicBezTo>
                <a:cubicBezTo>
                  <a:pt x="743566" y="934107"/>
                  <a:pt x="727659" y="959862"/>
                  <a:pt x="765544" y="914400"/>
                </a:cubicBezTo>
                <a:cubicBezTo>
                  <a:pt x="773725" y="904583"/>
                  <a:pt x="778628" y="892319"/>
                  <a:pt x="786809" y="882502"/>
                </a:cubicBezTo>
                <a:cubicBezTo>
                  <a:pt x="796435" y="870950"/>
                  <a:pt x="809081" y="862156"/>
                  <a:pt x="818707" y="850604"/>
                </a:cubicBezTo>
                <a:cubicBezTo>
                  <a:pt x="826888" y="840787"/>
                  <a:pt x="832545" y="829105"/>
                  <a:pt x="839972" y="818707"/>
                </a:cubicBezTo>
                <a:cubicBezTo>
                  <a:pt x="850272" y="804287"/>
                  <a:pt x="860337" y="789631"/>
                  <a:pt x="871870" y="776176"/>
                </a:cubicBezTo>
                <a:cubicBezTo>
                  <a:pt x="881656" y="764759"/>
                  <a:pt x="894141" y="755830"/>
                  <a:pt x="903767" y="744279"/>
                </a:cubicBezTo>
                <a:cubicBezTo>
                  <a:pt x="970821" y="663813"/>
                  <a:pt x="884438" y="752973"/>
                  <a:pt x="946298" y="691116"/>
                </a:cubicBezTo>
                <a:cubicBezTo>
                  <a:pt x="965012" y="634972"/>
                  <a:pt x="950713" y="668544"/>
                  <a:pt x="999460" y="595423"/>
                </a:cubicBezTo>
                <a:cubicBezTo>
                  <a:pt x="1006548" y="584790"/>
                  <a:pt x="1016684" y="575648"/>
                  <a:pt x="1020725" y="563525"/>
                </a:cubicBezTo>
                <a:cubicBezTo>
                  <a:pt x="1027814" y="542260"/>
                  <a:pt x="1029557" y="518381"/>
                  <a:pt x="1041991" y="499730"/>
                </a:cubicBezTo>
                <a:cubicBezTo>
                  <a:pt x="1090082" y="427594"/>
                  <a:pt x="1066450" y="454007"/>
                  <a:pt x="1105786" y="414669"/>
                </a:cubicBezTo>
                <a:cubicBezTo>
                  <a:pt x="1160643" y="250097"/>
                  <a:pt x="1097770" y="420066"/>
                  <a:pt x="1148316" y="318976"/>
                </a:cubicBezTo>
                <a:cubicBezTo>
                  <a:pt x="1153328" y="308952"/>
                  <a:pt x="1153937" y="297103"/>
                  <a:pt x="1158949" y="287079"/>
                </a:cubicBezTo>
                <a:cubicBezTo>
                  <a:pt x="1171410" y="262158"/>
                  <a:pt x="1210222" y="219236"/>
                  <a:pt x="1222744" y="202018"/>
                </a:cubicBezTo>
                <a:cubicBezTo>
                  <a:pt x="1237776" y="181349"/>
                  <a:pt x="1247202" y="156295"/>
                  <a:pt x="1265274" y="138223"/>
                </a:cubicBezTo>
                <a:cubicBezTo>
                  <a:pt x="1275907" y="127590"/>
                  <a:pt x="1287546" y="117877"/>
                  <a:pt x="1297172" y="106325"/>
                </a:cubicBezTo>
                <a:cubicBezTo>
                  <a:pt x="1305353" y="96508"/>
                  <a:pt x="1308620" y="82609"/>
                  <a:pt x="1318437" y="74428"/>
                </a:cubicBezTo>
                <a:cubicBezTo>
                  <a:pt x="1343334" y="53680"/>
                  <a:pt x="1365487" y="54263"/>
                  <a:pt x="1392865" y="42530"/>
                </a:cubicBezTo>
                <a:cubicBezTo>
                  <a:pt x="1407433" y="36286"/>
                  <a:pt x="1420679" y="27151"/>
                  <a:pt x="1435395" y="21265"/>
                </a:cubicBezTo>
                <a:cubicBezTo>
                  <a:pt x="1456207" y="12940"/>
                  <a:pt x="1499191" y="0"/>
                  <a:pt x="1499191" y="0"/>
                </a:cubicBezTo>
                <a:cubicBezTo>
                  <a:pt x="1516912" y="10632"/>
                  <a:pt x="1534918" y="20802"/>
                  <a:pt x="1552353" y="31897"/>
                </a:cubicBezTo>
                <a:cubicBezTo>
                  <a:pt x="1573915" y="45618"/>
                  <a:pt x="1594233" y="61279"/>
                  <a:pt x="1616149" y="74428"/>
                </a:cubicBezTo>
                <a:cubicBezTo>
                  <a:pt x="1629740" y="82583"/>
                  <a:pt x="1644917" y="87829"/>
                  <a:pt x="1658679" y="95693"/>
                </a:cubicBezTo>
                <a:cubicBezTo>
                  <a:pt x="1669774" y="102033"/>
                  <a:pt x="1678900" y="111768"/>
                  <a:pt x="1690577" y="116958"/>
                </a:cubicBezTo>
                <a:cubicBezTo>
                  <a:pt x="1711060" y="126062"/>
                  <a:pt x="1754372" y="138223"/>
                  <a:pt x="1754372" y="138223"/>
                </a:cubicBezTo>
                <a:cubicBezTo>
                  <a:pt x="1768549" y="159488"/>
                  <a:pt x="1778830" y="183946"/>
                  <a:pt x="1796902" y="202018"/>
                </a:cubicBezTo>
                <a:cubicBezTo>
                  <a:pt x="1880366" y="285482"/>
                  <a:pt x="1851868" y="247253"/>
                  <a:pt x="1892595" y="308344"/>
                </a:cubicBezTo>
                <a:cubicBezTo>
                  <a:pt x="1896139" y="322521"/>
                  <a:pt x="1896693" y="337804"/>
                  <a:pt x="1903228" y="350874"/>
                </a:cubicBezTo>
                <a:cubicBezTo>
                  <a:pt x="1911153" y="366724"/>
                  <a:pt x="1925295" y="378659"/>
                  <a:pt x="1935125" y="393404"/>
                </a:cubicBezTo>
                <a:cubicBezTo>
                  <a:pt x="1946588" y="410599"/>
                  <a:pt x="1954623" y="430034"/>
                  <a:pt x="1967023" y="446567"/>
                </a:cubicBezTo>
                <a:cubicBezTo>
                  <a:pt x="1976045" y="458596"/>
                  <a:pt x="1989295" y="466913"/>
                  <a:pt x="1998921" y="478465"/>
                </a:cubicBezTo>
                <a:cubicBezTo>
                  <a:pt x="2007102" y="488282"/>
                  <a:pt x="2013098" y="499730"/>
                  <a:pt x="2020186" y="510362"/>
                </a:cubicBezTo>
                <a:cubicBezTo>
                  <a:pt x="2027274" y="531627"/>
                  <a:pt x="2029017" y="555507"/>
                  <a:pt x="2041451" y="574158"/>
                </a:cubicBezTo>
                <a:cubicBezTo>
                  <a:pt x="2055628" y="595423"/>
                  <a:pt x="2075899" y="613707"/>
                  <a:pt x="2083981" y="637953"/>
                </a:cubicBezTo>
                <a:cubicBezTo>
                  <a:pt x="2095061" y="671192"/>
                  <a:pt x="2105807" y="712755"/>
                  <a:pt x="2137144" y="733646"/>
                </a:cubicBezTo>
                <a:lnTo>
                  <a:pt x="2169042" y="754911"/>
                </a:lnTo>
                <a:cubicBezTo>
                  <a:pt x="2176130" y="765544"/>
                  <a:pt x="2180605" y="778493"/>
                  <a:pt x="2190307" y="786809"/>
                </a:cubicBezTo>
                <a:cubicBezTo>
                  <a:pt x="2203749" y="798331"/>
                  <a:pt x="2265873" y="831347"/>
                  <a:pt x="2286000" y="839972"/>
                </a:cubicBezTo>
                <a:cubicBezTo>
                  <a:pt x="2296302" y="844387"/>
                  <a:pt x="2307656" y="846052"/>
                  <a:pt x="2317898" y="850604"/>
                </a:cubicBezTo>
                <a:cubicBezTo>
                  <a:pt x="2428638" y="899822"/>
                  <a:pt x="2341733" y="869182"/>
                  <a:pt x="2413591" y="893135"/>
                </a:cubicBezTo>
                <a:cubicBezTo>
                  <a:pt x="2480930" y="889591"/>
                  <a:pt x="2548589" y="889949"/>
                  <a:pt x="2615609" y="882502"/>
                </a:cubicBezTo>
                <a:cubicBezTo>
                  <a:pt x="2644657" y="879274"/>
                  <a:pt x="2700670" y="861237"/>
                  <a:pt x="2700670" y="861237"/>
                </a:cubicBezTo>
                <a:cubicBezTo>
                  <a:pt x="2711302" y="854149"/>
                  <a:pt x="2721138" y="845687"/>
                  <a:pt x="2732567" y="839972"/>
                </a:cubicBezTo>
                <a:cubicBezTo>
                  <a:pt x="2764774" y="823868"/>
                  <a:pt x="2821665" y="821640"/>
                  <a:pt x="2849525" y="818707"/>
                </a:cubicBezTo>
                <a:cubicBezTo>
                  <a:pt x="2888457" y="814609"/>
                  <a:pt x="2927498" y="811618"/>
                  <a:pt x="2966484" y="808074"/>
                </a:cubicBezTo>
                <a:cubicBezTo>
                  <a:pt x="3040912" y="811618"/>
                  <a:pt x="3115255" y="818707"/>
                  <a:pt x="3189767" y="818707"/>
                </a:cubicBezTo>
                <a:cubicBezTo>
                  <a:pt x="3250993" y="818707"/>
                  <a:pt x="3276631" y="810281"/>
                  <a:pt x="3327991" y="797442"/>
                </a:cubicBezTo>
                <a:cubicBezTo>
                  <a:pt x="3391786" y="800986"/>
                  <a:pt x="3455483" y="808074"/>
                  <a:pt x="3519377" y="808074"/>
                </a:cubicBezTo>
                <a:cubicBezTo>
                  <a:pt x="3533990" y="808074"/>
                  <a:pt x="3547294" y="797442"/>
                  <a:pt x="3561907" y="797442"/>
                </a:cubicBezTo>
                <a:cubicBezTo>
                  <a:pt x="3576520" y="797442"/>
                  <a:pt x="3589884" y="806751"/>
                  <a:pt x="3604437" y="808074"/>
                </a:cubicBezTo>
                <a:cubicBezTo>
                  <a:pt x="3629144" y="810320"/>
                  <a:pt x="3654056" y="808074"/>
                  <a:pt x="3678865" y="808074"/>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Freeform 4">
            <a:extLst>
              <a:ext uri="{FF2B5EF4-FFF2-40B4-BE49-F238E27FC236}">
                <a16:creationId xmlns:a16="http://schemas.microsoft.com/office/drawing/2014/main" id="{F6340550-368E-9146-B8B4-3EE7A244DDD1}"/>
              </a:ext>
            </a:extLst>
          </p:cNvPr>
          <p:cNvSpPr/>
          <p:nvPr/>
        </p:nvSpPr>
        <p:spPr>
          <a:xfrm>
            <a:off x="2411760" y="1918063"/>
            <a:ext cx="3572539" cy="372619"/>
          </a:xfrm>
          <a:custGeom>
            <a:avLst/>
            <a:gdLst>
              <a:gd name="connsiteX0" fmla="*/ 0 w 3572539"/>
              <a:gd name="connsiteY0" fmla="*/ 350874 h 372619"/>
              <a:gd name="connsiteX1" fmla="*/ 74428 w 3572539"/>
              <a:gd name="connsiteY1" fmla="*/ 372139 h 372619"/>
              <a:gd name="connsiteX2" fmla="*/ 457200 w 3572539"/>
              <a:gd name="connsiteY2" fmla="*/ 350874 h 372619"/>
              <a:gd name="connsiteX3" fmla="*/ 520995 w 3572539"/>
              <a:gd name="connsiteY3" fmla="*/ 329609 h 372619"/>
              <a:gd name="connsiteX4" fmla="*/ 552893 w 3572539"/>
              <a:gd name="connsiteY4" fmla="*/ 318976 h 372619"/>
              <a:gd name="connsiteX5" fmla="*/ 616688 w 3572539"/>
              <a:gd name="connsiteY5" fmla="*/ 287079 h 372619"/>
              <a:gd name="connsiteX6" fmla="*/ 648586 w 3572539"/>
              <a:gd name="connsiteY6" fmla="*/ 265814 h 372619"/>
              <a:gd name="connsiteX7" fmla="*/ 680483 w 3572539"/>
              <a:gd name="connsiteY7" fmla="*/ 255181 h 372619"/>
              <a:gd name="connsiteX8" fmla="*/ 744279 w 3572539"/>
              <a:gd name="connsiteY8" fmla="*/ 212651 h 372619"/>
              <a:gd name="connsiteX9" fmla="*/ 776176 w 3572539"/>
              <a:gd name="connsiteY9" fmla="*/ 202018 h 372619"/>
              <a:gd name="connsiteX10" fmla="*/ 839972 w 3572539"/>
              <a:gd name="connsiteY10" fmla="*/ 159488 h 372619"/>
              <a:gd name="connsiteX11" fmla="*/ 903767 w 3572539"/>
              <a:gd name="connsiteY11" fmla="*/ 116958 h 372619"/>
              <a:gd name="connsiteX12" fmla="*/ 935665 w 3572539"/>
              <a:gd name="connsiteY12" fmla="*/ 95693 h 372619"/>
              <a:gd name="connsiteX13" fmla="*/ 1010093 w 3572539"/>
              <a:gd name="connsiteY13" fmla="*/ 74428 h 372619"/>
              <a:gd name="connsiteX14" fmla="*/ 1084521 w 3572539"/>
              <a:gd name="connsiteY14" fmla="*/ 42530 h 372619"/>
              <a:gd name="connsiteX15" fmla="*/ 1127051 w 3572539"/>
              <a:gd name="connsiteY15" fmla="*/ 31897 h 372619"/>
              <a:gd name="connsiteX16" fmla="*/ 1477925 w 3572539"/>
              <a:gd name="connsiteY16" fmla="*/ 10632 h 372619"/>
              <a:gd name="connsiteX17" fmla="*/ 1573618 w 3572539"/>
              <a:gd name="connsiteY17" fmla="*/ 0 h 372619"/>
              <a:gd name="connsiteX18" fmla="*/ 1637414 w 3572539"/>
              <a:gd name="connsiteY18" fmla="*/ 10632 h 372619"/>
              <a:gd name="connsiteX19" fmla="*/ 1786269 w 3572539"/>
              <a:gd name="connsiteY19" fmla="*/ 21265 h 372619"/>
              <a:gd name="connsiteX20" fmla="*/ 1913860 w 3572539"/>
              <a:gd name="connsiteY20" fmla="*/ 31897 h 372619"/>
              <a:gd name="connsiteX21" fmla="*/ 2041451 w 3572539"/>
              <a:gd name="connsiteY21" fmla="*/ 63795 h 372619"/>
              <a:gd name="connsiteX22" fmla="*/ 2126511 w 3572539"/>
              <a:gd name="connsiteY22" fmla="*/ 85060 h 372619"/>
              <a:gd name="connsiteX23" fmla="*/ 2169041 w 3572539"/>
              <a:gd name="connsiteY23" fmla="*/ 95693 h 372619"/>
              <a:gd name="connsiteX24" fmla="*/ 2243469 w 3572539"/>
              <a:gd name="connsiteY24" fmla="*/ 106325 h 372619"/>
              <a:gd name="connsiteX25" fmla="*/ 2562446 w 3572539"/>
              <a:gd name="connsiteY25" fmla="*/ 85060 h 372619"/>
              <a:gd name="connsiteX26" fmla="*/ 2626241 w 3572539"/>
              <a:gd name="connsiteY26" fmla="*/ 74428 h 372619"/>
              <a:gd name="connsiteX27" fmla="*/ 2870790 w 3572539"/>
              <a:gd name="connsiteY27" fmla="*/ 63795 h 372619"/>
              <a:gd name="connsiteX28" fmla="*/ 2945218 w 3572539"/>
              <a:gd name="connsiteY28" fmla="*/ 53162 h 372619"/>
              <a:gd name="connsiteX29" fmla="*/ 2987748 w 3572539"/>
              <a:gd name="connsiteY29" fmla="*/ 42530 h 372619"/>
              <a:gd name="connsiteX30" fmla="*/ 3136604 w 3572539"/>
              <a:gd name="connsiteY30" fmla="*/ 31897 h 372619"/>
              <a:gd name="connsiteX31" fmla="*/ 3572539 w 3572539"/>
              <a:gd name="connsiteY31" fmla="*/ 21265 h 37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72539" h="372619">
                <a:moveTo>
                  <a:pt x="0" y="350874"/>
                </a:moveTo>
                <a:cubicBezTo>
                  <a:pt x="24809" y="357962"/>
                  <a:pt x="48635" y="371442"/>
                  <a:pt x="74428" y="372139"/>
                </a:cubicBezTo>
                <a:cubicBezTo>
                  <a:pt x="90302" y="372568"/>
                  <a:pt x="354257" y="376610"/>
                  <a:pt x="457200" y="350874"/>
                </a:cubicBezTo>
                <a:cubicBezTo>
                  <a:pt x="478946" y="345437"/>
                  <a:pt x="499730" y="336697"/>
                  <a:pt x="520995" y="329609"/>
                </a:cubicBezTo>
                <a:cubicBezTo>
                  <a:pt x="531628" y="326065"/>
                  <a:pt x="543568" y="325193"/>
                  <a:pt x="552893" y="318976"/>
                </a:cubicBezTo>
                <a:cubicBezTo>
                  <a:pt x="594115" y="291494"/>
                  <a:pt x="572667" y="301752"/>
                  <a:pt x="616688" y="287079"/>
                </a:cubicBezTo>
                <a:cubicBezTo>
                  <a:pt x="627321" y="279991"/>
                  <a:pt x="637156" y="271529"/>
                  <a:pt x="648586" y="265814"/>
                </a:cubicBezTo>
                <a:cubicBezTo>
                  <a:pt x="658610" y="260802"/>
                  <a:pt x="670686" y="260624"/>
                  <a:pt x="680483" y="255181"/>
                </a:cubicBezTo>
                <a:cubicBezTo>
                  <a:pt x="702824" y="242769"/>
                  <a:pt x="720033" y="220733"/>
                  <a:pt x="744279" y="212651"/>
                </a:cubicBezTo>
                <a:cubicBezTo>
                  <a:pt x="754911" y="209107"/>
                  <a:pt x="766379" y="207461"/>
                  <a:pt x="776176" y="202018"/>
                </a:cubicBezTo>
                <a:cubicBezTo>
                  <a:pt x="798517" y="189606"/>
                  <a:pt x="818707" y="173665"/>
                  <a:pt x="839972" y="159488"/>
                </a:cubicBezTo>
                <a:lnTo>
                  <a:pt x="903767" y="116958"/>
                </a:lnTo>
                <a:cubicBezTo>
                  <a:pt x="914400" y="109870"/>
                  <a:pt x="923542" y="99734"/>
                  <a:pt x="935665" y="95693"/>
                </a:cubicBezTo>
                <a:cubicBezTo>
                  <a:pt x="981425" y="80439"/>
                  <a:pt x="956689" y="87778"/>
                  <a:pt x="1010093" y="74428"/>
                </a:cubicBezTo>
                <a:cubicBezTo>
                  <a:pt x="1045135" y="39384"/>
                  <a:pt x="1019727" y="56928"/>
                  <a:pt x="1084521" y="42530"/>
                </a:cubicBezTo>
                <a:cubicBezTo>
                  <a:pt x="1098786" y="39360"/>
                  <a:pt x="1112674" y="34511"/>
                  <a:pt x="1127051" y="31897"/>
                </a:cubicBezTo>
                <a:cubicBezTo>
                  <a:pt x="1247722" y="9957"/>
                  <a:pt x="1342195" y="15853"/>
                  <a:pt x="1477925" y="10632"/>
                </a:cubicBezTo>
                <a:cubicBezTo>
                  <a:pt x="1509823" y="7088"/>
                  <a:pt x="1541524" y="0"/>
                  <a:pt x="1573618" y="0"/>
                </a:cubicBezTo>
                <a:cubicBezTo>
                  <a:pt x="1595177" y="0"/>
                  <a:pt x="1615962" y="8487"/>
                  <a:pt x="1637414" y="10632"/>
                </a:cubicBezTo>
                <a:cubicBezTo>
                  <a:pt x="1686912" y="15582"/>
                  <a:pt x="1736671" y="17450"/>
                  <a:pt x="1786269" y="21265"/>
                </a:cubicBezTo>
                <a:lnTo>
                  <a:pt x="1913860" y="31897"/>
                </a:lnTo>
                <a:cubicBezTo>
                  <a:pt x="1956390" y="42530"/>
                  <a:pt x="1999862" y="49931"/>
                  <a:pt x="2041451" y="63795"/>
                </a:cubicBezTo>
                <a:cubicBezTo>
                  <a:pt x="2098452" y="82796"/>
                  <a:pt x="2049524" y="67952"/>
                  <a:pt x="2126511" y="85060"/>
                </a:cubicBezTo>
                <a:cubicBezTo>
                  <a:pt x="2140776" y="88230"/>
                  <a:pt x="2154664" y="93079"/>
                  <a:pt x="2169041" y="95693"/>
                </a:cubicBezTo>
                <a:cubicBezTo>
                  <a:pt x="2193698" y="100176"/>
                  <a:pt x="2218660" y="102781"/>
                  <a:pt x="2243469" y="106325"/>
                </a:cubicBezTo>
                <a:cubicBezTo>
                  <a:pt x="2312248" y="102279"/>
                  <a:pt x="2485097" y="93202"/>
                  <a:pt x="2562446" y="85060"/>
                </a:cubicBezTo>
                <a:cubicBezTo>
                  <a:pt x="2583886" y="82803"/>
                  <a:pt x="2604734" y="75911"/>
                  <a:pt x="2626241" y="74428"/>
                </a:cubicBezTo>
                <a:cubicBezTo>
                  <a:pt x="2707641" y="68814"/>
                  <a:pt x="2789274" y="67339"/>
                  <a:pt x="2870790" y="63795"/>
                </a:cubicBezTo>
                <a:cubicBezTo>
                  <a:pt x="2895599" y="60251"/>
                  <a:pt x="2920561" y="57645"/>
                  <a:pt x="2945218" y="53162"/>
                </a:cubicBezTo>
                <a:cubicBezTo>
                  <a:pt x="2959595" y="50548"/>
                  <a:pt x="2973224" y="44144"/>
                  <a:pt x="2987748" y="42530"/>
                </a:cubicBezTo>
                <a:cubicBezTo>
                  <a:pt x="3037189" y="37037"/>
                  <a:pt x="3086899" y="33885"/>
                  <a:pt x="3136604" y="31897"/>
                </a:cubicBezTo>
                <a:cubicBezTo>
                  <a:pt x="3414706" y="20773"/>
                  <a:pt x="3408727" y="21265"/>
                  <a:pt x="3572539" y="21265"/>
                </a:cubicBezTo>
              </a:path>
            </a:pathLst>
          </a:custGeom>
          <a:noFill/>
          <a:ln>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extBox 5">
            <a:extLst>
              <a:ext uri="{FF2B5EF4-FFF2-40B4-BE49-F238E27FC236}">
                <a16:creationId xmlns:a16="http://schemas.microsoft.com/office/drawing/2014/main" id="{677480C3-DAFF-EC47-9C55-215DB03A12B3}"/>
              </a:ext>
            </a:extLst>
          </p:cNvPr>
          <p:cNvSpPr txBox="1"/>
          <p:nvPr/>
        </p:nvSpPr>
        <p:spPr>
          <a:xfrm>
            <a:off x="5195909" y="2290682"/>
            <a:ext cx="1344407" cy="461665"/>
          </a:xfrm>
          <a:prstGeom prst="rect">
            <a:avLst/>
          </a:prstGeom>
          <a:noFill/>
        </p:spPr>
        <p:txBody>
          <a:bodyPr wrap="none" rtlCol="0">
            <a:spAutoFit/>
          </a:bodyPr>
          <a:lstStyle/>
          <a:p>
            <a:r>
              <a:rPr lang="de-DE" sz="2400" dirty="0">
                <a:solidFill>
                  <a:schemeClr val="bg1">
                    <a:lumMod val="50000"/>
                  </a:schemeClr>
                </a:solidFill>
                <a:latin typeface="+mj-lt"/>
                <a:cs typeface="Arial"/>
              </a:rPr>
              <a:t>Frequenz</a:t>
            </a:r>
          </a:p>
        </p:txBody>
      </p:sp>
      <p:sp>
        <p:nvSpPr>
          <p:cNvPr id="7" name="TextBox 6">
            <a:extLst>
              <a:ext uri="{FF2B5EF4-FFF2-40B4-BE49-F238E27FC236}">
                <a16:creationId xmlns:a16="http://schemas.microsoft.com/office/drawing/2014/main" id="{03CC3FEA-BB87-9B48-B948-13135A18FCEA}"/>
              </a:ext>
            </a:extLst>
          </p:cNvPr>
          <p:cNvSpPr txBox="1"/>
          <p:nvPr/>
        </p:nvSpPr>
        <p:spPr>
          <a:xfrm>
            <a:off x="3708568" y="2290682"/>
            <a:ext cx="862737" cy="461665"/>
          </a:xfrm>
          <a:prstGeom prst="rect">
            <a:avLst/>
          </a:prstGeom>
          <a:noFill/>
        </p:spPr>
        <p:txBody>
          <a:bodyPr wrap="none" rtlCol="0">
            <a:spAutoFit/>
          </a:bodyPr>
          <a:lstStyle/>
          <a:p>
            <a:r>
              <a:rPr lang="de-DE" sz="2400" dirty="0">
                <a:solidFill>
                  <a:schemeClr val="bg1">
                    <a:lumMod val="50000"/>
                  </a:schemeClr>
                </a:solidFill>
                <a:latin typeface="+mj-lt"/>
                <a:cs typeface="Arial"/>
              </a:rPr>
              <a:t>3 kHz</a:t>
            </a:r>
          </a:p>
        </p:txBody>
      </p:sp>
      <p:sp>
        <p:nvSpPr>
          <p:cNvPr id="8" name="TextBox 7">
            <a:extLst>
              <a:ext uri="{FF2B5EF4-FFF2-40B4-BE49-F238E27FC236}">
                <a16:creationId xmlns:a16="http://schemas.microsoft.com/office/drawing/2014/main" id="{A2741B6A-C9F2-1348-8F57-1848EE8F95A4}"/>
              </a:ext>
            </a:extLst>
          </p:cNvPr>
          <p:cNvSpPr txBox="1"/>
          <p:nvPr/>
        </p:nvSpPr>
        <p:spPr>
          <a:xfrm rot="16200000">
            <a:off x="1316655" y="1609353"/>
            <a:ext cx="1491114" cy="461665"/>
          </a:xfrm>
          <a:prstGeom prst="rect">
            <a:avLst/>
          </a:prstGeom>
          <a:noFill/>
        </p:spPr>
        <p:txBody>
          <a:bodyPr wrap="none" rtlCol="0">
            <a:spAutoFit/>
          </a:bodyPr>
          <a:lstStyle/>
          <a:p>
            <a:r>
              <a:rPr lang="de-DE" sz="2400" dirty="0">
                <a:solidFill>
                  <a:schemeClr val="bg1">
                    <a:lumMod val="50000"/>
                  </a:schemeClr>
                </a:solidFill>
                <a:latin typeface="+mj-lt"/>
                <a:cs typeface="Arial"/>
              </a:rPr>
              <a:t>Amplitude</a:t>
            </a:r>
          </a:p>
        </p:txBody>
      </p:sp>
      <p:sp>
        <p:nvSpPr>
          <p:cNvPr id="9" name="TextBox 8">
            <a:extLst>
              <a:ext uri="{FF2B5EF4-FFF2-40B4-BE49-F238E27FC236}">
                <a16:creationId xmlns:a16="http://schemas.microsoft.com/office/drawing/2014/main" id="{3CDC835A-67E7-0745-B033-23F4CD1C4080}"/>
              </a:ext>
            </a:extLst>
          </p:cNvPr>
          <p:cNvSpPr txBox="1"/>
          <p:nvPr/>
        </p:nvSpPr>
        <p:spPr>
          <a:xfrm>
            <a:off x="7164288" y="1499681"/>
            <a:ext cx="1107996" cy="461665"/>
          </a:xfrm>
          <a:prstGeom prst="rect">
            <a:avLst/>
          </a:prstGeom>
          <a:noFill/>
        </p:spPr>
        <p:txBody>
          <a:bodyPr wrap="none" rtlCol="0">
            <a:spAutoFit/>
          </a:bodyPr>
          <a:lstStyle/>
          <a:p>
            <a:r>
              <a:rPr lang="de-DE" sz="2400" dirty="0">
                <a:solidFill>
                  <a:srgbClr val="0432FF"/>
                </a:solidFill>
                <a:latin typeface="+mj-lt"/>
                <a:cs typeface="Arial"/>
              </a:rPr>
              <a:t>editiert</a:t>
            </a:r>
          </a:p>
        </p:txBody>
      </p:sp>
      <p:sp>
        <p:nvSpPr>
          <p:cNvPr id="10" name="TextBox 9">
            <a:extLst>
              <a:ext uri="{FF2B5EF4-FFF2-40B4-BE49-F238E27FC236}">
                <a16:creationId xmlns:a16="http://schemas.microsoft.com/office/drawing/2014/main" id="{3B37EEFF-5B03-BE45-ABAF-31D9153A29B0}"/>
              </a:ext>
            </a:extLst>
          </p:cNvPr>
          <p:cNvSpPr txBox="1"/>
          <p:nvPr/>
        </p:nvSpPr>
        <p:spPr>
          <a:xfrm>
            <a:off x="2594609" y="597438"/>
            <a:ext cx="3090654" cy="461665"/>
          </a:xfrm>
          <a:prstGeom prst="rect">
            <a:avLst/>
          </a:prstGeom>
          <a:noFill/>
        </p:spPr>
        <p:txBody>
          <a:bodyPr wrap="none" rtlCol="0">
            <a:spAutoFit/>
          </a:bodyPr>
          <a:lstStyle/>
          <a:p>
            <a:r>
              <a:rPr lang="de-DE" sz="2400" dirty="0">
                <a:solidFill>
                  <a:srgbClr val="FF0000"/>
                </a:solidFill>
                <a:latin typeface="+mj-lt"/>
                <a:cs typeface="Arial"/>
              </a:rPr>
              <a:t>Spektrum von /</a:t>
            </a:r>
            <a:r>
              <a:rPr lang="de-DE" sz="2400" dirty="0" err="1">
                <a:solidFill>
                  <a:srgbClr val="FF0000"/>
                </a:solidFill>
                <a:latin typeface="+mj-lt"/>
                <a:cs typeface="Arial"/>
              </a:rPr>
              <a:t>k</a:t>
            </a:r>
            <a:r>
              <a:rPr lang="de-DE" sz="2400" dirty="0">
                <a:solidFill>
                  <a:srgbClr val="FF0000"/>
                </a:solidFill>
                <a:latin typeface="+mj-lt"/>
                <a:cs typeface="Arial"/>
              </a:rPr>
              <a:t>/ Burst</a:t>
            </a:r>
          </a:p>
        </p:txBody>
      </p:sp>
      <p:sp>
        <p:nvSpPr>
          <p:cNvPr id="11" name="TextBox 10">
            <a:extLst>
              <a:ext uri="{FF2B5EF4-FFF2-40B4-BE49-F238E27FC236}">
                <a16:creationId xmlns:a16="http://schemas.microsoft.com/office/drawing/2014/main" id="{C1B9CDCD-21D6-7942-BA7E-2ADDFB46255B}"/>
              </a:ext>
            </a:extLst>
          </p:cNvPr>
          <p:cNvSpPr txBox="1"/>
          <p:nvPr/>
        </p:nvSpPr>
        <p:spPr>
          <a:xfrm>
            <a:off x="453592" y="5478333"/>
            <a:ext cx="8047425" cy="830997"/>
          </a:xfrm>
          <a:prstGeom prst="rect">
            <a:avLst/>
          </a:prstGeom>
          <a:noFill/>
        </p:spPr>
        <p:txBody>
          <a:bodyPr wrap="square" rtlCol="0">
            <a:spAutoFit/>
          </a:bodyPr>
          <a:lstStyle/>
          <a:p>
            <a:r>
              <a:rPr lang="de-DE" sz="2400" dirty="0">
                <a:latin typeface="+mj-lt"/>
                <a:cs typeface="Arial"/>
              </a:rPr>
              <a:t>Die Hinzufügung von einem 3 kHz Gipfel  (typisch für /</a:t>
            </a:r>
            <a:r>
              <a:rPr lang="de-DE" sz="2400" dirty="0" err="1">
                <a:latin typeface="+mj-lt"/>
                <a:cs typeface="Arial"/>
              </a:rPr>
              <a:t>k</a:t>
            </a:r>
            <a:r>
              <a:rPr lang="de-DE" sz="2400" dirty="0">
                <a:latin typeface="+mj-lt"/>
                <a:cs typeface="Arial"/>
              </a:rPr>
              <a:t>/) zu einem /t/ Spektrum führte </a:t>
            </a:r>
            <a:r>
              <a:rPr lang="de-DE" sz="2400" i="1" dirty="0">
                <a:latin typeface="+mj-lt"/>
                <a:cs typeface="Arial"/>
              </a:rPr>
              <a:t>nicht </a:t>
            </a:r>
            <a:r>
              <a:rPr lang="de-DE" sz="2400" dirty="0">
                <a:latin typeface="+mj-lt"/>
                <a:cs typeface="Arial"/>
              </a:rPr>
              <a:t>zur Wahrnehmung von /</a:t>
            </a:r>
            <a:r>
              <a:rPr lang="de-DE" sz="2400" dirty="0" err="1">
                <a:latin typeface="+mj-lt"/>
                <a:cs typeface="Arial"/>
              </a:rPr>
              <a:t>k</a:t>
            </a:r>
            <a:r>
              <a:rPr lang="de-DE" sz="2400" dirty="0">
                <a:latin typeface="+mj-lt"/>
                <a:cs typeface="Arial"/>
              </a:rPr>
              <a:t>/</a:t>
            </a:r>
          </a:p>
        </p:txBody>
      </p:sp>
      <p:pic>
        <p:nvPicPr>
          <p:cNvPr id="12" name="Picture 11">
            <a:extLst>
              <a:ext uri="{FF2B5EF4-FFF2-40B4-BE49-F238E27FC236}">
                <a16:creationId xmlns:a16="http://schemas.microsoft.com/office/drawing/2014/main" id="{5946443C-EE91-7042-BFDF-0476BBC551AF}"/>
              </a:ext>
            </a:extLst>
          </p:cNvPr>
          <p:cNvPicPr>
            <a:picLocks noChangeAspect="1"/>
          </p:cNvPicPr>
          <p:nvPr/>
        </p:nvPicPr>
        <p:blipFill rotWithShape="1">
          <a:blip r:embed="rId2"/>
          <a:srcRect l="4991" t="35698" r="15299" b="11085"/>
          <a:stretch/>
        </p:blipFill>
        <p:spPr>
          <a:xfrm>
            <a:off x="951791" y="2778365"/>
            <a:ext cx="7051029" cy="2713946"/>
          </a:xfrm>
          <a:prstGeom prst="rect">
            <a:avLst/>
          </a:prstGeom>
        </p:spPr>
      </p:pic>
      <p:sp>
        <p:nvSpPr>
          <p:cNvPr id="13" name="Rectangle 1">
            <a:extLst>
              <a:ext uri="{FF2B5EF4-FFF2-40B4-BE49-F238E27FC236}">
                <a16:creationId xmlns:a16="http://schemas.microsoft.com/office/drawing/2014/main" id="{7CFE6A19-1D29-EB49-9113-212EECCA93A4}"/>
              </a:ext>
            </a:extLst>
          </p:cNvPr>
          <p:cNvSpPr>
            <a:spLocks/>
          </p:cNvSpPr>
          <p:nvPr/>
        </p:nvSpPr>
        <p:spPr bwMode="auto">
          <a:xfrm>
            <a:off x="525988" y="93382"/>
            <a:ext cx="7746295"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err="1">
                <a:latin typeface="Calibri"/>
                <a:cs typeface="Calibri"/>
              </a:rPr>
              <a:t>Empirische</a:t>
            </a:r>
            <a:r>
              <a:rPr lang="en-US" sz="2400" dirty="0">
                <a:latin typeface="Calibri"/>
                <a:cs typeface="Calibri"/>
              </a:rPr>
              <a:t> </a:t>
            </a:r>
            <a:r>
              <a:rPr lang="en-US" sz="2400" dirty="0" err="1">
                <a:latin typeface="Calibri"/>
                <a:cs typeface="Calibri"/>
              </a:rPr>
              <a:t>Untersuchung</a:t>
            </a:r>
            <a:r>
              <a:rPr lang="en-US" sz="2400" dirty="0">
                <a:latin typeface="Calibri"/>
                <a:cs typeface="Calibri"/>
              </a:rPr>
              <a:t> (Chang, </a:t>
            </a:r>
            <a:r>
              <a:rPr lang="en-US" sz="2400" dirty="0" err="1">
                <a:latin typeface="Calibri"/>
                <a:cs typeface="Calibri"/>
              </a:rPr>
              <a:t>Plauché</a:t>
            </a:r>
            <a:r>
              <a:rPr lang="en-US" sz="2400" dirty="0">
                <a:latin typeface="Calibri"/>
                <a:cs typeface="Calibri"/>
              </a:rPr>
              <a:t>, </a:t>
            </a:r>
            <a:r>
              <a:rPr lang="en-US" sz="2400" dirty="0" err="1">
                <a:latin typeface="Calibri"/>
                <a:cs typeface="Calibri"/>
              </a:rPr>
              <a:t>Ohala</a:t>
            </a:r>
            <a:r>
              <a:rPr lang="en-US" sz="2400" dirty="0">
                <a:latin typeface="Calibri"/>
                <a:cs typeface="Calibri"/>
              </a:rPr>
              <a:t>, 2001)</a:t>
            </a:r>
            <a:r>
              <a:rPr lang="en-US" sz="2400" baseline="30000" dirty="0">
                <a:latin typeface="Calibri"/>
                <a:cs typeface="Calibri"/>
              </a:rPr>
              <a:t>1</a:t>
            </a:r>
          </a:p>
        </p:txBody>
      </p:sp>
      <p:sp>
        <p:nvSpPr>
          <p:cNvPr id="2" name="TextBox 1">
            <a:extLst>
              <a:ext uri="{FF2B5EF4-FFF2-40B4-BE49-F238E27FC236}">
                <a16:creationId xmlns:a16="http://schemas.microsoft.com/office/drawing/2014/main" id="{1E649418-0504-884F-99AD-278AB0F1397C}"/>
              </a:ext>
            </a:extLst>
          </p:cNvPr>
          <p:cNvSpPr txBox="1"/>
          <p:nvPr/>
        </p:nvSpPr>
        <p:spPr>
          <a:xfrm>
            <a:off x="2771800" y="6302953"/>
            <a:ext cx="1635384" cy="461665"/>
          </a:xfrm>
          <a:prstGeom prst="rect">
            <a:avLst/>
          </a:prstGeom>
          <a:noFill/>
        </p:spPr>
        <p:txBody>
          <a:bodyPr wrap="none" rtlCol="0">
            <a:spAutoFit/>
          </a:bodyPr>
          <a:lstStyle/>
          <a:p>
            <a:r>
              <a:rPr lang="de-DE" sz="2400" b="1" dirty="0">
                <a:latin typeface="+mj-lt"/>
                <a:cs typeface="Arial"/>
              </a:rPr>
              <a:t>1</a:t>
            </a:r>
            <a:r>
              <a:rPr lang="de-DE" b="1" dirty="0">
                <a:latin typeface="+mj-lt"/>
                <a:cs typeface="Arial"/>
              </a:rPr>
              <a:t>. chang01.pdf</a:t>
            </a:r>
          </a:p>
        </p:txBody>
      </p:sp>
    </p:spTree>
    <p:extLst>
      <p:ext uri="{BB962C8B-B14F-4D97-AF65-F5344CB8AC3E}">
        <p14:creationId xmlns:p14="http://schemas.microsoft.com/office/powerpoint/2010/main" val="163818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D976FE-CBE4-7B48-A3FB-3803C6C2EB3E}"/>
              </a:ext>
            </a:extLst>
          </p:cNvPr>
          <p:cNvSpPr txBox="1"/>
          <p:nvPr/>
        </p:nvSpPr>
        <p:spPr>
          <a:xfrm>
            <a:off x="503040" y="1412776"/>
            <a:ext cx="8640960" cy="830997"/>
          </a:xfrm>
          <a:prstGeom prst="rect">
            <a:avLst/>
          </a:prstGeom>
          <a:noFill/>
        </p:spPr>
        <p:txBody>
          <a:bodyPr wrap="square" rtlCol="0">
            <a:spAutoFit/>
          </a:bodyPr>
          <a:lstStyle/>
          <a:p>
            <a:r>
              <a:rPr lang="de-DE" sz="2400" dirty="0">
                <a:latin typeface="+mj-lt"/>
                <a:cs typeface="Arial"/>
              </a:rPr>
              <a:t>Stimmhafte Affrikaten sind seltener als stimmlose in den Sprachen der Welt: Verhältnis 1:3  (</a:t>
            </a:r>
            <a:r>
              <a:rPr lang="de-DE" sz="2400" dirty="0" err="1">
                <a:latin typeface="+mj-lt"/>
                <a:cs typeface="Arial"/>
              </a:rPr>
              <a:t>Maddieson</a:t>
            </a:r>
            <a:r>
              <a:rPr lang="de-DE" sz="2400" dirty="0">
                <a:latin typeface="+mj-lt"/>
                <a:cs typeface="Arial"/>
              </a:rPr>
              <a:t> 1984, S. 38-39)</a:t>
            </a:r>
          </a:p>
        </p:txBody>
      </p:sp>
      <p:sp>
        <p:nvSpPr>
          <p:cNvPr id="6" name="TextBox 5">
            <a:extLst>
              <a:ext uri="{FF2B5EF4-FFF2-40B4-BE49-F238E27FC236}">
                <a16:creationId xmlns:a16="http://schemas.microsoft.com/office/drawing/2014/main" id="{BF005DFB-B583-A54A-9660-8969E6C19F9B}"/>
              </a:ext>
            </a:extLst>
          </p:cNvPr>
          <p:cNvSpPr txBox="1"/>
          <p:nvPr/>
        </p:nvSpPr>
        <p:spPr>
          <a:xfrm>
            <a:off x="478767" y="2780928"/>
            <a:ext cx="8461448" cy="830997"/>
          </a:xfrm>
          <a:prstGeom prst="rect">
            <a:avLst/>
          </a:prstGeom>
          <a:noFill/>
        </p:spPr>
        <p:txBody>
          <a:bodyPr wrap="square" rtlCol="0">
            <a:spAutoFit/>
          </a:bodyPr>
          <a:lstStyle/>
          <a:p>
            <a:r>
              <a:rPr lang="de-DE" sz="2400" dirty="0">
                <a:latin typeface="+mj-lt"/>
                <a:cs typeface="Arial"/>
              </a:rPr>
              <a:t>Im allgemeinen sind stimmhafte Frikative/Affrikaten selten, weil Stimmhaftigkeit mit Turbulenz nicht besonders kompatibel sind.</a:t>
            </a:r>
          </a:p>
        </p:txBody>
      </p:sp>
      <p:sp>
        <p:nvSpPr>
          <p:cNvPr id="7" name="Rectangle 1">
            <a:extLst>
              <a:ext uri="{FF2B5EF4-FFF2-40B4-BE49-F238E27FC236}">
                <a16:creationId xmlns:a16="http://schemas.microsoft.com/office/drawing/2014/main" id="{ABA1E4BF-38A9-CB43-BF2F-090CF856E099}"/>
              </a:ext>
            </a:extLst>
          </p:cNvPr>
          <p:cNvSpPr>
            <a:spLocks/>
          </p:cNvSpPr>
          <p:nvPr/>
        </p:nvSpPr>
        <p:spPr bwMode="auto">
          <a:xfrm>
            <a:off x="1259632" y="157244"/>
            <a:ext cx="5868652"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r>
              <a:rPr lang="de-DE" sz="2400" dirty="0">
                <a:cs typeface="Arial"/>
              </a:rPr>
              <a:t>Velar Palatalisierung und Stimmhaftigkeit</a:t>
            </a:r>
          </a:p>
        </p:txBody>
      </p:sp>
      <p:sp>
        <p:nvSpPr>
          <p:cNvPr id="2" name="TextBox 1">
            <a:extLst>
              <a:ext uri="{FF2B5EF4-FFF2-40B4-BE49-F238E27FC236}">
                <a16:creationId xmlns:a16="http://schemas.microsoft.com/office/drawing/2014/main" id="{82D8D251-5609-834C-AA48-4A1A69D0C102}"/>
              </a:ext>
            </a:extLst>
          </p:cNvPr>
          <p:cNvSpPr txBox="1"/>
          <p:nvPr/>
        </p:nvSpPr>
        <p:spPr>
          <a:xfrm>
            <a:off x="478767" y="4093621"/>
            <a:ext cx="8053673" cy="830997"/>
          </a:xfrm>
          <a:prstGeom prst="rect">
            <a:avLst/>
          </a:prstGeom>
          <a:noFill/>
        </p:spPr>
        <p:txBody>
          <a:bodyPr wrap="square" rtlCol="0">
            <a:spAutoFit/>
          </a:bodyPr>
          <a:lstStyle/>
          <a:p>
            <a:r>
              <a:rPr lang="de-DE" sz="2400" dirty="0">
                <a:latin typeface="+mj-lt"/>
                <a:cs typeface="Arial"/>
              </a:rPr>
              <a:t>Vielleicht aus diesem Grund werden stimmhafte Frikative oft diachron </a:t>
            </a:r>
            <a:r>
              <a:rPr lang="de-DE" sz="2400" dirty="0" err="1">
                <a:latin typeface="+mj-lt"/>
                <a:cs typeface="Arial"/>
              </a:rPr>
              <a:t>lenisiert</a:t>
            </a:r>
            <a:r>
              <a:rPr lang="de-DE" sz="2400" dirty="0">
                <a:latin typeface="+mj-lt"/>
                <a:cs typeface="Arial"/>
              </a:rPr>
              <a:t>. </a:t>
            </a:r>
          </a:p>
        </p:txBody>
      </p:sp>
      <p:sp>
        <p:nvSpPr>
          <p:cNvPr id="3" name="TextBox 2">
            <a:extLst>
              <a:ext uri="{FF2B5EF4-FFF2-40B4-BE49-F238E27FC236}">
                <a16:creationId xmlns:a16="http://schemas.microsoft.com/office/drawing/2014/main" id="{FC35E213-2E8F-0A4B-8C74-E3B7EDF16C18}"/>
              </a:ext>
            </a:extLst>
          </p:cNvPr>
          <p:cNvSpPr txBox="1"/>
          <p:nvPr/>
        </p:nvSpPr>
        <p:spPr>
          <a:xfrm>
            <a:off x="1115616" y="6237312"/>
            <a:ext cx="6336704" cy="338554"/>
          </a:xfrm>
          <a:prstGeom prst="rect">
            <a:avLst/>
          </a:prstGeom>
          <a:noFill/>
        </p:spPr>
        <p:txBody>
          <a:bodyPr wrap="square" rtlCol="0">
            <a:spAutoFit/>
          </a:bodyPr>
          <a:lstStyle/>
          <a:p>
            <a:r>
              <a:rPr lang="de-DE" sz="1600" dirty="0" err="1">
                <a:latin typeface="+mj-lt"/>
                <a:cs typeface="Arial"/>
              </a:rPr>
              <a:t>Maddieson</a:t>
            </a:r>
            <a:r>
              <a:rPr lang="de-DE" sz="1600" dirty="0">
                <a:latin typeface="+mj-lt"/>
                <a:cs typeface="Arial"/>
              </a:rPr>
              <a:t> (1984). </a:t>
            </a:r>
            <a:r>
              <a:rPr lang="de-DE" sz="1600" i="1" dirty="0">
                <a:latin typeface="+mj-lt"/>
                <a:cs typeface="Arial"/>
              </a:rPr>
              <a:t>Patterns </a:t>
            </a:r>
            <a:r>
              <a:rPr lang="de-DE" sz="1600" i="1" dirty="0" err="1">
                <a:latin typeface="+mj-lt"/>
                <a:cs typeface="Arial"/>
              </a:rPr>
              <a:t>of</a:t>
            </a:r>
            <a:r>
              <a:rPr lang="de-DE" sz="1600" i="1" dirty="0">
                <a:latin typeface="+mj-lt"/>
                <a:cs typeface="Arial"/>
              </a:rPr>
              <a:t> Sounds</a:t>
            </a:r>
            <a:r>
              <a:rPr lang="de-DE" sz="1600" dirty="0">
                <a:latin typeface="+mj-lt"/>
                <a:cs typeface="Arial"/>
              </a:rPr>
              <a:t>. Cambridge Univ. Press: Cambridge</a:t>
            </a:r>
          </a:p>
        </p:txBody>
      </p:sp>
    </p:spTree>
    <p:extLst>
      <p:ext uri="{BB962C8B-B14F-4D97-AF65-F5344CB8AC3E}">
        <p14:creationId xmlns:p14="http://schemas.microsoft.com/office/powerpoint/2010/main" val="2749724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21E610D5-DB51-6042-95A9-AE228170B8A7}"/>
              </a:ext>
            </a:extLst>
          </p:cNvPr>
          <p:cNvSpPr txBox="1"/>
          <p:nvPr/>
        </p:nvSpPr>
        <p:spPr>
          <a:xfrm>
            <a:off x="267077" y="827714"/>
            <a:ext cx="8609846" cy="830997"/>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z.B. Stimmhafte Frikative [ʝ, ɣ] wurden zu Gleitlauten in mittelenglisch (</a:t>
            </a:r>
            <a:r>
              <a:rPr lang="de-DE" sz="2400" dirty="0" err="1">
                <a:solidFill>
                  <a:srgbClr val="000000"/>
                </a:solidFill>
                <a:cs typeface="Arial" charset="0"/>
              </a:rPr>
              <a:t>Luick</a:t>
            </a:r>
            <a:r>
              <a:rPr lang="de-DE" sz="2400" dirty="0">
                <a:solidFill>
                  <a:srgbClr val="000000"/>
                </a:solidFill>
                <a:cs typeface="Arial" charset="0"/>
              </a:rPr>
              <a:t> et al, 2010; in Garrett &amp; Johnson, 2011</a:t>
            </a:r>
            <a:r>
              <a:rPr lang="de-DE" sz="2400" baseline="30000" dirty="0">
                <a:solidFill>
                  <a:srgbClr val="000000"/>
                </a:solidFill>
                <a:cs typeface="Arial" charset="0"/>
              </a:rPr>
              <a:t>2</a:t>
            </a:r>
            <a:r>
              <a:rPr lang="de-DE" sz="2400" dirty="0">
                <a:solidFill>
                  <a:srgbClr val="000000"/>
                </a:solidFill>
                <a:cs typeface="Arial" charset="0"/>
              </a:rPr>
              <a:t>).</a:t>
            </a:r>
          </a:p>
        </p:txBody>
      </p:sp>
      <p:sp>
        <p:nvSpPr>
          <p:cNvPr id="32" name="TextBox 31">
            <a:extLst>
              <a:ext uri="{FF2B5EF4-FFF2-40B4-BE49-F238E27FC236}">
                <a16:creationId xmlns:a16="http://schemas.microsoft.com/office/drawing/2014/main" id="{A5BDBAFF-D43A-9D4C-BCFC-A2F2AD757377}"/>
              </a:ext>
            </a:extLst>
          </p:cNvPr>
          <p:cNvSpPr txBox="1"/>
          <p:nvPr/>
        </p:nvSpPr>
        <p:spPr>
          <a:xfrm>
            <a:off x="494828" y="2020463"/>
            <a:ext cx="2103016"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Mittelenglisch</a:t>
            </a:r>
          </a:p>
        </p:txBody>
      </p:sp>
      <p:sp>
        <p:nvSpPr>
          <p:cNvPr id="33" name="TextBox 32">
            <a:extLst>
              <a:ext uri="{FF2B5EF4-FFF2-40B4-BE49-F238E27FC236}">
                <a16:creationId xmlns:a16="http://schemas.microsoft.com/office/drawing/2014/main" id="{2B0E2404-5327-4A42-B9D2-511F58948F3F}"/>
              </a:ext>
            </a:extLst>
          </p:cNvPr>
          <p:cNvSpPr txBox="1"/>
          <p:nvPr/>
        </p:nvSpPr>
        <p:spPr>
          <a:xfrm>
            <a:off x="3234596" y="2020463"/>
            <a:ext cx="1327787"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Englisch</a:t>
            </a:r>
          </a:p>
        </p:txBody>
      </p:sp>
      <p:sp>
        <p:nvSpPr>
          <p:cNvPr id="34" name="TextBox 33">
            <a:extLst>
              <a:ext uri="{FF2B5EF4-FFF2-40B4-BE49-F238E27FC236}">
                <a16:creationId xmlns:a16="http://schemas.microsoft.com/office/drawing/2014/main" id="{EFEF8798-C09E-1942-AC6A-8442597A0395}"/>
              </a:ext>
            </a:extLst>
          </p:cNvPr>
          <p:cNvSpPr txBox="1"/>
          <p:nvPr/>
        </p:nvSpPr>
        <p:spPr>
          <a:xfrm>
            <a:off x="5824967" y="2020463"/>
            <a:ext cx="2168994"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Deutsch</a:t>
            </a:r>
          </a:p>
        </p:txBody>
      </p:sp>
      <p:sp>
        <p:nvSpPr>
          <p:cNvPr id="35" name="TextBox 34">
            <a:extLst>
              <a:ext uri="{FF2B5EF4-FFF2-40B4-BE49-F238E27FC236}">
                <a16:creationId xmlns:a16="http://schemas.microsoft.com/office/drawing/2014/main" id="{4BD49FFF-B89B-AF4E-BBCB-642EB4DD5D96}"/>
              </a:ext>
            </a:extLst>
          </p:cNvPr>
          <p:cNvSpPr txBox="1"/>
          <p:nvPr/>
        </p:nvSpPr>
        <p:spPr>
          <a:xfrm>
            <a:off x="711706" y="2482128"/>
            <a:ext cx="877163" cy="461665"/>
          </a:xfrm>
          <a:prstGeom prst="rect">
            <a:avLst/>
          </a:prstGeom>
          <a:noFill/>
        </p:spPr>
        <p:txBody>
          <a:bodyPr wrap="none" rtlCol="0">
            <a:spAutoFit/>
          </a:bodyPr>
          <a:lstStyle/>
          <a:p>
            <a:pPr defTabSz="914400" fontAlgn="base">
              <a:spcBef>
                <a:spcPct val="0"/>
              </a:spcBef>
              <a:spcAft>
                <a:spcPct val="0"/>
              </a:spcAft>
            </a:pPr>
            <a:r>
              <a:rPr lang="de-DE" sz="2400" dirty="0">
                <a:solidFill>
                  <a:srgbClr val="000000"/>
                </a:solidFill>
                <a:cs typeface="Arial" charset="0"/>
              </a:rPr>
              <a:t>/e:</a:t>
            </a:r>
            <a:r>
              <a:rPr lang="en-US" sz="2400" b="1" dirty="0" err="1">
                <a:solidFill>
                  <a:srgbClr val="000000"/>
                </a:solidFill>
                <a:cs typeface="Arial" charset="0"/>
              </a:rPr>
              <a:t>ʝ</a:t>
            </a:r>
            <a:r>
              <a:rPr lang="en-US" sz="2400" dirty="0" err="1">
                <a:solidFill>
                  <a:srgbClr val="000000"/>
                </a:solidFill>
                <a:cs typeface="Arial" charset="0"/>
              </a:rPr>
              <a:t>e</a:t>
            </a:r>
            <a:r>
              <a:rPr lang="en-US" sz="2400" dirty="0">
                <a:solidFill>
                  <a:srgbClr val="000000"/>
                </a:solidFill>
                <a:latin typeface="Arial" charset="0"/>
                <a:cs typeface="Arial" charset="0"/>
              </a:rPr>
              <a:t>/</a:t>
            </a:r>
            <a:endParaRPr lang="de-DE" sz="2400" dirty="0">
              <a:solidFill>
                <a:srgbClr val="000000"/>
              </a:solidFill>
              <a:cs typeface="Arial" charset="0"/>
            </a:endParaRPr>
          </a:p>
        </p:txBody>
      </p:sp>
      <p:sp>
        <p:nvSpPr>
          <p:cNvPr id="36" name="TextBox 35">
            <a:extLst>
              <a:ext uri="{FF2B5EF4-FFF2-40B4-BE49-F238E27FC236}">
                <a16:creationId xmlns:a16="http://schemas.microsoft.com/office/drawing/2014/main" id="{C5AC8E50-8572-7B44-A6EE-26AE31A273BB}"/>
              </a:ext>
            </a:extLst>
          </p:cNvPr>
          <p:cNvSpPr txBox="1"/>
          <p:nvPr/>
        </p:nvSpPr>
        <p:spPr>
          <a:xfrm>
            <a:off x="711706" y="2975865"/>
            <a:ext cx="933812" cy="462997"/>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/la</a:t>
            </a:r>
            <a:r>
              <a:rPr lang="en-US" sz="2400" b="1" dirty="0" err="1">
                <a:solidFill>
                  <a:srgbClr val="000000"/>
                </a:solidFill>
                <a:cs typeface="Arial" charset="0"/>
              </a:rPr>
              <a:t>ɣ</a:t>
            </a:r>
            <a:r>
              <a:rPr lang="en-US" sz="2400" dirty="0" err="1">
                <a:solidFill>
                  <a:srgbClr val="000000"/>
                </a:solidFill>
                <a:cs typeface="Arial" charset="0"/>
              </a:rPr>
              <a:t>e</a:t>
            </a:r>
            <a:r>
              <a:rPr lang="en-US" sz="2400" dirty="0">
                <a:solidFill>
                  <a:srgbClr val="000000"/>
                </a:solidFill>
                <a:cs typeface="Arial" charset="0"/>
              </a:rPr>
              <a:t>/</a:t>
            </a:r>
            <a:endParaRPr lang="de-DE" sz="2400" dirty="0">
              <a:solidFill>
                <a:srgbClr val="000000"/>
              </a:solidFill>
              <a:cs typeface="Arial" charset="0"/>
            </a:endParaRPr>
          </a:p>
        </p:txBody>
      </p:sp>
      <p:sp>
        <p:nvSpPr>
          <p:cNvPr id="37" name="TextBox 36">
            <a:extLst>
              <a:ext uri="{FF2B5EF4-FFF2-40B4-BE49-F238E27FC236}">
                <a16:creationId xmlns:a16="http://schemas.microsoft.com/office/drawing/2014/main" id="{9D7886D5-3CC1-8B4F-8EFB-7D82CFDCAE7C}"/>
              </a:ext>
            </a:extLst>
          </p:cNvPr>
          <p:cNvSpPr txBox="1"/>
          <p:nvPr/>
        </p:nvSpPr>
        <p:spPr>
          <a:xfrm>
            <a:off x="711706" y="3438862"/>
            <a:ext cx="1313180" cy="461665"/>
          </a:xfrm>
          <a:prstGeom prst="rect">
            <a:avLst/>
          </a:prstGeom>
          <a:noFill/>
        </p:spPr>
        <p:txBody>
          <a:bodyPr wrap="none" rtlCol="0">
            <a:spAutoFit/>
          </a:bodyPr>
          <a:lstStyle/>
          <a:p>
            <a:pPr defTabSz="914400" fontAlgn="base">
              <a:spcBef>
                <a:spcPct val="0"/>
              </a:spcBef>
              <a:spcAft>
                <a:spcPct val="0"/>
              </a:spcAft>
            </a:pPr>
            <a:r>
              <a:rPr lang="de-DE" sz="2400" dirty="0">
                <a:solidFill>
                  <a:srgbClr val="000000"/>
                </a:solidFill>
                <a:cs typeface="Arial" charset="0"/>
              </a:rPr>
              <a:t>/</a:t>
            </a:r>
            <a:r>
              <a:rPr lang="en-US" sz="2400" dirty="0" err="1">
                <a:solidFill>
                  <a:srgbClr val="000000"/>
                </a:solidFill>
                <a:cs typeface="Arial" charset="0"/>
              </a:rPr>
              <a:t>ʝeo</a:t>
            </a:r>
            <a:r>
              <a:rPr lang="en-US" sz="2400" b="1" dirty="0" err="1">
                <a:solidFill>
                  <a:srgbClr val="000000"/>
                </a:solidFill>
                <a:cs typeface="Arial" charset="0"/>
              </a:rPr>
              <a:t>ɣ</a:t>
            </a:r>
            <a:r>
              <a:rPr lang="en-US" sz="2400" dirty="0" err="1">
                <a:solidFill>
                  <a:srgbClr val="000000"/>
                </a:solidFill>
                <a:cs typeface="Arial" charset="0"/>
              </a:rPr>
              <a:t>uð</a:t>
            </a:r>
            <a:r>
              <a:rPr lang="en-US" sz="2400" dirty="0">
                <a:solidFill>
                  <a:srgbClr val="000000"/>
                </a:solidFill>
                <a:cs typeface="Arial" charset="0"/>
              </a:rPr>
              <a:t>/</a:t>
            </a:r>
            <a:endParaRPr lang="de-DE" sz="2400" dirty="0">
              <a:solidFill>
                <a:srgbClr val="000000"/>
              </a:solidFill>
              <a:cs typeface="Arial" charset="0"/>
            </a:endParaRPr>
          </a:p>
        </p:txBody>
      </p:sp>
      <p:sp>
        <p:nvSpPr>
          <p:cNvPr id="38" name="TextBox 37">
            <a:extLst>
              <a:ext uri="{FF2B5EF4-FFF2-40B4-BE49-F238E27FC236}">
                <a16:creationId xmlns:a16="http://schemas.microsoft.com/office/drawing/2014/main" id="{4344C5AE-626B-6C42-9E12-E3ACD71378F6}"/>
              </a:ext>
            </a:extLst>
          </p:cNvPr>
          <p:cNvSpPr txBox="1"/>
          <p:nvPr/>
        </p:nvSpPr>
        <p:spPr>
          <a:xfrm>
            <a:off x="711706" y="4041881"/>
            <a:ext cx="1377300" cy="461665"/>
          </a:xfrm>
          <a:prstGeom prst="rect">
            <a:avLst/>
          </a:prstGeom>
          <a:noFill/>
        </p:spPr>
        <p:txBody>
          <a:bodyPr wrap="none" rtlCol="0">
            <a:spAutoFit/>
          </a:bodyPr>
          <a:lstStyle/>
          <a:p>
            <a:pPr defTabSz="914400" fontAlgn="base">
              <a:spcBef>
                <a:spcPct val="0"/>
              </a:spcBef>
              <a:spcAft>
                <a:spcPct val="0"/>
              </a:spcAft>
            </a:pPr>
            <a:r>
              <a:rPr lang="de-DE" sz="2400" dirty="0">
                <a:solidFill>
                  <a:srgbClr val="000000"/>
                </a:solidFill>
                <a:cs typeface="Arial" charset="0"/>
              </a:rPr>
              <a:t>/</a:t>
            </a:r>
            <a:r>
              <a:rPr lang="de-DE" sz="2400" dirty="0" err="1">
                <a:solidFill>
                  <a:srgbClr val="000000"/>
                </a:solidFill>
                <a:cs typeface="Arial" charset="0"/>
              </a:rPr>
              <a:t>bor</a:t>
            </a:r>
            <a:r>
              <a:rPr lang="en-US" sz="2400" b="1" dirty="0" err="1">
                <a:solidFill>
                  <a:srgbClr val="000000"/>
                </a:solidFill>
                <a:cs typeface="Arial" charset="0"/>
              </a:rPr>
              <a:t>ɣ</a:t>
            </a:r>
            <a:r>
              <a:rPr lang="en-US" sz="2400" dirty="0" err="1">
                <a:solidFill>
                  <a:srgbClr val="000000"/>
                </a:solidFill>
                <a:cs typeface="Arial" charset="0"/>
              </a:rPr>
              <a:t>ian</a:t>
            </a:r>
            <a:r>
              <a:rPr lang="en-US" sz="2400" dirty="0">
                <a:solidFill>
                  <a:srgbClr val="000000"/>
                </a:solidFill>
                <a:cs typeface="Arial" charset="0"/>
              </a:rPr>
              <a:t>/</a:t>
            </a:r>
            <a:endParaRPr lang="de-DE" sz="2400" dirty="0">
              <a:solidFill>
                <a:srgbClr val="000000"/>
              </a:solidFill>
              <a:cs typeface="Arial" charset="0"/>
            </a:endParaRPr>
          </a:p>
        </p:txBody>
      </p:sp>
      <p:sp>
        <p:nvSpPr>
          <p:cNvPr id="39" name="TextBox 38">
            <a:extLst>
              <a:ext uri="{FF2B5EF4-FFF2-40B4-BE49-F238E27FC236}">
                <a16:creationId xmlns:a16="http://schemas.microsoft.com/office/drawing/2014/main" id="{50AEBC85-5600-6842-8E94-4C770B4ABAB8}"/>
              </a:ext>
            </a:extLst>
          </p:cNvPr>
          <p:cNvSpPr txBox="1"/>
          <p:nvPr/>
        </p:nvSpPr>
        <p:spPr>
          <a:xfrm>
            <a:off x="711706" y="4513821"/>
            <a:ext cx="1274708" cy="461665"/>
          </a:xfrm>
          <a:prstGeom prst="rect">
            <a:avLst/>
          </a:prstGeom>
          <a:noFill/>
        </p:spPr>
        <p:txBody>
          <a:bodyPr wrap="none" rtlCol="0">
            <a:spAutoFit/>
          </a:bodyPr>
          <a:lstStyle/>
          <a:p>
            <a:pPr defTabSz="914400" fontAlgn="base">
              <a:spcBef>
                <a:spcPct val="0"/>
              </a:spcBef>
              <a:spcAft>
                <a:spcPct val="0"/>
              </a:spcAft>
            </a:pPr>
            <a:r>
              <a:rPr lang="de-DE" sz="2400" dirty="0">
                <a:solidFill>
                  <a:srgbClr val="000000"/>
                </a:solidFill>
                <a:cs typeface="Arial" charset="0"/>
              </a:rPr>
              <a:t>/</a:t>
            </a:r>
            <a:r>
              <a:rPr lang="de-DE" sz="2400" dirty="0" err="1">
                <a:solidFill>
                  <a:srgbClr val="000000"/>
                </a:solidFill>
                <a:cs typeface="Arial" charset="0"/>
              </a:rPr>
              <a:t>fol</a:t>
            </a:r>
            <a:r>
              <a:rPr lang="en-US" sz="2400" b="1" dirty="0" err="1">
                <a:solidFill>
                  <a:srgbClr val="000000"/>
                </a:solidFill>
                <a:cs typeface="Arial" charset="0"/>
              </a:rPr>
              <a:t>ɣ</a:t>
            </a:r>
            <a:r>
              <a:rPr lang="en-US" sz="2400" dirty="0" err="1">
                <a:solidFill>
                  <a:srgbClr val="000000"/>
                </a:solidFill>
                <a:cs typeface="Arial" charset="0"/>
              </a:rPr>
              <a:t>ian</a:t>
            </a:r>
            <a:r>
              <a:rPr lang="en-US" sz="2400" dirty="0">
                <a:solidFill>
                  <a:srgbClr val="000000"/>
                </a:solidFill>
                <a:cs typeface="Arial" charset="0"/>
              </a:rPr>
              <a:t>/</a:t>
            </a:r>
            <a:endParaRPr lang="de-DE" sz="2400" dirty="0">
              <a:solidFill>
                <a:srgbClr val="000000"/>
              </a:solidFill>
              <a:cs typeface="Arial" charset="0"/>
            </a:endParaRPr>
          </a:p>
        </p:txBody>
      </p:sp>
      <p:sp>
        <p:nvSpPr>
          <p:cNvPr id="40" name="TextBox 39">
            <a:extLst>
              <a:ext uri="{FF2B5EF4-FFF2-40B4-BE49-F238E27FC236}">
                <a16:creationId xmlns:a16="http://schemas.microsoft.com/office/drawing/2014/main" id="{DCDDE377-EED7-8041-AC75-56D0FD72CEA3}"/>
              </a:ext>
            </a:extLst>
          </p:cNvPr>
          <p:cNvSpPr txBox="1"/>
          <p:nvPr/>
        </p:nvSpPr>
        <p:spPr>
          <a:xfrm>
            <a:off x="711706" y="4975486"/>
            <a:ext cx="1236236" cy="461665"/>
          </a:xfrm>
          <a:prstGeom prst="rect">
            <a:avLst/>
          </a:prstGeom>
          <a:noFill/>
        </p:spPr>
        <p:txBody>
          <a:bodyPr wrap="none" rtlCol="0">
            <a:spAutoFit/>
          </a:bodyPr>
          <a:lstStyle/>
          <a:p>
            <a:pPr defTabSz="914400" fontAlgn="base">
              <a:spcBef>
                <a:spcPct val="0"/>
              </a:spcBef>
              <a:spcAft>
                <a:spcPct val="0"/>
              </a:spcAft>
            </a:pPr>
            <a:r>
              <a:rPr lang="de-DE" sz="2400" dirty="0">
                <a:solidFill>
                  <a:srgbClr val="000000"/>
                </a:solidFill>
                <a:cs typeface="Arial" charset="0"/>
              </a:rPr>
              <a:t>/</a:t>
            </a:r>
            <a:r>
              <a:rPr lang="de-DE" sz="2400" dirty="0" err="1">
                <a:solidFill>
                  <a:srgbClr val="000000"/>
                </a:solidFill>
                <a:cs typeface="Arial" charset="0"/>
              </a:rPr>
              <a:t>mor</a:t>
            </a:r>
            <a:r>
              <a:rPr lang="en-US" sz="2400" b="1" dirty="0" err="1">
                <a:solidFill>
                  <a:srgbClr val="000000"/>
                </a:solidFill>
                <a:cs typeface="Arial" charset="0"/>
              </a:rPr>
              <a:t>ɣ</a:t>
            </a:r>
            <a:r>
              <a:rPr lang="en-US" sz="2400" dirty="0" err="1">
                <a:solidFill>
                  <a:srgbClr val="000000"/>
                </a:solidFill>
                <a:cs typeface="Arial" charset="0"/>
              </a:rPr>
              <a:t>e</a:t>
            </a:r>
            <a:r>
              <a:rPr lang="en-US" sz="2400" dirty="0">
                <a:solidFill>
                  <a:srgbClr val="000000"/>
                </a:solidFill>
                <a:cs typeface="Arial" charset="0"/>
              </a:rPr>
              <a:t>/</a:t>
            </a:r>
            <a:endParaRPr lang="de-DE" sz="2400" dirty="0">
              <a:solidFill>
                <a:srgbClr val="000000"/>
              </a:solidFill>
              <a:cs typeface="Arial" charset="0"/>
            </a:endParaRPr>
          </a:p>
        </p:txBody>
      </p:sp>
      <p:sp>
        <p:nvSpPr>
          <p:cNvPr id="41" name="TextBox 40">
            <a:extLst>
              <a:ext uri="{FF2B5EF4-FFF2-40B4-BE49-F238E27FC236}">
                <a16:creationId xmlns:a16="http://schemas.microsoft.com/office/drawing/2014/main" id="{1ACDC711-8154-0842-9E1A-66CD6D0AF5CB}"/>
              </a:ext>
            </a:extLst>
          </p:cNvPr>
          <p:cNvSpPr txBox="1"/>
          <p:nvPr/>
        </p:nvSpPr>
        <p:spPr>
          <a:xfrm>
            <a:off x="711706" y="5437151"/>
            <a:ext cx="1388994"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a:t>
            </a:r>
            <a:r>
              <a:rPr lang="de-DE" sz="2400" dirty="0" err="1">
                <a:solidFill>
                  <a:srgbClr val="000000"/>
                </a:solidFill>
                <a:cs typeface="Arial" charset="0"/>
              </a:rPr>
              <a:t>sor</a:t>
            </a:r>
            <a:r>
              <a:rPr lang="en-US" sz="2400" b="1" dirty="0" err="1">
                <a:solidFill>
                  <a:srgbClr val="000000"/>
                </a:solidFill>
                <a:cs typeface="Arial" charset="0"/>
              </a:rPr>
              <a:t>ɣ</a:t>
            </a:r>
            <a:r>
              <a:rPr lang="en-US" sz="2400" dirty="0" err="1">
                <a:solidFill>
                  <a:srgbClr val="000000"/>
                </a:solidFill>
                <a:cs typeface="Arial" charset="0"/>
              </a:rPr>
              <a:t>e</a:t>
            </a:r>
            <a:r>
              <a:rPr lang="en-US" sz="2400" dirty="0">
                <a:solidFill>
                  <a:srgbClr val="000000"/>
                </a:solidFill>
                <a:cs typeface="Arial" charset="0"/>
              </a:rPr>
              <a:t>/</a:t>
            </a:r>
            <a:endParaRPr lang="de-DE" sz="2400" dirty="0">
              <a:solidFill>
                <a:srgbClr val="000000"/>
              </a:solidFill>
              <a:cs typeface="Arial" charset="0"/>
            </a:endParaRPr>
          </a:p>
        </p:txBody>
      </p:sp>
      <p:sp>
        <p:nvSpPr>
          <p:cNvPr id="42" name="TextBox 41">
            <a:extLst>
              <a:ext uri="{FF2B5EF4-FFF2-40B4-BE49-F238E27FC236}">
                <a16:creationId xmlns:a16="http://schemas.microsoft.com/office/drawing/2014/main" id="{C0957135-FEB4-A843-A8D7-9367501C49CF}"/>
              </a:ext>
            </a:extLst>
          </p:cNvPr>
          <p:cNvSpPr txBox="1"/>
          <p:nvPr/>
        </p:nvSpPr>
        <p:spPr>
          <a:xfrm>
            <a:off x="3128598" y="2482128"/>
            <a:ext cx="1046200" cy="461665"/>
          </a:xfrm>
          <a:prstGeom prst="rect">
            <a:avLst/>
          </a:prstGeom>
          <a:noFill/>
        </p:spPr>
        <p:txBody>
          <a:bodyPr wrap="square" rtlCol="0">
            <a:spAutoFit/>
          </a:bodyPr>
          <a:lstStyle/>
          <a:p>
            <a:pPr defTabSz="914400" fontAlgn="base">
              <a:spcBef>
                <a:spcPct val="0"/>
              </a:spcBef>
              <a:spcAft>
                <a:spcPct val="0"/>
              </a:spcAft>
            </a:pPr>
            <a:r>
              <a:rPr lang="de-DE" sz="2400" dirty="0" err="1">
                <a:solidFill>
                  <a:srgbClr val="000000"/>
                </a:solidFill>
                <a:cs typeface="Arial" charset="0"/>
              </a:rPr>
              <a:t>eye</a:t>
            </a:r>
            <a:endParaRPr lang="de-DE" sz="2400" dirty="0">
              <a:solidFill>
                <a:srgbClr val="000000"/>
              </a:solidFill>
              <a:cs typeface="Arial" charset="0"/>
            </a:endParaRPr>
          </a:p>
        </p:txBody>
      </p:sp>
      <p:sp>
        <p:nvSpPr>
          <p:cNvPr id="43" name="TextBox 42">
            <a:extLst>
              <a:ext uri="{FF2B5EF4-FFF2-40B4-BE49-F238E27FC236}">
                <a16:creationId xmlns:a16="http://schemas.microsoft.com/office/drawing/2014/main" id="{7605560A-B7AE-8D4F-A826-C5A5F87CD1A7}"/>
              </a:ext>
            </a:extLst>
          </p:cNvPr>
          <p:cNvSpPr txBox="1"/>
          <p:nvPr/>
        </p:nvSpPr>
        <p:spPr>
          <a:xfrm>
            <a:off x="3128598" y="2977197"/>
            <a:ext cx="2144603" cy="461665"/>
          </a:xfrm>
          <a:prstGeom prst="rect">
            <a:avLst/>
          </a:prstGeom>
          <a:noFill/>
        </p:spPr>
        <p:txBody>
          <a:bodyPr wrap="square" rtlCol="0">
            <a:spAutoFit/>
          </a:bodyPr>
          <a:lstStyle/>
          <a:p>
            <a:pPr defTabSz="914400" fontAlgn="base">
              <a:spcBef>
                <a:spcPct val="0"/>
              </a:spcBef>
              <a:spcAft>
                <a:spcPct val="0"/>
              </a:spcAft>
            </a:pPr>
            <a:r>
              <a:rPr lang="de-DE" sz="2400" dirty="0" err="1">
                <a:solidFill>
                  <a:srgbClr val="000000"/>
                </a:solidFill>
                <a:cs typeface="Arial" charset="0"/>
              </a:rPr>
              <a:t>law</a:t>
            </a:r>
            <a:r>
              <a:rPr lang="de-DE" sz="2400" dirty="0">
                <a:solidFill>
                  <a:srgbClr val="000000"/>
                </a:solidFill>
                <a:cs typeface="Arial" charset="0"/>
              </a:rPr>
              <a:t> (legal)</a:t>
            </a:r>
          </a:p>
        </p:txBody>
      </p:sp>
      <p:sp>
        <p:nvSpPr>
          <p:cNvPr id="44" name="TextBox 43">
            <a:extLst>
              <a:ext uri="{FF2B5EF4-FFF2-40B4-BE49-F238E27FC236}">
                <a16:creationId xmlns:a16="http://schemas.microsoft.com/office/drawing/2014/main" id="{A996EA3F-7846-D747-8910-53A0DE4B3447}"/>
              </a:ext>
            </a:extLst>
          </p:cNvPr>
          <p:cNvSpPr txBox="1"/>
          <p:nvPr/>
        </p:nvSpPr>
        <p:spPr>
          <a:xfrm>
            <a:off x="3128598" y="3438862"/>
            <a:ext cx="1433785" cy="461665"/>
          </a:xfrm>
          <a:prstGeom prst="rect">
            <a:avLst/>
          </a:prstGeom>
          <a:noFill/>
        </p:spPr>
        <p:txBody>
          <a:bodyPr wrap="square" rtlCol="0">
            <a:spAutoFit/>
          </a:bodyPr>
          <a:lstStyle/>
          <a:p>
            <a:pPr defTabSz="914400" fontAlgn="base">
              <a:spcBef>
                <a:spcPct val="0"/>
              </a:spcBef>
              <a:spcAft>
                <a:spcPct val="0"/>
              </a:spcAft>
            </a:pPr>
            <a:r>
              <a:rPr lang="de-DE" sz="2400" dirty="0" err="1">
                <a:solidFill>
                  <a:srgbClr val="000000"/>
                </a:solidFill>
                <a:cs typeface="Arial" charset="0"/>
              </a:rPr>
              <a:t>youth</a:t>
            </a:r>
            <a:endParaRPr lang="de-DE" sz="2400" dirty="0">
              <a:solidFill>
                <a:srgbClr val="000000"/>
              </a:solidFill>
              <a:cs typeface="Arial" charset="0"/>
            </a:endParaRPr>
          </a:p>
        </p:txBody>
      </p:sp>
      <p:sp>
        <p:nvSpPr>
          <p:cNvPr id="45" name="TextBox 44">
            <a:extLst>
              <a:ext uri="{FF2B5EF4-FFF2-40B4-BE49-F238E27FC236}">
                <a16:creationId xmlns:a16="http://schemas.microsoft.com/office/drawing/2014/main" id="{492BB913-1D3F-2F4C-9118-8D4DB547D132}"/>
              </a:ext>
            </a:extLst>
          </p:cNvPr>
          <p:cNvSpPr txBox="1"/>
          <p:nvPr/>
        </p:nvSpPr>
        <p:spPr>
          <a:xfrm>
            <a:off x="3128598" y="4041881"/>
            <a:ext cx="1973065" cy="461665"/>
          </a:xfrm>
          <a:prstGeom prst="rect">
            <a:avLst/>
          </a:prstGeom>
          <a:noFill/>
        </p:spPr>
        <p:txBody>
          <a:bodyPr wrap="square" rtlCol="0">
            <a:spAutoFit/>
          </a:bodyPr>
          <a:lstStyle/>
          <a:p>
            <a:pPr defTabSz="914400" fontAlgn="base">
              <a:spcBef>
                <a:spcPct val="0"/>
              </a:spcBef>
              <a:spcAft>
                <a:spcPct val="0"/>
              </a:spcAft>
            </a:pPr>
            <a:r>
              <a:rPr lang="de-DE" sz="2400" dirty="0" err="1">
                <a:solidFill>
                  <a:srgbClr val="000000"/>
                </a:solidFill>
                <a:cs typeface="Arial" charset="0"/>
              </a:rPr>
              <a:t>borrow</a:t>
            </a:r>
            <a:endParaRPr lang="de-DE" sz="2400" dirty="0">
              <a:solidFill>
                <a:srgbClr val="000000"/>
              </a:solidFill>
              <a:cs typeface="Arial" charset="0"/>
            </a:endParaRPr>
          </a:p>
        </p:txBody>
      </p:sp>
      <p:sp>
        <p:nvSpPr>
          <p:cNvPr id="46" name="TextBox 45">
            <a:extLst>
              <a:ext uri="{FF2B5EF4-FFF2-40B4-BE49-F238E27FC236}">
                <a16:creationId xmlns:a16="http://schemas.microsoft.com/office/drawing/2014/main" id="{6804E2DB-8320-9A42-B0B3-42B33781AC5F}"/>
              </a:ext>
            </a:extLst>
          </p:cNvPr>
          <p:cNvSpPr txBox="1"/>
          <p:nvPr/>
        </p:nvSpPr>
        <p:spPr>
          <a:xfrm>
            <a:off x="3128598" y="4513821"/>
            <a:ext cx="1973065" cy="461665"/>
          </a:xfrm>
          <a:prstGeom prst="rect">
            <a:avLst/>
          </a:prstGeom>
          <a:noFill/>
        </p:spPr>
        <p:txBody>
          <a:bodyPr wrap="square" rtlCol="0">
            <a:spAutoFit/>
          </a:bodyPr>
          <a:lstStyle/>
          <a:p>
            <a:pPr defTabSz="914400" fontAlgn="base">
              <a:spcBef>
                <a:spcPct val="0"/>
              </a:spcBef>
              <a:spcAft>
                <a:spcPct val="0"/>
              </a:spcAft>
            </a:pPr>
            <a:r>
              <a:rPr lang="de-DE" sz="2400" dirty="0" err="1">
                <a:solidFill>
                  <a:srgbClr val="000000"/>
                </a:solidFill>
                <a:cs typeface="Arial" charset="0"/>
              </a:rPr>
              <a:t>follow</a:t>
            </a:r>
            <a:endParaRPr lang="de-DE" sz="2400" dirty="0">
              <a:solidFill>
                <a:srgbClr val="000000"/>
              </a:solidFill>
              <a:cs typeface="Arial" charset="0"/>
            </a:endParaRPr>
          </a:p>
        </p:txBody>
      </p:sp>
      <p:sp>
        <p:nvSpPr>
          <p:cNvPr id="47" name="TextBox 46">
            <a:extLst>
              <a:ext uri="{FF2B5EF4-FFF2-40B4-BE49-F238E27FC236}">
                <a16:creationId xmlns:a16="http://schemas.microsoft.com/office/drawing/2014/main" id="{8A7DE11D-17B8-0243-9B0A-AF833BB3A907}"/>
              </a:ext>
            </a:extLst>
          </p:cNvPr>
          <p:cNvSpPr txBox="1"/>
          <p:nvPr/>
        </p:nvSpPr>
        <p:spPr>
          <a:xfrm>
            <a:off x="3128598" y="4975486"/>
            <a:ext cx="1973065" cy="461665"/>
          </a:xfrm>
          <a:prstGeom prst="rect">
            <a:avLst/>
          </a:prstGeom>
          <a:noFill/>
        </p:spPr>
        <p:txBody>
          <a:bodyPr wrap="square" rtlCol="0">
            <a:spAutoFit/>
          </a:bodyPr>
          <a:lstStyle/>
          <a:p>
            <a:pPr defTabSz="914400" fontAlgn="base">
              <a:spcBef>
                <a:spcPct val="0"/>
              </a:spcBef>
              <a:spcAft>
                <a:spcPct val="0"/>
              </a:spcAft>
            </a:pPr>
            <a:r>
              <a:rPr lang="de-DE" sz="2400" dirty="0" err="1">
                <a:solidFill>
                  <a:srgbClr val="000000"/>
                </a:solidFill>
                <a:cs typeface="Arial" charset="0"/>
              </a:rPr>
              <a:t>tomorrow</a:t>
            </a:r>
            <a:endParaRPr lang="de-DE" sz="2400" dirty="0">
              <a:solidFill>
                <a:srgbClr val="000000"/>
              </a:solidFill>
              <a:cs typeface="Arial" charset="0"/>
            </a:endParaRPr>
          </a:p>
        </p:txBody>
      </p:sp>
      <p:sp>
        <p:nvSpPr>
          <p:cNvPr id="48" name="TextBox 47">
            <a:extLst>
              <a:ext uri="{FF2B5EF4-FFF2-40B4-BE49-F238E27FC236}">
                <a16:creationId xmlns:a16="http://schemas.microsoft.com/office/drawing/2014/main" id="{627D066F-16D3-424D-AB1F-5EB9A88A2045}"/>
              </a:ext>
            </a:extLst>
          </p:cNvPr>
          <p:cNvSpPr txBox="1"/>
          <p:nvPr/>
        </p:nvSpPr>
        <p:spPr>
          <a:xfrm>
            <a:off x="3128598" y="5437151"/>
            <a:ext cx="2153013" cy="461665"/>
          </a:xfrm>
          <a:prstGeom prst="rect">
            <a:avLst/>
          </a:prstGeom>
          <a:noFill/>
        </p:spPr>
        <p:txBody>
          <a:bodyPr wrap="square" rtlCol="0">
            <a:spAutoFit/>
          </a:bodyPr>
          <a:lstStyle/>
          <a:p>
            <a:pPr defTabSz="914400" fontAlgn="base">
              <a:spcBef>
                <a:spcPct val="0"/>
              </a:spcBef>
              <a:spcAft>
                <a:spcPct val="0"/>
              </a:spcAft>
            </a:pPr>
            <a:r>
              <a:rPr lang="de-DE" sz="2400" dirty="0" err="1">
                <a:solidFill>
                  <a:srgbClr val="000000"/>
                </a:solidFill>
                <a:cs typeface="Arial" charset="0"/>
              </a:rPr>
              <a:t>sorrow</a:t>
            </a:r>
            <a:endParaRPr lang="de-DE" sz="2400" dirty="0">
              <a:solidFill>
                <a:srgbClr val="000000"/>
              </a:solidFill>
              <a:cs typeface="Arial" charset="0"/>
            </a:endParaRPr>
          </a:p>
        </p:txBody>
      </p:sp>
      <p:sp>
        <p:nvSpPr>
          <p:cNvPr id="49" name="TextBox 48">
            <a:extLst>
              <a:ext uri="{FF2B5EF4-FFF2-40B4-BE49-F238E27FC236}">
                <a16:creationId xmlns:a16="http://schemas.microsoft.com/office/drawing/2014/main" id="{F50FD16A-4F5A-F54A-93AF-52A58BD364E1}"/>
              </a:ext>
            </a:extLst>
          </p:cNvPr>
          <p:cNvSpPr txBox="1"/>
          <p:nvPr/>
        </p:nvSpPr>
        <p:spPr>
          <a:xfrm>
            <a:off x="5777814" y="3438862"/>
            <a:ext cx="1533966"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Jugend</a:t>
            </a:r>
          </a:p>
        </p:txBody>
      </p:sp>
      <p:sp>
        <p:nvSpPr>
          <p:cNvPr id="50" name="TextBox 49">
            <a:extLst>
              <a:ext uri="{FF2B5EF4-FFF2-40B4-BE49-F238E27FC236}">
                <a16:creationId xmlns:a16="http://schemas.microsoft.com/office/drawing/2014/main" id="{66AEBF20-A012-5944-9C7D-1BA0A02DE1A4}"/>
              </a:ext>
            </a:extLst>
          </p:cNvPr>
          <p:cNvSpPr txBox="1"/>
          <p:nvPr/>
        </p:nvSpPr>
        <p:spPr>
          <a:xfrm>
            <a:off x="5777814" y="4041881"/>
            <a:ext cx="1875476"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borgen</a:t>
            </a:r>
          </a:p>
        </p:txBody>
      </p:sp>
      <p:sp>
        <p:nvSpPr>
          <p:cNvPr id="51" name="TextBox 50">
            <a:extLst>
              <a:ext uri="{FF2B5EF4-FFF2-40B4-BE49-F238E27FC236}">
                <a16:creationId xmlns:a16="http://schemas.microsoft.com/office/drawing/2014/main" id="{540263AB-8740-F048-8C54-B0D5DDFD8167}"/>
              </a:ext>
            </a:extLst>
          </p:cNvPr>
          <p:cNvSpPr txBox="1"/>
          <p:nvPr/>
        </p:nvSpPr>
        <p:spPr>
          <a:xfrm>
            <a:off x="5777814" y="4503546"/>
            <a:ext cx="2048708" cy="471940"/>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folgen</a:t>
            </a:r>
          </a:p>
        </p:txBody>
      </p:sp>
      <p:sp>
        <p:nvSpPr>
          <p:cNvPr id="52" name="TextBox 51">
            <a:extLst>
              <a:ext uri="{FF2B5EF4-FFF2-40B4-BE49-F238E27FC236}">
                <a16:creationId xmlns:a16="http://schemas.microsoft.com/office/drawing/2014/main" id="{E6309F1D-3940-AF44-B96A-EEE7EAD213DA}"/>
              </a:ext>
            </a:extLst>
          </p:cNvPr>
          <p:cNvSpPr txBox="1"/>
          <p:nvPr/>
        </p:nvSpPr>
        <p:spPr>
          <a:xfrm>
            <a:off x="5777814" y="4975486"/>
            <a:ext cx="1581119"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morgen</a:t>
            </a:r>
          </a:p>
        </p:txBody>
      </p:sp>
      <p:sp>
        <p:nvSpPr>
          <p:cNvPr id="53" name="TextBox 52">
            <a:extLst>
              <a:ext uri="{FF2B5EF4-FFF2-40B4-BE49-F238E27FC236}">
                <a16:creationId xmlns:a16="http://schemas.microsoft.com/office/drawing/2014/main" id="{446378FB-F26F-7545-AC71-C3E3319CD1B0}"/>
              </a:ext>
            </a:extLst>
          </p:cNvPr>
          <p:cNvSpPr txBox="1"/>
          <p:nvPr/>
        </p:nvSpPr>
        <p:spPr>
          <a:xfrm>
            <a:off x="5777814" y="5437151"/>
            <a:ext cx="1581119"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Sorge</a:t>
            </a:r>
          </a:p>
        </p:txBody>
      </p:sp>
      <p:sp>
        <p:nvSpPr>
          <p:cNvPr id="54" name="TextBox 53">
            <a:extLst>
              <a:ext uri="{FF2B5EF4-FFF2-40B4-BE49-F238E27FC236}">
                <a16:creationId xmlns:a16="http://schemas.microsoft.com/office/drawing/2014/main" id="{EFF8A707-3DDA-7147-82F4-687E49D1BB34}"/>
              </a:ext>
            </a:extLst>
          </p:cNvPr>
          <p:cNvSpPr txBox="1"/>
          <p:nvPr/>
        </p:nvSpPr>
        <p:spPr>
          <a:xfrm>
            <a:off x="5824967" y="2482128"/>
            <a:ext cx="1533966"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Auge</a:t>
            </a:r>
          </a:p>
        </p:txBody>
      </p:sp>
      <p:sp>
        <p:nvSpPr>
          <p:cNvPr id="55" name="TextBox 54">
            <a:extLst>
              <a:ext uri="{FF2B5EF4-FFF2-40B4-BE49-F238E27FC236}">
                <a16:creationId xmlns:a16="http://schemas.microsoft.com/office/drawing/2014/main" id="{6E2EB4CB-DB6E-EB4D-9AD0-2220BA9B34B2}"/>
              </a:ext>
            </a:extLst>
          </p:cNvPr>
          <p:cNvSpPr txBox="1"/>
          <p:nvPr/>
        </p:nvSpPr>
        <p:spPr>
          <a:xfrm>
            <a:off x="711706" y="6073170"/>
            <a:ext cx="7499133" cy="584776"/>
          </a:xfrm>
          <a:prstGeom prst="rect">
            <a:avLst/>
          </a:prstGeom>
          <a:noFill/>
        </p:spPr>
        <p:txBody>
          <a:bodyPr wrap="square" rtlCol="0">
            <a:spAutoFit/>
          </a:bodyPr>
          <a:lstStyle/>
          <a:p>
            <a:pPr defTabSz="914400" fontAlgn="base">
              <a:spcBef>
                <a:spcPct val="0"/>
              </a:spcBef>
              <a:spcAft>
                <a:spcPct val="0"/>
              </a:spcAft>
            </a:pPr>
            <a:r>
              <a:rPr lang="de-DE" sz="1600" dirty="0">
                <a:solidFill>
                  <a:srgbClr val="000000"/>
                </a:solidFill>
                <a:cs typeface="Arial" charset="0"/>
              </a:rPr>
              <a:t>1. </a:t>
            </a:r>
            <a:r>
              <a:rPr lang="de-DE" sz="1600" dirty="0" err="1">
                <a:solidFill>
                  <a:srgbClr val="000000"/>
                </a:solidFill>
                <a:cs typeface="Arial" charset="0"/>
              </a:rPr>
              <a:t>Luick</a:t>
            </a:r>
            <a:r>
              <a:rPr lang="de-DE" sz="1600" dirty="0">
                <a:solidFill>
                  <a:srgbClr val="000000"/>
                </a:solidFill>
                <a:cs typeface="Arial" charset="0"/>
              </a:rPr>
              <a:t>, </a:t>
            </a:r>
            <a:r>
              <a:rPr lang="de-DE" sz="1600" dirty="0" err="1">
                <a:solidFill>
                  <a:srgbClr val="000000"/>
                </a:solidFill>
                <a:cs typeface="Arial" charset="0"/>
              </a:rPr>
              <a:t>Wiessner</a:t>
            </a:r>
            <a:r>
              <a:rPr lang="de-DE" sz="1600" dirty="0">
                <a:solidFill>
                  <a:srgbClr val="000000"/>
                </a:solidFill>
                <a:cs typeface="Arial" charset="0"/>
              </a:rPr>
              <a:t>, Katz (2010). Historische Grammatik der Englischen Sprache. 2. </a:t>
            </a:r>
            <a:r>
              <a:rPr lang="de-DE" sz="1600" b="1" dirty="0">
                <a:solidFill>
                  <a:srgbClr val="000000"/>
                </a:solidFill>
                <a:cs typeface="Arial" charset="0"/>
              </a:rPr>
              <a:t>garrett11.pdf</a:t>
            </a:r>
          </a:p>
        </p:txBody>
      </p:sp>
    </p:spTree>
    <p:extLst>
      <p:ext uri="{BB962C8B-B14F-4D97-AF65-F5344CB8AC3E}">
        <p14:creationId xmlns:p14="http://schemas.microsoft.com/office/powerpoint/2010/main" val="385617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object 11"/>
          <p:cNvSpPr>
            <a:spLocks noChangeArrowheads="1"/>
          </p:cNvSpPr>
          <p:nvPr/>
        </p:nvSpPr>
        <p:spPr bwMode="auto">
          <a:xfrm>
            <a:off x="0" y="807773"/>
            <a:ext cx="8892480" cy="4039319"/>
          </a:xfrm>
          <a:prstGeom prst="rect">
            <a:avLst/>
          </a:prstGeom>
          <a:blipFill dpi="0" rotWithShape="1">
            <a:blip r:embed="rId2"/>
            <a:srcRect/>
            <a:stretch>
              <a:fillRect l="-6087" t="-1" r="-6515" b="-7866"/>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de-DE"/>
          </a:p>
        </p:txBody>
      </p:sp>
      <p:sp>
        <p:nvSpPr>
          <p:cNvPr id="2" name="TextBox 1"/>
          <p:cNvSpPr txBox="1"/>
          <p:nvPr/>
        </p:nvSpPr>
        <p:spPr>
          <a:xfrm>
            <a:off x="3131840" y="6379587"/>
            <a:ext cx="3068612" cy="369332"/>
          </a:xfrm>
          <a:prstGeom prst="rect">
            <a:avLst/>
          </a:prstGeom>
          <a:noFill/>
        </p:spPr>
        <p:txBody>
          <a:bodyPr wrap="square" rtlCol="0">
            <a:spAutoFit/>
          </a:bodyPr>
          <a:lstStyle/>
          <a:p>
            <a:r>
              <a:rPr lang="de-DE">
                <a:latin typeface="+mj-lt"/>
                <a:cs typeface="Arial"/>
              </a:rPr>
              <a:t>ohala93.pdf, ohala97.pdf</a:t>
            </a:r>
          </a:p>
        </p:txBody>
      </p:sp>
      <p:sp>
        <p:nvSpPr>
          <p:cNvPr id="3" name="TextBox 2"/>
          <p:cNvSpPr txBox="1"/>
          <p:nvPr/>
        </p:nvSpPr>
        <p:spPr>
          <a:xfrm>
            <a:off x="467544" y="5013176"/>
            <a:ext cx="7561510" cy="830997"/>
          </a:xfrm>
          <a:prstGeom prst="rect">
            <a:avLst/>
          </a:prstGeom>
          <a:noFill/>
        </p:spPr>
        <p:txBody>
          <a:bodyPr wrap="square" rtlCol="0">
            <a:spAutoFit/>
          </a:bodyPr>
          <a:lstStyle/>
          <a:p>
            <a:r>
              <a:rPr lang="de-DE" sz="2400" dirty="0">
                <a:latin typeface="+mj-lt"/>
                <a:cs typeface="Arial"/>
              </a:rPr>
              <a:t>Engl: '</a:t>
            </a:r>
            <a:r>
              <a:rPr lang="de-DE" sz="2400" dirty="0" err="1">
                <a:latin typeface="+mj-lt"/>
                <a:cs typeface="Arial"/>
              </a:rPr>
              <a:t>humble</a:t>
            </a:r>
            <a:r>
              <a:rPr lang="de-DE" sz="2400" dirty="0">
                <a:latin typeface="+mj-lt"/>
                <a:cs typeface="Arial"/>
              </a:rPr>
              <a:t>' (</a:t>
            </a:r>
            <a:r>
              <a:rPr lang="de-DE" sz="2400" i="1" dirty="0">
                <a:latin typeface="+mj-lt"/>
                <a:cs typeface="Arial"/>
              </a:rPr>
              <a:t>demütig</a:t>
            </a:r>
            <a:r>
              <a:rPr lang="de-DE" sz="2400" dirty="0">
                <a:latin typeface="+mj-lt"/>
                <a:cs typeface="Arial"/>
              </a:rPr>
              <a:t>) verwandt mit '</a:t>
            </a:r>
            <a:r>
              <a:rPr lang="de-DE" sz="2400" dirty="0" err="1">
                <a:latin typeface="+mj-lt"/>
                <a:cs typeface="Arial"/>
              </a:rPr>
              <a:t>humility</a:t>
            </a:r>
            <a:r>
              <a:rPr lang="de-DE" sz="2400" dirty="0">
                <a:latin typeface="+mj-lt"/>
                <a:cs typeface="Arial"/>
              </a:rPr>
              <a:t>' &lt; Latein '</a:t>
            </a:r>
            <a:r>
              <a:rPr lang="de-DE" sz="2400" dirty="0" err="1">
                <a:latin typeface="+mj-lt"/>
                <a:cs typeface="Arial"/>
              </a:rPr>
              <a:t>humilis</a:t>
            </a:r>
            <a:r>
              <a:rPr lang="de-DE" sz="2400" dirty="0">
                <a:latin typeface="+mj-lt"/>
                <a:cs typeface="Arial"/>
              </a:rPr>
              <a:t>' (</a:t>
            </a:r>
            <a:r>
              <a:rPr lang="de-DE" sz="2400" i="1" dirty="0">
                <a:latin typeface="+mj-lt"/>
                <a:cs typeface="Arial"/>
              </a:rPr>
              <a:t>von der Erde</a:t>
            </a:r>
            <a:r>
              <a:rPr lang="de-DE" sz="2400" dirty="0">
                <a:latin typeface="+mj-lt"/>
                <a:cs typeface="Arial"/>
              </a:rPr>
              <a:t>); '</a:t>
            </a:r>
            <a:r>
              <a:rPr lang="de-DE" sz="2400" dirty="0" err="1">
                <a:latin typeface="+mj-lt"/>
                <a:cs typeface="Arial"/>
              </a:rPr>
              <a:t>empty</a:t>
            </a:r>
            <a:r>
              <a:rPr lang="de-DE" sz="2400" dirty="0">
                <a:latin typeface="+mj-lt"/>
                <a:cs typeface="Arial"/>
              </a:rPr>
              <a:t>' &lt; alt-</a:t>
            </a:r>
            <a:r>
              <a:rPr lang="de-DE" sz="2400" dirty="0" err="1">
                <a:latin typeface="+mj-lt"/>
                <a:cs typeface="Arial"/>
              </a:rPr>
              <a:t>englich</a:t>
            </a:r>
            <a:r>
              <a:rPr lang="de-DE" sz="2400" dirty="0">
                <a:latin typeface="+mj-lt"/>
                <a:cs typeface="Arial"/>
              </a:rPr>
              <a:t> ('</a:t>
            </a:r>
            <a:r>
              <a:rPr lang="de-DE" sz="2400" dirty="0" err="1">
                <a:latin typeface="+mj-lt"/>
                <a:cs typeface="Arial"/>
              </a:rPr>
              <a:t>amtig</a:t>
            </a:r>
            <a:r>
              <a:rPr lang="de-DE" sz="2400">
                <a:latin typeface="+mj-lt"/>
                <a:cs typeface="Arial"/>
              </a:rPr>
              <a:t>').</a:t>
            </a:r>
            <a:endParaRPr lang="de-DE" sz="2400" dirty="0">
              <a:latin typeface="+mj-lt"/>
              <a:cs typeface="Arial"/>
            </a:endParaRPr>
          </a:p>
        </p:txBody>
      </p:sp>
      <p:sp>
        <p:nvSpPr>
          <p:cNvPr id="8" name="Rectangle 1">
            <a:extLst>
              <a:ext uri="{FF2B5EF4-FFF2-40B4-BE49-F238E27FC236}">
                <a16:creationId xmlns:a16="http://schemas.microsoft.com/office/drawing/2014/main" id="{090214BE-3D48-5745-851D-84D6020CCB65}"/>
              </a:ext>
            </a:extLst>
          </p:cNvPr>
          <p:cNvSpPr>
            <a:spLocks/>
          </p:cNvSpPr>
          <p:nvPr/>
        </p:nvSpPr>
        <p:spPr bwMode="auto">
          <a:xfrm>
            <a:off x="1475656" y="137635"/>
            <a:ext cx="6264696"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a:latin typeface="Calibri"/>
                <a:cs typeface="Calibri"/>
              </a:rPr>
              <a:t>3. </a:t>
            </a:r>
            <a:r>
              <a:rPr lang="en-US" sz="2400" dirty="0" err="1">
                <a:latin typeface="Calibri"/>
                <a:cs typeface="Calibri"/>
              </a:rPr>
              <a:t>Einfügung</a:t>
            </a:r>
            <a:r>
              <a:rPr lang="en-US" sz="2400" dirty="0">
                <a:latin typeface="Calibri"/>
                <a:cs typeface="Calibri"/>
              </a:rPr>
              <a:t> </a:t>
            </a:r>
            <a:r>
              <a:rPr lang="en-US" sz="2400" dirty="0" err="1">
                <a:latin typeface="Calibri"/>
                <a:cs typeface="Calibri"/>
              </a:rPr>
              <a:t>oraler</a:t>
            </a:r>
            <a:r>
              <a:rPr lang="en-US" sz="2400" dirty="0">
                <a:latin typeface="Calibri"/>
                <a:cs typeface="Calibri"/>
              </a:rPr>
              <a:t> </a:t>
            </a:r>
            <a:r>
              <a:rPr lang="en-US" sz="2400" dirty="0" err="1">
                <a:latin typeface="Calibri"/>
                <a:cs typeface="Calibri"/>
              </a:rPr>
              <a:t>Obstruenten</a:t>
            </a:r>
            <a:r>
              <a:rPr lang="en-US" sz="2400" dirty="0">
                <a:latin typeface="Calibri"/>
                <a:cs typeface="Calibri"/>
              </a:rPr>
              <a:t> </a:t>
            </a:r>
            <a:r>
              <a:rPr lang="en-US" sz="2400" dirty="0" err="1">
                <a:latin typeface="Calibri"/>
                <a:cs typeface="Calibri"/>
              </a:rPr>
              <a:t>nach</a:t>
            </a:r>
            <a:r>
              <a:rPr lang="en-US" sz="2400" dirty="0">
                <a:latin typeface="Calibri"/>
                <a:cs typeface="Calibri"/>
              </a:rPr>
              <a:t> </a:t>
            </a:r>
            <a:r>
              <a:rPr lang="en-US" sz="2400" dirty="0" err="1">
                <a:latin typeface="Calibri"/>
                <a:cs typeface="Calibri"/>
              </a:rPr>
              <a:t>Nasalen</a:t>
            </a:r>
            <a:endParaRPr lang="en-US" sz="2400" dirty="0">
              <a:latin typeface="Calibri"/>
              <a:cs typeface="Calibri"/>
            </a:endParaRPr>
          </a:p>
        </p:txBody>
      </p:sp>
    </p:spTree>
    <p:extLst>
      <p:ext uri="{BB962C8B-B14F-4D97-AF65-F5344CB8AC3E}">
        <p14:creationId xmlns:p14="http://schemas.microsoft.com/office/powerpoint/2010/main" val="2303259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object 2"/>
          <p:cNvSpPr>
            <a:spLocks noChangeArrowheads="1"/>
          </p:cNvSpPr>
          <p:nvPr/>
        </p:nvSpPr>
        <p:spPr bwMode="auto">
          <a:xfrm>
            <a:off x="2431802" y="4935538"/>
            <a:ext cx="2246313" cy="1800225"/>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de-DE">
              <a:latin typeface="Calibri" charset="0"/>
              <a:cs typeface="Calibri" charset="0"/>
            </a:endParaRPr>
          </a:p>
        </p:txBody>
      </p:sp>
      <p:sp>
        <p:nvSpPr>
          <p:cNvPr id="33794" name="object 6"/>
          <p:cNvSpPr>
            <a:spLocks noChangeArrowheads="1"/>
          </p:cNvSpPr>
          <p:nvPr/>
        </p:nvSpPr>
        <p:spPr bwMode="auto">
          <a:xfrm>
            <a:off x="2360365" y="1190625"/>
            <a:ext cx="2941637" cy="1524000"/>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de-DE">
              <a:latin typeface="Calibri" charset="0"/>
              <a:cs typeface="Calibri" charset="0"/>
            </a:endParaRPr>
          </a:p>
        </p:txBody>
      </p:sp>
      <p:sp>
        <p:nvSpPr>
          <p:cNvPr id="33795" name="object 7"/>
          <p:cNvSpPr txBox="1">
            <a:spLocks noChangeArrowheads="1"/>
          </p:cNvSpPr>
          <p:nvPr/>
        </p:nvSpPr>
        <p:spPr bwMode="auto">
          <a:xfrm>
            <a:off x="4663827" y="1190625"/>
            <a:ext cx="2570163"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2700" rIns="0" bIns="0">
            <a:spAutoFit/>
          </a:bodyPr>
          <a:lstStyle>
            <a:lvl1pPr marL="12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00"/>
              </a:spcBef>
            </a:pPr>
            <a:r>
              <a:rPr lang="de-DE">
                <a:latin typeface="Calibri" charset="0"/>
                <a:cs typeface="Calibri" charset="0"/>
              </a:rPr>
              <a:t>Nasaler Raum</a:t>
            </a:r>
          </a:p>
        </p:txBody>
      </p:sp>
      <p:sp>
        <p:nvSpPr>
          <p:cNvPr id="33796" name="object 8"/>
          <p:cNvSpPr txBox="1">
            <a:spLocks noChangeArrowheads="1"/>
          </p:cNvSpPr>
          <p:nvPr/>
        </p:nvSpPr>
        <p:spPr bwMode="auto">
          <a:xfrm>
            <a:off x="4736852" y="2271713"/>
            <a:ext cx="237648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2700" rIns="0" bIns="0">
            <a:spAutoFit/>
          </a:bodyPr>
          <a:lstStyle>
            <a:lvl1pPr marL="12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00"/>
              </a:spcBef>
            </a:pPr>
            <a:r>
              <a:rPr lang="de-DE">
                <a:latin typeface="Calibri" charset="0"/>
                <a:cs typeface="Calibri" charset="0"/>
              </a:rPr>
              <a:t>Oraler Raum</a:t>
            </a:r>
          </a:p>
        </p:txBody>
      </p:sp>
      <p:sp>
        <p:nvSpPr>
          <p:cNvPr id="8" name="object 9"/>
          <p:cNvSpPr txBox="1"/>
          <p:nvPr/>
        </p:nvSpPr>
        <p:spPr>
          <a:xfrm>
            <a:off x="3389065" y="1055688"/>
            <a:ext cx="185737" cy="392112"/>
          </a:xfrm>
          <a:prstGeom prst="rect">
            <a:avLst/>
          </a:prstGeom>
        </p:spPr>
        <p:txBody>
          <a:bodyPr lIns="0" tIns="12700" rIns="0" bIns="0">
            <a:spAutoFit/>
          </a:bodyPr>
          <a:lstStyle/>
          <a:p>
            <a:pPr marL="12700">
              <a:spcBef>
                <a:spcPts val="100"/>
              </a:spcBef>
              <a:defRPr/>
            </a:pPr>
            <a:r>
              <a:rPr spc="-265">
                <a:latin typeface="Calibri"/>
                <a:cs typeface="Calibri"/>
              </a:rPr>
              <a:t>n</a:t>
            </a:r>
            <a:endParaRPr>
              <a:latin typeface="Calibri"/>
              <a:cs typeface="Calibri"/>
            </a:endParaRPr>
          </a:p>
        </p:txBody>
      </p:sp>
      <p:sp>
        <p:nvSpPr>
          <p:cNvPr id="33798" name="object 10"/>
          <p:cNvSpPr txBox="1">
            <a:spLocks noChangeArrowheads="1"/>
          </p:cNvSpPr>
          <p:nvPr/>
        </p:nvSpPr>
        <p:spPr bwMode="auto">
          <a:xfrm>
            <a:off x="3595440" y="5091113"/>
            <a:ext cx="146050"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2700" rIns="0" bIns="0">
            <a:spAutoFit/>
          </a:bodyPr>
          <a:lstStyle>
            <a:lvl1pPr marL="12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00"/>
              </a:spcBef>
            </a:pPr>
            <a:r>
              <a:rPr lang="de-DE">
                <a:latin typeface="Calibri" charset="0"/>
                <a:cs typeface="Calibri" charset="0"/>
              </a:rPr>
              <a:t>s</a:t>
            </a:r>
          </a:p>
        </p:txBody>
      </p:sp>
      <p:grpSp>
        <p:nvGrpSpPr>
          <p:cNvPr id="12" name="Group 11"/>
          <p:cNvGrpSpPr>
            <a:grpSpLocks/>
          </p:cNvGrpSpPr>
          <p:nvPr/>
        </p:nvGrpSpPr>
        <p:grpSpPr bwMode="auto">
          <a:xfrm>
            <a:off x="2504827" y="3079750"/>
            <a:ext cx="2941638" cy="1687513"/>
            <a:chOff x="1475656" y="2364715"/>
            <a:chExt cx="2942463" cy="1687779"/>
          </a:xfrm>
        </p:grpSpPr>
        <p:sp>
          <p:nvSpPr>
            <p:cNvPr id="33800" name="object 11"/>
            <p:cNvSpPr>
              <a:spLocks noChangeArrowheads="1"/>
            </p:cNvSpPr>
            <p:nvPr/>
          </p:nvSpPr>
          <p:spPr bwMode="auto">
            <a:xfrm>
              <a:off x="1475656" y="2492896"/>
              <a:ext cx="2942463" cy="1559598"/>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de-DE">
                <a:latin typeface="Calibri" charset="0"/>
                <a:cs typeface="Calibri" charset="0"/>
              </a:endParaRPr>
            </a:p>
          </p:txBody>
        </p:sp>
        <p:sp>
          <p:nvSpPr>
            <p:cNvPr id="33801" name="object 12"/>
            <p:cNvSpPr txBox="1">
              <a:spLocks noChangeArrowheads="1"/>
            </p:cNvSpPr>
            <p:nvPr/>
          </p:nvSpPr>
          <p:spPr bwMode="auto">
            <a:xfrm>
              <a:off x="2269444" y="2364715"/>
              <a:ext cx="127635" cy="391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2700" rIns="0" bIns="0">
              <a:spAutoFit/>
            </a:bodyPr>
            <a:lstStyle>
              <a:lvl1pPr marL="12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00"/>
                </a:spcBef>
              </a:pPr>
              <a:r>
                <a:rPr lang="de-DE">
                  <a:latin typeface="Calibri" charset="0"/>
                  <a:cs typeface="Calibri" charset="0"/>
                </a:rPr>
                <a:t>t</a:t>
              </a:r>
            </a:p>
          </p:txBody>
        </p:sp>
      </p:grpSp>
      <p:sp>
        <p:nvSpPr>
          <p:cNvPr id="2" name="TextBox 1"/>
          <p:cNvSpPr txBox="1"/>
          <p:nvPr/>
        </p:nvSpPr>
        <p:spPr>
          <a:xfrm>
            <a:off x="5868144" y="6021288"/>
            <a:ext cx="2232248" cy="461665"/>
          </a:xfrm>
          <a:prstGeom prst="rect">
            <a:avLst/>
          </a:prstGeom>
          <a:noFill/>
        </p:spPr>
        <p:txBody>
          <a:bodyPr wrap="square" rtlCol="0">
            <a:spAutoFit/>
          </a:bodyPr>
          <a:lstStyle/>
          <a:p>
            <a:r>
              <a:rPr lang="de-DE" sz="2400">
                <a:latin typeface="+mj-lt"/>
                <a:cs typeface="Arial"/>
              </a:rPr>
              <a:t>ohala2005.pdf</a:t>
            </a:r>
          </a:p>
        </p:txBody>
      </p:sp>
      <p:sp>
        <p:nvSpPr>
          <p:cNvPr id="13" name="Rectangle 1">
            <a:extLst>
              <a:ext uri="{FF2B5EF4-FFF2-40B4-BE49-F238E27FC236}">
                <a16:creationId xmlns:a16="http://schemas.microsoft.com/office/drawing/2014/main" id="{B52653CD-3017-BB46-88FF-6E5B150BF995}"/>
              </a:ext>
            </a:extLst>
          </p:cNvPr>
          <p:cNvSpPr>
            <a:spLocks/>
          </p:cNvSpPr>
          <p:nvPr/>
        </p:nvSpPr>
        <p:spPr bwMode="auto">
          <a:xfrm>
            <a:off x="1475656" y="137635"/>
            <a:ext cx="6264696"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err="1">
                <a:latin typeface="Calibri"/>
                <a:cs typeface="Calibri"/>
              </a:rPr>
              <a:t>Einfügung</a:t>
            </a:r>
            <a:r>
              <a:rPr lang="en-US" sz="2400" dirty="0">
                <a:latin typeface="Calibri"/>
                <a:cs typeface="Calibri"/>
              </a:rPr>
              <a:t> </a:t>
            </a:r>
            <a:r>
              <a:rPr lang="en-US" sz="2400" dirty="0" err="1">
                <a:latin typeface="Calibri"/>
                <a:cs typeface="Calibri"/>
              </a:rPr>
              <a:t>oraler</a:t>
            </a:r>
            <a:r>
              <a:rPr lang="en-US" sz="2400" dirty="0">
                <a:latin typeface="Calibri"/>
                <a:cs typeface="Calibri"/>
              </a:rPr>
              <a:t> </a:t>
            </a:r>
            <a:r>
              <a:rPr lang="en-US" sz="2400" dirty="0" err="1">
                <a:latin typeface="Calibri"/>
                <a:cs typeface="Calibri"/>
              </a:rPr>
              <a:t>Obstruenten</a:t>
            </a:r>
            <a:r>
              <a:rPr lang="en-US" sz="2400" dirty="0">
                <a:latin typeface="Calibri"/>
                <a:cs typeface="Calibri"/>
              </a:rPr>
              <a:t> </a:t>
            </a:r>
            <a:r>
              <a:rPr lang="en-US" sz="2400" dirty="0" err="1">
                <a:latin typeface="Calibri"/>
                <a:cs typeface="Calibri"/>
              </a:rPr>
              <a:t>nach</a:t>
            </a:r>
            <a:r>
              <a:rPr lang="en-US" sz="2400" dirty="0">
                <a:latin typeface="Calibri"/>
                <a:cs typeface="Calibri"/>
              </a:rPr>
              <a:t> </a:t>
            </a:r>
            <a:r>
              <a:rPr lang="en-US" sz="2400" dirty="0" err="1">
                <a:latin typeface="Calibri"/>
                <a:cs typeface="Calibri"/>
              </a:rPr>
              <a:t>Nasalen</a:t>
            </a:r>
            <a:endParaRPr lang="en-US" sz="2400" dirty="0">
              <a:latin typeface="Calibri"/>
              <a:cs typeface="Calibri"/>
            </a:endParaRPr>
          </a:p>
        </p:txBody>
      </p:sp>
    </p:spTree>
    <p:extLst>
      <p:ext uri="{BB962C8B-B14F-4D97-AF65-F5344CB8AC3E}">
        <p14:creationId xmlns:p14="http://schemas.microsoft.com/office/powerpoint/2010/main" val="3320430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p:cNvSpPr/>
          <p:nvPr/>
        </p:nvSpPr>
        <p:spPr>
          <a:xfrm>
            <a:off x="145334" y="2708233"/>
            <a:ext cx="8876217" cy="1650400"/>
          </a:xfrm>
          <a:prstGeom prst="rect">
            <a:avLst/>
          </a:prstGeom>
          <a:blipFill>
            <a:blip r:embed="rId2" cstate="print"/>
            <a:stretch>
              <a:fillRect l="-8397" r="-2623"/>
            </a:stretch>
          </a:blipFill>
        </p:spPr>
        <p:txBody>
          <a:bodyPr wrap="square" lIns="0" tIns="0" rIns="0" bIns="0" rtlCol="0"/>
          <a:lstStyle/>
          <a:p>
            <a:endParaRPr/>
          </a:p>
        </p:txBody>
      </p:sp>
      <p:sp>
        <p:nvSpPr>
          <p:cNvPr id="2" name="TextBox 1"/>
          <p:cNvSpPr txBox="1"/>
          <p:nvPr/>
        </p:nvSpPr>
        <p:spPr>
          <a:xfrm>
            <a:off x="145334" y="1396778"/>
            <a:ext cx="8483365" cy="1200329"/>
          </a:xfrm>
          <a:prstGeom prst="rect">
            <a:avLst/>
          </a:prstGeom>
          <a:noFill/>
        </p:spPr>
        <p:txBody>
          <a:bodyPr wrap="square" rtlCol="0">
            <a:spAutoFit/>
          </a:bodyPr>
          <a:lstStyle/>
          <a:p>
            <a:r>
              <a:rPr lang="de-DE" sz="2400" dirty="0">
                <a:solidFill>
                  <a:srgbClr val="0000FF"/>
                </a:solidFill>
                <a:cs typeface="Calibri"/>
              </a:rPr>
              <a:t>Diachron.</a:t>
            </a:r>
            <a:r>
              <a:rPr lang="de-DE" sz="2400" dirty="0">
                <a:cs typeface="Calibri"/>
              </a:rPr>
              <a:t> </a:t>
            </a:r>
          </a:p>
          <a:p>
            <a:r>
              <a:rPr lang="de-DE" sz="2400" dirty="0">
                <a:cs typeface="Calibri"/>
              </a:rPr>
              <a:t>1. Sanskrit ➝ Alt-Hindi. VNP ➝ ṼP (N = Nasal, P = Plosiv). </a:t>
            </a:r>
          </a:p>
          <a:p>
            <a:r>
              <a:rPr lang="de-DE" sz="2400" dirty="0">
                <a:cs typeface="Calibri"/>
              </a:rPr>
              <a:t>2. Alt ➝ Modern Hindi: ṼP ➝ Ṽ</a:t>
            </a:r>
            <a:r>
              <a:rPr lang="de-DE" sz="2400" b="1" dirty="0">
                <a:cs typeface="Calibri"/>
              </a:rPr>
              <a:t>N</a:t>
            </a:r>
            <a:r>
              <a:rPr lang="de-DE" sz="2400" dirty="0">
                <a:cs typeface="Calibri"/>
              </a:rPr>
              <a:t>P (</a:t>
            </a:r>
            <a:r>
              <a:rPr lang="de-DE" sz="2400" b="1" dirty="0">
                <a:cs typeface="Calibri"/>
              </a:rPr>
              <a:t>nur wenn K stimmhaft ist</a:t>
            </a:r>
            <a:r>
              <a:rPr lang="de-DE" sz="2400" dirty="0">
                <a:cs typeface="Calibri"/>
              </a:rPr>
              <a:t>)</a:t>
            </a:r>
            <a:endParaRPr lang="de-DE" sz="2400" dirty="0">
              <a:latin typeface="Calibri" charset="0"/>
              <a:cs typeface="Calibri" charset="0"/>
            </a:endParaRPr>
          </a:p>
        </p:txBody>
      </p:sp>
      <p:sp>
        <p:nvSpPr>
          <p:cNvPr id="8" name="TextBox 7"/>
          <p:cNvSpPr txBox="1"/>
          <p:nvPr/>
        </p:nvSpPr>
        <p:spPr>
          <a:xfrm>
            <a:off x="1187624" y="6237312"/>
            <a:ext cx="3672408" cy="338554"/>
          </a:xfrm>
          <a:prstGeom prst="rect">
            <a:avLst/>
          </a:prstGeom>
          <a:noFill/>
        </p:spPr>
        <p:txBody>
          <a:bodyPr wrap="square" rtlCol="0">
            <a:spAutoFit/>
          </a:bodyPr>
          <a:lstStyle/>
          <a:p>
            <a:r>
              <a:rPr lang="de-DE" sz="1600" dirty="0">
                <a:latin typeface="+mj-lt"/>
                <a:cs typeface="Arial"/>
              </a:rPr>
              <a:t>ohala91.phonetica.pdf</a:t>
            </a:r>
          </a:p>
        </p:txBody>
      </p:sp>
      <p:sp>
        <p:nvSpPr>
          <p:cNvPr id="9" name="TextBox 8"/>
          <p:cNvSpPr txBox="1"/>
          <p:nvPr/>
        </p:nvSpPr>
        <p:spPr>
          <a:xfrm>
            <a:off x="116936" y="5020545"/>
            <a:ext cx="9486192" cy="461665"/>
          </a:xfrm>
          <a:prstGeom prst="rect">
            <a:avLst/>
          </a:prstGeom>
          <a:noFill/>
        </p:spPr>
        <p:txBody>
          <a:bodyPr wrap="square" rtlCol="0">
            <a:spAutoFit/>
          </a:bodyPr>
          <a:lstStyle/>
          <a:p>
            <a:r>
              <a:rPr lang="de-DE" sz="2400" dirty="0">
                <a:latin typeface="+mj-lt"/>
                <a:cs typeface="Arial"/>
              </a:rPr>
              <a:t>eventuell damit verbunden damit: ital. </a:t>
            </a:r>
            <a:r>
              <a:rPr lang="de-DE" sz="2400" dirty="0" err="1">
                <a:latin typeface="+mj-lt"/>
                <a:cs typeface="Arial"/>
              </a:rPr>
              <a:t>i</a:t>
            </a:r>
            <a:r>
              <a:rPr lang="de-DE" sz="2400" b="1" dirty="0" err="1">
                <a:latin typeface="+mj-lt"/>
                <a:cs typeface="Arial"/>
              </a:rPr>
              <a:t>nv</a:t>
            </a:r>
            <a:r>
              <a:rPr lang="de-DE" sz="2400" dirty="0" err="1">
                <a:latin typeface="+mj-lt"/>
                <a:cs typeface="Arial"/>
              </a:rPr>
              <a:t>erno</a:t>
            </a:r>
            <a:r>
              <a:rPr lang="de-DE" sz="2400" dirty="0">
                <a:latin typeface="+mj-lt"/>
                <a:cs typeface="Arial"/>
              </a:rPr>
              <a:t>, Lat. </a:t>
            </a:r>
            <a:r>
              <a:rPr lang="de-DE" sz="2400" dirty="0" err="1">
                <a:latin typeface="+mj-lt"/>
                <a:cs typeface="Arial"/>
              </a:rPr>
              <a:t>h</a:t>
            </a:r>
            <a:r>
              <a:rPr lang="de-DE" sz="2400" b="1" dirty="0" err="1">
                <a:latin typeface="+mj-lt"/>
                <a:cs typeface="Arial"/>
              </a:rPr>
              <a:t>ib</a:t>
            </a:r>
            <a:r>
              <a:rPr lang="de-DE" sz="2400" dirty="0" err="1">
                <a:latin typeface="+mj-lt"/>
                <a:cs typeface="Arial"/>
              </a:rPr>
              <a:t>ernalis</a:t>
            </a:r>
            <a:r>
              <a:rPr lang="de-DE" sz="2400" dirty="0">
                <a:latin typeface="+mj-lt"/>
                <a:cs typeface="Arial"/>
              </a:rPr>
              <a:t> (</a:t>
            </a:r>
            <a:r>
              <a:rPr lang="de-DE" sz="2400" dirty="0" err="1">
                <a:latin typeface="+mj-lt"/>
                <a:cs typeface="Arial"/>
              </a:rPr>
              <a:t>wintrig</a:t>
            </a:r>
            <a:r>
              <a:rPr lang="de-DE" sz="2400" dirty="0">
                <a:latin typeface="+mj-lt"/>
                <a:cs typeface="Arial"/>
              </a:rPr>
              <a:t>)</a:t>
            </a:r>
          </a:p>
        </p:txBody>
      </p:sp>
      <p:sp>
        <p:nvSpPr>
          <p:cNvPr id="17" name="Rectangle 1">
            <a:extLst>
              <a:ext uri="{FF2B5EF4-FFF2-40B4-BE49-F238E27FC236}">
                <a16:creationId xmlns:a16="http://schemas.microsoft.com/office/drawing/2014/main" id="{C119BD5E-5E60-F441-B1FC-40CC00839CDA}"/>
              </a:ext>
            </a:extLst>
          </p:cNvPr>
          <p:cNvSpPr>
            <a:spLocks/>
          </p:cNvSpPr>
          <p:nvPr/>
        </p:nvSpPr>
        <p:spPr bwMode="auto">
          <a:xfrm>
            <a:off x="694675" y="137620"/>
            <a:ext cx="7777534" cy="7711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a:latin typeface="Calibri"/>
                <a:cs typeface="Calibri"/>
              </a:rPr>
              <a:t>4. </a:t>
            </a:r>
            <a:r>
              <a:rPr lang="en-US" sz="2400" dirty="0" err="1">
                <a:latin typeface="Calibri"/>
                <a:cs typeface="Calibri"/>
              </a:rPr>
              <a:t>Einfügung</a:t>
            </a:r>
            <a:r>
              <a:rPr lang="en-US" sz="2400" dirty="0">
                <a:latin typeface="Calibri"/>
                <a:cs typeface="Calibri"/>
              </a:rPr>
              <a:t> </a:t>
            </a:r>
            <a:r>
              <a:rPr lang="en-US" sz="2400" dirty="0" err="1">
                <a:latin typeface="Calibri"/>
                <a:cs typeface="Calibri"/>
              </a:rPr>
              <a:t>nasaler</a:t>
            </a:r>
            <a:r>
              <a:rPr lang="en-US" sz="2400" dirty="0">
                <a:latin typeface="Calibri"/>
                <a:cs typeface="Calibri"/>
              </a:rPr>
              <a:t> </a:t>
            </a:r>
            <a:r>
              <a:rPr lang="en-US" sz="2400" dirty="0" err="1">
                <a:latin typeface="Calibri"/>
                <a:cs typeface="Calibri"/>
              </a:rPr>
              <a:t>Konsonanten</a:t>
            </a:r>
            <a:r>
              <a:rPr lang="en-US" sz="2400" dirty="0">
                <a:latin typeface="Calibri"/>
                <a:cs typeface="Calibri"/>
              </a:rPr>
              <a:t> </a:t>
            </a:r>
            <a:r>
              <a:rPr lang="en-US" sz="2400" dirty="0" err="1">
                <a:latin typeface="Calibri"/>
                <a:cs typeface="Calibri"/>
              </a:rPr>
              <a:t>vor</a:t>
            </a:r>
            <a:r>
              <a:rPr lang="en-US" sz="2400" dirty="0">
                <a:latin typeface="Calibri"/>
                <a:cs typeface="Calibri"/>
              </a:rPr>
              <a:t> </a:t>
            </a:r>
            <a:r>
              <a:rPr lang="en-US" sz="2400" dirty="0" err="1">
                <a:latin typeface="Calibri"/>
                <a:cs typeface="Calibri"/>
              </a:rPr>
              <a:t>stimmhaften</a:t>
            </a:r>
            <a:r>
              <a:rPr lang="en-US" sz="2400" dirty="0">
                <a:latin typeface="Calibri"/>
                <a:cs typeface="Calibri"/>
              </a:rPr>
              <a:t> </a:t>
            </a:r>
            <a:r>
              <a:rPr lang="en-US" sz="2400" dirty="0" err="1">
                <a:latin typeface="Calibri"/>
                <a:cs typeface="Calibri"/>
              </a:rPr>
              <a:t>Obstruenten</a:t>
            </a:r>
            <a:r>
              <a:rPr lang="en-US" sz="2400" dirty="0">
                <a:latin typeface="Calibri"/>
                <a:cs typeface="Calibri"/>
              </a:rPr>
              <a:t> (</a:t>
            </a:r>
            <a:r>
              <a:rPr lang="en-US" sz="2400" dirty="0" err="1">
                <a:latin typeface="Calibri"/>
                <a:cs typeface="Calibri"/>
              </a:rPr>
              <a:t>Ohala</a:t>
            </a:r>
            <a:r>
              <a:rPr lang="en-US" sz="2400" dirty="0">
                <a:latin typeface="Calibri"/>
                <a:cs typeface="Calibri"/>
              </a:rPr>
              <a:t> &amp; </a:t>
            </a:r>
            <a:r>
              <a:rPr lang="en-US" sz="2400" dirty="0" err="1">
                <a:latin typeface="Calibri"/>
                <a:cs typeface="Calibri"/>
              </a:rPr>
              <a:t>Ohala</a:t>
            </a:r>
            <a:r>
              <a:rPr lang="en-US" sz="2400" dirty="0">
                <a:latin typeface="Calibri"/>
                <a:cs typeface="Calibri"/>
              </a:rPr>
              <a:t>, 1991</a:t>
            </a:r>
            <a:r>
              <a:rPr lang="en-US" sz="2400" baseline="30000" dirty="0">
                <a:latin typeface="Calibri"/>
                <a:cs typeface="Calibri"/>
              </a:rPr>
              <a:t>1</a:t>
            </a:r>
            <a:r>
              <a:rPr lang="en-US" sz="2400" dirty="0">
                <a:latin typeface="Calibri"/>
                <a:cs typeface="Calibri"/>
              </a:rPr>
              <a:t>)</a:t>
            </a:r>
            <a:endParaRPr lang="en-US" sz="2400" baseline="30000" dirty="0">
              <a:latin typeface="Calibri"/>
              <a:cs typeface="Calibri"/>
            </a:endParaRPr>
          </a:p>
        </p:txBody>
      </p:sp>
    </p:spTree>
    <p:extLst>
      <p:ext uri="{BB962C8B-B14F-4D97-AF65-F5344CB8AC3E}">
        <p14:creationId xmlns:p14="http://schemas.microsoft.com/office/powerpoint/2010/main" val="2177848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AC386F-C44E-504D-8A4E-039291CF0254}"/>
              </a:ext>
            </a:extLst>
          </p:cNvPr>
          <p:cNvSpPr txBox="1"/>
          <p:nvPr/>
        </p:nvSpPr>
        <p:spPr>
          <a:xfrm>
            <a:off x="413836" y="139099"/>
            <a:ext cx="8568952" cy="830997"/>
          </a:xfrm>
          <a:prstGeom prst="rect">
            <a:avLst/>
          </a:prstGeom>
          <a:noFill/>
        </p:spPr>
        <p:txBody>
          <a:bodyPr wrap="square" rtlCol="0">
            <a:spAutoFit/>
          </a:bodyPr>
          <a:lstStyle/>
          <a:p>
            <a:r>
              <a:rPr lang="de-DE" sz="2400" spc="-10" dirty="0">
                <a:cs typeface="Calibri"/>
              </a:rPr>
              <a:t>Untersuchung von </a:t>
            </a:r>
            <a:r>
              <a:rPr lang="de-DE" sz="2400" spc="-10" dirty="0" err="1">
                <a:cs typeface="Calibri"/>
              </a:rPr>
              <a:t>Ohala</a:t>
            </a:r>
            <a:r>
              <a:rPr lang="de-DE" sz="2400" spc="-10" dirty="0">
                <a:cs typeface="Calibri"/>
              </a:rPr>
              <a:t> &amp; </a:t>
            </a:r>
            <a:r>
              <a:rPr lang="de-DE" sz="2400" spc="-10" dirty="0" err="1">
                <a:cs typeface="Calibri"/>
              </a:rPr>
              <a:t>Ohala</a:t>
            </a:r>
            <a:r>
              <a:rPr lang="de-DE" sz="2400" spc="-10" dirty="0">
                <a:cs typeface="Calibri"/>
              </a:rPr>
              <a:t> (1991)</a:t>
            </a:r>
            <a:r>
              <a:rPr lang="de-DE" sz="2400" spc="-10" baseline="30000" dirty="0">
                <a:cs typeface="Calibri"/>
              </a:rPr>
              <a:t>1</a:t>
            </a:r>
            <a:r>
              <a:rPr lang="de-DE" sz="2400" spc="-10" dirty="0">
                <a:cs typeface="Calibri"/>
              </a:rPr>
              <a:t> </a:t>
            </a:r>
            <a:r>
              <a:rPr lang="de-DE" sz="2400" spc="-5" dirty="0">
                <a:cs typeface="Calibri"/>
              </a:rPr>
              <a:t>mit Messungen </a:t>
            </a:r>
            <a:r>
              <a:rPr lang="de-DE" sz="2400" spc="-10" dirty="0">
                <a:cs typeface="Calibri"/>
              </a:rPr>
              <a:t>von </a:t>
            </a:r>
            <a:r>
              <a:rPr lang="de-DE" sz="2400" spc="-5" dirty="0">
                <a:cs typeface="Calibri"/>
              </a:rPr>
              <a:t>oralem/nasalem </a:t>
            </a:r>
            <a:r>
              <a:rPr lang="de-DE" sz="2400" spc="90" dirty="0">
                <a:cs typeface="Calibri"/>
              </a:rPr>
              <a:t>Luftstrom.  </a:t>
            </a:r>
            <a:r>
              <a:rPr lang="de-DE" sz="2400" spc="-10" dirty="0">
                <a:cs typeface="Calibri"/>
              </a:rPr>
              <a:t>Französische </a:t>
            </a:r>
            <a:r>
              <a:rPr lang="de-DE" sz="2400" spc="-5" dirty="0">
                <a:cs typeface="Calibri"/>
              </a:rPr>
              <a:t>Sprecher</a:t>
            </a:r>
            <a:r>
              <a:rPr lang="de-DE" sz="2400" spc="5" dirty="0">
                <a:cs typeface="Calibri"/>
              </a:rPr>
              <a:t> </a:t>
            </a:r>
            <a:r>
              <a:rPr lang="de-DE" sz="2400" spc="-10" dirty="0">
                <a:cs typeface="Calibri"/>
              </a:rPr>
              <a:t>produzierten:</a:t>
            </a:r>
            <a:endParaRPr lang="de-DE" sz="2400" dirty="0">
              <a:cs typeface="Calibri"/>
            </a:endParaRPr>
          </a:p>
        </p:txBody>
      </p:sp>
      <p:sp>
        <p:nvSpPr>
          <p:cNvPr id="6" name="object 8">
            <a:extLst>
              <a:ext uri="{FF2B5EF4-FFF2-40B4-BE49-F238E27FC236}">
                <a16:creationId xmlns:a16="http://schemas.microsoft.com/office/drawing/2014/main" id="{AD8AD88C-CE20-2546-B5C3-C9DFBDDF6555}"/>
              </a:ext>
            </a:extLst>
          </p:cNvPr>
          <p:cNvSpPr txBox="1"/>
          <p:nvPr/>
        </p:nvSpPr>
        <p:spPr>
          <a:xfrm>
            <a:off x="605503" y="1111325"/>
            <a:ext cx="2343785" cy="898525"/>
          </a:xfrm>
          <a:prstGeom prst="rect">
            <a:avLst/>
          </a:prstGeom>
        </p:spPr>
        <p:txBody>
          <a:bodyPr vert="horz" wrap="square" lIns="0" tIns="12700" rIns="0" bIns="0" rtlCol="0">
            <a:spAutoFit/>
          </a:bodyPr>
          <a:lstStyle/>
          <a:p>
            <a:pPr marL="12700" marR="5080">
              <a:lnSpc>
                <a:spcPct val="119300"/>
              </a:lnSpc>
              <a:spcBef>
                <a:spcPts val="100"/>
              </a:spcBef>
            </a:pPr>
            <a:r>
              <a:rPr sz="2400" kern="1200" dirty="0" err="1">
                <a:latin typeface="Calibri"/>
                <a:cs typeface="Calibri"/>
              </a:rPr>
              <a:t>dit</a:t>
            </a:r>
            <a:r>
              <a:rPr sz="2400" kern="1200" dirty="0">
                <a:latin typeface="Calibri"/>
                <a:cs typeface="Calibri"/>
              </a:rPr>
              <a:t> </a:t>
            </a:r>
            <a:r>
              <a:rPr sz="2400" kern="1200" spc="-5" dirty="0">
                <a:latin typeface="Calibri"/>
                <a:cs typeface="Calibri"/>
              </a:rPr>
              <a:t>saint </a:t>
            </a:r>
            <a:r>
              <a:rPr sz="2400" kern="1200" dirty="0">
                <a:latin typeface="Calibri"/>
                <a:cs typeface="Calibri"/>
              </a:rPr>
              <a:t>bel</a:t>
            </a:r>
            <a:r>
              <a:rPr sz="2400" kern="1200" spc="-95" dirty="0">
                <a:latin typeface="Calibri"/>
                <a:cs typeface="Calibri"/>
              </a:rPr>
              <a:t> </a:t>
            </a:r>
            <a:r>
              <a:rPr sz="2400" kern="1200" spc="-15" dirty="0">
                <a:latin typeface="Calibri"/>
                <a:cs typeface="Calibri"/>
              </a:rPr>
              <a:t>enfant  </a:t>
            </a:r>
            <a:r>
              <a:rPr sz="2400" kern="1200" dirty="0" err="1">
                <a:latin typeface="Calibri"/>
                <a:cs typeface="Calibri"/>
              </a:rPr>
              <a:t>dit</a:t>
            </a:r>
            <a:r>
              <a:rPr sz="2400" kern="1200" dirty="0">
                <a:latin typeface="Calibri"/>
                <a:cs typeface="Calibri"/>
              </a:rPr>
              <a:t> </a:t>
            </a:r>
            <a:r>
              <a:rPr sz="2400" kern="1200" spc="-5" dirty="0">
                <a:latin typeface="Calibri"/>
                <a:cs typeface="Calibri"/>
              </a:rPr>
              <a:t>saint </a:t>
            </a:r>
            <a:r>
              <a:rPr sz="2400" kern="1200" dirty="0">
                <a:latin typeface="Calibri"/>
                <a:cs typeface="Calibri"/>
              </a:rPr>
              <a:t>pour</a:t>
            </a:r>
            <a:r>
              <a:rPr sz="2400" kern="1200" spc="-65" dirty="0">
                <a:latin typeface="Calibri"/>
                <a:cs typeface="Calibri"/>
              </a:rPr>
              <a:t> </a:t>
            </a:r>
            <a:r>
              <a:rPr sz="2400" kern="1200" spc="-5" dirty="0" err="1">
                <a:latin typeface="Calibri"/>
                <a:cs typeface="Calibri"/>
              </a:rPr>
              <a:t>moi</a:t>
            </a:r>
            <a:endParaRPr sz="2400" kern="1200" dirty="0">
              <a:latin typeface="Calibri"/>
              <a:cs typeface="Calibri"/>
            </a:endParaRPr>
          </a:p>
        </p:txBody>
      </p:sp>
      <p:sp>
        <p:nvSpPr>
          <p:cNvPr id="7" name="TextBox 6">
            <a:extLst>
              <a:ext uri="{FF2B5EF4-FFF2-40B4-BE49-F238E27FC236}">
                <a16:creationId xmlns:a16="http://schemas.microsoft.com/office/drawing/2014/main" id="{EAD88A99-5D41-F242-8627-D4D8E7874230}"/>
              </a:ext>
            </a:extLst>
          </p:cNvPr>
          <p:cNvSpPr txBox="1"/>
          <p:nvPr/>
        </p:nvSpPr>
        <p:spPr>
          <a:xfrm>
            <a:off x="3341807" y="1111325"/>
            <a:ext cx="3096344" cy="461665"/>
          </a:xfrm>
          <a:prstGeom prst="rect">
            <a:avLst/>
          </a:prstGeom>
          <a:noFill/>
        </p:spPr>
        <p:txBody>
          <a:bodyPr wrap="square" rtlCol="0">
            <a:spAutoFit/>
          </a:bodyPr>
          <a:lstStyle/>
          <a:p>
            <a:r>
              <a:rPr lang="de-DE" sz="2400">
                <a:latin typeface="+mj-lt"/>
                <a:cs typeface="Arial"/>
              </a:rPr>
              <a:t>di </a:t>
            </a:r>
            <a:r>
              <a:rPr lang="de-DE" sz="2400" err="1">
                <a:latin typeface="+mj-lt"/>
                <a:cs typeface="Arial"/>
              </a:rPr>
              <a:t>sɛ</a:t>
            </a:r>
            <a:r>
              <a:rPr lang="de-DE" sz="2400">
                <a:latin typeface="+mj-lt"/>
                <a:cs typeface="Arial"/>
              </a:rPr>
              <a:t>̃(m)</a:t>
            </a:r>
            <a:r>
              <a:rPr lang="de-DE" sz="2400" err="1">
                <a:latin typeface="+mj-lt"/>
                <a:cs typeface="Arial"/>
              </a:rPr>
              <a:t>bel</a:t>
            </a:r>
            <a:r>
              <a:rPr lang="de-DE" sz="2400">
                <a:latin typeface="+mj-lt"/>
                <a:cs typeface="Arial"/>
              </a:rPr>
              <a:t> </a:t>
            </a:r>
            <a:r>
              <a:rPr lang="de-DE" sz="2400" err="1">
                <a:latin typeface="+mj-lt"/>
                <a:cs typeface="Arial"/>
              </a:rPr>
              <a:t>ãfa</a:t>
            </a:r>
            <a:r>
              <a:rPr lang="de-DE" sz="2400">
                <a:latin typeface="+mj-lt"/>
                <a:cs typeface="Arial"/>
              </a:rPr>
              <a:t>̃ </a:t>
            </a:r>
          </a:p>
        </p:txBody>
      </p:sp>
      <p:sp>
        <p:nvSpPr>
          <p:cNvPr id="8" name="TextBox 7">
            <a:extLst>
              <a:ext uri="{FF2B5EF4-FFF2-40B4-BE49-F238E27FC236}">
                <a16:creationId xmlns:a16="http://schemas.microsoft.com/office/drawing/2014/main" id="{03671D8F-4C7C-314C-A518-CD2D511AFDF6}"/>
              </a:ext>
            </a:extLst>
          </p:cNvPr>
          <p:cNvSpPr txBox="1"/>
          <p:nvPr/>
        </p:nvSpPr>
        <p:spPr>
          <a:xfrm>
            <a:off x="3341807" y="1548185"/>
            <a:ext cx="3096344" cy="461665"/>
          </a:xfrm>
          <a:prstGeom prst="rect">
            <a:avLst/>
          </a:prstGeom>
          <a:noFill/>
        </p:spPr>
        <p:txBody>
          <a:bodyPr wrap="square" rtlCol="0">
            <a:spAutoFit/>
          </a:bodyPr>
          <a:lstStyle/>
          <a:p>
            <a:r>
              <a:rPr lang="de-DE" sz="2400">
                <a:latin typeface="+mj-lt"/>
                <a:cs typeface="Arial"/>
              </a:rPr>
              <a:t>di </a:t>
            </a:r>
            <a:r>
              <a:rPr lang="de-DE" sz="2400" err="1">
                <a:latin typeface="+mj-lt"/>
                <a:cs typeface="Arial"/>
              </a:rPr>
              <a:t>sɛ</a:t>
            </a:r>
            <a:r>
              <a:rPr lang="de-DE" sz="2400">
                <a:latin typeface="+mj-lt"/>
                <a:cs typeface="Arial"/>
              </a:rPr>
              <a:t>̃ </a:t>
            </a:r>
            <a:r>
              <a:rPr lang="de-DE" sz="2400" err="1">
                <a:latin typeface="+mj-lt"/>
                <a:cs typeface="Arial"/>
              </a:rPr>
              <a:t>puʁ</a:t>
            </a:r>
            <a:r>
              <a:rPr lang="de-DE" sz="2400">
                <a:latin typeface="+mj-lt"/>
                <a:cs typeface="Arial"/>
              </a:rPr>
              <a:t> </a:t>
            </a:r>
            <a:r>
              <a:rPr lang="de-DE" sz="2400" err="1">
                <a:latin typeface="+mj-lt"/>
                <a:cs typeface="Arial"/>
              </a:rPr>
              <a:t>mwa</a:t>
            </a:r>
            <a:r>
              <a:rPr lang="de-DE" sz="2400">
                <a:latin typeface="+mj-lt"/>
                <a:cs typeface="Arial"/>
              </a:rPr>
              <a:t> </a:t>
            </a:r>
          </a:p>
        </p:txBody>
      </p:sp>
      <p:sp>
        <p:nvSpPr>
          <p:cNvPr id="9" name="TextBox 8">
            <a:extLst>
              <a:ext uri="{FF2B5EF4-FFF2-40B4-BE49-F238E27FC236}">
                <a16:creationId xmlns:a16="http://schemas.microsoft.com/office/drawing/2014/main" id="{37772500-673E-9044-837E-DC7845794FCE}"/>
              </a:ext>
            </a:extLst>
          </p:cNvPr>
          <p:cNvSpPr txBox="1"/>
          <p:nvPr/>
        </p:nvSpPr>
        <p:spPr>
          <a:xfrm>
            <a:off x="5718071" y="1111325"/>
            <a:ext cx="2664966" cy="461665"/>
          </a:xfrm>
          <a:prstGeom prst="rect">
            <a:avLst/>
          </a:prstGeom>
          <a:noFill/>
        </p:spPr>
        <p:txBody>
          <a:bodyPr wrap="square" rtlCol="0">
            <a:spAutoFit/>
          </a:bodyPr>
          <a:lstStyle/>
          <a:p>
            <a:r>
              <a:rPr lang="de-DE" sz="2400">
                <a:latin typeface="+mj-lt"/>
                <a:cs typeface="Arial"/>
              </a:rPr>
              <a:t>manchmal mit [m]</a:t>
            </a:r>
          </a:p>
        </p:txBody>
      </p:sp>
      <p:sp>
        <p:nvSpPr>
          <p:cNvPr id="10" name="TextBox 9">
            <a:extLst>
              <a:ext uri="{FF2B5EF4-FFF2-40B4-BE49-F238E27FC236}">
                <a16:creationId xmlns:a16="http://schemas.microsoft.com/office/drawing/2014/main" id="{CACCEE11-B847-7F44-B3CD-90D6E91D0F3E}"/>
              </a:ext>
            </a:extLst>
          </p:cNvPr>
          <p:cNvSpPr txBox="1"/>
          <p:nvPr/>
        </p:nvSpPr>
        <p:spPr>
          <a:xfrm>
            <a:off x="5718071" y="1584211"/>
            <a:ext cx="2664966" cy="461665"/>
          </a:xfrm>
          <a:prstGeom prst="rect">
            <a:avLst/>
          </a:prstGeom>
          <a:noFill/>
        </p:spPr>
        <p:txBody>
          <a:bodyPr wrap="square" rtlCol="0">
            <a:spAutoFit/>
          </a:bodyPr>
          <a:lstStyle/>
          <a:p>
            <a:r>
              <a:rPr lang="de-DE" sz="2400" dirty="0">
                <a:latin typeface="+mj-lt"/>
                <a:cs typeface="Arial"/>
              </a:rPr>
              <a:t>nie mit [m]</a:t>
            </a:r>
          </a:p>
        </p:txBody>
      </p:sp>
      <p:sp>
        <p:nvSpPr>
          <p:cNvPr id="11" name="Rectangle 10">
            <a:extLst>
              <a:ext uri="{FF2B5EF4-FFF2-40B4-BE49-F238E27FC236}">
                <a16:creationId xmlns:a16="http://schemas.microsoft.com/office/drawing/2014/main" id="{1CF88F97-98D2-1745-9214-0D293B5AA0AD}"/>
              </a:ext>
            </a:extLst>
          </p:cNvPr>
          <p:cNvSpPr/>
          <p:nvPr/>
        </p:nvSpPr>
        <p:spPr>
          <a:xfrm>
            <a:off x="1760646" y="3601303"/>
            <a:ext cx="2926399" cy="826445"/>
          </a:xfrm>
          <a:prstGeom prst="rect">
            <a:avLst/>
          </a:prstGeom>
        </p:spPr>
        <p:txBody>
          <a:bodyPr wrap="square">
            <a:spAutoFit/>
          </a:bodyPr>
          <a:lstStyle/>
          <a:p>
            <a:pPr marL="12700" marR="5080" lvl="0">
              <a:lnSpc>
                <a:spcPct val="100699"/>
              </a:lnSpc>
              <a:spcBef>
                <a:spcPts val="2175"/>
              </a:spcBef>
              <a:tabLst>
                <a:tab pos="313690" algn="l"/>
              </a:tabLst>
            </a:pPr>
            <a:r>
              <a:rPr lang="de-DE" sz="2400" dirty="0">
                <a:solidFill>
                  <a:prstClr val="black"/>
                </a:solidFill>
                <a:cs typeface="Calibri"/>
              </a:rPr>
              <a:t>beide Energie im Bereich. &lt; 500 Hz. </a:t>
            </a:r>
          </a:p>
        </p:txBody>
      </p:sp>
      <p:sp>
        <p:nvSpPr>
          <p:cNvPr id="12" name="Rectangle 11">
            <a:extLst>
              <a:ext uri="{FF2B5EF4-FFF2-40B4-BE49-F238E27FC236}">
                <a16:creationId xmlns:a16="http://schemas.microsoft.com/office/drawing/2014/main" id="{8A1E16F0-780B-E749-913A-3CCCFE7DBD02}"/>
              </a:ext>
            </a:extLst>
          </p:cNvPr>
          <p:cNvSpPr/>
          <p:nvPr/>
        </p:nvSpPr>
        <p:spPr>
          <a:xfrm>
            <a:off x="182082" y="4918203"/>
            <a:ext cx="1647096" cy="461665"/>
          </a:xfrm>
          <a:prstGeom prst="rect">
            <a:avLst/>
          </a:prstGeom>
        </p:spPr>
        <p:txBody>
          <a:bodyPr wrap="square">
            <a:spAutoFit/>
          </a:bodyPr>
          <a:lstStyle/>
          <a:p>
            <a:r>
              <a:rPr lang="de-DE" sz="2400" dirty="0">
                <a:solidFill>
                  <a:prstClr val="black"/>
                </a:solidFill>
                <a:cs typeface="Arial"/>
              </a:rPr>
              <a:t>Perzeption</a:t>
            </a:r>
            <a:endParaRPr lang="de-DE" dirty="0"/>
          </a:p>
        </p:txBody>
      </p:sp>
      <p:sp>
        <p:nvSpPr>
          <p:cNvPr id="13" name="TextBox 12">
            <a:extLst>
              <a:ext uri="{FF2B5EF4-FFF2-40B4-BE49-F238E27FC236}">
                <a16:creationId xmlns:a16="http://schemas.microsoft.com/office/drawing/2014/main" id="{0D1DBB5E-C2B5-454A-B5A5-828597AD68D0}"/>
              </a:ext>
            </a:extLst>
          </p:cNvPr>
          <p:cNvSpPr txBox="1"/>
          <p:nvPr/>
        </p:nvSpPr>
        <p:spPr>
          <a:xfrm>
            <a:off x="1061026" y="2391282"/>
            <a:ext cx="3647152" cy="461665"/>
          </a:xfrm>
          <a:prstGeom prst="rect">
            <a:avLst/>
          </a:prstGeom>
          <a:noFill/>
        </p:spPr>
        <p:txBody>
          <a:bodyPr wrap="none" rtlCol="0">
            <a:spAutoFit/>
          </a:bodyPr>
          <a:lstStyle/>
          <a:p>
            <a:r>
              <a:rPr lang="de-DE" sz="2400" dirty="0">
                <a:solidFill>
                  <a:srgbClr val="0080FF"/>
                </a:solidFill>
                <a:latin typeface="+mj-lt"/>
                <a:cs typeface="Arial"/>
              </a:rPr>
              <a:t>N +  stimmhafter Verschluss</a:t>
            </a:r>
          </a:p>
        </p:txBody>
      </p:sp>
      <p:sp>
        <p:nvSpPr>
          <p:cNvPr id="14" name="TextBox 13">
            <a:extLst>
              <a:ext uri="{FF2B5EF4-FFF2-40B4-BE49-F238E27FC236}">
                <a16:creationId xmlns:a16="http://schemas.microsoft.com/office/drawing/2014/main" id="{E0D5F875-CA31-5B47-8EDE-254D4394F40B}"/>
              </a:ext>
            </a:extLst>
          </p:cNvPr>
          <p:cNvSpPr txBox="1"/>
          <p:nvPr/>
        </p:nvSpPr>
        <p:spPr>
          <a:xfrm>
            <a:off x="5165482" y="2395407"/>
            <a:ext cx="3437159" cy="461665"/>
          </a:xfrm>
          <a:prstGeom prst="rect">
            <a:avLst/>
          </a:prstGeom>
          <a:noFill/>
        </p:spPr>
        <p:txBody>
          <a:bodyPr wrap="none" rtlCol="0">
            <a:spAutoFit/>
          </a:bodyPr>
          <a:lstStyle/>
          <a:p>
            <a:r>
              <a:rPr lang="de-DE" sz="2400" dirty="0">
                <a:solidFill>
                  <a:srgbClr val="0080FF"/>
                </a:solidFill>
                <a:latin typeface="+mj-lt"/>
                <a:cs typeface="Arial"/>
              </a:rPr>
              <a:t>N + stimmloser Verschluss</a:t>
            </a:r>
          </a:p>
        </p:txBody>
      </p:sp>
      <p:sp>
        <p:nvSpPr>
          <p:cNvPr id="15" name="TextBox 14">
            <a:extLst>
              <a:ext uri="{FF2B5EF4-FFF2-40B4-BE49-F238E27FC236}">
                <a16:creationId xmlns:a16="http://schemas.microsoft.com/office/drawing/2014/main" id="{0D0EBFCA-5F5E-3A42-9D96-A300E3A67F85}"/>
              </a:ext>
            </a:extLst>
          </p:cNvPr>
          <p:cNvSpPr txBox="1"/>
          <p:nvPr/>
        </p:nvSpPr>
        <p:spPr>
          <a:xfrm>
            <a:off x="196930" y="3266185"/>
            <a:ext cx="1330814" cy="461665"/>
          </a:xfrm>
          <a:prstGeom prst="rect">
            <a:avLst/>
          </a:prstGeom>
          <a:noFill/>
        </p:spPr>
        <p:txBody>
          <a:bodyPr wrap="none" rtlCol="0">
            <a:spAutoFit/>
          </a:bodyPr>
          <a:lstStyle/>
          <a:p>
            <a:r>
              <a:rPr lang="de-DE" sz="2400" dirty="0">
                <a:latin typeface="+mj-lt"/>
                <a:cs typeface="Arial"/>
              </a:rPr>
              <a:t>akustisch</a:t>
            </a:r>
          </a:p>
        </p:txBody>
      </p:sp>
      <p:sp>
        <p:nvSpPr>
          <p:cNvPr id="16" name="TextBox 15">
            <a:extLst>
              <a:ext uri="{FF2B5EF4-FFF2-40B4-BE49-F238E27FC236}">
                <a16:creationId xmlns:a16="http://schemas.microsoft.com/office/drawing/2014/main" id="{725CEF5E-31A4-154F-93F6-460900625C00}"/>
              </a:ext>
            </a:extLst>
          </p:cNvPr>
          <p:cNvSpPr txBox="1"/>
          <p:nvPr/>
        </p:nvSpPr>
        <p:spPr>
          <a:xfrm>
            <a:off x="1804575" y="3258517"/>
            <a:ext cx="1701107" cy="461665"/>
          </a:xfrm>
          <a:prstGeom prst="rect">
            <a:avLst/>
          </a:prstGeom>
          <a:noFill/>
        </p:spPr>
        <p:txBody>
          <a:bodyPr wrap="none" rtlCol="0">
            <a:spAutoFit/>
          </a:bodyPr>
          <a:lstStyle/>
          <a:p>
            <a:r>
              <a:rPr lang="de-DE" sz="2400" dirty="0">
                <a:latin typeface="+mj-lt"/>
                <a:cs typeface="Arial"/>
              </a:rPr>
              <a:t>sehr ähnlich</a:t>
            </a:r>
          </a:p>
        </p:txBody>
      </p:sp>
      <p:sp>
        <p:nvSpPr>
          <p:cNvPr id="17" name="TextBox 16">
            <a:extLst>
              <a:ext uri="{FF2B5EF4-FFF2-40B4-BE49-F238E27FC236}">
                <a16:creationId xmlns:a16="http://schemas.microsoft.com/office/drawing/2014/main" id="{E9B41F23-E3EB-4946-AF2F-7AAB9C5F0F91}"/>
              </a:ext>
            </a:extLst>
          </p:cNvPr>
          <p:cNvSpPr txBox="1"/>
          <p:nvPr/>
        </p:nvSpPr>
        <p:spPr>
          <a:xfrm>
            <a:off x="5381506" y="3221654"/>
            <a:ext cx="2731838" cy="461665"/>
          </a:xfrm>
          <a:prstGeom prst="rect">
            <a:avLst/>
          </a:prstGeom>
          <a:noFill/>
        </p:spPr>
        <p:txBody>
          <a:bodyPr wrap="none" rtlCol="0">
            <a:spAutoFit/>
          </a:bodyPr>
          <a:lstStyle/>
          <a:p>
            <a:r>
              <a:rPr lang="de-DE" sz="2400" dirty="0">
                <a:latin typeface="+mj-lt"/>
                <a:cs typeface="Arial"/>
              </a:rPr>
              <a:t>ganz unterschiedlich</a:t>
            </a:r>
          </a:p>
        </p:txBody>
      </p:sp>
      <p:sp>
        <p:nvSpPr>
          <p:cNvPr id="18" name="Rectangle 17">
            <a:extLst>
              <a:ext uri="{FF2B5EF4-FFF2-40B4-BE49-F238E27FC236}">
                <a16:creationId xmlns:a16="http://schemas.microsoft.com/office/drawing/2014/main" id="{144B8B4C-B678-BA42-AEC7-FC4B75A49B80}"/>
              </a:ext>
            </a:extLst>
          </p:cNvPr>
          <p:cNvSpPr/>
          <p:nvPr/>
        </p:nvSpPr>
        <p:spPr>
          <a:xfrm>
            <a:off x="848717" y="5881931"/>
            <a:ext cx="7718922" cy="461665"/>
          </a:xfrm>
          <a:prstGeom prst="rect">
            <a:avLst/>
          </a:prstGeom>
        </p:spPr>
        <p:txBody>
          <a:bodyPr wrap="square">
            <a:spAutoFit/>
          </a:bodyPr>
          <a:lstStyle/>
          <a:p>
            <a:r>
              <a:rPr lang="de-DE" sz="2400" dirty="0">
                <a:solidFill>
                  <a:prstClr val="black"/>
                </a:solidFill>
                <a:cs typeface="Calibri"/>
              </a:rPr>
              <a:t>NB Englisch '</a:t>
            </a:r>
            <a:r>
              <a:rPr lang="de-DE" sz="2400" dirty="0" err="1">
                <a:solidFill>
                  <a:prstClr val="black"/>
                </a:solidFill>
                <a:cs typeface="Calibri"/>
              </a:rPr>
              <a:t>lamb</a:t>
            </a:r>
            <a:r>
              <a:rPr lang="de-DE" sz="2400" dirty="0">
                <a:solidFill>
                  <a:prstClr val="black"/>
                </a:solidFill>
                <a:cs typeface="Calibri"/>
              </a:rPr>
              <a:t>' = /</a:t>
            </a:r>
            <a:r>
              <a:rPr lang="de-DE" sz="2400" dirty="0" err="1">
                <a:solidFill>
                  <a:prstClr val="black"/>
                </a:solidFill>
                <a:cs typeface="Calibri"/>
              </a:rPr>
              <a:t>lam</a:t>
            </a:r>
            <a:r>
              <a:rPr lang="de-DE" sz="2400" dirty="0">
                <a:solidFill>
                  <a:prstClr val="black"/>
                </a:solidFill>
                <a:cs typeface="Calibri"/>
              </a:rPr>
              <a:t>/                jedoch '</a:t>
            </a:r>
            <a:r>
              <a:rPr lang="de-DE" sz="2400" dirty="0" err="1">
                <a:solidFill>
                  <a:prstClr val="black"/>
                </a:solidFill>
                <a:cs typeface="Calibri"/>
              </a:rPr>
              <a:t>lamp</a:t>
            </a:r>
            <a:r>
              <a:rPr lang="de-DE" sz="2400" dirty="0">
                <a:solidFill>
                  <a:prstClr val="black"/>
                </a:solidFill>
                <a:cs typeface="Calibri"/>
              </a:rPr>
              <a:t>' = /</a:t>
            </a:r>
            <a:r>
              <a:rPr lang="de-DE" sz="2400" dirty="0" err="1">
                <a:solidFill>
                  <a:prstClr val="black"/>
                </a:solidFill>
                <a:cs typeface="Calibri"/>
              </a:rPr>
              <a:t>lamp</a:t>
            </a:r>
            <a:r>
              <a:rPr lang="de-DE" sz="2400" dirty="0">
                <a:solidFill>
                  <a:prstClr val="black"/>
                </a:solidFill>
                <a:cs typeface="Calibri"/>
              </a:rPr>
              <a:t>/</a:t>
            </a:r>
            <a:endParaRPr lang="de-DE" dirty="0"/>
          </a:p>
        </p:txBody>
      </p:sp>
      <p:sp>
        <p:nvSpPr>
          <p:cNvPr id="19" name="TextBox 18">
            <a:extLst>
              <a:ext uri="{FF2B5EF4-FFF2-40B4-BE49-F238E27FC236}">
                <a16:creationId xmlns:a16="http://schemas.microsoft.com/office/drawing/2014/main" id="{CB20E654-8C16-EA4E-B8CF-5ECB31BB8069}"/>
              </a:ext>
            </a:extLst>
          </p:cNvPr>
          <p:cNvSpPr txBox="1"/>
          <p:nvPr/>
        </p:nvSpPr>
        <p:spPr>
          <a:xfrm>
            <a:off x="1915910" y="4700965"/>
            <a:ext cx="2520280" cy="1200329"/>
          </a:xfrm>
          <a:prstGeom prst="rect">
            <a:avLst/>
          </a:prstGeom>
          <a:noFill/>
        </p:spPr>
        <p:txBody>
          <a:bodyPr wrap="square" rtlCol="0">
            <a:spAutoFit/>
          </a:bodyPr>
          <a:lstStyle/>
          <a:p>
            <a:r>
              <a:rPr lang="de-DE" sz="2400" dirty="0">
                <a:latin typeface="+mj-lt"/>
                <a:cs typeface="Arial"/>
              </a:rPr>
              <a:t>Schwer zu erkennen, ob beide vorkommen</a:t>
            </a:r>
          </a:p>
        </p:txBody>
      </p:sp>
      <p:sp>
        <p:nvSpPr>
          <p:cNvPr id="20" name="TextBox 19">
            <a:extLst>
              <a:ext uri="{FF2B5EF4-FFF2-40B4-BE49-F238E27FC236}">
                <a16:creationId xmlns:a16="http://schemas.microsoft.com/office/drawing/2014/main" id="{D111F72A-05B4-9343-99F1-4949B890954B}"/>
              </a:ext>
            </a:extLst>
          </p:cNvPr>
          <p:cNvSpPr txBox="1"/>
          <p:nvPr/>
        </p:nvSpPr>
        <p:spPr>
          <a:xfrm>
            <a:off x="2597154" y="6549624"/>
            <a:ext cx="3120917" cy="338554"/>
          </a:xfrm>
          <a:prstGeom prst="rect">
            <a:avLst/>
          </a:prstGeom>
          <a:noFill/>
        </p:spPr>
        <p:txBody>
          <a:bodyPr wrap="square" rtlCol="0">
            <a:spAutoFit/>
          </a:bodyPr>
          <a:lstStyle/>
          <a:p>
            <a:r>
              <a:rPr lang="de-DE" sz="1600" dirty="0">
                <a:latin typeface="+mj-lt"/>
                <a:cs typeface="Arial"/>
              </a:rPr>
              <a:t>1. ohala91.phonetica.pdf</a:t>
            </a:r>
          </a:p>
        </p:txBody>
      </p:sp>
      <p:cxnSp>
        <p:nvCxnSpPr>
          <p:cNvPr id="22" name="Straight Connector 21">
            <a:extLst>
              <a:ext uri="{FF2B5EF4-FFF2-40B4-BE49-F238E27FC236}">
                <a16:creationId xmlns:a16="http://schemas.microsoft.com/office/drawing/2014/main" id="{9217CD91-CDD2-8D4E-8FD5-20EF44A86B31}"/>
              </a:ext>
            </a:extLst>
          </p:cNvPr>
          <p:cNvCxnSpPr>
            <a:endCxn id="18" idx="2"/>
          </p:cNvCxnSpPr>
          <p:nvPr/>
        </p:nvCxnSpPr>
        <p:spPr>
          <a:xfrm>
            <a:off x="4708178" y="3217635"/>
            <a:ext cx="0" cy="312596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004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p:cNvSpPr>
          <p:nvPr/>
        </p:nvSpPr>
        <p:spPr bwMode="auto">
          <a:xfrm>
            <a:off x="733004" y="35868"/>
            <a:ext cx="8159476" cy="5334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a:latin typeface="Calibri"/>
                <a:cs typeface="Calibri"/>
              </a:rPr>
              <a:t>5. </a:t>
            </a:r>
            <a:r>
              <a:rPr lang="en-US" sz="2400" dirty="0" err="1">
                <a:latin typeface="Calibri"/>
                <a:cs typeface="Calibri"/>
              </a:rPr>
              <a:t>Lautwandel</a:t>
            </a:r>
            <a:r>
              <a:rPr lang="en-US" sz="2400" dirty="0">
                <a:latin typeface="Calibri"/>
                <a:cs typeface="Calibri"/>
              </a:rPr>
              <a:t>: </a:t>
            </a:r>
            <a:r>
              <a:rPr lang="en-US" sz="2400" dirty="0" err="1">
                <a:latin typeface="Calibri"/>
                <a:cs typeface="Calibri"/>
              </a:rPr>
              <a:t>Tilgung</a:t>
            </a:r>
            <a:r>
              <a:rPr lang="en-US" sz="2400" dirty="0">
                <a:latin typeface="Calibri"/>
                <a:cs typeface="Calibri"/>
              </a:rPr>
              <a:t> von </a:t>
            </a:r>
            <a:r>
              <a:rPr lang="en-US" sz="2400" dirty="0" err="1">
                <a:latin typeface="Calibri"/>
                <a:cs typeface="Calibri"/>
              </a:rPr>
              <a:t>Nasalen</a:t>
            </a:r>
            <a:r>
              <a:rPr lang="en-US" sz="2400" dirty="0">
                <a:latin typeface="Calibri"/>
                <a:cs typeface="Calibri"/>
              </a:rPr>
              <a:t> </a:t>
            </a:r>
            <a:r>
              <a:rPr lang="en-US" sz="2400" dirty="0" err="1">
                <a:latin typeface="Calibri"/>
                <a:cs typeface="Calibri"/>
              </a:rPr>
              <a:t>vor</a:t>
            </a:r>
            <a:r>
              <a:rPr lang="en-US" sz="2400" dirty="0">
                <a:latin typeface="Calibri"/>
                <a:cs typeface="Calibri"/>
              </a:rPr>
              <a:t> </a:t>
            </a:r>
            <a:r>
              <a:rPr lang="en-US" sz="2400" dirty="0" err="1">
                <a:latin typeface="Calibri"/>
                <a:cs typeface="Calibri"/>
              </a:rPr>
              <a:t>stimmlosen</a:t>
            </a:r>
            <a:r>
              <a:rPr lang="en-US" sz="2400" dirty="0">
                <a:latin typeface="Calibri"/>
                <a:cs typeface="Calibri"/>
              </a:rPr>
              <a:t> </a:t>
            </a:r>
            <a:r>
              <a:rPr lang="en-US" sz="2400" dirty="0" err="1">
                <a:latin typeface="Calibri"/>
                <a:cs typeface="Calibri"/>
              </a:rPr>
              <a:t>Frikativen</a:t>
            </a:r>
            <a:endParaRPr lang="en-US" sz="2400" dirty="0">
              <a:latin typeface="Calibri"/>
              <a:cs typeface="Calibri"/>
            </a:endParaRPr>
          </a:p>
        </p:txBody>
      </p:sp>
      <p:sp>
        <p:nvSpPr>
          <p:cNvPr id="21" name="TextBox 20"/>
          <p:cNvSpPr txBox="1"/>
          <p:nvPr/>
        </p:nvSpPr>
        <p:spPr>
          <a:xfrm>
            <a:off x="733004" y="921674"/>
            <a:ext cx="604252" cy="461665"/>
          </a:xfrm>
          <a:prstGeom prst="rect">
            <a:avLst/>
          </a:prstGeom>
          <a:noFill/>
        </p:spPr>
        <p:txBody>
          <a:bodyPr wrap="none" rtlCol="0">
            <a:spAutoFit/>
          </a:bodyPr>
          <a:lstStyle/>
          <a:p>
            <a:r>
              <a:rPr lang="de-DE" sz="2400" dirty="0">
                <a:solidFill>
                  <a:srgbClr val="0000FF"/>
                </a:solidFill>
                <a:latin typeface="+mj-lt"/>
                <a:cs typeface="Arial"/>
              </a:rPr>
              <a:t>mit</a:t>
            </a:r>
          </a:p>
        </p:txBody>
      </p:sp>
      <p:sp>
        <p:nvSpPr>
          <p:cNvPr id="22" name="TextBox 21"/>
          <p:cNvSpPr txBox="1"/>
          <p:nvPr/>
        </p:nvSpPr>
        <p:spPr>
          <a:xfrm>
            <a:off x="6444208" y="974799"/>
            <a:ext cx="823513" cy="461665"/>
          </a:xfrm>
          <a:prstGeom prst="rect">
            <a:avLst/>
          </a:prstGeom>
          <a:noFill/>
        </p:spPr>
        <p:txBody>
          <a:bodyPr wrap="none" rtlCol="0">
            <a:spAutoFit/>
          </a:bodyPr>
          <a:lstStyle/>
          <a:p>
            <a:r>
              <a:rPr lang="de-DE" sz="2400" dirty="0">
                <a:solidFill>
                  <a:srgbClr val="0000FF"/>
                </a:solidFill>
                <a:latin typeface="+mj-lt"/>
                <a:cs typeface="Arial"/>
              </a:rPr>
              <a:t>ohne</a:t>
            </a:r>
          </a:p>
        </p:txBody>
      </p:sp>
      <p:sp>
        <p:nvSpPr>
          <p:cNvPr id="12" name="TextBox 11"/>
          <p:cNvSpPr txBox="1"/>
          <p:nvPr/>
        </p:nvSpPr>
        <p:spPr>
          <a:xfrm>
            <a:off x="5934705" y="1400630"/>
            <a:ext cx="2666032" cy="461665"/>
          </a:xfrm>
          <a:prstGeom prst="rect">
            <a:avLst/>
          </a:prstGeom>
          <a:noFill/>
        </p:spPr>
        <p:txBody>
          <a:bodyPr wrap="square" rtlCol="0">
            <a:spAutoFit/>
          </a:bodyPr>
          <a:lstStyle/>
          <a:p>
            <a:r>
              <a:rPr lang="de-DE" sz="2400" dirty="0" err="1">
                <a:latin typeface="+mj-lt"/>
                <a:cs typeface="Arial"/>
              </a:rPr>
              <a:t>five</a:t>
            </a:r>
            <a:r>
              <a:rPr lang="de-DE" sz="2400" dirty="0">
                <a:latin typeface="+mj-lt"/>
                <a:cs typeface="Arial"/>
              </a:rPr>
              <a:t>, </a:t>
            </a:r>
            <a:r>
              <a:rPr lang="de-DE" sz="2400" dirty="0" err="1">
                <a:latin typeface="+mj-lt"/>
                <a:cs typeface="Arial"/>
              </a:rPr>
              <a:t>goose</a:t>
            </a:r>
            <a:r>
              <a:rPr lang="de-DE" sz="2400" dirty="0">
                <a:latin typeface="+mj-lt"/>
                <a:cs typeface="Arial"/>
              </a:rPr>
              <a:t>, </a:t>
            </a:r>
            <a:r>
              <a:rPr lang="de-DE" sz="2400" dirty="0" err="1">
                <a:latin typeface="+mj-lt"/>
                <a:cs typeface="Arial"/>
              </a:rPr>
              <a:t>us</a:t>
            </a:r>
            <a:r>
              <a:rPr lang="de-DE" sz="2400" dirty="0">
                <a:latin typeface="+mj-lt"/>
                <a:cs typeface="Arial"/>
              </a:rPr>
              <a:t>, </a:t>
            </a:r>
            <a:r>
              <a:rPr lang="de-DE" sz="2400" dirty="0" err="1">
                <a:latin typeface="+mj-lt"/>
                <a:cs typeface="Arial"/>
              </a:rPr>
              <a:t>wish</a:t>
            </a:r>
            <a:endParaRPr lang="de-DE" sz="2400" dirty="0">
              <a:latin typeface="+mj-lt"/>
              <a:cs typeface="Arial"/>
            </a:endParaRPr>
          </a:p>
        </p:txBody>
      </p:sp>
      <p:sp>
        <p:nvSpPr>
          <p:cNvPr id="23" name="TextBox 22"/>
          <p:cNvSpPr txBox="1"/>
          <p:nvPr/>
        </p:nvSpPr>
        <p:spPr>
          <a:xfrm>
            <a:off x="270645" y="1400631"/>
            <a:ext cx="3211267" cy="461665"/>
          </a:xfrm>
          <a:prstGeom prst="rect">
            <a:avLst/>
          </a:prstGeom>
          <a:noFill/>
        </p:spPr>
        <p:txBody>
          <a:bodyPr wrap="square" rtlCol="0">
            <a:spAutoFit/>
          </a:bodyPr>
          <a:lstStyle/>
          <a:p>
            <a:r>
              <a:rPr lang="de-DE" sz="2400" dirty="0">
                <a:latin typeface="+mj-lt"/>
                <a:cs typeface="Arial"/>
              </a:rPr>
              <a:t>fünf, Gans, uns, Wunsch </a:t>
            </a:r>
          </a:p>
        </p:txBody>
      </p:sp>
      <p:sp>
        <p:nvSpPr>
          <p:cNvPr id="24" name="TextBox 23"/>
          <p:cNvSpPr txBox="1"/>
          <p:nvPr/>
        </p:nvSpPr>
        <p:spPr>
          <a:xfrm>
            <a:off x="216690" y="1805905"/>
            <a:ext cx="4957964" cy="461665"/>
          </a:xfrm>
          <a:prstGeom prst="rect">
            <a:avLst/>
          </a:prstGeom>
          <a:noFill/>
        </p:spPr>
        <p:txBody>
          <a:bodyPr wrap="square" rtlCol="0">
            <a:spAutoFit/>
          </a:bodyPr>
          <a:lstStyle/>
          <a:p>
            <a:r>
              <a:rPr lang="de-DE" sz="2400" dirty="0">
                <a:latin typeface="+mj-lt"/>
                <a:cs typeface="Arial"/>
              </a:rPr>
              <a:t>(aber: finden, Hund, Engl: find, </a:t>
            </a:r>
            <a:r>
              <a:rPr lang="de-DE" sz="2400" dirty="0" err="1">
                <a:latin typeface="+mj-lt"/>
                <a:cs typeface="Arial"/>
              </a:rPr>
              <a:t>hound</a:t>
            </a:r>
            <a:r>
              <a:rPr lang="de-DE" sz="2400" dirty="0">
                <a:latin typeface="+mj-lt"/>
                <a:cs typeface="Arial"/>
              </a:rPr>
              <a:t>)</a:t>
            </a:r>
          </a:p>
        </p:txBody>
      </p:sp>
      <p:grpSp>
        <p:nvGrpSpPr>
          <p:cNvPr id="8" name="Group 7"/>
          <p:cNvGrpSpPr/>
          <p:nvPr/>
        </p:nvGrpSpPr>
        <p:grpSpPr>
          <a:xfrm>
            <a:off x="300697" y="4043973"/>
            <a:ext cx="7671391" cy="830997"/>
            <a:chOff x="300697" y="4043973"/>
            <a:chExt cx="7671391" cy="830997"/>
          </a:xfrm>
        </p:grpSpPr>
        <p:sp>
          <p:nvSpPr>
            <p:cNvPr id="13" name="TextBox 12"/>
            <p:cNvSpPr txBox="1"/>
            <p:nvPr/>
          </p:nvSpPr>
          <p:spPr>
            <a:xfrm>
              <a:off x="300697" y="4043973"/>
              <a:ext cx="4350868" cy="830997"/>
            </a:xfrm>
            <a:prstGeom prst="rect">
              <a:avLst/>
            </a:prstGeom>
            <a:noFill/>
          </p:spPr>
          <p:txBody>
            <a:bodyPr wrap="square" rtlCol="0">
              <a:spAutoFit/>
            </a:bodyPr>
            <a:lstStyle/>
            <a:p>
              <a:r>
                <a:rPr lang="de-DE" sz="2400" dirty="0">
                  <a:latin typeface="+mj-lt"/>
                  <a:cs typeface="Arial"/>
                </a:rPr>
                <a:t>Latein: </a:t>
              </a:r>
              <a:r>
                <a:rPr lang="de-DE" sz="2400" dirty="0" err="1">
                  <a:latin typeface="+mj-lt"/>
                  <a:cs typeface="Arial"/>
                </a:rPr>
                <a:t>constituere</a:t>
              </a:r>
              <a:r>
                <a:rPr lang="de-DE" sz="2400" dirty="0">
                  <a:latin typeface="+mj-lt"/>
                  <a:cs typeface="Arial"/>
                </a:rPr>
                <a:t> (= entscheiden), Englisch: </a:t>
              </a:r>
              <a:r>
                <a:rPr lang="de-DE" sz="2400" dirty="0" err="1">
                  <a:latin typeface="+mj-lt"/>
                  <a:cs typeface="Arial"/>
                </a:rPr>
                <a:t>constitute</a:t>
              </a:r>
              <a:endParaRPr lang="de-DE" sz="2400" dirty="0">
                <a:latin typeface="+mj-lt"/>
                <a:cs typeface="Arial"/>
              </a:endParaRPr>
            </a:p>
          </p:txBody>
        </p:sp>
        <p:sp>
          <p:nvSpPr>
            <p:cNvPr id="26" name="TextBox 25"/>
            <p:cNvSpPr txBox="1"/>
            <p:nvPr/>
          </p:nvSpPr>
          <p:spPr>
            <a:xfrm>
              <a:off x="5739840" y="4173135"/>
              <a:ext cx="2232248" cy="461665"/>
            </a:xfrm>
            <a:prstGeom prst="rect">
              <a:avLst/>
            </a:prstGeom>
            <a:noFill/>
          </p:spPr>
          <p:txBody>
            <a:bodyPr wrap="square" rtlCol="0">
              <a:spAutoFit/>
            </a:bodyPr>
            <a:lstStyle/>
            <a:p>
              <a:r>
                <a:rPr lang="de-DE" sz="2400" dirty="0" err="1">
                  <a:latin typeface="+mj-lt"/>
                  <a:cs typeface="Arial"/>
                </a:rPr>
                <a:t>Ital</a:t>
              </a:r>
              <a:r>
                <a:rPr lang="de-DE" sz="2400" dirty="0">
                  <a:latin typeface="+mj-lt"/>
                  <a:cs typeface="Arial"/>
                </a:rPr>
                <a:t>: </a:t>
              </a:r>
              <a:r>
                <a:rPr lang="de-DE" sz="2400" dirty="0" err="1">
                  <a:latin typeface="+mj-lt"/>
                  <a:cs typeface="Arial"/>
                </a:rPr>
                <a:t>costituere</a:t>
              </a:r>
              <a:r>
                <a:rPr lang="de-DE" sz="2400" dirty="0">
                  <a:latin typeface="+mj-lt"/>
                  <a:cs typeface="Arial"/>
                </a:rPr>
                <a:t> </a:t>
              </a:r>
            </a:p>
          </p:txBody>
        </p:sp>
      </p:grpSp>
      <p:grpSp>
        <p:nvGrpSpPr>
          <p:cNvPr id="9" name="Group 8"/>
          <p:cNvGrpSpPr/>
          <p:nvPr/>
        </p:nvGrpSpPr>
        <p:grpSpPr>
          <a:xfrm>
            <a:off x="360178" y="5052086"/>
            <a:ext cx="7387731" cy="830997"/>
            <a:chOff x="360178" y="5052086"/>
            <a:chExt cx="7387731" cy="830997"/>
          </a:xfrm>
        </p:grpSpPr>
        <p:sp>
          <p:nvSpPr>
            <p:cNvPr id="27" name="TextBox 26"/>
            <p:cNvSpPr txBox="1"/>
            <p:nvPr/>
          </p:nvSpPr>
          <p:spPr>
            <a:xfrm>
              <a:off x="360178" y="5052086"/>
              <a:ext cx="3384376" cy="830997"/>
            </a:xfrm>
            <a:prstGeom prst="rect">
              <a:avLst/>
            </a:prstGeom>
            <a:noFill/>
          </p:spPr>
          <p:txBody>
            <a:bodyPr wrap="square" rtlCol="0">
              <a:spAutoFit/>
            </a:bodyPr>
            <a:lstStyle/>
            <a:p>
              <a:r>
                <a:rPr lang="de-DE" sz="2400" dirty="0">
                  <a:latin typeface="+mj-lt"/>
                  <a:cs typeface="Arial"/>
                </a:rPr>
                <a:t>AHD: </a:t>
              </a:r>
              <a:r>
                <a:rPr lang="de-DE" sz="2400" dirty="0" err="1">
                  <a:latin typeface="+mj-lt"/>
                  <a:cs typeface="Arial"/>
                </a:rPr>
                <a:t>anθar</a:t>
              </a:r>
              <a:r>
                <a:rPr lang="de-DE" sz="2400" dirty="0">
                  <a:latin typeface="+mj-lt"/>
                  <a:cs typeface="Arial"/>
                </a:rPr>
                <a:t>, </a:t>
              </a:r>
            </a:p>
            <a:p>
              <a:r>
                <a:rPr lang="de-DE" sz="2400" dirty="0">
                  <a:latin typeface="+mj-lt"/>
                  <a:cs typeface="Arial"/>
                </a:rPr>
                <a:t>Deutsch: </a:t>
              </a:r>
              <a:r>
                <a:rPr lang="de-DE" sz="2400" dirty="0" err="1">
                  <a:latin typeface="+mj-lt"/>
                  <a:cs typeface="Arial"/>
                </a:rPr>
                <a:t>ander</a:t>
              </a:r>
              <a:endParaRPr lang="de-DE" sz="2400" dirty="0">
                <a:latin typeface="+mj-lt"/>
                <a:cs typeface="Arial"/>
              </a:endParaRPr>
            </a:p>
          </p:txBody>
        </p:sp>
        <p:sp>
          <p:nvSpPr>
            <p:cNvPr id="28" name="TextBox 27"/>
            <p:cNvSpPr txBox="1"/>
            <p:nvPr/>
          </p:nvSpPr>
          <p:spPr>
            <a:xfrm>
              <a:off x="5875701" y="5052086"/>
              <a:ext cx="1872208" cy="461665"/>
            </a:xfrm>
            <a:prstGeom prst="rect">
              <a:avLst/>
            </a:prstGeom>
            <a:noFill/>
          </p:spPr>
          <p:txBody>
            <a:bodyPr wrap="square" rtlCol="0">
              <a:spAutoFit/>
            </a:bodyPr>
            <a:lstStyle/>
            <a:p>
              <a:r>
                <a:rPr lang="de-DE" sz="2400" err="1">
                  <a:latin typeface="+mj-lt"/>
                  <a:cs typeface="Arial"/>
                </a:rPr>
                <a:t>other</a:t>
              </a:r>
              <a:endParaRPr lang="de-DE" sz="2400">
                <a:latin typeface="+mj-lt"/>
                <a:cs typeface="Arial"/>
              </a:endParaRPr>
            </a:p>
          </p:txBody>
        </p:sp>
      </p:grpSp>
      <p:sp>
        <p:nvSpPr>
          <p:cNvPr id="25" name="TextBox 24"/>
          <p:cNvSpPr txBox="1"/>
          <p:nvPr/>
        </p:nvSpPr>
        <p:spPr>
          <a:xfrm>
            <a:off x="5813463" y="2561909"/>
            <a:ext cx="3384376" cy="830997"/>
          </a:xfrm>
          <a:prstGeom prst="rect">
            <a:avLst/>
          </a:prstGeom>
          <a:noFill/>
        </p:spPr>
        <p:txBody>
          <a:bodyPr wrap="square" rtlCol="0">
            <a:spAutoFit/>
          </a:bodyPr>
          <a:lstStyle/>
          <a:p>
            <a:r>
              <a:rPr lang="de-DE" sz="2400" dirty="0" err="1">
                <a:latin typeface="+mj-lt"/>
                <a:cs typeface="Arial"/>
              </a:rPr>
              <a:t>Ital</a:t>
            </a:r>
            <a:r>
              <a:rPr lang="de-DE" sz="2400" dirty="0">
                <a:latin typeface="+mj-lt"/>
                <a:cs typeface="Arial"/>
              </a:rPr>
              <a:t>: </a:t>
            </a:r>
            <a:r>
              <a:rPr lang="de-DE" sz="2400" dirty="0" err="1">
                <a:latin typeface="+mj-lt"/>
                <a:cs typeface="Arial"/>
              </a:rPr>
              <a:t>isola</a:t>
            </a:r>
            <a:r>
              <a:rPr lang="de-DE" sz="2400" dirty="0">
                <a:latin typeface="+mj-lt"/>
                <a:cs typeface="Arial"/>
              </a:rPr>
              <a:t>, </a:t>
            </a:r>
            <a:r>
              <a:rPr lang="de-DE" sz="2400" dirty="0" err="1">
                <a:latin typeface="+mj-lt"/>
                <a:cs typeface="Arial"/>
              </a:rPr>
              <a:t>mese</a:t>
            </a:r>
            <a:r>
              <a:rPr lang="de-DE" sz="2400" dirty="0">
                <a:latin typeface="+mj-lt"/>
                <a:cs typeface="Arial"/>
              </a:rPr>
              <a:t>. </a:t>
            </a:r>
          </a:p>
          <a:p>
            <a:r>
              <a:rPr lang="de-DE" sz="2400" dirty="0">
                <a:latin typeface="+mj-lt"/>
                <a:cs typeface="Arial"/>
              </a:rPr>
              <a:t>English: </a:t>
            </a:r>
            <a:r>
              <a:rPr lang="de-DE" sz="2400" dirty="0" err="1">
                <a:latin typeface="+mj-lt"/>
                <a:cs typeface="Arial"/>
              </a:rPr>
              <a:t>island</a:t>
            </a:r>
            <a:r>
              <a:rPr lang="de-DE" sz="2400" dirty="0">
                <a:latin typeface="+mj-lt"/>
                <a:cs typeface="Arial"/>
              </a:rPr>
              <a:t>, Fr. </a:t>
            </a:r>
            <a:r>
              <a:rPr lang="de-DE" sz="2400" dirty="0" err="1">
                <a:latin typeface="+mj-lt"/>
                <a:cs typeface="Arial"/>
              </a:rPr>
              <a:t>île</a:t>
            </a:r>
            <a:r>
              <a:rPr lang="de-DE" sz="2400" dirty="0">
                <a:latin typeface="+mj-lt"/>
                <a:cs typeface="Arial"/>
              </a:rPr>
              <a:t> </a:t>
            </a:r>
          </a:p>
        </p:txBody>
      </p:sp>
      <p:sp>
        <p:nvSpPr>
          <p:cNvPr id="2" name="TextBox 1"/>
          <p:cNvSpPr txBox="1"/>
          <p:nvPr/>
        </p:nvSpPr>
        <p:spPr>
          <a:xfrm>
            <a:off x="332460" y="2515743"/>
            <a:ext cx="3203710" cy="461665"/>
          </a:xfrm>
          <a:prstGeom prst="rect">
            <a:avLst/>
          </a:prstGeom>
          <a:noFill/>
        </p:spPr>
        <p:txBody>
          <a:bodyPr wrap="square" rtlCol="0">
            <a:spAutoFit/>
          </a:bodyPr>
          <a:lstStyle/>
          <a:p>
            <a:r>
              <a:rPr lang="de-DE" sz="2400" dirty="0">
                <a:latin typeface="+mj-lt"/>
                <a:cs typeface="Arial"/>
              </a:rPr>
              <a:t>Latein: </a:t>
            </a:r>
            <a:r>
              <a:rPr lang="de-DE" sz="2400" dirty="0" err="1">
                <a:latin typeface="+mj-lt"/>
                <a:cs typeface="Arial"/>
              </a:rPr>
              <a:t>insula</a:t>
            </a:r>
            <a:r>
              <a:rPr lang="de-DE" sz="2400" dirty="0">
                <a:latin typeface="+mj-lt"/>
                <a:cs typeface="Arial"/>
              </a:rPr>
              <a:t>, </a:t>
            </a:r>
            <a:r>
              <a:rPr lang="de-DE" sz="2400" dirty="0" err="1">
                <a:latin typeface="+mj-lt"/>
                <a:cs typeface="Arial"/>
              </a:rPr>
              <a:t>mensis</a:t>
            </a:r>
            <a:endParaRPr lang="de-DE" sz="2400" dirty="0">
              <a:latin typeface="+mj-lt"/>
              <a:cs typeface="Arial"/>
            </a:endParaRPr>
          </a:p>
        </p:txBody>
      </p:sp>
      <p:sp>
        <p:nvSpPr>
          <p:cNvPr id="3" name="TextBox 2"/>
          <p:cNvSpPr txBox="1"/>
          <p:nvPr/>
        </p:nvSpPr>
        <p:spPr>
          <a:xfrm>
            <a:off x="332460" y="2872470"/>
            <a:ext cx="3059694" cy="461665"/>
          </a:xfrm>
          <a:prstGeom prst="rect">
            <a:avLst/>
          </a:prstGeom>
          <a:noFill/>
        </p:spPr>
        <p:txBody>
          <a:bodyPr wrap="square" rtlCol="0">
            <a:spAutoFit/>
          </a:bodyPr>
          <a:lstStyle/>
          <a:p>
            <a:r>
              <a:rPr lang="de-DE" sz="2400" dirty="0">
                <a:latin typeface="+mj-lt"/>
                <a:cs typeface="Arial"/>
              </a:rPr>
              <a:t>Deutsch: Insel</a:t>
            </a:r>
          </a:p>
        </p:txBody>
      </p:sp>
      <p:sp>
        <p:nvSpPr>
          <p:cNvPr id="4" name="TextBox 3">
            <a:extLst>
              <a:ext uri="{FF2B5EF4-FFF2-40B4-BE49-F238E27FC236}">
                <a16:creationId xmlns:a16="http://schemas.microsoft.com/office/drawing/2014/main" id="{882368D3-85C4-9F4E-8749-00888641828D}"/>
              </a:ext>
            </a:extLst>
          </p:cNvPr>
          <p:cNvSpPr txBox="1"/>
          <p:nvPr/>
        </p:nvSpPr>
        <p:spPr>
          <a:xfrm>
            <a:off x="5813463" y="3475461"/>
            <a:ext cx="872355" cy="461665"/>
          </a:xfrm>
          <a:prstGeom prst="rect">
            <a:avLst/>
          </a:prstGeom>
          <a:noFill/>
        </p:spPr>
        <p:txBody>
          <a:bodyPr wrap="none" rtlCol="0">
            <a:spAutoFit/>
          </a:bodyPr>
          <a:lstStyle/>
          <a:p>
            <a:r>
              <a:rPr lang="de-DE" sz="2400" dirty="0" err="1">
                <a:latin typeface="+mj-lt"/>
                <a:cs typeface="Arial"/>
              </a:rPr>
              <a:t>tooth</a:t>
            </a:r>
            <a:endParaRPr lang="de-DE" sz="2400" dirty="0">
              <a:latin typeface="+mj-lt"/>
              <a:cs typeface="Arial"/>
            </a:endParaRPr>
          </a:p>
        </p:txBody>
      </p:sp>
      <p:sp>
        <p:nvSpPr>
          <p:cNvPr id="5" name="TextBox 4">
            <a:extLst>
              <a:ext uri="{FF2B5EF4-FFF2-40B4-BE49-F238E27FC236}">
                <a16:creationId xmlns:a16="http://schemas.microsoft.com/office/drawing/2014/main" id="{682A80FA-B577-CC47-8C54-C20EFFEB169F}"/>
              </a:ext>
            </a:extLst>
          </p:cNvPr>
          <p:cNvSpPr txBox="1"/>
          <p:nvPr/>
        </p:nvSpPr>
        <p:spPr>
          <a:xfrm>
            <a:off x="360178" y="3523866"/>
            <a:ext cx="1693092" cy="461665"/>
          </a:xfrm>
          <a:prstGeom prst="rect">
            <a:avLst/>
          </a:prstGeom>
          <a:noFill/>
        </p:spPr>
        <p:txBody>
          <a:bodyPr wrap="none" rtlCol="0">
            <a:spAutoFit/>
          </a:bodyPr>
          <a:lstStyle/>
          <a:p>
            <a:r>
              <a:rPr lang="de-DE" sz="2400" dirty="0">
                <a:latin typeface="+mj-lt"/>
                <a:cs typeface="Arial"/>
              </a:rPr>
              <a:t>Latein: </a:t>
            </a:r>
            <a:r>
              <a:rPr lang="de-DE" sz="2400" dirty="0" err="1">
                <a:latin typeface="+mj-lt"/>
                <a:cs typeface="Arial"/>
              </a:rPr>
              <a:t>dens</a:t>
            </a:r>
            <a:endParaRPr lang="de-DE" sz="2400" dirty="0">
              <a:latin typeface="+mj-lt"/>
              <a:cs typeface="Arial"/>
            </a:endParaRPr>
          </a:p>
        </p:txBody>
      </p:sp>
    </p:spTree>
    <p:extLst>
      <p:ext uri="{BB962C8B-B14F-4D97-AF65-F5344CB8AC3E}">
        <p14:creationId xmlns:p14="http://schemas.microsoft.com/office/powerpoint/2010/main" val="30991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p:cNvSpPr>
          <p:nvPr/>
        </p:nvSpPr>
        <p:spPr bwMode="auto">
          <a:xfrm>
            <a:off x="2195736" y="26098"/>
            <a:ext cx="4752528" cy="5334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err="1">
                <a:latin typeface="Calibri"/>
                <a:cs typeface="Calibri"/>
              </a:rPr>
              <a:t>Nasalisierte</a:t>
            </a:r>
            <a:r>
              <a:rPr lang="en-US" sz="2400" dirty="0">
                <a:latin typeface="Calibri"/>
                <a:cs typeface="Calibri"/>
              </a:rPr>
              <a:t> </a:t>
            </a:r>
            <a:r>
              <a:rPr lang="en-US" sz="2400" dirty="0" err="1">
                <a:latin typeface="Calibri"/>
                <a:cs typeface="Calibri"/>
              </a:rPr>
              <a:t>Frikative</a:t>
            </a:r>
            <a:r>
              <a:rPr lang="en-US" sz="2400" dirty="0">
                <a:latin typeface="Calibri"/>
                <a:cs typeface="Calibri"/>
              </a:rPr>
              <a:t> und </a:t>
            </a:r>
            <a:r>
              <a:rPr lang="en-US" sz="2400" dirty="0" err="1">
                <a:latin typeface="Calibri"/>
                <a:cs typeface="Calibri"/>
              </a:rPr>
              <a:t>Typologie</a:t>
            </a:r>
            <a:endParaRPr lang="en-US" sz="2400" dirty="0">
              <a:latin typeface="Calibri"/>
              <a:cs typeface="Calibri"/>
            </a:endParaRPr>
          </a:p>
        </p:txBody>
      </p:sp>
      <p:sp>
        <p:nvSpPr>
          <p:cNvPr id="4" name="TextBox 3"/>
          <p:cNvSpPr txBox="1"/>
          <p:nvPr/>
        </p:nvSpPr>
        <p:spPr bwMode="auto">
          <a:xfrm>
            <a:off x="0" y="692696"/>
            <a:ext cx="9468544" cy="5203801"/>
          </a:xfrm>
          <a:prstGeom prst="rect">
            <a:avLst/>
          </a:prstGeom>
          <a:noFill/>
          <a:ln w="9525">
            <a:noFill/>
            <a:miter lim="800000"/>
            <a:headEnd/>
            <a:tailEnd/>
          </a:ln>
        </p:spPr>
        <p:txBody>
          <a:bodyPr wrap="square" rtlCol="0">
            <a:prstTxWarp prst="textNoShape">
              <a:avLst/>
            </a:prstTxWarp>
            <a:spAutoFit/>
          </a:bodyPr>
          <a:lstStyle/>
          <a:p>
            <a:pPr marL="12700" marR="1971039">
              <a:lnSpc>
                <a:spcPct val="102099"/>
              </a:lnSpc>
              <a:spcBef>
                <a:spcPts val="70"/>
              </a:spcBef>
            </a:pPr>
            <a:r>
              <a:rPr lang="de-DE" sz="2400" err="1">
                <a:latin typeface="Calibri"/>
                <a:cs typeface="Calibri"/>
              </a:rPr>
              <a:t>Nasalisierung</a:t>
            </a:r>
            <a:r>
              <a:rPr lang="de-DE" sz="2400">
                <a:latin typeface="Calibri"/>
                <a:cs typeface="Calibri"/>
              </a:rPr>
              <a:t> und ein turbulenter Luftströmung sind  miteinander nicht kompatibel.</a:t>
            </a:r>
          </a:p>
          <a:p>
            <a:pPr marL="12700" marR="1207770">
              <a:lnSpc>
                <a:spcPct val="102099"/>
              </a:lnSpc>
              <a:spcBef>
                <a:spcPts val="770"/>
              </a:spcBef>
            </a:pPr>
            <a:r>
              <a:rPr lang="de-DE" sz="2400">
                <a:latin typeface="Calibri"/>
                <a:cs typeface="Calibri"/>
              </a:rPr>
              <a:t>Keine phonologischen Kontraste in den Sprachen der Welt  zwischen oralen und nasalen Frikativen.</a:t>
            </a:r>
          </a:p>
          <a:p>
            <a:pPr marL="12700">
              <a:lnSpc>
                <a:spcPct val="100000"/>
              </a:lnSpc>
              <a:spcBef>
                <a:spcPts val="830"/>
              </a:spcBef>
            </a:pPr>
            <a:r>
              <a:rPr lang="de-DE" sz="2400">
                <a:latin typeface="Calibri"/>
                <a:cs typeface="Calibri"/>
              </a:rPr>
              <a:t>Ob </a:t>
            </a:r>
            <a:r>
              <a:rPr lang="de-DE" sz="2400" err="1">
                <a:latin typeface="Calibri"/>
                <a:cs typeface="Calibri"/>
              </a:rPr>
              <a:t>nasalisierte</a:t>
            </a:r>
            <a:r>
              <a:rPr lang="de-DE" sz="2400">
                <a:latin typeface="Calibri"/>
                <a:cs typeface="Calibri"/>
              </a:rPr>
              <a:t> Frikative überhaupt vorkommen, ist umstritten.</a:t>
            </a:r>
          </a:p>
          <a:p>
            <a:pPr marL="642620" marR="1003935">
              <a:lnSpc>
                <a:spcPct val="102099"/>
              </a:lnSpc>
              <a:spcBef>
                <a:spcPts val="765"/>
              </a:spcBef>
            </a:pPr>
            <a:r>
              <a:rPr lang="de-DE" sz="2400">
                <a:latin typeface="Calibri"/>
                <a:cs typeface="Calibri"/>
              </a:rPr>
              <a:t>[</a:t>
            </a:r>
            <a:r>
              <a:rPr lang="de-DE" sz="2400" err="1">
                <a:latin typeface="Calibri"/>
                <a:cs typeface="Calibri"/>
              </a:rPr>
              <a:t>ṽ</a:t>
            </a:r>
            <a:r>
              <a:rPr lang="de-DE" sz="2400">
                <a:latin typeface="Calibri"/>
                <a:cs typeface="Calibri"/>
              </a:rPr>
              <a:t>] laut Schadenberg (1982)</a:t>
            </a:r>
            <a:r>
              <a:rPr lang="de-DE" sz="2400" baseline="25252">
                <a:latin typeface="Calibri"/>
                <a:cs typeface="Calibri"/>
              </a:rPr>
              <a:t>1 </a:t>
            </a:r>
            <a:r>
              <a:rPr lang="de-DE" sz="2400">
                <a:latin typeface="Calibri"/>
                <a:cs typeface="Calibri"/>
              </a:rPr>
              <a:t>im </a:t>
            </a:r>
            <a:r>
              <a:rPr lang="de-DE" sz="2400" err="1">
                <a:latin typeface="Calibri"/>
                <a:cs typeface="Calibri"/>
              </a:rPr>
              <a:t>Umbundu</a:t>
            </a:r>
            <a:r>
              <a:rPr lang="de-DE" sz="2400">
                <a:latin typeface="Calibri"/>
                <a:cs typeface="Calibri"/>
              </a:rPr>
              <a:t>, einer Bantu  Sprache von Angola geben.</a:t>
            </a:r>
          </a:p>
          <a:p>
            <a:pPr marL="642620" marR="1038860">
              <a:lnSpc>
                <a:spcPct val="100299"/>
              </a:lnSpc>
              <a:spcBef>
                <a:spcPts val="50"/>
              </a:spcBef>
            </a:pPr>
            <a:r>
              <a:rPr lang="de-DE" sz="2400" err="1">
                <a:latin typeface="Calibri"/>
                <a:cs typeface="Calibri"/>
              </a:rPr>
              <a:t>Nasalisierte</a:t>
            </a:r>
            <a:r>
              <a:rPr lang="de-DE" sz="2400">
                <a:latin typeface="Calibri"/>
                <a:cs typeface="Calibri"/>
              </a:rPr>
              <a:t> Frikative in </a:t>
            </a:r>
            <a:r>
              <a:rPr lang="de-DE" sz="2400" err="1">
                <a:latin typeface="Calibri"/>
                <a:cs typeface="Calibri"/>
              </a:rPr>
              <a:t>Coatzospan</a:t>
            </a:r>
            <a:r>
              <a:rPr lang="de-DE" sz="2400">
                <a:latin typeface="Calibri"/>
                <a:cs typeface="Calibri"/>
              </a:rPr>
              <a:t> </a:t>
            </a:r>
            <a:r>
              <a:rPr lang="de-DE" sz="2400" err="1">
                <a:latin typeface="Calibri"/>
                <a:cs typeface="Calibri"/>
              </a:rPr>
              <a:t>Mixtec</a:t>
            </a:r>
            <a:r>
              <a:rPr lang="de-DE" sz="2400">
                <a:latin typeface="Calibri"/>
                <a:cs typeface="Calibri"/>
              </a:rPr>
              <a:t> laut </a:t>
            </a:r>
            <a:r>
              <a:rPr lang="de-DE" sz="2400" err="1">
                <a:latin typeface="Calibri"/>
                <a:cs typeface="Calibri"/>
              </a:rPr>
              <a:t>Gerfen</a:t>
            </a:r>
            <a:r>
              <a:rPr lang="de-DE" sz="2400">
                <a:latin typeface="Calibri"/>
                <a:cs typeface="Calibri"/>
              </a:rPr>
              <a:t>  (2001)</a:t>
            </a:r>
            <a:r>
              <a:rPr lang="de-DE" sz="2400" baseline="25252">
                <a:latin typeface="Calibri"/>
                <a:cs typeface="Calibri"/>
              </a:rPr>
              <a:t>2</a:t>
            </a:r>
            <a:r>
              <a:rPr lang="de-DE" sz="2400">
                <a:latin typeface="Calibri"/>
                <a:cs typeface="Calibri"/>
              </a:rPr>
              <a:t>, einer mexikanischen Sprache in Oaxaca, S.W.  Mexiko.</a:t>
            </a:r>
          </a:p>
          <a:p>
            <a:pPr marL="12700">
              <a:lnSpc>
                <a:spcPts val="2430"/>
              </a:lnSpc>
            </a:pPr>
            <a:r>
              <a:rPr lang="de-DE" sz="2400">
                <a:latin typeface="Calibri"/>
                <a:cs typeface="Calibri"/>
              </a:rPr>
              <a:t>Laut </a:t>
            </a:r>
            <a:r>
              <a:rPr lang="de-DE" sz="2400" err="1">
                <a:latin typeface="Calibri"/>
                <a:cs typeface="Calibri"/>
              </a:rPr>
              <a:t>Ohala</a:t>
            </a:r>
            <a:r>
              <a:rPr lang="de-DE" sz="2400">
                <a:latin typeface="Calibri"/>
                <a:cs typeface="Calibri"/>
              </a:rPr>
              <a:t> et al (1998)</a:t>
            </a:r>
            <a:r>
              <a:rPr lang="de-DE" sz="2400" baseline="25252">
                <a:latin typeface="Calibri"/>
                <a:cs typeface="Calibri"/>
              </a:rPr>
              <a:t>3 </a:t>
            </a:r>
            <a:r>
              <a:rPr lang="de-DE" sz="2400">
                <a:latin typeface="Calibri"/>
                <a:cs typeface="Calibri"/>
              </a:rPr>
              <a:t>sind das eventuell keine </a:t>
            </a:r>
            <a:r>
              <a:rPr lang="de-DE" sz="2400" err="1">
                <a:latin typeface="Calibri"/>
                <a:cs typeface="Calibri"/>
              </a:rPr>
              <a:t>nasalisierten</a:t>
            </a:r>
            <a:endParaRPr lang="de-DE" sz="2400">
              <a:latin typeface="Calibri"/>
              <a:cs typeface="Calibri"/>
            </a:endParaRPr>
          </a:p>
          <a:p>
            <a:pPr marL="12700">
              <a:lnSpc>
                <a:spcPct val="100000"/>
              </a:lnSpc>
              <a:spcBef>
                <a:spcPts val="65"/>
              </a:spcBef>
            </a:pPr>
            <a:r>
              <a:rPr lang="de-DE" sz="2400">
                <a:latin typeface="Calibri"/>
                <a:cs typeface="Calibri"/>
              </a:rPr>
              <a:t>Frikative sondern </a:t>
            </a:r>
            <a:r>
              <a:rPr lang="de-DE" sz="2400" err="1">
                <a:latin typeface="Calibri"/>
                <a:cs typeface="Calibri"/>
              </a:rPr>
              <a:t>Approximanten</a:t>
            </a:r>
            <a:r>
              <a:rPr lang="de-DE" sz="2400">
                <a:latin typeface="Calibri"/>
                <a:cs typeface="Calibri"/>
              </a:rPr>
              <a:t> (siehe auch </a:t>
            </a:r>
            <a:r>
              <a:rPr lang="de-DE" sz="2400" err="1">
                <a:latin typeface="Calibri"/>
                <a:cs typeface="Calibri"/>
              </a:rPr>
              <a:t>Shosted</a:t>
            </a:r>
            <a:r>
              <a:rPr lang="de-DE" sz="2400">
                <a:latin typeface="Calibri"/>
                <a:cs typeface="Calibri"/>
              </a:rPr>
              <a:t>, 2006</a:t>
            </a:r>
            <a:r>
              <a:rPr lang="de-DE" sz="2400" baseline="25252">
                <a:latin typeface="Calibri"/>
                <a:cs typeface="Calibri"/>
              </a:rPr>
              <a:t>4 </a:t>
            </a:r>
            <a:r>
              <a:rPr lang="de-DE" sz="2400">
                <a:latin typeface="Calibri"/>
                <a:cs typeface="Calibri"/>
              </a:rPr>
              <a:t>dazu).</a:t>
            </a:r>
          </a:p>
          <a:p>
            <a:endParaRPr lang="de-DE">
              <a:latin typeface="Calibri"/>
              <a:cs typeface="Calibri"/>
            </a:endParaRPr>
          </a:p>
        </p:txBody>
      </p:sp>
      <p:sp>
        <p:nvSpPr>
          <p:cNvPr id="5" name="TextBox 4"/>
          <p:cNvSpPr txBox="1"/>
          <p:nvPr/>
        </p:nvSpPr>
        <p:spPr bwMode="auto">
          <a:xfrm>
            <a:off x="-108520" y="5505066"/>
            <a:ext cx="8568952" cy="1352934"/>
          </a:xfrm>
          <a:prstGeom prst="rect">
            <a:avLst/>
          </a:prstGeom>
          <a:noFill/>
          <a:ln w="9525">
            <a:noFill/>
            <a:miter lim="800000"/>
            <a:headEnd/>
            <a:tailEnd/>
          </a:ln>
        </p:spPr>
        <p:txBody>
          <a:bodyPr wrap="square" rtlCol="0">
            <a:prstTxWarp prst="textNoShape">
              <a:avLst/>
            </a:prstTxWarp>
            <a:spAutoFit/>
          </a:bodyPr>
          <a:lstStyle/>
          <a:p>
            <a:pPr marL="219710" indent="-207010">
              <a:lnSpc>
                <a:spcPct val="100000"/>
              </a:lnSpc>
              <a:spcBef>
                <a:spcPts val="1805"/>
              </a:spcBef>
              <a:buAutoNum type="arabicPeriod"/>
              <a:tabLst>
                <a:tab pos="220345" algn="l"/>
              </a:tabLst>
            </a:pPr>
            <a:r>
              <a:rPr lang="en-US" sz="1600" err="1">
                <a:latin typeface="Calibri"/>
                <a:cs typeface="Calibri"/>
              </a:rPr>
              <a:t>Schadenberg</a:t>
            </a:r>
            <a:r>
              <a:rPr lang="en-US" sz="1600">
                <a:latin typeface="Calibri"/>
                <a:cs typeface="Calibri"/>
              </a:rPr>
              <a:t> (1982</a:t>
            </a:r>
            <a:r>
              <a:rPr lang="en-US" sz="1600" i="1">
                <a:latin typeface="Calibri"/>
                <a:cs typeface="Calibri"/>
              </a:rPr>
              <a:t>) J. African Languages and Linguistics</a:t>
            </a:r>
            <a:endParaRPr lang="en-US" sz="1600">
              <a:latin typeface="Calibri"/>
              <a:cs typeface="Calibri"/>
            </a:endParaRPr>
          </a:p>
          <a:p>
            <a:pPr marL="219710" indent="-207010">
              <a:lnSpc>
                <a:spcPct val="100000"/>
              </a:lnSpc>
              <a:spcBef>
                <a:spcPts val="780"/>
              </a:spcBef>
              <a:buAutoNum type="arabicPeriod"/>
              <a:tabLst>
                <a:tab pos="220345" algn="l"/>
              </a:tabLst>
            </a:pPr>
            <a:r>
              <a:rPr lang="en-US" sz="1600" err="1">
                <a:latin typeface="Calibri"/>
                <a:cs typeface="Calibri"/>
              </a:rPr>
              <a:t>Gerfen</a:t>
            </a:r>
            <a:r>
              <a:rPr lang="en-US" sz="1600">
                <a:latin typeface="Calibri"/>
                <a:cs typeface="Calibri"/>
              </a:rPr>
              <a:t> (2001) </a:t>
            </a:r>
            <a:r>
              <a:rPr lang="en-US" sz="1600" i="1">
                <a:latin typeface="Calibri"/>
                <a:cs typeface="Calibri"/>
              </a:rPr>
              <a:t>Int. l Journal of American Linguistics</a:t>
            </a:r>
            <a:endParaRPr lang="en-US" sz="1600">
              <a:latin typeface="Calibri"/>
              <a:cs typeface="Calibri"/>
            </a:endParaRPr>
          </a:p>
          <a:p>
            <a:pPr marL="219710" indent="-207010">
              <a:lnSpc>
                <a:spcPct val="100000"/>
              </a:lnSpc>
              <a:spcBef>
                <a:spcPts val="590"/>
              </a:spcBef>
              <a:buAutoNum type="arabicPeriod"/>
              <a:tabLst>
                <a:tab pos="220345" algn="l"/>
              </a:tabLst>
            </a:pPr>
            <a:r>
              <a:rPr lang="en-US" sz="1600">
                <a:latin typeface="Calibri"/>
                <a:cs typeface="Calibri"/>
                <a:hlinkClick r:id="rId2"/>
              </a:rPr>
              <a:t>http://www.icacommission.org/Proceedings/ICA1998Seattle/pdfs/vol_4/2921_1.pdf</a:t>
            </a:r>
            <a:endParaRPr lang="en-US" sz="1600">
              <a:latin typeface="Calibri"/>
              <a:cs typeface="Calibri"/>
            </a:endParaRPr>
          </a:p>
          <a:p>
            <a:pPr marL="219710" indent="-207010">
              <a:lnSpc>
                <a:spcPct val="100000"/>
              </a:lnSpc>
              <a:spcBef>
                <a:spcPts val="780"/>
              </a:spcBef>
              <a:buAutoNum type="arabicPeriod"/>
              <a:tabLst>
                <a:tab pos="220345" algn="l"/>
              </a:tabLst>
            </a:pPr>
            <a:r>
              <a:rPr lang="en-US" sz="1600">
                <a:latin typeface="Calibri"/>
                <a:cs typeface="Calibri"/>
                <a:hlinkClick r:id="rId3"/>
              </a:rPr>
              <a:t>http://linguistics.berkeley.edu/dissertations/Shosted_dissertation_2006.pdf</a:t>
            </a:r>
            <a:endParaRPr lang="en-US" sz="1600">
              <a:latin typeface="Calibri"/>
              <a:cs typeface="Calibri"/>
            </a:endParaRPr>
          </a:p>
        </p:txBody>
      </p:sp>
      <p:sp>
        <p:nvSpPr>
          <p:cNvPr id="2" name="Oval 1"/>
          <p:cNvSpPr/>
          <p:nvPr/>
        </p:nvSpPr>
        <p:spPr>
          <a:xfrm>
            <a:off x="251520" y="2996952"/>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Oval 5"/>
          <p:cNvSpPr/>
          <p:nvPr/>
        </p:nvSpPr>
        <p:spPr>
          <a:xfrm>
            <a:off x="295908" y="3861048"/>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65956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DDC96D-DDEB-3D4B-AEF2-8F9419975516}"/>
              </a:ext>
            </a:extLst>
          </p:cNvPr>
          <p:cNvSpPr txBox="1"/>
          <p:nvPr/>
        </p:nvSpPr>
        <p:spPr>
          <a:xfrm>
            <a:off x="855525" y="1037927"/>
            <a:ext cx="1701428" cy="461665"/>
          </a:xfrm>
          <a:prstGeom prst="rect">
            <a:avLst/>
          </a:prstGeom>
          <a:noFill/>
        </p:spPr>
        <p:txBody>
          <a:bodyPr wrap="none" rtlCol="0">
            <a:spAutoFit/>
          </a:bodyPr>
          <a:lstStyle/>
          <a:p>
            <a:r>
              <a:rPr lang="de-DE" sz="2400">
                <a:latin typeface="+mj-lt"/>
                <a:cs typeface="Arial"/>
              </a:rPr>
              <a:t>Assimilation</a:t>
            </a:r>
          </a:p>
        </p:txBody>
      </p:sp>
      <p:sp>
        <p:nvSpPr>
          <p:cNvPr id="5" name="TextBox 4">
            <a:extLst>
              <a:ext uri="{FF2B5EF4-FFF2-40B4-BE49-F238E27FC236}">
                <a16:creationId xmlns:a16="http://schemas.microsoft.com/office/drawing/2014/main" id="{7887B028-6756-0541-B7FC-4989919D0230}"/>
              </a:ext>
            </a:extLst>
          </p:cNvPr>
          <p:cNvSpPr txBox="1"/>
          <p:nvPr/>
        </p:nvSpPr>
        <p:spPr>
          <a:xfrm>
            <a:off x="829036" y="1927522"/>
            <a:ext cx="2007281" cy="461665"/>
          </a:xfrm>
          <a:prstGeom prst="rect">
            <a:avLst/>
          </a:prstGeom>
          <a:noFill/>
        </p:spPr>
        <p:txBody>
          <a:bodyPr wrap="none" rtlCol="0">
            <a:spAutoFit/>
          </a:bodyPr>
          <a:lstStyle/>
          <a:p>
            <a:r>
              <a:rPr lang="de-DE" sz="2400">
                <a:latin typeface="+mj-lt"/>
                <a:cs typeface="Arial"/>
              </a:rPr>
              <a:t>Palatalisierung</a:t>
            </a:r>
          </a:p>
        </p:txBody>
      </p:sp>
      <p:sp>
        <p:nvSpPr>
          <p:cNvPr id="7" name="TextBox 6">
            <a:extLst>
              <a:ext uri="{FF2B5EF4-FFF2-40B4-BE49-F238E27FC236}">
                <a16:creationId xmlns:a16="http://schemas.microsoft.com/office/drawing/2014/main" id="{D413F6DD-D01F-0041-A89F-ECF400942127}"/>
              </a:ext>
            </a:extLst>
          </p:cNvPr>
          <p:cNvSpPr txBox="1"/>
          <p:nvPr/>
        </p:nvSpPr>
        <p:spPr>
          <a:xfrm>
            <a:off x="744421" y="2967335"/>
            <a:ext cx="4331635" cy="461665"/>
          </a:xfrm>
          <a:prstGeom prst="rect">
            <a:avLst/>
          </a:prstGeom>
          <a:noFill/>
        </p:spPr>
        <p:txBody>
          <a:bodyPr wrap="none" rtlCol="0">
            <a:spAutoFit/>
          </a:bodyPr>
          <a:lstStyle/>
          <a:p>
            <a:r>
              <a:rPr lang="de-DE" sz="2400" dirty="0" err="1">
                <a:latin typeface="+mj-lt"/>
                <a:cs typeface="Arial"/>
              </a:rPr>
              <a:t>Obstruent</a:t>
            </a:r>
            <a:r>
              <a:rPr lang="de-DE" sz="2400" dirty="0">
                <a:latin typeface="+mj-lt"/>
                <a:cs typeface="Arial"/>
              </a:rPr>
              <a:t>-Einfügung vor Nasalen</a:t>
            </a:r>
          </a:p>
        </p:txBody>
      </p:sp>
      <p:sp>
        <p:nvSpPr>
          <p:cNvPr id="8" name="TextBox 7">
            <a:extLst>
              <a:ext uri="{FF2B5EF4-FFF2-40B4-BE49-F238E27FC236}">
                <a16:creationId xmlns:a16="http://schemas.microsoft.com/office/drawing/2014/main" id="{A1D1D127-F493-2643-AE71-17D24F4BEAA0}"/>
              </a:ext>
            </a:extLst>
          </p:cNvPr>
          <p:cNvSpPr txBox="1"/>
          <p:nvPr/>
        </p:nvSpPr>
        <p:spPr>
          <a:xfrm>
            <a:off x="744421" y="4873657"/>
            <a:ext cx="3632726" cy="461665"/>
          </a:xfrm>
          <a:prstGeom prst="rect">
            <a:avLst/>
          </a:prstGeom>
          <a:noFill/>
        </p:spPr>
        <p:txBody>
          <a:bodyPr wrap="none" rtlCol="0">
            <a:spAutoFit/>
          </a:bodyPr>
          <a:lstStyle/>
          <a:p>
            <a:r>
              <a:rPr lang="de-DE" sz="2400" dirty="0">
                <a:latin typeface="+mj-lt"/>
                <a:cs typeface="Arial"/>
              </a:rPr>
              <a:t>Nasal-Tilgung vor Frikativen</a:t>
            </a:r>
          </a:p>
        </p:txBody>
      </p:sp>
      <p:sp>
        <p:nvSpPr>
          <p:cNvPr id="10" name="Rectangle 1">
            <a:extLst>
              <a:ext uri="{FF2B5EF4-FFF2-40B4-BE49-F238E27FC236}">
                <a16:creationId xmlns:a16="http://schemas.microsoft.com/office/drawing/2014/main" id="{B202EC2A-0BFC-BF4D-91C1-252BE2F050E1}"/>
              </a:ext>
            </a:extLst>
          </p:cNvPr>
          <p:cNvSpPr>
            <a:spLocks/>
          </p:cNvSpPr>
          <p:nvPr/>
        </p:nvSpPr>
        <p:spPr bwMode="auto">
          <a:xfrm>
            <a:off x="3344274" y="116632"/>
            <a:ext cx="1731782" cy="46166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err="1">
                <a:latin typeface="Calibri"/>
                <a:cs typeface="Calibri"/>
              </a:rPr>
              <a:t>Lautwandel</a:t>
            </a:r>
            <a:endParaRPr lang="en-US" sz="2400">
              <a:latin typeface="Calibri"/>
              <a:cs typeface="Calibri"/>
            </a:endParaRPr>
          </a:p>
        </p:txBody>
      </p:sp>
      <p:sp>
        <p:nvSpPr>
          <p:cNvPr id="11" name="TextBox 10">
            <a:extLst>
              <a:ext uri="{FF2B5EF4-FFF2-40B4-BE49-F238E27FC236}">
                <a16:creationId xmlns:a16="http://schemas.microsoft.com/office/drawing/2014/main" id="{5B7C2ADB-275F-B840-A0C5-4D005E64AFC2}"/>
              </a:ext>
            </a:extLst>
          </p:cNvPr>
          <p:cNvSpPr txBox="1"/>
          <p:nvPr/>
        </p:nvSpPr>
        <p:spPr>
          <a:xfrm>
            <a:off x="5094119" y="984709"/>
            <a:ext cx="1435329" cy="461665"/>
          </a:xfrm>
          <a:prstGeom prst="rect">
            <a:avLst/>
          </a:prstGeom>
          <a:noFill/>
        </p:spPr>
        <p:txBody>
          <a:bodyPr wrap="none" rtlCol="0">
            <a:spAutoFit/>
          </a:bodyPr>
          <a:lstStyle/>
          <a:p>
            <a:r>
              <a:rPr lang="de-DE" sz="2400">
                <a:latin typeface="+mj-lt"/>
                <a:cs typeface="Arial"/>
              </a:rPr>
              <a:t>Sieh</a:t>
            </a:r>
            <a:r>
              <a:rPr lang="de-DE" sz="2400">
                <a:solidFill>
                  <a:srgbClr val="FF0000"/>
                </a:solidFill>
                <a:latin typeface="+mj-lt"/>
                <a:cs typeface="Arial"/>
              </a:rPr>
              <a:t>t m</a:t>
            </a:r>
            <a:r>
              <a:rPr lang="de-DE" sz="2400">
                <a:latin typeface="+mj-lt"/>
                <a:cs typeface="Arial"/>
              </a:rPr>
              <a:t>an</a:t>
            </a:r>
          </a:p>
        </p:txBody>
      </p:sp>
      <p:sp>
        <p:nvSpPr>
          <p:cNvPr id="12" name="TextBox 11">
            <a:extLst>
              <a:ext uri="{FF2B5EF4-FFF2-40B4-BE49-F238E27FC236}">
                <a16:creationId xmlns:a16="http://schemas.microsoft.com/office/drawing/2014/main" id="{16F3EE7E-A959-754B-8503-F0077092319C}"/>
              </a:ext>
            </a:extLst>
          </p:cNvPr>
          <p:cNvSpPr txBox="1"/>
          <p:nvPr/>
        </p:nvSpPr>
        <p:spPr>
          <a:xfrm>
            <a:off x="7738324" y="984709"/>
            <a:ext cx="780983" cy="461665"/>
          </a:xfrm>
          <a:prstGeom prst="rect">
            <a:avLst/>
          </a:prstGeom>
          <a:noFill/>
        </p:spPr>
        <p:txBody>
          <a:bodyPr wrap="none" rtlCol="0">
            <a:spAutoFit/>
          </a:bodyPr>
          <a:lstStyle/>
          <a:p>
            <a:r>
              <a:rPr lang="de-DE" sz="2400">
                <a:latin typeface="+mj-lt"/>
                <a:cs typeface="Arial"/>
              </a:rPr>
              <a:t>[</a:t>
            </a:r>
            <a:r>
              <a:rPr lang="de-DE" sz="2400" err="1">
                <a:latin typeface="+mj-lt"/>
                <a:cs typeface="Arial"/>
              </a:rPr>
              <a:t>pm</a:t>
            </a:r>
            <a:r>
              <a:rPr lang="de-DE" sz="2400">
                <a:latin typeface="+mj-lt"/>
                <a:cs typeface="Arial"/>
              </a:rPr>
              <a:t>]</a:t>
            </a:r>
          </a:p>
        </p:txBody>
      </p:sp>
      <p:sp>
        <p:nvSpPr>
          <p:cNvPr id="13" name="TextBox 12">
            <a:extLst>
              <a:ext uri="{FF2B5EF4-FFF2-40B4-BE49-F238E27FC236}">
                <a16:creationId xmlns:a16="http://schemas.microsoft.com/office/drawing/2014/main" id="{6BFB3BBA-C644-F74E-B75B-4F069EBC0D2E}"/>
              </a:ext>
            </a:extLst>
          </p:cNvPr>
          <p:cNvSpPr txBox="1"/>
          <p:nvPr/>
        </p:nvSpPr>
        <p:spPr>
          <a:xfrm>
            <a:off x="5136997" y="1854202"/>
            <a:ext cx="1382110" cy="461665"/>
          </a:xfrm>
          <a:prstGeom prst="rect">
            <a:avLst/>
          </a:prstGeom>
          <a:noFill/>
        </p:spPr>
        <p:txBody>
          <a:bodyPr wrap="none" rtlCol="0">
            <a:spAutoFit/>
          </a:bodyPr>
          <a:lstStyle/>
          <a:p>
            <a:r>
              <a:rPr lang="de-DE" sz="2400">
                <a:latin typeface="+mj-lt"/>
                <a:cs typeface="Arial"/>
              </a:rPr>
              <a:t>Komm</a:t>
            </a:r>
            <a:r>
              <a:rPr lang="de-DE" sz="2400">
                <a:solidFill>
                  <a:srgbClr val="FF0000"/>
                </a:solidFill>
                <a:latin typeface="+mj-lt"/>
                <a:cs typeface="Arial"/>
              </a:rPr>
              <a:t>t j</a:t>
            </a:r>
            <a:r>
              <a:rPr lang="de-DE" sz="2400">
                <a:latin typeface="+mj-lt"/>
                <a:cs typeface="Arial"/>
              </a:rPr>
              <a:t>a</a:t>
            </a:r>
          </a:p>
        </p:txBody>
      </p:sp>
      <p:sp>
        <p:nvSpPr>
          <p:cNvPr id="14" name="TextBox 13">
            <a:extLst>
              <a:ext uri="{FF2B5EF4-FFF2-40B4-BE49-F238E27FC236}">
                <a16:creationId xmlns:a16="http://schemas.microsoft.com/office/drawing/2014/main" id="{FE446475-B1CB-AD49-80D5-21D91364AC09}"/>
              </a:ext>
            </a:extLst>
          </p:cNvPr>
          <p:cNvSpPr txBox="1"/>
          <p:nvPr/>
        </p:nvSpPr>
        <p:spPr>
          <a:xfrm>
            <a:off x="7715442" y="1837533"/>
            <a:ext cx="550151" cy="461665"/>
          </a:xfrm>
          <a:prstGeom prst="rect">
            <a:avLst/>
          </a:prstGeom>
          <a:noFill/>
        </p:spPr>
        <p:txBody>
          <a:bodyPr wrap="none" rtlCol="0">
            <a:spAutoFit/>
          </a:bodyPr>
          <a:lstStyle/>
          <a:p>
            <a:r>
              <a:rPr lang="de-DE" sz="2400" dirty="0">
                <a:latin typeface="+mj-lt"/>
                <a:cs typeface="Arial"/>
              </a:rPr>
              <a:t>[</a:t>
            </a:r>
            <a:r>
              <a:rPr lang="de-DE" sz="2400" dirty="0" err="1">
                <a:latin typeface="+mj-lt"/>
                <a:cs typeface="Arial"/>
              </a:rPr>
              <a:t>tʃ</a:t>
            </a:r>
            <a:r>
              <a:rPr lang="de-DE" sz="2400" dirty="0">
                <a:latin typeface="+mj-lt"/>
                <a:cs typeface="Arial"/>
              </a:rPr>
              <a:t>]</a:t>
            </a:r>
          </a:p>
        </p:txBody>
      </p:sp>
      <p:sp>
        <p:nvSpPr>
          <p:cNvPr id="18" name="TextBox 17">
            <a:extLst>
              <a:ext uri="{FF2B5EF4-FFF2-40B4-BE49-F238E27FC236}">
                <a16:creationId xmlns:a16="http://schemas.microsoft.com/office/drawing/2014/main" id="{AA14A251-844B-2143-87C2-A5DF6FD01C83}"/>
              </a:ext>
            </a:extLst>
          </p:cNvPr>
          <p:cNvSpPr txBox="1"/>
          <p:nvPr/>
        </p:nvSpPr>
        <p:spPr>
          <a:xfrm>
            <a:off x="5796116" y="2979464"/>
            <a:ext cx="688009" cy="461665"/>
          </a:xfrm>
          <a:prstGeom prst="rect">
            <a:avLst/>
          </a:prstGeom>
          <a:noFill/>
        </p:spPr>
        <p:txBody>
          <a:bodyPr wrap="none" rtlCol="0">
            <a:spAutoFit/>
          </a:bodyPr>
          <a:lstStyle/>
          <a:p>
            <a:r>
              <a:rPr lang="de-DE" sz="2400" dirty="0">
                <a:latin typeface="+mj-lt"/>
                <a:cs typeface="Arial"/>
              </a:rPr>
              <a:t>ei</a:t>
            </a:r>
            <a:r>
              <a:rPr lang="de-DE" sz="2400" dirty="0">
                <a:solidFill>
                  <a:srgbClr val="FF0000"/>
                </a:solidFill>
                <a:latin typeface="+mj-lt"/>
                <a:cs typeface="Arial"/>
              </a:rPr>
              <a:t>ns</a:t>
            </a:r>
          </a:p>
        </p:txBody>
      </p:sp>
      <p:sp>
        <p:nvSpPr>
          <p:cNvPr id="19" name="TextBox 18">
            <a:extLst>
              <a:ext uri="{FF2B5EF4-FFF2-40B4-BE49-F238E27FC236}">
                <a16:creationId xmlns:a16="http://schemas.microsoft.com/office/drawing/2014/main" id="{25A7F003-126C-0A48-B424-161105AFB71E}"/>
              </a:ext>
            </a:extLst>
          </p:cNvPr>
          <p:cNvSpPr txBox="1"/>
          <p:nvPr/>
        </p:nvSpPr>
        <p:spPr>
          <a:xfrm>
            <a:off x="7712106" y="2967334"/>
            <a:ext cx="755335" cy="461665"/>
          </a:xfrm>
          <a:prstGeom prst="rect">
            <a:avLst/>
          </a:prstGeom>
          <a:noFill/>
        </p:spPr>
        <p:txBody>
          <a:bodyPr wrap="none" rtlCol="0">
            <a:spAutoFit/>
          </a:bodyPr>
          <a:lstStyle/>
          <a:p>
            <a:r>
              <a:rPr lang="de-DE" sz="2400" dirty="0">
                <a:latin typeface="+mj-lt"/>
                <a:cs typeface="Arial"/>
              </a:rPr>
              <a:t>[</a:t>
            </a:r>
            <a:r>
              <a:rPr lang="de-DE" sz="2400" dirty="0" err="1">
                <a:latin typeface="+mj-lt"/>
                <a:cs typeface="Arial"/>
              </a:rPr>
              <a:t>nts</a:t>
            </a:r>
            <a:r>
              <a:rPr lang="de-DE" sz="2400" dirty="0">
                <a:latin typeface="+mj-lt"/>
                <a:cs typeface="Arial"/>
              </a:rPr>
              <a:t>]</a:t>
            </a:r>
          </a:p>
        </p:txBody>
      </p:sp>
      <p:sp>
        <p:nvSpPr>
          <p:cNvPr id="20" name="TextBox 19">
            <a:extLst>
              <a:ext uri="{FF2B5EF4-FFF2-40B4-BE49-F238E27FC236}">
                <a16:creationId xmlns:a16="http://schemas.microsoft.com/office/drawing/2014/main" id="{DC346D3F-F4CC-0447-9FA8-81A4E4AF580A}"/>
              </a:ext>
            </a:extLst>
          </p:cNvPr>
          <p:cNvSpPr txBox="1"/>
          <p:nvPr/>
        </p:nvSpPr>
        <p:spPr>
          <a:xfrm>
            <a:off x="5079063" y="4882088"/>
            <a:ext cx="2036135" cy="461665"/>
          </a:xfrm>
          <a:prstGeom prst="rect">
            <a:avLst/>
          </a:prstGeom>
          <a:noFill/>
        </p:spPr>
        <p:txBody>
          <a:bodyPr wrap="none" rtlCol="0">
            <a:spAutoFit/>
          </a:bodyPr>
          <a:lstStyle/>
          <a:p>
            <a:r>
              <a:rPr lang="de-DE" sz="2400" dirty="0">
                <a:latin typeface="+mj-lt"/>
                <a:cs typeface="Arial"/>
              </a:rPr>
              <a:t>Am Engl. </a:t>
            </a:r>
            <a:r>
              <a:rPr lang="de-DE" sz="2400" dirty="0" err="1">
                <a:latin typeface="+mj-lt"/>
                <a:cs typeface="Arial"/>
              </a:rPr>
              <a:t>f</a:t>
            </a:r>
            <a:r>
              <a:rPr lang="de-DE" sz="2400" dirty="0" err="1">
                <a:solidFill>
                  <a:srgbClr val="FF0000"/>
                </a:solidFill>
                <a:latin typeface="+mj-lt"/>
                <a:cs typeface="Arial"/>
              </a:rPr>
              <a:t>enc</a:t>
            </a:r>
            <a:r>
              <a:rPr lang="de-DE" sz="2400" dirty="0" err="1">
                <a:latin typeface="+mj-lt"/>
                <a:cs typeface="Arial"/>
              </a:rPr>
              <a:t>e</a:t>
            </a:r>
            <a:endParaRPr lang="de-DE" sz="2400" dirty="0">
              <a:solidFill>
                <a:srgbClr val="FF0000"/>
              </a:solidFill>
              <a:latin typeface="+mj-lt"/>
              <a:cs typeface="Arial"/>
            </a:endParaRPr>
          </a:p>
        </p:txBody>
      </p:sp>
      <p:sp>
        <p:nvSpPr>
          <p:cNvPr id="21" name="TextBox 20">
            <a:extLst>
              <a:ext uri="{FF2B5EF4-FFF2-40B4-BE49-F238E27FC236}">
                <a16:creationId xmlns:a16="http://schemas.microsoft.com/office/drawing/2014/main" id="{3DB4B163-E6D7-CC41-A29F-192FCC94B284}"/>
              </a:ext>
            </a:extLst>
          </p:cNvPr>
          <p:cNvSpPr txBox="1"/>
          <p:nvPr/>
        </p:nvSpPr>
        <p:spPr>
          <a:xfrm>
            <a:off x="7735232" y="4882087"/>
            <a:ext cx="647934" cy="461665"/>
          </a:xfrm>
          <a:prstGeom prst="rect">
            <a:avLst/>
          </a:prstGeom>
          <a:noFill/>
        </p:spPr>
        <p:txBody>
          <a:bodyPr wrap="none" rtlCol="0">
            <a:spAutoFit/>
          </a:bodyPr>
          <a:lstStyle/>
          <a:p>
            <a:r>
              <a:rPr lang="de-DE" sz="2400" dirty="0">
                <a:latin typeface="+mj-lt"/>
                <a:cs typeface="Arial"/>
              </a:rPr>
              <a:t>[</a:t>
            </a:r>
            <a:r>
              <a:rPr lang="de-DE" sz="2400" dirty="0" err="1">
                <a:latin typeface="+mj-lt"/>
                <a:cs typeface="Arial"/>
              </a:rPr>
              <a:t>ẽs</a:t>
            </a:r>
            <a:r>
              <a:rPr lang="de-DE" sz="2400" dirty="0">
                <a:latin typeface="+mj-lt"/>
                <a:cs typeface="Arial"/>
              </a:rPr>
              <a:t>]</a:t>
            </a:r>
          </a:p>
        </p:txBody>
      </p:sp>
      <p:sp>
        <p:nvSpPr>
          <p:cNvPr id="22" name="TextBox 21">
            <a:extLst>
              <a:ext uri="{FF2B5EF4-FFF2-40B4-BE49-F238E27FC236}">
                <a16:creationId xmlns:a16="http://schemas.microsoft.com/office/drawing/2014/main" id="{BA79F475-9132-FA41-A146-61DB95C02822}"/>
              </a:ext>
            </a:extLst>
          </p:cNvPr>
          <p:cNvSpPr txBox="1"/>
          <p:nvPr/>
        </p:nvSpPr>
        <p:spPr>
          <a:xfrm>
            <a:off x="874956" y="5840189"/>
            <a:ext cx="2499402" cy="461665"/>
          </a:xfrm>
          <a:prstGeom prst="rect">
            <a:avLst/>
          </a:prstGeom>
          <a:noFill/>
        </p:spPr>
        <p:txBody>
          <a:bodyPr wrap="none" rtlCol="0">
            <a:spAutoFit/>
          </a:bodyPr>
          <a:lstStyle/>
          <a:p>
            <a:r>
              <a:rPr lang="de-DE" sz="2400" dirty="0" err="1">
                <a:latin typeface="+mj-lt"/>
                <a:cs typeface="Arial"/>
              </a:rPr>
              <a:t>Vokalnasalisierung</a:t>
            </a:r>
            <a:endParaRPr lang="de-DE" sz="2400" dirty="0">
              <a:latin typeface="+mj-lt"/>
              <a:cs typeface="Arial"/>
            </a:endParaRPr>
          </a:p>
        </p:txBody>
      </p:sp>
      <p:sp>
        <p:nvSpPr>
          <p:cNvPr id="23" name="TextBox 22">
            <a:extLst>
              <a:ext uri="{FF2B5EF4-FFF2-40B4-BE49-F238E27FC236}">
                <a16:creationId xmlns:a16="http://schemas.microsoft.com/office/drawing/2014/main" id="{84AC2FAB-73F7-D044-A122-0C148D61E23A}"/>
              </a:ext>
            </a:extLst>
          </p:cNvPr>
          <p:cNvSpPr txBox="1"/>
          <p:nvPr/>
        </p:nvSpPr>
        <p:spPr>
          <a:xfrm>
            <a:off x="5294496" y="5825177"/>
            <a:ext cx="1435329" cy="461665"/>
          </a:xfrm>
          <a:prstGeom prst="rect">
            <a:avLst/>
          </a:prstGeom>
          <a:noFill/>
        </p:spPr>
        <p:txBody>
          <a:bodyPr wrap="none" rtlCol="0">
            <a:spAutoFit/>
          </a:bodyPr>
          <a:lstStyle/>
          <a:p>
            <a:r>
              <a:rPr lang="de-DE" sz="2400" dirty="0">
                <a:latin typeface="+mj-lt"/>
                <a:cs typeface="Arial"/>
              </a:rPr>
              <a:t>Sieht m</a:t>
            </a:r>
            <a:r>
              <a:rPr lang="de-DE" sz="2400" dirty="0">
                <a:solidFill>
                  <a:srgbClr val="FF0000"/>
                </a:solidFill>
                <a:latin typeface="+mj-lt"/>
                <a:cs typeface="Arial"/>
              </a:rPr>
              <a:t>a</a:t>
            </a:r>
            <a:r>
              <a:rPr lang="de-DE" sz="2400" dirty="0">
                <a:latin typeface="+mj-lt"/>
                <a:cs typeface="Arial"/>
              </a:rPr>
              <a:t>n</a:t>
            </a:r>
          </a:p>
        </p:txBody>
      </p:sp>
      <p:sp>
        <p:nvSpPr>
          <p:cNvPr id="24" name="TextBox 23">
            <a:extLst>
              <a:ext uri="{FF2B5EF4-FFF2-40B4-BE49-F238E27FC236}">
                <a16:creationId xmlns:a16="http://schemas.microsoft.com/office/drawing/2014/main" id="{7F26FE48-C81E-544D-97C6-1CC88F272DFA}"/>
              </a:ext>
            </a:extLst>
          </p:cNvPr>
          <p:cNvSpPr txBox="1"/>
          <p:nvPr/>
        </p:nvSpPr>
        <p:spPr>
          <a:xfrm>
            <a:off x="7866808" y="5819446"/>
            <a:ext cx="521297" cy="461665"/>
          </a:xfrm>
          <a:prstGeom prst="rect">
            <a:avLst/>
          </a:prstGeom>
          <a:noFill/>
        </p:spPr>
        <p:txBody>
          <a:bodyPr wrap="none" rtlCol="0">
            <a:spAutoFit/>
          </a:bodyPr>
          <a:lstStyle/>
          <a:p>
            <a:r>
              <a:rPr lang="de-DE" sz="2400">
                <a:latin typeface="+mj-lt"/>
                <a:cs typeface="Arial"/>
              </a:rPr>
              <a:t>[ã]</a:t>
            </a:r>
          </a:p>
        </p:txBody>
      </p:sp>
      <p:sp>
        <p:nvSpPr>
          <p:cNvPr id="2" name="TextBox 1">
            <a:extLst>
              <a:ext uri="{FF2B5EF4-FFF2-40B4-BE49-F238E27FC236}">
                <a16:creationId xmlns:a16="http://schemas.microsoft.com/office/drawing/2014/main" id="{E5EBAB6A-E5AF-134B-B254-34FB8FB0B995}"/>
              </a:ext>
            </a:extLst>
          </p:cNvPr>
          <p:cNvSpPr txBox="1"/>
          <p:nvPr/>
        </p:nvSpPr>
        <p:spPr>
          <a:xfrm>
            <a:off x="5169610" y="2242758"/>
            <a:ext cx="1680268" cy="461665"/>
          </a:xfrm>
          <a:prstGeom prst="rect">
            <a:avLst/>
          </a:prstGeom>
          <a:noFill/>
        </p:spPr>
        <p:txBody>
          <a:bodyPr wrap="none" rtlCol="0">
            <a:spAutoFit/>
          </a:bodyPr>
          <a:lstStyle/>
          <a:p>
            <a:r>
              <a:rPr lang="de-DE" sz="2400" dirty="0">
                <a:latin typeface="+mj-lt"/>
                <a:cs typeface="Arial"/>
              </a:rPr>
              <a:t>sieh</a:t>
            </a:r>
            <a:r>
              <a:rPr lang="de-DE" sz="2400" dirty="0">
                <a:solidFill>
                  <a:srgbClr val="FF0000"/>
                </a:solidFill>
                <a:latin typeface="+mj-lt"/>
                <a:cs typeface="Arial"/>
              </a:rPr>
              <a:t>t J</a:t>
            </a:r>
            <a:r>
              <a:rPr lang="de-DE" sz="2400" dirty="0">
                <a:latin typeface="+mj-lt"/>
                <a:cs typeface="Arial"/>
              </a:rPr>
              <a:t>ürgen</a:t>
            </a:r>
          </a:p>
        </p:txBody>
      </p:sp>
      <p:sp>
        <p:nvSpPr>
          <p:cNvPr id="3" name="TextBox 2">
            <a:extLst>
              <a:ext uri="{FF2B5EF4-FFF2-40B4-BE49-F238E27FC236}">
                <a16:creationId xmlns:a16="http://schemas.microsoft.com/office/drawing/2014/main" id="{65486F88-A5CD-324B-A186-6D6B74116284}"/>
              </a:ext>
            </a:extLst>
          </p:cNvPr>
          <p:cNvSpPr txBox="1"/>
          <p:nvPr/>
        </p:nvSpPr>
        <p:spPr>
          <a:xfrm>
            <a:off x="537136" y="3688602"/>
            <a:ext cx="4250888" cy="830997"/>
          </a:xfrm>
          <a:prstGeom prst="rect">
            <a:avLst/>
          </a:prstGeom>
          <a:noFill/>
        </p:spPr>
        <p:txBody>
          <a:bodyPr wrap="square" rtlCol="0">
            <a:spAutoFit/>
          </a:bodyPr>
          <a:lstStyle/>
          <a:p>
            <a:r>
              <a:rPr lang="de-DE" sz="2400" dirty="0">
                <a:latin typeface="+mj-lt"/>
                <a:cs typeface="Arial"/>
              </a:rPr>
              <a:t>Nasal-Einfügung/Tilgung vor stimmhaften Plosiven</a:t>
            </a:r>
          </a:p>
        </p:txBody>
      </p:sp>
      <p:sp>
        <p:nvSpPr>
          <p:cNvPr id="6" name="TextBox 5">
            <a:extLst>
              <a:ext uri="{FF2B5EF4-FFF2-40B4-BE49-F238E27FC236}">
                <a16:creationId xmlns:a16="http://schemas.microsoft.com/office/drawing/2014/main" id="{24A0BEF8-E24E-B542-93D2-D16D4A7127B8}"/>
              </a:ext>
            </a:extLst>
          </p:cNvPr>
          <p:cNvSpPr txBox="1"/>
          <p:nvPr/>
        </p:nvSpPr>
        <p:spPr>
          <a:xfrm>
            <a:off x="5248814" y="3845135"/>
            <a:ext cx="3147015" cy="830997"/>
          </a:xfrm>
          <a:prstGeom prst="rect">
            <a:avLst/>
          </a:prstGeom>
          <a:noFill/>
        </p:spPr>
        <p:txBody>
          <a:bodyPr wrap="none" rtlCol="0">
            <a:spAutoFit/>
          </a:bodyPr>
          <a:lstStyle/>
          <a:p>
            <a:r>
              <a:rPr lang="de-DE" sz="2400" dirty="0">
                <a:latin typeface="+mj-lt"/>
                <a:cs typeface="Arial"/>
              </a:rPr>
              <a:t>engl. '</a:t>
            </a:r>
            <a:r>
              <a:rPr lang="de-DE" sz="2400" dirty="0" err="1">
                <a:latin typeface="+mj-lt"/>
                <a:cs typeface="Arial"/>
              </a:rPr>
              <a:t>lamb</a:t>
            </a:r>
            <a:r>
              <a:rPr lang="de-DE" sz="2400" dirty="0">
                <a:latin typeface="+mj-lt"/>
                <a:cs typeface="Arial"/>
              </a:rPr>
              <a:t>', dt. 'Lamm''</a:t>
            </a:r>
          </a:p>
          <a:p>
            <a:r>
              <a:rPr lang="de-DE" sz="2400" dirty="0">
                <a:latin typeface="+mj-lt"/>
                <a:cs typeface="Arial"/>
              </a:rPr>
              <a:t>ital. '</a:t>
            </a:r>
            <a:r>
              <a:rPr lang="de-DE" sz="2400" dirty="0" err="1">
                <a:latin typeface="+mj-lt"/>
                <a:cs typeface="Arial"/>
              </a:rPr>
              <a:t>i</a:t>
            </a:r>
            <a:r>
              <a:rPr lang="de-DE" sz="2400" dirty="0" err="1">
                <a:solidFill>
                  <a:srgbClr val="FF0000"/>
                </a:solidFill>
                <a:latin typeface="+mj-lt"/>
                <a:cs typeface="Arial"/>
              </a:rPr>
              <a:t>n</a:t>
            </a:r>
            <a:r>
              <a:rPr lang="de-DE" sz="2400" dirty="0" err="1">
                <a:latin typeface="+mj-lt"/>
                <a:cs typeface="Arial"/>
              </a:rPr>
              <a:t>verno</a:t>
            </a:r>
            <a:r>
              <a:rPr lang="de-DE" sz="2400" dirty="0">
                <a:latin typeface="+mj-lt"/>
                <a:cs typeface="Arial"/>
              </a:rPr>
              <a:t>'</a:t>
            </a:r>
          </a:p>
        </p:txBody>
      </p:sp>
    </p:spTree>
    <p:extLst>
      <p:ext uri="{BB962C8B-B14F-4D97-AF65-F5344CB8AC3E}">
        <p14:creationId xmlns:p14="http://schemas.microsoft.com/office/powerpoint/2010/main" val="824622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3203848" y="1772816"/>
            <a:ext cx="5533451" cy="4692047"/>
          </a:xfrm>
          <a:prstGeom prst="rect">
            <a:avLst/>
          </a:prstGeom>
          <a:blipFill>
            <a:blip r:embed="rId2" cstate="print"/>
            <a:stretch>
              <a:fillRect/>
            </a:stretch>
          </a:blipFill>
        </p:spPr>
        <p:txBody>
          <a:bodyPr wrap="square" lIns="0" tIns="0" rIns="0" bIns="0" rtlCol="0"/>
          <a:lstStyle/>
          <a:p>
            <a:endParaRPr/>
          </a:p>
        </p:txBody>
      </p:sp>
      <p:sp>
        <p:nvSpPr>
          <p:cNvPr id="5" name="object 3"/>
          <p:cNvSpPr txBox="1"/>
          <p:nvPr/>
        </p:nvSpPr>
        <p:spPr>
          <a:xfrm>
            <a:off x="3851920" y="4221088"/>
            <a:ext cx="2090428" cy="1125569"/>
          </a:xfrm>
          <a:prstGeom prst="rect">
            <a:avLst/>
          </a:prstGeom>
        </p:spPr>
        <p:txBody>
          <a:bodyPr vert="horz" wrap="square" lIns="0" tIns="10160" rIns="0" bIns="0" rtlCol="0">
            <a:spAutoFit/>
          </a:bodyPr>
          <a:lstStyle/>
          <a:p>
            <a:pPr marL="12700" marR="5080">
              <a:lnSpc>
                <a:spcPct val="100699"/>
              </a:lnSpc>
              <a:spcBef>
                <a:spcPts val="80"/>
              </a:spcBef>
            </a:pPr>
            <a:r>
              <a:rPr sz="2400" spc="-20">
                <a:solidFill>
                  <a:srgbClr val="FF2600"/>
                </a:solidFill>
                <a:latin typeface="Calibri"/>
                <a:cs typeface="Calibri"/>
              </a:rPr>
              <a:t>Weniger</a:t>
            </a:r>
            <a:r>
              <a:rPr sz="2400" spc="-60">
                <a:solidFill>
                  <a:srgbClr val="FF2600"/>
                </a:solidFill>
                <a:latin typeface="Calibri"/>
                <a:cs typeface="Calibri"/>
              </a:rPr>
              <a:t> </a:t>
            </a:r>
            <a:r>
              <a:rPr sz="2400" spc="-250">
                <a:solidFill>
                  <a:srgbClr val="FF2600"/>
                </a:solidFill>
                <a:latin typeface="Calibri"/>
                <a:cs typeface="Calibri"/>
              </a:rPr>
              <a:t>/n/-­‐  </a:t>
            </a:r>
            <a:r>
              <a:rPr sz="2400" spc="-5">
                <a:solidFill>
                  <a:srgbClr val="FF2600"/>
                </a:solidFill>
                <a:latin typeface="Calibri"/>
                <a:cs typeface="Calibri"/>
              </a:rPr>
              <a:t>Urteile </a:t>
            </a:r>
            <a:r>
              <a:rPr sz="2400" spc="-10">
                <a:solidFill>
                  <a:srgbClr val="FF2600"/>
                </a:solidFill>
                <a:latin typeface="Calibri"/>
                <a:cs typeface="Calibri"/>
              </a:rPr>
              <a:t>vor  </a:t>
            </a:r>
            <a:r>
              <a:rPr sz="2400">
                <a:solidFill>
                  <a:srgbClr val="FF2600"/>
                </a:solidFill>
                <a:latin typeface="Calibri"/>
                <a:cs typeface="Calibri"/>
              </a:rPr>
              <a:t>einem</a:t>
            </a:r>
            <a:r>
              <a:rPr sz="2400" spc="-15">
                <a:solidFill>
                  <a:srgbClr val="FF2600"/>
                </a:solidFill>
                <a:latin typeface="Calibri"/>
                <a:cs typeface="Calibri"/>
              </a:rPr>
              <a:t> /s/</a:t>
            </a:r>
            <a:endParaRPr sz="2400">
              <a:latin typeface="Calibri"/>
              <a:cs typeface="Calibri"/>
            </a:endParaRPr>
          </a:p>
        </p:txBody>
      </p:sp>
      <p:cxnSp>
        <p:nvCxnSpPr>
          <p:cNvPr id="7" name="Straight Arrow Connector 6"/>
          <p:cNvCxnSpPr/>
          <p:nvPr/>
        </p:nvCxnSpPr>
        <p:spPr>
          <a:xfrm>
            <a:off x="5220072" y="4797152"/>
            <a:ext cx="8640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95536" y="548681"/>
            <a:ext cx="8568952" cy="461665"/>
          </a:xfrm>
          <a:prstGeom prst="rect">
            <a:avLst/>
          </a:prstGeom>
          <a:noFill/>
        </p:spPr>
        <p:txBody>
          <a:bodyPr wrap="square" rtlCol="0">
            <a:spAutoFit/>
          </a:bodyPr>
          <a:lstStyle/>
          <a:p>
            <a:r>
              <a:rPr lang="en-US" sz="2400" err="1">
                <a:cs typeface="Calibri"/>
              </a:rPr>
              <a:t>Ohala</a:t>
            </a:r>
            <a:r>
              <a:rPr lang="en-US" sz="2400">
                <a:cs typeface="Calibri"/>
              </a:rPr>
              <a:t> &amp; </a:t>
            </a:r>
            <a:r>
              <a:rPr lang="en-US" sz="2400" err="1">
                <a:cs typeface="Calibri"/>
              </a:rPr>
              <a:t>Busa</a:t>
            </a:r>
            <a:r>
              <a:rPr lang="en-US" sz="2400">
                <a:cs typeface="Calibri"/>
              </a:rPr>
              <a:t> (1995): </a:t>
            </a:r>
            <a:r>
              <a:rPr lang="en-US" sz="2400" err="1">
                <a:cs typeface="Calibri"/>
              </a:rPr>
              <a:t>Ein</a:t>
            </a:r>
            <a:r>
              <a:rPr lang="en-US" sz="2400">
                <a:cs typeface="Calibri"/>
              </a:rPr>
              <a:t> </a:t>
            </a:r>
            <a:r>
              <a:rPr lang="en-US" sz="2400" spc="-5">
                <a:cs typeface="Calibri"/>
              </a:rPr>
              <a:t>Am. </a:t>
            </a:r>
            <a:r>
              <a:rPr lang="en-US" sz="2400" spc="-5" err="1">
                <a:cs typeface="Calibri"/>
              </a:rPr>
              <a:t>Sprecher</a:t>
            </a:r>
            <a:r>
              <a:rPr lang="en-US" sz="2400" spc="-5">
                <a:cs typeface="Calibri"/>
              </a:rPr>
              <a:t> </a:t>
            </a:r>
            <a:r>
              <a:rPr lang="en-US" sz="2400" spc="-10" err="1">
                <a:cs typeface="Calibri"/>
              </a:rPr>
              <a:t>produzierte</a:t>
            </a:r>
            <a:r>
              <a:rPr lang="en-US" sz="2400" spc="-10">
                <a:cs typeface="Calibri"/>
              </a:rPr>
              <a:t> </a:t>
            </a:r>
            <a:r>
              <a:rPr lang="en-US" sz="2400" spc="-5">
                <a:cs typeface="Calibri"/>
              </a:rPr>
              <a:t>/</a:t>
            </a:r>
            <a:r>
              <a:rPr lang="en-US" sz="2400" spc="-5" err="1">
                <a:cs typeface="Calibri"/>
              </a:rPr>
              <a:t>ɡɛn</a:t>
            </a:r>
            <a:r>
              <a:rPr lang="en-US" sz="2400" spc="-5">
                <a:cs typeface="Calibri"/>
              </a:rPr>
              <a:t>/</a:t>
            </a:r>
            <a:r>
              <a:rPr lang="en-US" sz="2400" spc="65">
                <a:cs typeface="Calibri"/>
              </a:rPr>
              <a:t> </a:t>
            </a:r>
            <a:r>
              <a:rPr lang="en-US" sz="2400">
                <a:cs typeface="Calibri"/>
              </a:rPr>
              <a:t>= [</a:t>
            </a:r>
            <a:r>
              <a:rPr lang="en-US" sz="2400" err="1">
                <a:cs typeface="Calibri"/>
              </a:rPr>
              <a:t>ɡ</a:t>
            </a:r>
            <a:r>
              <a:rPr lang="en-US" sz="2400" b="1" err="1">
                <a:cs typeface="Calibri"/>
              </a:rPr>
              <a:t>ɛ</a:t>
            </a:r>
            <a:r>
              <a:rPr lang="en-US" sz="2400" err="1">
                <a:cs typeface="Calibri"/>
              </a:rPr>
              <a:t>̃n</a:t>
            </a:r>
            <a:r>
              <a:rPr lang="en-US" sz="2400">
                <a:cs typeface="Calibri"/>
              </a:rPr>
              <a:t>]</a:t>
            </a:r>
            <a:endParaRPr lang="de-DE" sz="2400">
              <a:latin typeface="+mj-lt"/>
              <a:cs typeface="Arial"/>
            </a:endParaRPr>
          </a:p>
        </p:txBody>
      </p:sp>
      <p:sp>
        <p:nvSpPr>
          <p:cNvPr id="10" name="TextBox 9"/>
          <p:cNvSpPr txBox="1"/>
          <p:nvPr/>
        </p:nvSpPr>
        <p:spPr>
          <a:xfrm>
            <a:off x="0" y="1196752"/>
            <a:ext cx="3240360" cy="1569660"/>
          </a:xfrm>
          <a:prstGeom prst="rect">
            <a:avLst/>
          </a:prstGeom>
          <a:noFill/>
        </p:spPr>
        <p:txBody>
          <a:bodyPr wrap="square" rtlCol="0">
            <a:spAutoFit/>
          </a:bodyPr>
          <a:lstStyle/>
          <a:p>
            <a:r>
              <a:rPr lang="de-DE" sz="2400">
                <a:latin typeface="+mj-lt"/>
                <a:cs typeface="Arial"/>
              </a:rPr>
              <a:t>/</a:t>
            </a:r>
            <a:r>
              <a:rPr lang="de-DE" sz="2400" err="1">
                <a:latin typeface="+mj-lt"/>
                <a:cs typeface="Arial"/>
              </a:rPr>
              <a:t>n</a:t>
            </a:r>
            <a:r>
              <a:rPr lang="de-DE" sz="2400">
                <a:latin typeface="+mj-lt"/>
                <a:cs typeface="Arial"/>
              </a:rPr>
              <a:t>/ wurde stufenweise weggeschnitten; ein Konsonant wurde nach dem  [</a:t>
            </a:r>
            <a:r>
              <a:rPr lang="en-US" sz="2400" err="1">
                <a:cs typeface="Calibri"/>
              </a:rPr>
              <a:t>ɛ</a:t>
            </a:r>
            <a:r>
              <a:rPr lang="en-US" sz="2400">
                <a:cs typeface="Calibri"/>
              </a:rPr>
              <a:t>̃] </a:t>
            </a:r>
            <a:r>
              <a:rPr lang="de-DE" sz="2400">
                <a:latin typeface="+mj-lt"/>
                <a:cs typeface="Arial"/>
              </a:rPr>
              <a:t>hinzugefügt</a:t>
            </a:r>
          </a:p>
        </p:txBody>
      </p:sp>
      <p:sp>
        <p:nvSpPr>
          <p:cNvPr id="11" name="TextBox 10"/>
          <p:cNvSpPr txBox="1"/>
          <p:nvPr/>
        </p:nvSpPr>
        <p:spPr>
          <a:xfrm>
            <a:off x="179512" y="2924944"/>
            <a:ext cx="2664296" cy="1569660"/>
          </a:xfrm>
          <a:prstGeom prst="rect">
            <a:avLst/>
          </a:prstGeom>
          <a:noFill/>
        </p:spPr>
        <p:txBody>
          <a:bodyPr wrap="square" rtlCol="0">
            <a:spAutoFit/>
          </a:bodyPr>
          <a:lstStyle/>
          <a:p>
            <a:r>
              <a:rPr lang="de-DE" sz="2400">
                <a:latin typeface="+mj-lt"/>
                <a:cs typeface="Arial"/>
              </a:rPr>
              <a:t>Hörer mussten urteilen, ob ein /</a:t>
            </a:r>
            <a:r>
              <a:rPr lang="de-DE" sz="2400" err="1">
                <a:latin typeface="+mj-lt"/>
                <a:cs typeface="Arial"/>
              </a:rPr>
              <a:t>n</a:t>
            </a:r>
            <a:r>
              <a:rPr lang="de-DE" sz="2400">
                <a:latin typeface="+mj-lt"/>
                <a:cs typeface="Arial"/>
              </a:rPr>
              <a:t>/ vorhanden war oder nicht.</a:t>
            </a:r>
          </a:p>
        </p:txBody>
      </p:sp>
      <p:sp>
        <p:nvSpPr>
          <p:cNvPr id="12" name="TextBox 11"/>
          <p:cNvSpPr txBox="1"/>
          <p:nvPr/>
        </p:nvSpPr>
        <p:spPr>
          <a:xfrm>
            <a:off x="179512" y="4783872"/>
            <a:ext cx="2520280" cy="1938992"/>
          </a:xfrm>
          <a:prstGeom prst="rect">
            <a:avLst/>
          </a:prstGeom>
          <a:noFill/>
        </p:spPr>
        <p:txBody>
          <a:bodyPr wrap="square" rtlCol="0">
            <a:spAutoFit/>
          </a:bodyPr>
          <a:lstStyle/>
          <a:p>
            <a:r>
              <a:rPr lang="de-DE" sz="2400" dirty="0">
                <a:latin typeface="+mj-lt"/>
                <a:cs typeface="Arial"/>
              </a:rPr>
              <a:t>Ergebnis: ein /s/ tendiert, ein </a:t>
            </a:r>
            <a:r>
              <a:rPr lang="de-DE" sz="2400" dirty="0" err="1">
                <a:latin typeface="+mj-lt"/>
                <a:cs typeface="Arial"/>
              </a:rPr>
              <a:t>davorkommendes</a:t>
            </a:r>
            <a:r>
              <a:rPr lang="de-DE" sz="2400" dirty="0">
                <a:latin typeface="+mj-lt"/>
                <a:cs typeface="Arial"/>
              </a:rPr>
              <a:t> /</a:t>
            </a:r>
            <a:r>
              <a:rPr lang="de-DE" sz="2400" dirty="0" err="1">
                <a:latin typeface="+mj-lt"/>
                <a:cs typeface="Arial"/>
              </a:rPr>
              <a:t>n</a:t>
            </a:r>
            <a:r>
              <a:rPr lang="de-DE" sz="2400" dirty="0">
                <a:latin typeface="+mj-lt"/>
                <a:cs typeface="Arial"/>
              </a:rPr>
              <a:t>/  perzeptiv zu maskieren.</a:t>
            </a:r>
          </a:p>
        </p:txBody>
      </p:sp>
      <p:sp>
        <p:nvSpPr>
          <p:cNvPr id="13" name="Rectangle 1"/>
          <p:cNvSpPr>
            <a:spLocks/>
          </p:cNvSpPr>
          <p:nvPr/>
        </p:nvSpPr>
        <p:spPr bwMode="auto">
          <a:xfrm>
            <a:off x="3131840" y="0"/>
            <a:ext cx="2947392" cy="53340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a:latin typeface="Calibri"/>
                <a:cs typeface="Calibri"/>
              </a:rPr>
              <a:t>3. </a:t>
            </a:r>
            <a:r>
              <a:rPr lang="en-US" sz="2400" err="1">
                <a:latin typeface="Calibri"/>
                <a:cs typeface="Calibri"/>
              </a:rPr>
              <a:t>Nasale</a:t>
            </a:r>
            <a:r>
              <a:rPr lang="en-US" sz="2400">
                <a:latin typeface="Calibri"/>
                <a:cs typeface="Calibri"/>
              </a:rPr>
              <a:t> </a:t>
            </a:r>
            <a:r>
              <a:rPr lang="en-US" sz="2400" err="1">
                <a:latin typeface="Calibri"/>
                <a:cs typeface="Calibri"/>
              </a:rPr>
              <a:t>vor</a:t>
            </a:r>
            <a:r>
              <a:rPr lang="en-US" sz="2400">
                <a:latin typeface="Calibri"/>
                <a:cs typeface="Calibri"/>
              </a:rPr>
              <a:t> </a:t>
            </a:r>
            <a:r>
              <a:rPr lang="en-US" sz="2400" err="1">
                <a:latin typeface="Calibri"/>
                <a:cs typeface="Calibri"/>
              </a:rPr>
              <a:t>Frikative</a:t>
            </a:r>
            <a:endParaRPr lang="en-US" sz="2400">
              <a:latin typeface="Calibri"/>
              <a:cs typeface="Calibri"/>
            </a:endParaRPr>
          </a:p>
        </p:txBody>
      </p:sp>
      <p:sp>
        <p:nvSpPr>
          <p:cNvPr id="2" name="TextBox 1"/>
          <p:cNvSpPr txBox="1"/>
          <p:nvPr/>
        </p:nvSpPr>
        <p:spPr>
          <a:xfrm>
            <a:off x="3851920" y="6464863"/>
            <a:ext cx="3672408" cy="461665"/>
          </a:xfrm>
          <a:prstGeom prst="rect">
            <a:avLst/>
          </a:prstGeom>
          <a:noFill/>
        </p:spPr>
        <p:txBody>
          <a:bodyPr wrap="square" rtlCol="0">
            <a:spAutoFit/>
          </a:bodyPr>
          <a:lstStyle/>
          <a:p>
            <a:r>
              <a:rPr lang="de-DE" sz="2400">
                <a:latin typeface="+mj-lt"/>
                <a:cs typeface="Arial"/>
              </a:rPr>
              <a:t>ohala95.pdf</a:t>
            </a:r>
          </a:p>
        </p:txBody>
      </p:sp>
    </p:spTree>
    <p:extLst>
      <p:ext uri="{BB962C8B-B14F-4D97-AF65-F5344CB8AC3E}">
        <p14:creationId xmlns:p14="http://schemas.microsoft.com/office/powerpoint/2010/main" val="348688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object 4"/>
          <p:cNvSpPr>
            <a:spLocks/>
          </p:cNvSpPr>
          <p:nvPr/>
        </p:nvSpPr>
        <p:spPr bwMode="auto">
          <a:xfrm>
            <a:off x="776288" y="901700"/>
            <a:ext cx="3086100" cy="2616200"/>
          </a:xfrm>
          <a:custGeom>
            <a:avLst/>
            <a:gdLst>
              <a:gd name="T0" fmla="*/ 0 w 3086100"/>
              <a:gd name="T1" fmla="*/ 0 h 2616200"/>
              <a:gd name="T2" fmla="*/ 3086094 w 3086100"/>
              <a:gd name="T3" fmla="*/ 0 h 2616200"/>
              <a:gd name="T4" fmla="*/ 3086094 w 3086100"/>
              <a:gd name="T5" fmla="*/ 2616194 h 2616200"/>
              <a:gd name="T6" fmla="*/ 0 w 3086100"/>
              <a:gd name="T7" fmla="*/ 2616194 h 2616200"/>
              <a:gd name="T8" fmla="*/ 0 w 3086100"/>
              <a:gd name="T9" fmla="*/ 0 h 2616200"/>
            </a:gdLst>
            <a:ahLst/>
            <a:cxnLst>
              <a:cxn ang="0">
                <a:pos x="T0" y="T1"/>
              </a:cxn>
              <a:cxn ang="0">
                <a:pos x="T2" y="T3"/>
              </a:cxn>
              <a:cxn ang="0">
                <a:pos x="T4" y="T5"/>
              </a:cxn>
              <a:cxn ang="0">
                <a:pos x="T6" y="T7"/>
              </a:cxn>
              <a:cxn ang="0">
                <a:pos x="T8" y="T9"/>
              </a:cxn>
            </a:cxnLst>
            <a:rect l="0" t="0" r="r" b="b"/>
            <a:pathLst>
              <a:path w="3086100" h="2616200">
                <a:moveTo>
                  <a:pt x="0" y="0"/>
                </a:moveTo>
                <a:lnTo>
                  <a:pt x="3086094" y="0"/>
                </a:lnTo>
                <a:lnTo>
                  <a:pt x="3086094" y="2616194"/>
                </a:lnTo>
                <a:lnTo>
                  <a:pt x="0" y="2616194"/>
                </a:lnTo>
                <a:lnTo>
                  <a:pt x="0" y="0"/>
                </a:lnTo>
                <a:close/>
              </a:path>
            </a:pathLst>
          </a:custGeom>
          <a:noFill/>
          <a:ln w="25400">
            <a:solidFill>
              <a:srgbClr val="85888D"/>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de-DE"/>
          </a:p>
        </p:txBody>
      </p:sp>
      <p:sp>
        <p:nvSpPr>
          <p:cNvPr id="17410" name="object 5"/>
          <p:cNvSpPr>
            <a:spLocks/>
          </p:cNvSpPr>
          <p:nvPr/>
        </p:nvSpPr>
        <p:spPr bwMode="auto">
          <a:xfrm>
            <a:off x="795338" y="2684463"/>
            <a:ext cx="3101975" cy="496887"/>
          </a:xfrm>
          <a:custGeom>
            <a:avLst/>
            <a:gdLst>
              <a:gd name="T0" fmla="*/ 0 w 3101975"/>
              <a:gd name="T1" fmla="*/ 0 h 495935"/>
              <a:gd name="T2" fmla="*/ 3101507 w 3101975"/>
              <a:gd name="T3" fmla="*/ 495405 h 495935"/>
            </a:gdLst>
            <a:ahLst/>
            <a:cxnLst>
              <a:cxn ang="0">
                <a:pos x="T0" y="T1"/>
              </a:cxn>
              <a:cxn ang="0">
                <a:pos x="T2" y="T3"/>
              </a:cxn>
            </a:cxnLst>
            <a:rect l="0" t="0" r="r" b="b"/>
            <a:pathLst>
              <a:path w="3101975" h="495935">
                <a:moveTo>
                  <a:pt x="0" y="0"/>
                </a:moveTo>
                <a:lnTo>
                  <a:pt x="3101507" y="495405"/>
                </a:lnTo>
              </a:path>
            </a:pathLst>
          </a:custGeom>
          <a:noFill/>
          <a:ln w="25399">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de-DE"/>
          </a:p>
        </p:txBody>
      </p:sp>
      <p:sp>
        <p:nvSpPr>
          <p:cNvPr id="17411" name="object 6"/>
          <p:cNvSpPr>
            <a:spLocks/>
          </p:cNvSpPr>
          <p:nvPr/>
        </p:nvSpPr>
        <p:spPr bwMode="auto">
          <a:xfrm>
            <a:off x="2325688" y="3111500"/>
            <a:ext cx="0" cy="419100"/>
          </a:xfrm>
          <a:custGeom>
            <a:avLst/>
            <a:gdLst>
              <a:gd name="T0" fmla="*/ 0 h 419100"/>
              <a:gd name="T1" fmla="*/ 419100 h 419100"/>
            </a:gdLst>
            <a:ahLst/>
            <a:cxnLst>
              <a:cxn ang="0">
                <a:pos x="0" y="T0"/>
              </a:cxn>
              <a:cxn ang="0">
                <a:pos x="0" y="T1"/>
              </a:cxn>
            </a:cxnLst>
            <a:rect l="0" t="0" r="r" b="b"/>
            <a:pathLst>
              <a:path h="419100">
                <a:moveTo>
                  <a:pt x="0" y="0"/>
                </a:moveTo>
                <a:lnTo>
                  <a:pt x="0" y="419100"/>
                </a:ln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de-DE"/>
          </a:p>
        </p:txBody>
      </p:sp>
      <p:sp>
        <p:nvSpPr>
          <p:cNvPr id="17412" name="object 7"/>
          <p:cNvSpPr>
            <a:spLocks/>
          </p:cNvSpPr>
          <p:nvPr/>
        </p:nvSpPr>
        <p:spPr bwMode="auto">
          <a:xfrm>
            <a:off x="2265363" y="3001963"/>
            <a:ext cx="122237" cy="122237"/>
          </a:xfrm>
          <a:custGeom>
            <a:avLst/>
            <a:gdLst>
              <a:gd name="T0" fmla="*/ 60960 w 121920"/>
              <a:gd name="T1" fmla="*/ 0 h 121920"/>
              <a:gd name="T2" fmla="*/ 0 w 121920"/>
              <a:gd name="T3" fmla="*/ 121920 h 121920"/>
              <a:gd name="T4" fmla="*/ 121920 w 121920"/>
              <a:gd name="T5" fmla="*/ 121920 h 121920"/>
              <a:gd name="T6" fmla="*/ 60960 w 121920"/>
              <a:gd name="T7" fmla="*/ 0 h 121920"/>
            </a:gdLst>
            <a:ahLst/>
            <a:cxnLst>
              <a:cxn ang="0">
                <a:pos x="T0" y="T1"/>
              </a:cxn>
              <a:cxn ang="0">
                <a:pos x="T2" y="T3"/>
              </a:cxn>
              <a:cxn ang="0">
                <a:pos x="T4" y="T5"/>
              </a:cxn>
              <a:cxn ang="0">
                <a:pos x="T6" y="T7"/>
              </a:cxn>
            </a:cxnLst>
            <a:rect l="0" t="0" r="r" b="b"/>
            <a:pathLst>
              <a:path w="121920" h="121920">
                <a:moveTo>
                  <a:pt x="60960" y="0"/>
                </a:moveTo>
                <a:lnTo>
                  <a:pt x="0" y="121920"/>
                </a:lnTo>
                <a:lnTo>
                  <a:pt x="121920" y="121920"/>
                </a:lnTo>
                <a:lnTo>
                  <a:pt x="6096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de-DE"/>
          </a:p>
        </p:txBody>
      </p:sp>
      <p:sp>
        <p:nvSpPr>
          <p:cNvPr id="17413" name="object 8"/>
          <p:cNvSpPr>
            <a:spLocks/>
          </p:cNvSpPr>
          <p:nvPr/>
        </p:nvSpPr>
        <p:spPr bwMode="auto">
          <a:xfrm>
            <a:off x="2325688" y="927100"/>
            <a:ext cx="0" cy="419100"/>
          </a:xfrm>
          <a:custGeom>
            <a:avLst/>
            <a:gdLst>
              <a:gd name="T0" fmla="*/ 0 h 419100"/>
              <a:gd name="T1" fmla="*/ 419099 h 419100"/>
            </a:gdLst>
            <a:ahLst/>
            <a:cxnLst>
              <a:cxn ang="0">
                <a:pos x="0" y="T0"/>
              </a:cxn>
              <a:cxn ang="0">
                <a:pos x="0" y="T1"/>
              </a:cxn>
            </a:cxnLst>
            <a:rect l="0" t="0" r="r" b="b"/>
            <a:pathLst>
              <a:path h="419100">
                <a:moveTo>
                  <a:pt x="0" y="0"/>
                </a:moveTo>
                <a:lnTo>
                  <a:pt x="0" y="419099"/>
                </a:lnTo>
              </a:path>
            </a:pathLst>
          </a:cu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de-DE"/>
          </a:p>
        </p:txBody>
      </p:sp>
      <p:sp>
        <p:nvSpPr>
          <p:cNvPr id="17414" name="object 9"/>
          <p:cNvSpPr>
            <a:spLocks/>
          </p:cNvSpPr>
          <p:nvPr/>
        </p:nvSpPr>
        <p:spPr bwMode="auto">
          <a:xfrm>
            <a:off x="2265363" y="1333500"/>
            <a:ext cx="122237" cy="122238"/>
          </a:xfrm>
          <a:custGeom>
            <a:avLst/>
            <a:gdLst>
              <a:gd name="T0" fmla="*/ 121920 w 121920"/>
              <a:gd name="T1" fmla="*/ 0 h 121919"/>
              <a:gd name="T2" fmla="*/ 0 w 121920"/>
              <a:gd name="T3" fmla="*/ 0 h 121919"/>
              <a:gd name="T4" fmla="*/ 60960 w 121920"/>
              <a:gd name="T5" fmla="*/ 121920 h 121919"/>
              <a:gd name="T6" fmla="*/ 121920 w 121920"/>
              <a:gd name="T7" fmla="*/ 0 h 121919"/>
            </a:gdLst>
            <a:ahLst/>
            <a:cxnLst>
              <a:cxn ang="0">
                <a:pos x="T0" y="T1"/>
              </a:cxn>
              <a:cxn ang="0">
                <a:pos x="T2" y="T3"/>
              </a:cxn>
              <a:cxn ang="0">
                <a:pos x="T4" y="T5"/>
              </a:cxn>
              <a:cxn ang="0">
                <a:pos x="T6" y="T7"/>
              </a:cxn>
            </a:cxnLst>
            <a:rect l="0" t="0" r="r" b="b"/>
            <a:pathLst>
              <a:path w="121920" h="121919">
                <a:moveTo>
                  <a:pt x="121920" y="0"/>
                </a:moveTo>
                <a:lnTo>
                  <a:pt x="0" y="0"/>
                </a:lnTo>
                <a:lnTo>
                  <a:pt x="60960" y="121920"/>
                </a:lnTo>
                <a:lnTo>
                  <a:pt x="1219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de-DE"/>
          </a:p>
        </p:txBody>
      </p:sp>
      <p:sp>
        <p:nvSpPr>
          <p:cNvPr id="17415" name="object 10"/>
          <p:cNvSpPr>
            <a:spLocks/>
          </p:cNvSpPr>
          <p:nvPr/>
        </p:nvSpPr>
        <p:spPr bwMode="auto">
          <a:xfrm>
            <a:off x="773113" y="1330325"/>
            <a:ext cx="3101975" cy="495300"/>
          </a:xfrm>
          <a:custGeom>
            <a:avLst/>
            <a:gdLst>
              <a:gd name="T0" fmla="*/ 0 w 3101975"/>
              <a:gd name="T1" fmla="*/ 495405 h 495935"/>
              <a:gd name="T2" fmla="*/ 3101507 w 3101975"/>
              <a:gd name="T3" fmla="*/ 0 h 495935"/>
            </a:gdLst>
            <a:ahLst/>
            <a:cxnLst>
              <a:cxn ang="0">
                <a:pos x="T0" y="T1"/>
              </a:cxn>
              <a:cxn ang="0">
                <a:pos x="T2" y="T3"/>
              </a:cxn>
            </a:cxnLst>
            <a:rect l="0" t="0" r="r" b="b"/>
            <a:pathLst>
              <a:path w="3101975" h="495935">
                <a:moveTo>
                  <a:pt x="0" y="495405"/>
                </a:moveTo>
                <a:lnTo>
                  <a:pt x="3101507" y="0"/>
                </a:lnTo>
              </a:path>
            </a:pathLst>
          </a:custGeom>
          <a:noFill/>
          <a:ln w="25399">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de-DE"/>
          </a:p>
        </p:txBody>
      </p:sp>
      <p:sp>
        <p:nvSpPr>
          <p:cNvPr id="17416" name="object 12"/>
          <p:cNvSpPr txBox="1">
            <a:spLocks noChangeArrowheads="1"/>
          </p:cNvSpPr>
          <p:nvPr/>
        </p:nvSpPr>
        <p:spPr bwMode="auto">
          <a:xfrm>
            <a:off x="4040188" y="3267075"/>
            <a:ext cx="187325" cy="39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2700" rIns="0" bIns="0">
            <a:spAutoFit/>
          </a:bodyPr>
          <a:lstStyle>
            <a:lvl1pPr marL="12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00"/>
              </a:spcBef>
            </a:pPr>
            <a:r>
              <a:rPr lang="de-DE">
                <a:latin typeface="Calibri" charset="0"/>
                <a:cs typeface="Calibri" charset="0"/>
              </a:rPr>
              <a:t>ɑ</a:t>
            </a:r>
          </a:p>
        </p:txBody>
      </p:sp>
      <p:sp>
        <p:nvSpPr>
          <p:cNvPr id="17417" name="object 13"/>
          <p:cNvSpPr txBox="1">
            <a:spLocks noChangeArrowheads="1"/>
          </p:cNvSpPr>
          <p:nvPr/>
        </p:nvSpPr>
        <p:spPr bwMode="auto">
          <a:xfrm>
            <a:off x="590550" y="3267075"/>
            <a:ext cx="171450" cy="39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12700" rIns="0" bIns="0">
            <a:spAutoFit/>
          </a:bodyPr>
          <a:lstStyle>
            <a:lvl1pPr marL="12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00"/>
              </a:spcBef>
            </a:pPr>
            <a:r>
              <a:rPr lang="de-DE">
                <a:latin typeface="Calibri" charset="0"/>
                <a:cs typeface="Calibri" charset="0"/>
              </a:rPr>
              <a:t>a</a:t>
            </a:r>
          </a:p>
        </p:txBody>
      </p:sp>
      <p:sp>
        <p:nvSpPr>
          <p:cNvPr id="17418" name="TextBox 13"/>
          <p:cNvSpPr txBox="1">
            <a:spLocks noChangeArrowheads="1"/>
          </p:cNvSpPr>
          <p:nvPr/>
        </p:nvSpPr>
        <p:spPr bwMode="auto">
          <a:xfrm>
            <a:off x="26988" y="4076701"/>
            <a:ext cx="4473004" cy="194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Die diachrone </a:t>
            </a:r>
            <a:r>
              <a:rPr lang="de-DE" err="1">
                <a:latin typeface="Calibri" charset="0"/>
                <a:cs typeface="Calibri" charset="0"/>
              </a:rPr>
              <a:t>Nasalisierung</a:t>
            </a:r>
            <a:r>
              <a:rPr lang="de-DE">
                <a:latin typeface="Calibri" charset="0"/>
                <a:cs typeface="Calibri" charset="0"/>
              </a:rPr>
              <a:t> von Vokalen führt zu einer Komprimierung der phonetischen  Vokalhöhe -­‐ insbesondere in vorderen Vokalen</a:t>
            </a:r>
          </a:p>
        </p:txBody>
      </p:sp>
      <p:sp>
        <p:nvSpPr>
          <p:cNvPr id="17419" name="TextBox 15"/>
          <p:cNvSpPr txBox="1">
            <a:spLocks noChangeArrowheads="1"/>
          </p:cNvSpPr>
          <p:nvPr/>
        </p:nvSpPr>
        <p:spPr bwMode="auto">
          <a:xfrm>
            <a:off x="395288" y="836613"/>
            <a:ext cx="3603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i</a:t>
            </a:r>
          </a:p>
        </p:txBody>
      </p:sp>
      <p:sp>
        <p:nvSpPr>
          <p:cNvPr id="17420" name="TextBox 16"/>
          <p:cNvSpPr txBox="1">
            <a:spLocks noChangeArrowheads="1"/>
          </p:cNvSpPr>
          <p:nvPr/>
        </p:nvSpPr>
        <p:spPr bwMode="auto">
          <a:xfrm>
            <a:off x="3851275" y="692150"/>
            <a:ext cx="360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u</a:t>
            </a:r>
          </a:p>
        </p:txBody>
      </p:sp>
      <p:sp>
        <p:nvSpPr>
          <p:cNvPr id="17421" name="TextBox 17"/>
          <p:cNvSpPr txBox="1">
            <a:spLocks noChangeArrowheads="1"/>
          </p:cNvSpPr>
          <p:nvPr/>
        </p:nvSpPr>
        <p:spPr bwMode="auto">
          <a:xfrm>
            <a:off x="1042988" y="1989138"/>
            <a:ext cx="28082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nasalisierte Vokale</a:t>
            </a:r>
          </a:p>
        </p:txBody>
      </p:sp>
      <p:sp>
        <p:nvSpPr>
          <p:cNvPr id="19" name="Rectangle 1"/>
          <p:cNvSpPr>
            <a:spLocks/>
          </p:cNvSpPr>
          <p:nvPr/>
        </p:nvSpPr>
        <p:spPr bwMode="auto">
          <a:xfrm>
            <a:off x="889087" y="1"/>
            <a:ext cx="7221810" cy="692149"/>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a:latin typeface="Calibri"/>
                <a:cs typeface="Calibri"/>
              </a:rPr>
              <a:t>6. </a:t>
            </a:r>
            <a:r>
              <a:rPr lang="en-US" sz="2400" dirty="0" err="1">
                <a:latin typeface="Calibri"/>
                <a:cs typeface="Calibri"/>
              </a:rPr>
              <a:t>Vokalnasalisierung</a:t>
            </a:r>
            <a:r>
              <a:rPr lang="en-US" sz="2400" dirty="0">
                <a:latin typeface="Calibri"/>
                <a:cs typeface="Calibri"/>
              </a:rPr>
              <a:t> und </a:t>
            </a:r>
            <a:r>
              <a:rPr lang="en-US" sz="2400" dirty="0" err="1">
                <a:latin typeface="Calibri"/>
                <a:cs typeface="Calibri"/>
              </a:rPr>
              <a:t>Komprimierung</a:t>
            </a:r>
            <a:r>
              <a:rPr lang="en-US" sz="2400" dirty="0">
                <a:latin typeface="Calibri"/>
                <a:cs typeface="Calibri"/>
              </a:rPr>
              <a:t> der </a:t>
            </a:r>
            <a:r>
              <a:rPr lang="en-US" sz="2400" dirty="0" err="1">
                <a:latin typeface="Calibri"/>
                <a:cs typeface="Calibri"/>
              </a:rPr>
              <a:t>Vokalhöhe</a:t>
            </a:r>
            <a:endParaRPr lang="en-US" sz="2400" dirty="0">
              <a:latin typeface="Calibri"/>
              <a:cs typeface="Calibri"/>
            </a:endParaRPr>
          </a:p>
        </p:txBody>
      </p:sp>
      <p:grpSp>
        <p:nvGrpSpPr>
          <p:cNvPr id="2" name="Group 1"/>
          <p:cNvGrpSpPr/>
          <p:nvPr/>
        </p:nvGrpSpPr>
        <p:grpSpPr>
          <a:xfrm>
            <a:off x="4195366" y="831851"/>
            <a:ext cx="5256213" cy="5354637"/>
            <a:chOff x="4195366" y="831851"/>
            <a:chExt cx="5256213" cy="5354637"/>
          </a:xfrm>
        </p:grpSpPr>
        <p:sp>
          <p:nvSpPr>
            <p:cNvPr id="17423" name="TextBox 19"/>
            <p:cNvSpPr txBox="1">
              <a:spLocks noChangeArrowheads="1"/>
            </p:cNvSpPr>
            <p:nvPr/>
          </p:nvSpPr>
          <p:spPr bwMode="auto">
            <a:xfrm>
              <a:off x="4195366" y="831851"/>
              <a:ext cx="5256213"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a:t>
              </a:r>
              <a:r>
                <a:rPr lang="de-DE" err="1">
                  <a:latin typeface="Calibri" charset="0"/>
                  <a:cs typeface="Calibri" charset="0"/>
                </a:rPr>
                <a:t>fin,fɛ</a:t>
              </a:r>
              <a:r>
                <a:rPr lang="de-DE">
                  <a:latin typeface="Calibri" charset="0"/>
                  <a:cs typeface="Calibri" charset="0"/>
                </a:rPr>
                <a:t>̃/		dünn/Ende (</a:t>
              </a:r>
              <a:r>
                <a:rPr lang="de-DE" err="1">
                  <a:latin typeface="Calibri" charset="0"/>
                  <a:cs typeface="Calibri" charset="0"/>
                </a:rPr>
                <a:t>fine</a:t>
              </a:r>
              <a:r>
                <a:rPr lang="de-DE">
                  <a:latin typeface="Calibri" charset="0"/>
                  <a:cs typeface="Calibri" charset="0"/>
                </a:rPr>
                <a:t>, </a:t>
              </a:r>
              <a:r>
                <a:rPr lang="de-DE" err="1">
                  <a:latin typeface="Calibri" charset="0"/>
                  <a:cs typeface="Calibri" charset="0"/>
                </a:rPr>
                <a:t>fin</a:t>
              </a:r>
              <a:r>
                <a:rPr lang="de-DE">
                  <a:latin typeface="Calibri" charset="0"/>
                  <a:cs typeface="Calibri" charset="0"/>
                </a:rPr>
                <a:t>)</a:t>
              </a:r>
            </a:p>
            <a:p>
              <a:pPr eaLnBrk="1" hangingPunct="1"/>
              <a:r>
                <a:rPr lang="de-DE">
                  <a:latin typeface="Calibri" charset="0"/>
                  <a:cs typeface="Calibri" charset="0"/>
                </a:rPr>
                <a:t>/</a:t>
              </a:r>
              <a:r>
                <a:rPr lang="de-DE" err="1">
                  <a:latin typeface="Calibri" charset="0"/>
                  <a:cs typeface="Calibri" charset="0"/>
                </a:rPr>
                <a:t>plen</a:t>
              </a:r>
              <a:r>
                <a:rPr lang="de-DE">
                  <a:latin typeface="Calibri" charset="0"/>
                  <a:cs typeface="Calibri" charset="0"/>
                </a:rPr>
                <a:t>, </a:t>
              </a:r>
              <a:r>
                <a:rPr lang="de-DE" err="1">
                  <a:latin typeface="Calibri" charset="0"/>
                  <a:cs typeface="Calibri" charset="0"/>
                </a:rPr>
                <a:t>plɛ</a:t>
              </a:r>
              <a:r>
                <a:rPr lang="de-DE">
                  <a:latin typeface="Calibri" charset="0"/>
                  <a:cs typeface="Calibri" charset="0"/>
                </a:rPr>
                <a:t>̃/	voll (</a:t>
              </a:r>
              <a:r>
                <a:rPr lang="de-DE" err="1">
                  <a:latin typeface="Calibri" charset="0"/>
                  <a:cs typeface="Calibri" charset="0"/>
                </a:rPr>
                <a:t>w</a:t>
              </a:r>
              <a:r>
                <a:rPr lang="de-DE">
                  <a:latin typeface="Calibri" charset="0"/>
                  <a:cs typeface="Calibri" charset="0"/>
                </a:rPr>
                <a:t>/m), </a:t>
              </a:r>
              <a:r>
                <a:rPr lang="de-DE" err="1">
                  <a:latin typeface="Calibri" charset="0"/>
                  <a:cs typeface="Calibri" charset="0"/>
                </a:rPr>
                <a:t>pleine</a:t>
              </a:r>
              <a:r>
                <a:rPr lang="de-DE">
                  <a:latin typeface="Calibri" charset="0"/>
                  <a:cs typeface="Calibri" charset="0"/>
                </a:rPr>
                <a:t>, </a:t>
              </a:r>
              <a:r>
                <a:rPr lang="de-DE" err="1">
                  <a:latin typeface="Calibri" charset="0"/>
                  <a:cs typeface="Calibri" charset="0"/>
                </a:rPr>
                <a:t>plein</a:t>
              </a:r>
              <a:endParaRPr lang="de-DE">
                <a:latin typeface="Calibri" charset="0"/>
                <a:cs typeface="Calibri" charset="0"/>
              </a:endParaRPr>
            </a:p>
            <a:p>
              <a:pPr eaLnBrk="1" hangingPunct="1"/>
              <a:r>
                <a:rPr lang="de-DE">
                  <a:latin typeface="Calibri" charset="0"/>
                  <a:cs typeface="Calibri" charset="0"/>
                </a:rPr>
                <a:t>/</a:t>
              </a:r>
              <a:r>
                <a:rPr lang="de-DE" err="1">
                  <a:latin typeface="Calibri" charset="0"/>
                  <a:cs typeface="Calibri" charset="0"/>
                </a:rPr>
                <a:t>yn</a:t>
              </a:r>
              <a:r>
                <a:rPr lang="de-DE">
                  <a:latin typeface="Calibri" charset="0"/>
                  <a:cs typeface="Calibri" charset="0"/>
                </a:rPr>
                <a:t>, </a:t>
              </a:r>
              <a:r>
                <a:rPr lang="de-DE" err="1">
                  <a:latin typeface="Calibri" charset="0"/>
                  <a:cs typeface="Calibri" charset="0"/>
                </a:rPr>
                <a:t>œ</a:t>
              </a:r>
              <a:r>
                <a:rPr lang="de-DE">
                  <a:latin typeface="Calibri" charset="0"/>
                  <a:cs typeface="Calibri" charset="0"/>
                </a:rPr>
                <a:t>̃/	ein (</a:t>
              </a:r>
              <a:r>
                <a:rPr lang="de-DE" err="1">
                  <a:latin typeface="Calibri" charset="0"/>
                  <a:cs typeface="Calibri" charset="0"/>
                </a:rPr>
                <a:t>w</a:t>
              </a:r>
              <a:r>
                <a:rPr lang="de-DE">
                  <a:latin typeface="Calibri" charset="0"/>
                  <a:cs typeface="Calibri" charset="0"/>
                </a:rPr>
                <a:t>, m), </a:t>
              </a:r>
              <a:r>
                <a:rPr lang="de-DE" err="1">
                  <a:latin typeface="Calibri" charset="0"/>
                  <a:cs typeface="Calibri" charset="0"/>
                </a:rPr>
                <a:t>une</a:t>
              </a:r>
              <a:r>
                <a:rPr lang="de-DE">
                  <a:latin typeface="Calibri" charset="0"/>
                  <a:cs typeface="Calibri" charset="0"/>
                </a:rPr>
                <a:t>, </a:t>
              </a:r>
              <a:r>
                <a:rPr lang="de-DE" err="1">
                  <a:latin typeface="Calibri" charset="0"/>
                  <a:cs typeface="Calibri" charset="0"/>
                </a:rPr>
                <a:t>un</a:t>
              </a:r>
              <a:endParaRPr lang="de-DE">
                <a:latin typeface="Calibri" charset="0"/>
                <a:cs typeface="Calibri" charset="0"/>
              </a:endParaRPr>
            </a:p>
            <a:p>
              <a:pPr eaLnBrk="1" hangingPunct="1"/>
              <a:r>
                <a:rPr lang="de-DE">
                  <a:latin typeface="Calibri" charset="0"/>
                  <a:cs typeface="Calibri" charset="0"/>
                </a:rPr>
                <a:t>/</a:t>
              </a:r>
              <a:r>
                <a:rPr lang="de-DE" err="1">
                  <a:latin typeface="Calibri" charset="0"/>
                  <a:cs typeface="Calibri" charset="0"/>
                </a:rPr>
                <a:t>ʒøn</a:t>
              </a:r>
              <a:r>
                <a:rPr lang="de-DE">
                  <a:latin typeface="Calibri" charset="0"/>
                  <a:cs typeface="Calibri" charset="0"/>
                </a:rPr>
                <a:t>, </a:t>
              </a:r>
              <a:r>
                <a:rPr lang="de-DE" err="1">
                  <a:latin typeface="Calibri" charset="0"/>
                  <a:cs typeface="Calibri" charset="0"/>
                </a:rPr>
                <a:t>ʒœ</a:t>
              </a:r>
              <a:r>
                <a:rPr lang="de-DE">
                  <a:latin typeface="Calibri" charset="0"/>
                  <a:cs typeface="Calibri" charset="0"/>
                </a:rPr>
                <a:t>̃/	jung (</a:t>
              </a:r>
              <a:r>
                <a:rPr lang="de-DE" err="1">
                  <a:latin typeface="Calibri" charset="0"/>
                  <a:cs typeface="Calibri" charset="0"/>
                </a:rPr>
                <a:t>w</a:t>
              </a:r>
              <a:r>
                <a:rPr lang="de-DE">
                  <a:latin typeface="Calibri" charset="0"/>
                  <a:cs typeface="Calibri" charset="0"/>
                </a:rPr>
                <a:t>, m) </a:t>
              </a:r>
              <a:r>
                <a:rPr lang="de-DE" err="1">
                  <a:latin typeface="Calibri" charset="0"/>
                  <a:cs typeface="Calibri" charset="0"/>
                </a:rPr>
                <a:t>jeune</a:t>
              </a:r>
              <a:r>
                <a:rPr lang="de-DE">
                  <a:latin typeface="Calibri" charset="0"/>
                  <a:cs typeface="Calibri" charset="0"/>
                </a:rPr>
                <a:t>, </a:t>
              </a:r>
              <a:r>
                <a:rPr lang="de-DE" err="1">
                  <a:latin typeface="Calibri" charset="0"/>
                  <a:cs typeface="Calibri" charset="0"/>
                </a:rPr>
                <a:t>jeun</a:t>
              </a:r>
              <a:endParaRPr lang="de-DE">
                <a:latin typeface="Calibri" charset="0"/>
                <a:cs typeface="Calibri" charset="0"/>
              </a:endParaRPr>
            </a:p>
          </p:txBody>
        </p:sp>
        <p:sp>
          <p:nvSpPr>
            <p:cNvPr id="17424" name="TextBox 20"/>
            <p:cNvSpPr txBox="1">
              <a:spLocks noChangeArrowheads="1"/>
            </p:cNvSpPr>
            <p:nvPr/>
          </p:nvSpPr>
          <p:spPr bwMode="auto">
            <a:xfrm>
              <a:off x="4648250" y="2400301"/>
              <a:ext cx="4500562" cy="378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Wright (1986)</a:t>
              </a:r>
              <a:r>
                <a:rPr lang="de-DE" baseline="26000">
                  <a:latin typeface="Calibri" charset="0"/>
                  <a:cs typeface="Calibri" charset="0"/>
                </a:rPr>
                <a:t>1 </a:t>
              </a:r>
              <a:r>
                <a:rPr lang="de-DE">
                  <a:latin typeface="Calibri" charset="0"/>
                  <a:cs typeface="Calibri" charset="0"/>
                </a:rPr>
                <a:t>: Sprecher  produzierten orale Vokale und  </a:t>
              </a:r>
              <a:r>
                <a:rPr lang="de-DE" err="1">
                  <a:latin typeface="Calibri" charset="0"/>
                  <a:cs typeface="Calibri" charset="0"/>
                </a:rPr>
                <a:t>nasalisierten</a:t>
              </a:r>
              <a:r>
                <a:rPr lang="de-DE">
                  <a:latin typeface="Calibri" charset="0"/>
                  <a:cs typeface="Calibri" charset="0"/>
                </a:rPr>
                <a:t> sie, </a:t>
              </a:r>
              <a:r>
                <a:rPr lang="de-DE" b="1">
                  <a:latin typeface="Calibri" charset="0"/>
                  <a:cs typeface="Calibri" charset="0"/>
                </a:rPr>
                <a:t>ohne die  Zungenposition zu ändern</a:t>
              </a:r>
              <a:r>
                <a:rPr lang="de-DE">
                  <a:latin typeface="Calibri" charset="0"/>
                  <a:cs typeface="Calibri" charset="0"/>
                </a:rPr>
                <a:t>. Hörer  mussten die Vokalqualität der  Vokale </a:t>
              </a:r>
              <a:r>
                <a:rPr lang="de-DE" err="1">
                  <a:latin typeface="Calibri" charset="0"/>
                  <a:cs typeface="Calibri" charset="0"/>
                </a:rPr>
                <a:t>identiﬁzieren</a:t>
              </a:r>
              <a:r>
                <a:rPr lang="de-DE">
                  <a:latin typeface="Calibri" charset="0"/>
                  <a:cs typeface="Calibri" charset="0"/>
                </a:rPr>
                <a:t>. Nasale Vokale  waren in der Höhe perzeptiv  komprimiert: tatsächliche [</a:t>
              </a:r>
              <a:r>
                <a:rPr lang="de-DE" err="1">
                  <a:latin typeface="Calibri" charset="0"/>
                  <a:cs typeface="Calibri" charset="0"/>
                </a:rPr>
                <a:t>ĩ</a:t>
              </a:r>
              <a:r>
                <a:rPr lang="de-DE">
                  <a:latin typeface="Calibri" charset="0"/>
                  <a:cs typeface="Calibri" charset="0"/>
                </a:rPr>
                <a:t>, </a:t>
              </a:r>
              <a:r>
                <a:rPr lang="de-DE" err="1">
                  <a:latin typeface="Calibri" charset="0"/>
                  <a:cs typeface="Calibri" charset="0"/>
                </a:rPr>
                <a:t>ã</a:t>
              </a:r>
              <a:r>
                <a:rPr lang="de-DE">
                  <a:latin typeface="Calibri" charset="0"/>
                  <a:cs typeface="Calibri" charset="0"/>
                </a:rPr>
                <a:t>]  wurden als [</a:t>
              </a:r>
              <a:r>
                <a:rPr lang="de-DE" err="1">
                  <a:latin typeface="Calibri" charset="0"/>
                  <a:cs typeface="Calibri" charset="0"/>
                </a:rPr>
                <a:t>ẽ</a:t>
              </a:r>
              <a:r>
                <a:rPr lang="de-DE">
                  <a:latin typeface="Calibri" charset="0"/>
                  <a:cs typeface="Calibri" charset="0"/>
                </a:rPr>
                <a:t>, </a:t>
              </a:r>
              <a:r>
                <a:rPr lang="de-DE" err="1">
                  <a:latin typeface="Calibri" charset="0"/>
                  <a:cs typeface="Calibri" charset="0"/>
                </a:rPr>
                <a:t>ɛ</a:t>
              </a:r>
              <a:r>
                <a:rPr lang="de-DE">
                  <a:latin typeface="Calibri" charset="0"/>
                  <a:cs typeface="Calibri" charset="0"/>
                </a:rPr>
                <a:t>]</a:t>
              </a:r>
              <a:r>
                <a:rPr lang="de-DE" baseline="1000">
                  <a:latin typeface="Calibri" charset="0"/>
                  <a:cs typeface="Calibri" charset="0"/>
                </a:rPr>
                <a:t>̃ </a:t>
              </a:r>
              <a:r>
                <a:rPr lang="de-DE">
                  <a:latin typeface="Calibri" charset="0"/>
                  <a:cs typeface="Calibri" charset="0"/>
                </a:rPr>
                <a:t>wahrgenommen</a:t>
              </a:r>
            </a:p>
          </p:txBody>
        </p:sp>
      </p:grpSp>
      <p:sp>
        <p:nvSpPr>
          <p:cNvPr id="18" name="TextBox 6"/>
          <p:cNvSpPr txBox="1">
            <a:spLocks noChangeArrowheads="1"/>
          </p:cNvSpPr>
          <p:nvPr/>
        </p:nvSpPr>
        <p:spPr bwMode="auto">
          <a:xfrm>
            <a:off x="395288" y="6169313"/>
            <a:ext cx="8353176"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latin typeface="Calibri" charset="0"/>
                <a:cs typeface="Calibri" charset="0"/>
              </a:rPr>
              <a:t>1. Wright, J. T. (1986). The </a:t>
            </a:r>
            <a:r>
              <a:rPr lang="de-DE" sz="1600" err="1">
                <a:latin typeface="Calibri" charset="0"/>
                <a:cs typeface="Calibri" charset="0"/>
              </a:rPr>
              <a:t>behavior</a:t>
            </a:r>
            <a:r>
              <a:rPr lang="de-DE" sz="1600">
                <a:latin typeface="Calibri" charset="0"/>
                <a:cs typeface="Calibri" charset="0"/>
              </a:rPr>
              <a:t> </a:t>
            </a:r>
            <a:r>
              <a:rPr lang="de-DE" sz="1600" err="1">
                <a:latin typeface="Calibri" charset="0"/>
                <a:cs typeface="Calibri" charset="0"/>
              </a:rPr>
              <a:t>of</a:t>
            </a:r>
            <a:r>
              <a:rPr lang="de-DE" sz="1600">
                <a:latin typeface="Calibri" charset="0"/>
                <a:cs typeface="Calibri" charset="0"/>
              </a:rPr>
              <a:t> </a:t>
            </a:r>
            <a:r>
              <a:rPr lang="de-DE" sz="1600" err="1">
                <a:latin typeface="Calibri" charset="0"/>
                <a:cs typeface="Calibri" charset="0"/>
              </a:rPr>
              <a:t>nasalized</a:t>
            </a:r>
            <a:r>
              <a:rPr lang="de-DE" sz="1600">
                <a:latin typeface="Calibri" charset="0"/>
                <a:cs typeface="Calibri" charset="0"/>
              </a:rPr>
              <a:t> </a:t>
            </a:r>
            <a:r>
              <a:rPr lang="de-DE" sz="1600" err="1">
                <a:latin typeface="Calibri" charset="0"/>
                <a:cs typeface="Calibri" charset="0"/>
              </a:rPr>
              <a:t>vowels</a:t>
            </a:r>
            <a:r>
              <a:rPr lang="de-DE" sz="1600">
                <a:latin typeface="Calibri" charset="0"/>
                <a:cs typeface="Calibri" charset="0"/>
              </a:rPr>
              <a:t> in </a:t>
            </a:r>
            <a:r>
              <a:rPr lang="de-DE" sz="1600" err="1">
                <a:latin typeface="Calibri" charset="0"/>
                <a:cs typeface="Calibri" charset="0"/>
              </a:rPr>
              <a:t>the</a:t>
            </a:r>
            <a:r>
              <a:rPr lang="de-DE" sz="1600">
                <a:latin typeface="Calibri" charset="0"/>
                <a:cs typeface="Calibri" charset="0"/>
              </a:rPr>
              <a:t> </a:t>
            </a:r>
            <a:r>
              <a:rPr lang="de-DE" sz="1600" err="1">
                <a:latin typeface="Calibri" charset="0"/>
                <a:cs typeface="Calibri" charset="0"/>
              </a:rPr>
              <a:t>perceptual</a:t>
            </a:r>
            <a:r>
              <a:rPr lang="de-DE" sz="1600">
                <a:latin typeface="Calibri" charset="0"/>
                <a:cs typeface="Calibri" charset="0"/>
              </a:rPr>
              <a:t> </a:t>
            </a:r>
            <a:r>
              <a:rPr lang="de-DE" sz="1600" err="1">
                <a:latin typeface="Calibri" charset="0"/>
                <a:cs typeface="Calibri" charset="0"/>
              </a:rPr>
              <a:t>vowel</a:t>
            </a:r>
            <a:r>
              <a:rPr lang="de-DE" sz="1600">
                <a:latin typeface="Calibri" charset="0"/>
                <a:cs typeface="Calibri" charset="0"/>
              </a:rPr>
              <a:t> </a:t>
            </a:r>
            <a:r>
              <a:rPr lang="de-DE" sz="1600" err="1">
                <a:latin typeface="Calibri" charset="0"/>
                <a:cs typeface="Calibri" charset="0"/>
              </a:rPr>
              <a:t>space</a:t>
            </a:r>
            <a:r>
              <a:rPr lang="de-DE" sz="1600">
                <a:latin typeface="Calibri" charset="0"/>
                <a:cs typeface="Calibri" charset="0"/>
              </a:rPr>
              <a:t>. In J. J. </a:t>
            </a:r>
            <a:r>
              <a:rPr lang="de-DE" sz="1600" err="1">
                <a:latin typeface="Calibri" charset="0"/>
                <a:cs typeface="Calibri" charset="0"/>
              </a:rPr>
              <a:t>Ohala</a:t>
            </a:r>
            <a:r>
              <a:rPr lang="de-DE" sz="1600">
                <a:latin typeface="Calibri" charset="0"/>
                <a:cs typeface="Calibri" charset="0"/>
              </a:rPr>
              <a:t> &amp; J.J. Jaeger (Eds.), Experimental </a:t>
            </a:r>
            <a:r>
              <a:rPr lang="de-DE" sz="1600" err="1">
                <a:latin typeface="Calibri" charset="0"/>
                <a:cs typeface="Calibri" charset="0"/>
              </a:rPr>
              <a:t>phonology</a:t>
            </a:r>
            <a:r>
              <a:rPr lang="de-DE" sz="1600">
                <a:latin typeface="Calibri" charset="0"/>
                <a:cs typeface="Calibri" charset="0"/>
              </a:rPr>
              <a:t> (pp.45-­‐67). Orlando, FL: Academic Press.</a:t>
            </a:r>
          </a:p>
        </p:txBody>
      </p:sp>
    </p:spTree>
    <p:extLst>
      <p:ext uri="{BB962C8B-B14F-4D97-AF65-F5344CB8AC3E}">
        <p14:creationId xmlns:p14="http://schemas.microsoft.com/office/powerpoint/2010/main" val="37949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887414" y="0"/>
            <a:ext cx="7140574" cy="76517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err="1">
                <a:latin typeface="Calibri"/>
                <a:cs typeface="Calibri"/>
              </a:rPr>
              <a:t>Vokalnasalisierung</a:t>
            </a:r>
            <a:r>
              <a:rPr lang="en-US" sz="2400">
                <a:latin typeface="Calibri"/>
                <a:cs typeface="Calibri"/>
              </a:rPr>
              <a:t> und </a:t>
            </a:r>
            <a:r>
              <a:rPr lang="en-US" sz="2400" err="1">
                <a:latin typeface="Calibri"/>
                <a:cs typeface="Calibri"/>
              </a:rPr>
              <a:t>Komprimierung</a:t>
            </a:r>
            <a:r>
              <a:rPr lang="en-US" sz="2400">
                <a:latin typeface="Calibri"/>
                <a:cs typeface="Calibri"/>
              </a:rPr>
              <a:t> der </a:t>
            </a:r>
            <a:r>
              <a:rPr lang="en-US" sz="2400" err="1">
                <a:latin typeface="Calibri"/>
                <a:cs typeface="Calibri"/>
              </a:rPr>
              <a:t>Vohalhöhe</a:t>
            </a:r>
            <a:endParaRPr lang="en-US" sz="2400">
              <a:latin typeface="Calibri"/>
              <a:cs typeface="Calibri"/>
            </a:endParaRPr>
          </a:p>
        </p:txBody>
      </p:sp>
      <p:sp>
        <p:nvSpPr>
          <p:cNvPr id="11" name="Rectangle 10"/>
          <p:cNvSpPr/>
          <p:nvPr/>
        </p:nvSpPr>
        <p:spPr>
          <a:xfrm>
            <a:off x="611188" y="4797425"/>
            <a:ext cx="647700" cy="576263"/>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F1</a:t>
            </a:r>
          </a:p>
        </p:txBody>
      </p:sp>
      <p:sp>
        <p:nvSpPr>
          <p:cNvPr id="12" name="Rectangle 11"/>
          <p:cNvSpPr/>
          <p:nvPr/>
        </p:nvSpPr>
        <p:spPr>
          <a:xfrm>
            <a:off x="2195513" y="4797425"/>
            <a:ext cx="647700" cy="576263"/>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F1</a:t>
            </a:r>
          </a:p>
        </p:txBody>
      </p:sp>
      <p:sp>
        <p:nvSpPr>
          <p:cNvPr id="13" name="Rectangle 12"/>
          <p:cNvSpPr/>
          <p:nvPr/>
        </p:nvSpPr>
        <p:spPr>
          <a:xfrm>
            <a:off x="2195513" y="4005263"/>
            <a:ext cx="647700" cy="5762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N1</a:t>
            </a:r>
          </a:p>
        </p:txBody>
      </p:sp>
      <p:sp>
        <p:nvSpPr>
          <p:cNvPr id="14" name="Rectangle 13"/>
          <p:cNvSpPr/>
          <p:nvPr/>
        </p:nvSpPr>
        <p:spPr>
          <a:xfrm>
            <a:off x="3348038" y="4292600"/>
            <a:ext cx="647700" cy="576263"/>
          </a:xfrm>
          <a:prstGeom prst="rect">
            <a:avLst/>
          </a:prstGeom>
          <a:solidFill>
            <a:srgbClr val="E658E4"/>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F1</a:t>
            </a:r>
          </a:p>
        </p:txBody>
      </p:sp>
      <p:sp>
        <p:nvSpPr>
          <p:cNvPr id="19462" name="TextBox 14"/>
          <p:cNvSpPr txBox="1">
            <a:spLocks noChangeArrowheads="1"/>
          </p:cNvSpPr>
          <p:nvPr/>
        </p:nvSpPr>
        <p:spPr bwMode="auto">
          <a:xfrm rot="5400000">
            <a:off x="2610644" y="4382294"/>
            <a:ext cx="13589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integriert</a:t>
            </a:r>
          </a:p>
        </p:txBody>
      </p:sp>
      <p:sp>
        <p:nvSpPr>
          <p:cNvPr id="19463" name="TextBox 20"/>
          <p:cNvSpPr txBox="1">
            <a:spLocks noChangeArrowheads="1"/>
          </p:cNvSpPr>
          <p:nvPr/>
        </p:nvSpPr>
        <p:spPr bwMode="auto">
          <a:xfrm>
            <a:off x="2339975" y="5373688"/>
            <a:ext cx="33813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600">
                <a:latin typeface="Calibri" charset="0"/>
                <a:cs typeface="Calibri" charset="0"/>
              </a:rPr>
              <a:t>ĩ</a:t>
            </a:r>
          </a:p>
        </p:txBody>
      </p:sp>
      <p:cxnSp>
        <p:nvCxnSpPr>
          <p:cNvPr id="29" name="Straight Arrow Connector 28"/>
          <p:cNvCxnSpPr/>
          <p:nvPr/>
        </p:nvCxnSpPr>
        <p:spPr>
          <a:xfrm flipV="1">
            <a:off x="468313" y="2636838"/>
            <a:ext cx="0" cy="2520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5" name="TextBox 29"/>
          <p:cNvSpPr txBox="1">
            <a:spLocks noChangeArrowheads="1"/>
          </p:cNvSpPr>
          <p:nvPr/>
        </p:nvSpPr>
        <p:spPr bwMode="auto">
          <a:xfrm rot="-5400000">
            <a:off x="-425449" y="3656012"/>
            <a:ext cx="1346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Frequenz</a:t>
            </a:r>
          </a:p>
        </p:txBody>
      </p:sp>
      <p:sp>
        <p:nvSpPr>
          <p:cNvPr id="19466" name="TextBox 30"/>
          <p:cNvSpPr txBox="1">
            <a:spLocks noChangeArrowheads="1"/>
          </p:cNvSpPr>
          <p:nvPr/>
        </p:nvSpPr>
        <p:spPr bwMode="auto">
          <a:xfrm>
            <a:off x="2700338" y="3860800"/>
            <a:ext cx="506412"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8000">
                <a:latin typeface="Calibri" charset="0"/>
                <a:cs typeface="Calibri" charset="0"/>
              </a:rPr>
              <a:t>}</a:t>
            </a:r>
          </a:p>
        </p:txBody>
      </p:sp>
      <p:sp>
        <p:nvSpPr>
          <p:cNvPr id="33" name="Rectangle 32"/>
          <p:cNvSpPr/>
          <p:nvPr/>
        </p:nvSpPr>
        <p:spPr>
          <a:xfrm>
            <a:off x="5292725" y="2060575"/>
            <a:ext cx="647700" cy="576263"/>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F1</a:t>
            </a:r>
          </a:p>
        </p:txBody>
      </p:sp>
      <p:sp>
        <p:nvSpPr>
          <p:cNvPr id="34" name="Rectangle 33"/>
          <p:cNvSpPr/>
          <p:nvPr/>
        </p:nvSpPr>
        <p:spPr>
          <a:xfrm>
            <a:off x="7019925" y="2060575"/>
            <a:ext cx="647700" cy="576263"/>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F1</a:t>
            </a:r>
          </a:p>
        </p:txBody>
      </p:sp>
      <p:sp>
        <p:nvSpPr>
          <p:cNvPr id="35" name="Rectangle 34"/>
          <p:cNvSpPr/>
          <p:nvPr/>
        </p:nvSpPr>
        <p:spPr>
          <a:xfrm>
            <a:off x="7019925" y="3068638"/>
            <a:ext cx="647700" cy="57626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N1</a:t>
            </a:r>
          </a:p>
        </p:txBody>
      </p:sp>
      <p:sp>
        <p:nvSpPr>
          <p:cNvPr id="37" name="Rectangle 36"/>
          <p:cNvSpPr/>
          <p:nvPr/>
        </p:nvSpPr>
        <p:spPr>
          <a:xfrm>
            <a:off x="8027988" y="3068638"/>
            <a:ext cx="647700" cy="576262"/>
          </a:xfrm>
          <a:prstGeom prst="rect">
            <a:avLst/>
          </a:prstGeom>
          <a:solidFill>
            <a:srgbClr val="E658E4"/>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F1</a:t>
            </a:r>
          </a:p>
        </p:txBody>
      </p:sp>
      <p:sp>
        <p:nvSpPr>
          <p:cNvPr id="38" name="Rectangle 37"/>
          <p:cNvSpPr/>
          <p:nvPr/>
        </p:nvSpPr>
        <p:spPr>
          <a:xfrm>
            <a:off x="8027988" y="2060575"/>
            <a:ext cx="647700" cy="576263"/>
          </a:xfrm>
          <a:prstGeom prst="rect">
            <a:avLst/>
          </a:prstGeom>
          <a:solidFill>
            <a:srgbClr val="E658E4"/>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F2</a:t>
            </a:r>
          </a:p>
        </p:txBody>
      </p:sp>
      <p:sp>
        <p:nvSpPr>
          <p:cNvPr id="19472" name="TextBox 43"/>
          <p:cNvSpPr txBox="1">
            <a:spLocks noChangeArrowheads="1"/>
          </p:cNvSpPr>
          <p:nvPr/>
        </p:nvSpPr>
        <p:spPr bwMode="auto">
          <a:xfrm>
            <a:off x="7164388" y="1341438"/>
            <a:ext cx="406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600">
                <a:latin typeface="Calibri" charset="0"/>
                <a:cs typeface="Calibri" charset="0"/>
              </a:rPr>
              <a:t>ã</a:t>
            </a:r>
          </a:p>
        </p:txBody>
      </p:sp>
      <p:sp>
        <p:nvSpPr>
          <p:cNvPr id="19473" name="TextBox 44"/>
          <p:cNvSpPr txBox="1">
            <a:spLocks noChangeArrowheads="1"/>
          </p:cNvSpPr>
          <p:nvPr/>
        </p:nvSpPr>
        <p:spPr bwMode="auto">
          <a:xfrm>
            <a:off x="5435600" y="1341438"/>
            <a:ext cx="406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600">
                <a:latin typeface="Calibri" charset="0"/>
                <a:cs typeface="Calibri" charset="0"/>
              </a:rPr>
              <a:t>a</a:t>
            </a:r>
          </a:p>
        </p:txBody>
      </p:sp>
      <p:sp>
        <p:nvSpPr>
          <p:cNvPr id="19474" name="TextBox 45"/>
          <p:cNvSpPr txBox="1">
            <a:spLocks noChangeArrowheads="1"/>
          </p:cNvSpPr>
          <p:nvPr/>
        </p:nvSpPr>
        <p:spPr bwMode="auto">
          <a:xfrm>
            <a:off x="8172450" y="1341438"/>
            <a:ext cx="406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600">
                <a:latin typeface="Calibri" charset="0"/>
                <a:cs typeface="Calibri" charset="0"/>
              </a:rPr>
              <a:t>ã</a:t>
            </a:r>
          </a:p>
        </p:txBody>
      </p:sp>
      <p:sp>
        <p:nvSpPr>
          <p:cNvPr id="49" name="Rectangle 48"/>
          <p:cNvSpPr/>
          <p:nvPr/>
        </p:nvSpPr>
        <p:spPr>
          <a:xfrm>
            <a:off x="1403350" y="4797425"/>
            <a:ext cx="647700" cy="576263"/>
          </a:xfrm>
          <a:prstGeom prst="rect">
            <a:avLst/>
          </a:prstGeom>
          <a:solidFill>
            <a:srgbClr val="E658E4"/>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F1</a:t>
            </a:r>
          </a:p>
        </p:txBody>
      </p:sp>
      <p:sp>
        <p:nvSpPr>
          <p:cNvPr id="19476" name="TextBox 49"/>
          <p:cNvSpPr txBox="1">
            <a:spLocks noChangeArrowheads="1"/>
          </p:cNvSpPr>
          <p:nvPr/>
        </p:nvSpPr>
        <p:spPr bwMode="auto">
          <a:xfrm>
            <a:off x="755650" y="5373688"/>
            <a:ext cx="2905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600">
                <a:latin typeface="Calibri" charset="0"/>
                <a:cs typeface="Calibri" charset="0"/>
              </a:rPr>
              <a:t>i</a:t>
            </a:r>
          </a:p>
        </p:txBody>
      </p:sp>
      <p:sp>
        <p:nvSpPr>
          <p:cNvPr id="19477" name="TextBox 50"/>
          <p:cNvSpPr txBox="1">
            <a:spLocks noChangeArrowheads="1"/>
          </p:cNvSpPr>
          <p:nvPr/>
        </p:nvSpPr>
        <p:spPr bwMode="auto">
          <a:xfrm>
            <a:off x="1547813" y="5373688"/>
            <a:ext cx="2905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600">
                <a:latin typeface="Calibri" charset="0"/>
                <a:cs typeface="Calibri" charset="0"/>
              </a:rPr>
              <a:t>i</a:t>
            </a:r>
          </a:p>
        </p:txBody>
      </p:sp>
      <p:sp>
        <p:nvSpPr>
          <p:cNvPr id="19478" name="TextBox 51"/>
          <p:cNvSpPr txBox="1">
            <a:spLocks noChangeArrowheads="1"/>
          </p:cNvSpPr>
          <p:nvPr/>
        </p:nvSpPr>
        <p:spPr bwMode="auto">
          <a:xfrm>
            <a:off x="3419475" y="5373688"/>
            <a:ext cx="3397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600">
                <a:latin typeface="Calibri" charset="0"/>
                <a:cs typeface="Calibri" charset="0"/>
              </a:rPr>
              <a:t>ĩ</a:t>
            </a:r>
          </a:p>
        </p:txBody>
      </p:sp>
      <p:sp>
        <p:nvSpPr>
          <p:cNvPr id="53" name="Rectangle 52"/>
          <p:cNvSpPr/>
          <p:nvPr/>
        </p:nvSpPr>
        <p:spPr>
          <a:xfrm>
            <a:off x="6156325" y="2060575"/>
            <a:ext cx="647700" cy="576263"/>
          </a:xfrm>
          <a:prstGeom prst="rect">
            <a:avLst/>
          </a:prstGeom>
          <a:solidFill>
            <a:srgbClr val="E658E4"/>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a:t>F1</a:t>
            </a:r>
          </a:p>
        </p:txBody>
      </p:sp>
      <p:sp>
        <p:nvSpPr>
          <p:cNvPr id="19480" name="TextBox 53"/>
          <p:cNvSpPr txBox="1">
            <a:spLocks noChangeArrowheads="1"/>
          </p:cNvSpPr>
          <p:nvPr/>
        </p:nvSpPr>
        <p:spPr bwMode="auto">
          <a:xfrm>
            <a:off x="6300788" y="1341438"/>
            <a:ext cx="4048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600">
                <a:latin typeface="Calibri" charset="0"/>
                <a:cs typeface="Calibri" charset="0"/>
              </a:rPr>
              <a:t>a</a:t>
            </a:r>
          </a:p>
        </p:txBody>
      </p:sp>
      <p:sp>
        <p:nvSpPr>
          <p:cNvPr id="19481" name="TextBox 54"/>
          <p:cNvSpPr txBox="1">
            <a:spLocks noChangeArrowheads="1"/>
          </p:cNvSpPr>
          <p:nvPr/>
        </p:nvSpPr>
        <p:spPr bwMode="auto">
          <a:xfrm>
            <a:off x="323850" y="765175"/>
            <a:ext cx="342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solidFill>
                  <a:srgbClr val="3366FF"/>
                </a:solidFill>
                <a:latin typeface="Calibri" charset="0"/>
                <a:cs typeface="Calibri" charset="0"/>
              </a:rPr>
              <a:t>Akustische</a:t>
            </a:r>
            <a:r>
              <a:rPr lang="de-DE">
                <a:latin typeface="Calibri" charset="0"/>
                <a:cs typeface="Calibri" charset="0"/>
              </a:rPr>
              <a:t> </a:t>
            </a:r>
            <a:r>
              <a:rPr lang="de-DE">
                <a:solidFill>
                  <a:srgbClr val="3366FF"/>
                </a:solidFill>
                <a:latin typeface="Calibri" charset="0"/>
                <a:cs typeface="Calibri" charset="0"/>
              </a:rPr>
              <a:t>Oralformanten</a:t>
            </a:r>
          </a:p>
        </p:txBody>
      </p:sp>
      <p:sp>
        <p:nvSpPr>
          <p:cNvPr id="19482" name="TextBox 55"/>
          <p:cNvSpPr txBox="1">
            <a:spLocks noChangeArrowheads="1"/>
          </p:cNvSpPr>
          <p:nvPr/>
        </p:nvSpPr>
        <p:spPr bwMode="auto">
          <a:xfrm>
            <a:off x="323850" y="1196975"/>
            <a:ext cx="3582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solidFill>
                  <a:srgbClr val="FF0000"/>
                </a:solidFill>
                <a:latin typeface="Calibri" charset="0"/>
                <a:cs typeface="Calibri" charset="0"/>
              </a:rPr>
              <a:t>Akustische Nasalformanten</a:t>
            </a:r>
          </a:p>
        </p:txBody>
      </p:sp>
      <p:sp>
        <p:nvSpPr>
          <p:cNvPr id="19483" name="TextBox 56"/>
          <p:cNvSpPr txBox="1">
            <a:spLocks noChangeArrowheads="1"/>
          </p:cNvSpPr>
          <p:nvPr/>
        </p:nvSpPr>
        <p:spPr bwMode="auto">
          <a:xfrm>
            <a:off x="395288" y="1628775"/>
            <a:ext cx="35290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solidFill>
                  <a:srgbClr val="E658E4"/>
                </a:solidFill>
                <a:latin typeface="Calibri" charset="0"/>
                <a:cs typeface="Calibri" charset="0"/>
              </a:rPr>
              <a:t>Perzeption</a:t>
            </a:r>
          </a:p>
        </p:txBody>
      </p:sp>
      <p:sp>
        <p:nvSpPr>
          <p:cNvPr id="19484" name="TextBox 57"/>
          <p:cNvSpPr txBox="1">
            <a:spLocks noChangeArrowheads="1"/>
          </p:cNvSpPr>
          <p:nvPr/>
        </p:nvSpPr>
        <p:spPr bwMode="auto">
          <a:xfrm>
            <a:off x="971550" y="6021388"/>
            <a:ext cx="6731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oral</a:t>
            </a:r>
          </a:p>
        </p:txBody>
      </p:sp>
      <p:sp>
        <p:nvSpPr>
          <p:cNvPr id="19485" name="TextBox 58"/>
          <p:cNvSpPr txBox="1">
            <a:spLocks noChangeArrowheads="1"/>
          </p:cNvSpPr>
          <p:nvPr/>
        </p:nvSpPr>
        <p:spPr bwMode="auto">
          <a:xfrm>
            <a:off x="2771775" y="6021388"/>
            <a:ext cx="8318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nasal</a:t>
            </a:r>
          </a:p>
        </p:txBody>
      </p:sp>
      <p:sp>
        <p:nvSpPr>
          <p:cNvPr id="19486" name="TextBox 59"/>
          <p:cNvSpPr txBox="1">
            <a:spLocks noChangeArrowheads="1"/>
          </p:cNvSpPr>
          <p:nvPr/>
        </p:nvSpPr>
        <p:spPr bwMode="auto">
          <a:xfrm>
            <a:off x="5724525" y="908050"/>
            <a:ext cx="6715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oral</a:t>
            </a:r>
          </a:p>
        </p:txBody>
      </p:sp>
      <p:sp>
        <p:nvSpPr>
          <p:cNvPr id="19487" name="TextBox 60"/>
          <p:cNvSpPr txBox="1">
            <a:spLocks noChangeArrowheads="1"/>
          </p:cNvSpPr>
          <p:nvPr/>
        </p:nvSpPr>
        <p:spPr bwMode="auto">
          <a:xfrm>
            <a:off x="7524750" y="908050"/>
            <a:ext cx="8318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latin typeface="Calibri" charset="0"/>
                <a:cs typeface="Calibri" charset="0"/>
              </a:rPr>
              <a:t>nasal</a:t>
            </a:r>
          </a:p>
        </p:txBody>
      </p:sp>
    </p:spTree>
    <p:extLst>
      <p:ext uri="{BB962C8B-B14F-4D97-AF65-F5344CB8AC3E}">
        <p14:creationId xmlns:p14="http://schemas.microsoft.com/office/powerpoint/2010/main" val="3283097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D4EC3B6-33BC-AC4A-976D-BE6B17091757}"/>
              </a:ext>
            </a:extLst>
          </p:cNvPr>
          <p:cNvSpPr>
            <a:spLocks/>
          </p:cNvSpPr>
          <p:nvPr/>
        </p:nvSpPr>
        <p:spPr bwMode="auto">
          <a:xfrm>
            <a:off x="1547664" y="116632"/>
            <a:ext cx="6336704" cy="46166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a:latin typeface="Calibri"/>
                <a:cs typeface="Calibri"/>
              </a:rPr>
              <a:t>Die </a:t>
            </a:r>
            <a:r>
              <a:rPr lang="en-US" sz="2400" err="1">
                <a:latin typeface="Calibri"/>
                <a:cs typeface="Calibri"/>
              </a:rPr>
              <a:t>phonetischen</a:t>
            </a:r>
            <a:r>
              <a:rPr lang="en-US" sz="2400">
                <a:latin typeface="Calibri"/>
                <a:cs typeface="Calibri"/>
              </a:rPr>
              <a:t> </a:t>
            </a:r>
            <a:r>
              <a:rPr lang="en-US" sz="2400" err="1">
                <a:latin typeface="Calibri"/>
                <a:cs typeface="Calibri"/>
              </a:rPr>
              <a:t>Grundlagen</a:t>
            </a:r>
            <a:r>
              <a:rPr lang="en-US" sz="2400">
                <a:latin typeface="Calibri"/>
                <a:cs typeface="Calibri"/>
              </a:rPr>
              <a:t> des </a:t>
            </a:r>
            <a:r>
              <a:rPr lang="en-US" sz="2400" err="1">
                <a:latin typeface="Calibri"/>
                <a:cs typeface="Calibri"/>
              </a:rPr>
              <a:t>Lautwandels</a:t>
            </a:r>
            <a:endParaRPr lang="en-US" sz="2400">
              <a:latin typeface="Calibri"/>
              <a:cs typeface="Calibri"/>
            </a:endParaRPr>
          </a:p>
        </p:txBody>
      </p:sp>
      <p:sp>
        <p:nvSpPr>
          <p:cNvPr id="5" name="TextBox 4">
            <a:extLst>
              <a:ext uri="{FF2B5EF4-FFF2-40B4-BE49-F238E27FC236}">
                <a16:creationId xmlns:a16="http://schemas.microsoft.com/office/drawing/2014/main" id="{8102D423-C88B-2747-A46E-9A40A542C6E9}"/>
              </a:ext>
            </a:extLst>
          </p:cNvPr>
          <p:cNvSpPr txBox="1"/>
          <p:nvPr/>
        </p:nvSpPr>
        <p:spPr>
          <a:xfrm>
            <a:off x="729298" y="2019875"/>
            <a:ext cx="5038559" cy="461665"/>
          </a:xfrm>
          <a:prstGeom prst="rect">
            <a:avLst/>
          </a:prstGeom>
          <a:noFill/>
        </p:spPr>
        <p:txBody>
          <a:bodyPr wrap="none" rtlCol="0">
            <a:spAutoFit/>
          </a:bodyPr>
          <a:lstStyle/>
          <a:p>
            <a:r>
              <a:rPr lang="de-DE" sz="2400" dirty="0">
                <a:latin typeface="+mj-lt"/>
                <a:cs typeface="Arial"/>
              </a:rPr>
              <a:t>Beobachtung der synchronen Variation</a:t>
            </a:r>
          </a:p>
        </p:txBody>
      </p:sp>
      <p:sp>
        <p:nvSpPr>
          <p:cNvPr id="6" name="TextBox 5">
            <a:extLst>
              <a:ext uri="{FF2B5EF4-FFF2-40B4-BE49-F238E27FC236}">
                <a16:creationId xmlns:a16="http://schemas.microsoft.com/office/drawing/2014/main" id="{39129477-EBA3-4046-B9B2-CA4C44A197D4}"/>
              </a:ext>
            </a:extLst>
          </p:cNvPr>
          <p:cNvSpPr txBox="1"/>
          <p:nvPr/>
        </p:nvSpPr>
        <p:spPr>
          <a:xfrm>
            <a:off x="732082" y="989366"/>
            <a:ext cx="4472699" cy="461665"/>
          </a:xfrm>
          <a:prstGeom prst="rect">
            <a:avLst/>
          </a:prstGeom>
          <a:noFill/>
        </p:spPr>
        <p:txBody>
          <a:bodyPr wrap="none" rtlCol="0">
            <a:spAutoFit/>
          </a:bodyPr>
          <a:lstStyle/>
          <a:p>
            <a:r>
              <a:rPr lang="de-DE" sz="2400" dirty="0">
                <a:latin typeface="+mj-lt"/>
                <a:cs typeface="Arial"/>
              </a:rPr>
              <a:t>Lautwandel in mehreren Sprachen</a:t>
            </a:r>
          </a:p>
        </p:txBody>
      </p:sp>
      <p:sp>
        <p:nvSpPr>
          <p:cNvPr id="7" name="TextBox 6">
            <a:extLst>
              <a:ext uri="{FF2B5EF4-FFF2-40B4-BE49-F238E27FC236}">
                <a16:creationId xmlns:a16="http://schemas.microsoft.com/office/drawing/2014/main" id="{45B95839-B5C4-5345-A4A0-3BC379324B0C}"/>
              </a:ext>
            </a:extLst>
          </p:cNvPr>
          <p:cNvSpPr txBox="1"/>
          <p:nvPr/>
        </p:nvSpPr>
        <p:spPr>
          <a:xfrm>
            <a:off x="729298" y="3190047"/>
            <a:ext cx="6837128" cy="461665"/>
          </a:xfrm>
          <a:prstGeom prst="rect">
            <a:avLst/>
          </a:prstGeom>
          <a:noFill/>
        </p:spPr>
        <p:txBody>
          <a:bodyPr wrap="none" rtlCol="0">
            <a:spAutoFit/>
          </a:bodyPr>
          <a:lstStyle/>
          <a:p>
            <a:r>
              <a:rPr lang="de-DE" sz="2400" dirty="0">
                <a:latin typeface="+mj-lt"/>
                <a:cs typeface="Arial"/>
              </a:rPr>
              <a:t>Beziehung zwischen Lautwandel und Sprachtypologie</a:t>
            </a:r>
          </a:p>
        </p:txBody>
      </p:sp>
      <p:sp>
        <p:nvSpPr>
          <p:cNvPr id="8" name="TextBox 7">
            <a:extLst>
              <a:ext uri="{FF2B5EF4-FFF2-40B4-BE49-F238E27FC236}">
                <a16:creationId xmlns:a16="http://schemas.microsoft.com/office/drawing/2014/main" id="{E7F9F281-C302-B547-A3BC-87799C9AF413}"/>
              </a:ext>
            </a:extLst>
          </p:cNvPr>
          <p:cNvSpPr txBox="1"/>
          <p:nvPr/>
        </p:nvSpPr>
        <p:spPr>
          <a:xfrm>
            <a:off x="713462" y="4293096"/>
            <a:ext cx="7532588" cy="1200329"/>
          </a:xfrm>
          <a:prstGeom prst="rect">
            <a:avLst/>
          </a:prstGeom>
          <a:noFill/>
        </p:spPr>
        <p:txBody>
          <a:bodyPr wrap="square" rtlCol="0">
            <a:spAutoFit/>
          </a:bodyPr>
          <a:lstStyle/>
          <a:p>
            <a:r>
              <a:rPr lang="de-DE" sz="2400" dirty="0">
                <a:latin typeface="+mj-lt"/>
                <a:cs typeface="Arial"/>
              </a:rPr>
              <a:t>Die Erklärung des Lautwandels durch die  Eigenschaften der Sprachproduktion und/oder –Perzeption (</a:t>
            </a:r>
            <a:r>
              <a:rPr lang="de-DE" sz="2400" dirty="0" err="1">
                <a:latin typeface="+mj-lt"/>
                <a:cs typeface="Arial"/>
              </a:rPr>
              <a:t>ofte</a:t>
            </a:r>
            <a:r>
              <a:rPr lang="de-DE" sz="2400" dirty="0">
                <a:latin typeface="+mj-lt"/>
                <a:cs typeface="Arial"/>
              </a:rPr>
              <a:t> mit empirischer Analyse)</a:t>
            </a:r>
          </a:p>
        </p:txBody>
      </p:sp>
      <p:sp>
        <p:nvSpPr>
          <p:cNvPr id="2" name="Oval 1">
            <a:extLst>
              <a:ext uri="{FF2B5EF4-FFF2-40B4-BE49-F238E27FC236}">
                <a16:creationId xmlns:a16="http://schemas.microsoft.com/office/drawing/2014/main" id="{96453447-0CEE-B64E-94D6-87204386C88E}"/>
              </a:ext>
            </a:extLst>
          </p:cNvPr>
          <p:cNvSpPr/>
          <p:nvPr/>
        </p:nvSpPr>
        <p:spPr>
          <a:xfrm>
            <a:off x="179512" y="1052736"/>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F5E653A9-2E6B-9941-8AD6-E7AE883CEE18}"/>
              </a:ext>
            </a:extLst>
          </p:cNvPr>
          <p:cNvSpPr/>
          <p:nvPr/>
        </p:nvSpPr>
        <p:spPr>
          <a:xfrm>
            <a:off x="179512" y="214269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E4067F92-C4B6-254C-9BD9-A1DED8DD8324}"/>
              </a:ext>
            </a:extLst>
          </p:cNvPr>
          <p:cNvSpPr/>
          <p:nvPr/>
        </p:nvSpPr>
        <p:spPr>
          <a:xfrm>
            <a:off x="179512" y="3407276"/>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DAD420E7-DFE1-9B4E-A5FF-9C6507522C32}"/>
              </a:ext>
            </a:extLst>
          </p:cNvPr>
          <p:cNvSpPr/>
          <p:nvPr/>
        </p:nvSpPr>
        <p:spPr>
          <a:xfrm>
            <a:off x="179512" y="4489715"/>
            <a:ext cx="216024" cy="216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68048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8FB25-A1CC-A446-83B3-79A441584670}"/>
              </a:ext>
            </a:extLst>
          </p:cNvPr>
          <p:cNvPicPr>
            <a:picLocks noChangeAspect="1"/>
          </p:cNvPicPr>
          <p:nvPr/>
        </p:nvPicPr>
        <p:blipFill rotWithShape="1">
          <a:blip r:embed="rId2"/>
          <a:srcRect l="10893" t="11761" r="8960" b="16177"/>
          <a:stretch/>
        </p:blipFill>
        <p:spPr>
          <a:xfrm>
            <a:off x="315724" y="1407392"/>
            <a:ext cx="8084858" cy="2716547"/>
          </a:xfrm>
          <a:prstGeom prst="rect">
            <a:avLst/>
          </a:prstGeom>
        </p:spPr>
      </p:pic>
      <p:pic>
        <p:nvPicPr>
          <p:cNvPr id="6" name="Picture 5">
            <a:extLst>
              <a:ext uri="{FF2B5EF4-FFF2-40B4-BE49-F238E27FC236}">
                <a16:creationId xmlns:a16="http://schemas.microsoft.com/office/drawing/2014/main" id="{7DAA2505-357F-7246-9D95-9285BDA8E5FE}"/>
              </a:ext>
            </a:extLst>
          </p:cNvPr>
          <p:cNvPicPr>
            <a:picLocks noChangeAspect="1"/>
          </p:cNvPicPr>
          <p:nvPr/>
        </p:nvPicPr>
        <p:blipFill rotWithShape="1">
          <a:blip r:embed="rId3"/>
          <a:srcRect l="7115" t="14698" r="63799" b="23303"/>
          <a:stretch/>
        </p:blipFill>
        <p:spPr>
          <a:xfrm>
            <a:off x="16939" y="4194004"/>
            <a:ext cx="2952328" cy="1314605"/>
          </a:xfrm>
          <a:prstGeom prst="rect">
            <a:avLst/>
          </a:prstGeom>
        </p:spPr>
      </p:pic>
      <p:sp>
        <p:nvSpPr>
          <p:cNvPr id="7" name="Rectangle 1">
            <a:extLst>
              <a:ext uri="{FF2B5EF4-FFF2-40B4-BE49-F238E27FC236}">
                <a16:creationId xmlns:a16="http://schemas.microsoft.com/office/drawing/2014/main" id="{C16E5563-2335-094E-85F3-9C6F3D2E1E44}"/>
              </a:ext>
            </a:extLst>
          </p:cNvPr>
          <p:cNvSpPr>
            <a:spLocks/>
          </p:cNvSpPr>
          <p:nvPr/>
        </p:nvSpPr>
        <p:spPr bwMode="auto">
          <a:xfrm>
            <a:off x="1493103" y="69680"/>
            <a:ext cx="5184576"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a:latin typeface="Calibri"/>
                <a:cs typeface="Calibri"/>
              </a:rPr>
              <a:t>1. Assimilation</a:t>
            </a:r>
            <a:r>
              <a:rPr lang="de-DE" sz="2400" dirty="0">
                <a:solidFill>
                  <a:schemeClr val="tx1"/>
                </a:solidFill>
                <a:cs typeface="Arial"/>
              </a:rPr>
              <a:t> in mehreren Sprachen</a:t>
            </a:r>
            <a:r>
              <a:rPr lang="de-DE" sz="2400" baseline="30000" dirty="0">
                <a:solidFill>
                  <a:schemeClr val="tx1"/>
                </a:solidFill>
                <a:cs typeface="Arial"/>
              </a:rPr>
              <a:t>1</a:t>
            </a:r>
            <a:endParaRPr lang="en-US" sz="2400" baseline="30000" dirty="0">
              <a:solidFill>
                <a:schemeClr val="tx1"/>
              </a:solidFill>
              <a:latin typeface="Calibri"/>
              <a:cs typeface="Calibri"/>
            </a:endParaRPr>
          </a:p>
        </p:txBody>
      </p:sp>
      <p:sp>
        <p:nvSpPr>
          <p:cNvPr id="9" name="TextBox 8">
            <a:extLst>
              <a:ext uri="{FF2B5EF4-FFF2-40B4-BE49-F238E27FC236}">
                <a16:creationId xmlns:a16="http://schemas.microsoft.com/office/drawing/2014/main" id="{6EFC140A-7029-9A4C-93BE-A6C30AAB4078}"/>
              </a:ext>
            </a:extLst>
          </p:cNvPr>
          <p:cNvSpPr txBox="1"/>
          <p:nvPr/>
        </p:nvSpPr>
        <p:spPr>
          <a:xfrm>
            <a:off x="2949544" y="6289563"/>
            <a:ext cx="2520280" cy="461665"/>
          </a:xfrm>
          <a:prstGeom prst="rect">
            <a:avLst/>
          </a:prstGeom>
          <a:noFill/>
        </p:spPr>
        <p:txBody>
          <a:bodyPr wrap="square" rtlCol="0">
            <a:spAutoFit/>
          </a:bodyPr>
          <a:lstStyle/>
          <a:p>
            <a:r>
              <a:rPr lang="de-DE" sz="2400" dirty="0">
                <a:latin typeface="+mj-lt"/>
                <a:cs typeface="Arial"/>
              </a:rPr>
              <a:t>1. ohala1990.pdf</a:t>
            </a:r>
          </a:p>
        </p:txBody>
      </p:sp>
      <p:pic>
        <p:nvPicPr>
          <p:cNvPr id="10" name="Picture 9">
            <a:extLst>
              <a:ext uri="{FF2B5EF4-FFF2-40B4-BE49-F238E27FC236}">
                <a16:creationId xmlns:a16="http://schemas.microsoft.com/office/drawing/2014/main" id="{5C1DC1AF-D3D9-654D-8432-04E2D253617D}"/>
              </a:ext>
            </a:extLst>
          </p:cNvPr>
          <p:cNvPicPr>
            <a:picLocks noChangeAspect="1"/>
          </p:cNvPicPr>
          <p:nvPr/>
        </p:nvPicPr>
        <p:blipFill rotWithShape="1">
          <a:blip r:embed="rId3"/>
          <a:srcRect l="44714" t="14698" r="1730" b="23303"/>
          <a:stretch/>
        </p:blipFill>
        <p:spPr>
          <a:xfrm>
            <a:off x="3292205" y="4158219"/>
            <a:ext cx="5584073" cy="1350390"/>
          </a:xfrm>
          <a:prstGeom prst="rect">
            <a:avLst/>
          </a:prstGeom>
        </p:spPr>
      </p:pic>
      <p:sp>
        <p:nvSpPr>
          <p:cNvPr id="11" name="TextBox 10">
            <a:extLst>
              <a:ext uri="{FF2B5EF4-FFF2-40B4-BE49-F238E27FC236}">
                <a16:creationId xmlns:a16="http://schemas.microsoft.com/office/drawing/2014/main" id="{4C317CFC-10AF-6146-8DDE-76E35DAA4E72}"/>
              </a:ext>
            </a:extLst>
          </p:cNvPr>
          <p:cNvSpPr txBox="1"/>
          <p:nvPr/>
        </p:nvSpPr>
        <p:spPr>
          <a:xfrm>
            <a:off x="780803" y="728081"/>
            <a:ext cx="7416824" cy="461665"/>
          </a:xfrm>
          <a:prstGeom prst="rect">
            <a:avLst/>
          </a:prstGeom>
          <a:noFill/>
        </p:spPr>
        <p:txBody>
          <a:bodyPr wrap="square" rtlCol="0">
            <a:spAutoFit/>
          </a:bodyPr>
          <a:lstStyle/>
          <a:p>
            <a:r>
              <a:rPr lang="de-DE" sz="2400" dirty="0">
                <a:latin typeface="+mj-lt"/>
                <a:cs typeface="Arial"/>
              </a:rPr>
              <a:t>Die Assimilation ist meistens </a:t>
            </a:r>
            <a:r>
              <a:rPr lang="de-DE" sz="2400" dirty="0" err="1">
                <a:latin typeface="+mj-lt"/>
                <a:cs typeface="Arial"/>
              </a:rPr>
              <a:t>antizipatorisch</a:t>
            </a:r>
            <a:r>
              <a:rPr lang="de-DE" sz="2400" dirty="0">
                <a:latin typeface="+mj-lt"/>
                <a:cs typeface="Arial"/>
              </a:rPr>
              <a:t> – warum?</a:t>
            </a:r>
          </a:p>
        </p:txBody>
      </p:sp>
    </p:spTree>
    <p:extLst>
      <p:ext uri="{BB962C8B-B14F-4D97-AF65-F5344CB8AC3E}">
        <p14:creationId xmlns:p14="http://schemas.microsoft.com/office/powerpoint/2010/main" val="2376743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C0B24BF-4CC2-B648-AC8C-FC19371C2A27}"/>
              </a:ext>
            </a:extLst>
          </p:cNvPr>
          <p:cNvSpPr>
            <a:spLocks/>
          </p:cNvSpPr>
          <p:nvPr/>
        </p:nvSpPr>
        <p:spPr bwMode="auto">
          <a:xfrm>
            <a:off x="1882552" y="195262"/>
            <a:ext cx="5661248"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a:latin typeface="Calibri"/>
                <a:cs typeface="Calibri"/>
              </a:rPr>
              <a:t>Assimilation: </a:t>
            </a:r>
            <a:r>
              <a:rPr lang="en-US" sz="2400" err="1">
                <a:latin typeface="Calibri"/>
                <a:cs typeface="Calibri"/>
              </a:rPr>
              <a:t>Typologische</a:t>
            </a:r>
            <a:r>
              <a:rPr lang="en-US" sz="2400">
                <a:latin typeface="Calibri"/>
                <a:cs typeface="Calibri"/>
              </a:rPr>
              <a:t> </a:t>
            </a:r>
            <a:r>
              <a:rPr lang="en-US" sz="2400" err="1">
                <a:latin typeface="Calibri"/>
                <a:cs typeface="Calibri"/>
              </a:rPr>
              <a:t>Eigenschaften</a:t>
            </a:r>
            <a:endParaRPr lang="en-US" sz="2400">
              <a:latin typeface="Calibri"/>
              <a:cs typeface="Calibri"/>
            </a:endParaRPr>
          </a:p>
        </p:txBody>
      </p:sp>
      <p:sp>
        <p:nvSpPr>
          <p:cNvPr id="5" name="TextBox 2">
            <a:extLst>
              <a:ext uri="{FF2B5EF4-FFF2-40B4-BE49-F238E27FC236}">
                <a16:creationId xmlns:a16="http://schemas.microsoft.com/office/drawing/2014/main" id="{535014E3-0CA1-C248-A9A2-A3342B88026A}"/>
              </a:ext>
            </a:extLst>
          </p:cNvPr>
          <p:cNvSpPr txBox="1">
            <a:spLocks noChangeArrowheads="1"/>
          </p:cNvSpPr>
          <p:nvPr/>
        </p:nvSpPr>
        <p:spPr bwMode="auto">
          <a:xfrm>
            <a:off x="609600" y="914400"/>
            <a:ext cx="6629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a:solidFill>
                  <a:srgbClr val="0000FF"/>
                </a:solidFill>
                <a:latin typeface="Calibri" charset="0"/>
                <a:cs typeface="Calibri" charset="0"/>
              </a:rPr>
              <a:t>Präferenz für KV in den Sprachen der Welt</a:t>
            </a:r>
            <a:r>
              <a:rPr lang="de-DE" baseline="30000">
                <a:solidFill>
                  <a:srgbClr val="0000FF"/>
                </a:solidFill>
                <a:latin typeface="Calibri" charset="0"/>
                <a:cs typeface="Calibri" charset="0"/>
              </a:rPr>
              <a:t>1</a:t>
            </a:r>
          </a:p>
        </p:txBody>
      </p:sp>
      <p:sp>
        <p:nvSpPr>
          <p:cNvPr id="6" name="TextBox 3">
            <a:extLst>
              <a:ext uri="{FF2B5EF4-FFF2-40B4-BE49-F238E27FC236}">
                <a16:creationId xmlns:a16="http://schemas.microsoft.com/office/drawing/2014/main" id="{27B66ED6-C909-E348-A5B4-0DA72562AD21}"/>
              </a:ext>
            </a:extLst>
          </p:cNvPr>
          <p:cNvSpPr txBox="1">
            <a:spLocks noChangeArrowheads="1"/>
          </p:cNvSpPr>
          <p:nvPr/>
        </p:nvSpPr>
        <p:spPr bwMode="auto">
          <a:xfrm>
            <a:off x="1371600" y="1447800"/>
            <a:ext cx="6172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a:latin typeface="Calibri" charset="0"/>
                <a:cs typeface="Calibri" charset="0"/>
              </a:rPr>
              <a:t>Fast alle Sprachen haben KV (</a:t>
            </a:r>
            <a:r>
              <a:rPr lang="de-DE" i="1">
                <a:latin typeface="Calibri" charset="0"/>
                <a:cs typeface="Calibri" charset="0"/>
              </a:rPr>
              <a:t>wie</a:t>
            </a:r>
            <a:r>
              <a:rPr lang="de-DE">
                <a:latin typeface="Calibri" charset="0"/>
                <a:cs typeface="Calibri" charset="0"/>
              </a:rPr>
              <a:t>, </a:t>
            </a:r>
            <a:r>
              <a:rPr lang="de-DE" i="1">
                <a:latin typeface="Calibri" charset="0"/>
                <a:cs typeface="Calibri" charset="0"/>
              </a:rPr>
              <a:t>wo</a:t>
            </a:r>
            <a:r>
              <a:rPr lang="de-DE">
                <a:latin typeface="Calibri" charset="0"/>
                <a:cs typeface="Calibri" charset="0"/>
              </a:rPr>
              <a:t>, </a:t>
            </a:r>
            <a:r>
              <a:rPr lang="de-DE" i="1">
                <a:latin typeface="Calibri" charset="0"/>
                <a:cs typeface="Calibri" charset="0"/>
              </a:rPr>
              <a:t>sieh</a:t>
            </a:r>
            <a:r>
              <a:rPr lang="de-DE">
                <a:latin typeface="Calibri" charset="0"/>
                <a:cs typeface="Calibri" charset="0"/>
              </a:rPr>
              <a:t>...)</a:t>
            </a:r>
          </a:p>
        </p:txBody>
      </p:sp>
      <p:sp>
        <p:nvSpPr>
          <p:cNvPr id="7" name="TextBox 4">
            <a:extLst>
              <a:ext uri="{FF2B5EF4-FFF2-40B4-BE49-F238E27FC236}">
                <a16:creationId xmlns:a16="http://schemas.microsoft.com/office/drawing/2014/main" id="{D4269115-1474-1A46-B36B-0B769149D25D}"/>
              </a:ext>
            </a:extLst>
          </p:cNvPr>
          <p:cNvSpPr txBox="1">
            <a:spLocks noChangeArrowheads="1"/>
          </p:cNvSpPr>
          <p:nvPr/>
        </p:nvSpPr>
        <p:spPr bwMode="auto">
          <a:xfrm>
            <a:off x="1447800" y="1981200"/>
            <a:ext cx="518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a:latin typeface="Calibri" charset="0"/>
                <a:cs typeface="Calibri" charset="0"/>
              </a:rPr>
              <a:t>Kaum eine Sprache mit VK (</a:t>
            </a:r>
            <a:r>
              <a:rPr lang="de-DE" i="1">
                <a:latin typeface="Calibri" charset="0"/>
                <a:cs typeface="Calibri" charset="0"/>
              </a:rPr>
              <a:t>aß</a:t>
            </a:r>
            <a:r>
              <a:rPr lang="de-DE">
                <a:latin typeface="Calibri" charset="0"/>
                <a:cs typeface="Calibri" charset="0"/>
              </a:rPr>
              <a:t>, </a:t>
            </a:r>
            <a:r>
              <a:rPr lang="de-DE" i="1">
                <a:latin typeface="Calibri" charset="0"/>
                <a:cs typeface="Calibri" charset="0"/>
              </a:rPr>
              <a:t>ein</a:t>
            </a:r>
            <a:r>
              <a:rPr lang="de-DE">
                <a:latin typeface="Calibri" charset="0"/>
                <a:cs typeface="Calibri" charset="0"/>
              </a:rPr>
              <a:t> usw.) ohne KV</a:t>
            </a:r>
          </a:p>
        </p:txBody>
      </p:sp>
      <p:sp>
        <p:nvSpPr>
          <p:cNvPr id="8" name="TextBox 5">
            <a:extLst>
              <a:ext uri="{FF2B5EF4-FFF2-40B4-BE49-F238E27FC236}">
                <a16:creationId xmlns:a16="http://schemas.microsoft.com/office/drawing/2014/main" id="{4CD44F4B-2769-894B-891A-4B2FA03219E1}"/>
              </a:ext>
            </a:extLst>
          </p:cNvPr>
          <p:cNvSpPr txBox="1">
            <a:spLocks noChangeArrowheads="1"/>
          </p:cNvSpPr>
          <p:nvPr/>
        </p:nvSpPr>
        <p:spPr bwMode="auto">
          <a:xfrm>
            <a:off x="1524000" y="2819400"/>
            <a:ext cx="617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a:latin typeface="Calibri" charset="0"/>
                <a:cs typeface="Calibri" charset="0"/>
              </a:rPr>
              <a:t>Einige Ausnahmen: z.B. die australische Sprache Arrernte</a:t>
            </a:r>
            <a:r>
              <a:rPr lang="de-DE" baseline="30000">
                <a:latin typeface="Calibri" charset="0"/>
                <a:cs typeface="Calibri" charset="0"/>
              </a:rPr>
              <a:t>2</a:t>
            </a:r>
            <a:r>
              <a:rPr lang="de-DE">
                <a:latin typeface="Calibri" charset="0"/>
                <a:cs typeface="Calibri" charset="0"/>
              </a:rPr>
              <a:t>.  </a:t>
            </a:r>
          </a:p>
        </p:txBody>
      </p:sp>
      <p:sp>
        <p:nvSpPr>
          <p:cNvPr id="9" name="Oval 8">
            <a:extLst>
              <a:ext uri="{FF2B5EF4-FFF2-40B4-BE49-F238E27FC236}">
                <a16:creationId xmlns:a16="http://schemas.microsoft.com/office/drawing/2014/main" id="{494FAB58-B20F-614E-A2AB-20CACFE1E1A2}"/>
              </a:ext>
            </a:extLst>
          </p:cNvPr>
          <p:cNvSpPr/>
          <p:nvPr/>
        </p:nvSpPr>
        <p:spPr bwMode="auto">
          <a:xfrm>
            <a:off x="609600" y="1600200"/>
            <a:ext cx="152400" cy="152400"/>
          </a:xfrm>
          <a:prstGeom prst="ellipse">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de-DE">
              <a:ea typeface="Arial" charset="0"/>
            </a:endParaRPr>
          </a:p>
        </p:txBody>
      </p:sp>
      <p:sp>
        <p:nvSpPr>
          <p:cNvPr id="10" name="Oval 9">
            <a:extLst>
              <a:ext uri="{FF2B5EF4-FFF2-40B4-BE49-F238E27FC236}">
                <a16:creationId xmlns:a16="http://schemas.microsoft.com/office/drawing/2014/main" id="{D4985FD1-892C-9147-8FD0-FBC059512154}"/>
              </a:ext>
            </a:extLst>
          </p:cNvPr>
          <p:cNvSpPr/>
          <p:nvPr/>
        </p:nvSpPr>
        <p:spPr bwMode="auto">
          <a:xfrm>
            <a:off x="609600" y="2133600"/>
            <a:ext cx="152400" cy="152400"/>
          </a:xfrm>
          <a:prstGeom prst="ellipse">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de-DE">
              <a:ea typeface="Arial" charset="0"/>
            </a:endParaRPr>
          </a:p>
        </p:txBody>
      </p:sp>
      <p:sp>
        <p:nvSpPr>
          <p:cNvPr id="11" name="TextBox 8">
            <a:extLst>
              <a:ext uri="{FF2B5EF4-FFF2-40B4-BE49-F238E27FC236}">
                <a16:creationId xmlns:a16="http://schemas.microsoft.com/office/drawing/2014/main" id="{D7E0BC6E-EA3F-8C42-8876-35E9DD1EA521}"/>
              </a:ext>
            </a:extLst>
          </p:cNvPr>
          <p:cNvSpPr txBox="1">
            <a:spLocks noChangeArrowheads="1"/>
          </p:cNvSpPr>
          <p:nvPr/>
        </p:nvSpPr>
        <p:spPr bwMode="auto">
          <a:xfrm>
            <a:off x="685800" y="6324600"/>
            <a:ext cx="4800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sz="1600">
                <a:latin typeface="Calibri" charset="0"/>
                <a:cs typeface="Calibri" charset="0"/>
              </a:rPr>
              <a:t>2. Breen &amp; Pensalfini, 1999, </a:t>
            </a:r>
            <a:r>
              <a:rPr lang="de-DE" sz="1600" i="1">
                <a:latin typeface="Calibri" charset="0"/>
                <a:cs typeface="Calibri" charset="0"/>
              </a:rPr>
              <a:t>Linguistic Inquiry</a:t>
            </a:r>
            <a:r>
              <a:rPr lang="de-DE" sz="1600">
                <a:latin typeface="Calibri" charset="0"/>
                <a:cs typeface="Calibri" charset="0"/>
              </a:rPr>
              <a:t>, 30, 1-25.</a:t>
            </a:r>
          </a:p>
        </p:txBody>
      </p:sp>
      <p:sp>
        <p:nvSpPr>
          <p:cNvPr id="12" name="TextBox 11">
            <a:extLst>
              <a:ext uri="{FF2B5EF4-FFF2-40B4-BE49-F238E27FC236}">
                <a16:creationId xmlns:a16="http://schemas.microsoft.com/office/drawing/2014/main" id="{BBBB1551-739F-8B48-BA56-A5DA86912513}"/>
              </a:ext>
            </a:extLst>
          </p:cNvPr>
          <p:cNvSpPr txBox="1">
            <a:spLocks noChangeArrowheads="1"/>
          </p:cNvSpPr>
          <p:nvPr/>
        </p:nvSpPr>
        <p:spPr bwMode="auto">
          <a:xfrm>
            <a:off x="685800" y="5943600"/>
            <a:ext cx="7315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en-US" sz="1600">
                <a:latin typeface="Calibri" charset="0"/>
                <a:cs typeface="Calibri" charset="0"/>
              </a:rPr>
              <a:t>1. Jakobson, R., Halle, M., 1956. Fundamentals of Language. Mouton, The Hague</a:t>
            </a:r>
            <a:endParaRPr lang="de-DE">
              <a:latin typeface="Calibri" charset="0"/>
              <a:cs typeface="Calibri" charset="0"/>
            </a:endParaRPr>
          </a:p>
        </p:txBody>
      </p:sp>
      <p:pic>
        <p:nvPicPr>
          <p:cNvPr id="13" name="Picture 10">
            <a:extLst>
              <a:ext uri="{FF2B5EF4-FFF2-40B4-BE49-F238E27FC236}">
                <a16:creationId xmlns:a16="http://schemas.microsoft.com/office/drawing/2014/main" id="{52BC5B00-5BA5-6C42-8B51-CD2AE8B63B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352800"/>
            <a:ext cx="24272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Arrow Connector 12">
            <a:extLst>
              <a:ext uri="{FF2B5EF4-FFF2-40B4-BE49-F238E27FC236}">
                <a16:creationId xmlns:a16="http://schemas.microsoft.com/office/drawing/2014/main" id="{5F835FA0-B81A-9A41-85ED-97B2CCB03F7D}"/>
              </a:ext>
            </a:extLst>
          </p:cNvPr>
          <p:cNvCxnSpPr>
            <a:cxnSpLocks noChangeShapeType="1"/>
          </p:cNvCxnSpPr>
          <p:nvPr/>
        </p:nvCxnSpPr>
        <p:spPr bwMode="auto">
          <a:xfrm>
            <a:off x="2667000" y="3581400"/>
            <a:ext cx="2514600" cy="685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443657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961DCEF-81F2-484E-97ED-E0046EAF7960}"/>
              </a:ext>
            </a:extLst>
          </p:cNvPr>
          <p:cNvSpPr>
            <a:spLocks/>
          </p:cNvSpPr>
          <p:nvPr/>
        </p:nvSpPr>
        <p:spPr bwMode="auto">
          <a:xfrm>
            <a:off x="1882552" y="195262"/>
            <a:ext cx="3841576"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a:latin typeface="Calibri"/>
                <a:cs typeface="Calibri"/>
              </a:rPr>
              <a:t>Contra 'ease of articulation'</a:t>
            </a:r>
          </a:p>
        </p:txBody>
      </p:sp>
      <p:sp>
        <p:nvSpPr>
          <p:cNvPr id="5" name="TextBox 4">
            <a:extLst>
              <a:ext uri="{FF2B5EF4-FFF2-40B4-BE49-F238E27FC236}">
                <a16:creationId xmlns:a16="http://schemas.microsoft.com/office/drawing/2014/main" id="{DD776A67-9AA6-CD42-9215-03BBE3444EB0}"/>
              </a:ext>
            </a:extLst>
          </p:cNvPr>
          <p:cNvSpPr txBox="1"/>
          <p:nvPr/>
        </p:nvSpPr>
        <p:spPr>
          <a:xfrm>
            <a:off x="539552" y="1166842"/>
            <a:ext cx="7776864" cy="4524315"/>
          </a:xfrm>
          <a:prstGeom prst="rect">
            <a:avLst/>
          </a:prstGeom>
          <a:noFill/>
        </p:spPr>
        <p:txBody>
          <a:bodyPr wrap="square" rtlCol="0">
            <a:spAutoFit/>
          </a:bodyPr>
          <a:lstStyle/>
          <a:p>
            <a:r>
              <a:rPr lang="en-GB" sz="2400" dirty="0">
                <a:latin typeface="+mj-lt"/>
                <a:cs typeface="Arial"/>
              </a:rPr>
              <a:t>"The most common explanation [for assimilation] ... is "ease of articulation". Unfortunately, the notion of "ease" or "simplicity" has never been satisfactorily defined. No one knows how to quantify articulatory effort... the notion of ease of articulation fails to explain why ... it is typically C1 which assimilates to C2 and not vice-versa. A priori, it seems more plausible that if degree of effort really mattered, C1 is the consonant that should prevail in these assimilations, i.e. after supposedly "lazy" speakers adopt a given articulatory  posture, one would expect them to maintain in during C2. That the opposite happens is sufficient reason to be highly suspicious of such accounts."</a:t>
            </a:r>
            <a:r>
              <a:rPr lang="en-GB" sz="2400" b="1" dirty="0">
                <a:latin typeface="+mj-lt"/>
                <a:cs typeface="Arial"/>
              </a:rPr>
              <a:t> (ohala1990.pdf)</a:t>
            </a:r>
          </a:p>
        </p:txBody>
      </p:sp>
    </p:spTree>
    <p:extLst>
      <p:ext uri="{BB962C8B-B14F-4D97-AF65-F5344CB8AC3E}">
        <p14:creationId xmlns:p14="http://schemas.microsoft.com/office/powerpoint/2010/main" val="144824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1B2CC27E-0C0B-924D-8BF9-C937BC7FDD07}"/>
              </a:ext>
            </a:extLst>
          </p:cNvPr>
          <p:cNvSpPr txBox="1">
            <a:spLocks noChangeArrowheads="1"/>
          </p:cNvSpPr>
          <p:nvPr/>
        </p:nvSpPr>
        <p:spPr bwMode="auto">
          <a:xfrm>
            <a:off x="152400" y="3575444"/>
            <a:ext cx="8839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dirty="0" err="1">
                <a:latin typeface="Calibri" charset="0"/>
                <a:cs typeface="Calibri" charset="0"/>
              </a:rPr>
              <a:t>Ohala</a:t>
            </a:r>
            <a:r>
              <a:rPr lang="de-DE" dirty="0">
                <a:latin typeface="Calibri" charset="0"/>
                <a:cs typeface="Calibri" charset="0"/>
              </a:rPr>
              <a:t> (1990)</a:t>
            </a:r>
            <a:r>
              <a:rPr lang="de-DE" baseline="30000" dirty="0">
                <a:latin typeface="Calibri" charset="0"/>
                <a:cs typeface="Calibri" charset="0"/>
              </a:rPr>
              <a:t>1</a:t>
            </a:r>
            <a:r>
              <a:rPr lang="de-DE" dirty="0">
                <a:latin typeface="Calibri" charset="0"/>
                <a:cs typeface="Calibri" charset="0"/>
              </a:rPr>
              <a:t>: In KV jedoch nicht in VK führt die K-Lösung (vor allem in Plosiven) zu </a:t>
            </a:r>
            <a:r>
              <a:rPr lang="de-DE" b="1" dirty="0">
                <a:latin typeface="Calibri" charset="0"/>
                <a:cs typeface="Calibri" charset="0"/>
              </a:rPr>
              <a:t>starken akustischen Modulationen an der KV-Grenze</a:t>
            </a:r>
            <a:r>
              <a:rPr lang="de-DE" dirty="0">
                <a:latin typeface="Calibri" charset="0"/>
                <a:cs typeface="Calibri" charset="0"/>
              </a:rPr>
              <a:t>. Hörer reagieren besonders auf akustische Änderungen – und deswegen ist K in KV für den Hörer perzeptiv deutlicher als in VK.</a:t>
            </a:r>
          </a:p>
        </p:txBody>
      </p:sp>
      <p:sp>
        <p:nvSpPr>
          <p:cNvPr id="8" name="TextBox 4">
            <a:extLst>
              <a:ext uri="{FF2B5EF4-FFF2-40B4-BE49-F238E27FC236}">
                <a16:creationId xmlns:a16="http://schemas.microsoft.com/office/drawing/2014/main" id="{7584ECC2-2666-BC4F-B74C-9E060CD6E5D7}"/>
              </a:ext>
            </a:extLst>
          </p:cNvPr>
          <p:cNvSpPr txBox="1">
            <a:spLocks noChangeArrowheads="1"/>
          </p:cNvSpPr>
          <p:nvPr/>
        </p:nvSpPr>
        <p:spPr bwMode="auto">
          <a:xfrm>
            <a:off x="152400" y="567981"/>
            <a:ext cx="6477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dirty="0">
                <a:solidFill>
                  <a:srgbClr val="0000FF"/>
                </a:solidFill>
                <a:latin typeface="Calibri" charset="0"/>
                <a:cs typeface="Calibri" charset="0"/>
              </a:rPr>
              <a:t>Perzeptive Dominanz von initialem K</a:t>
            </a:r>
          </a:p>
        </p:txBody>
      </p:sp>
      <p:sp>
        <p:nvSpPr>
          <p:cNvPr id="10" name="TextBox 5">
            <a:extLst>
              <a:ext uri="{FF2B5EF4-FFF2-40B4-BE49-F238E27FC236}">
                <a16:creationId xmlns:a16="http://schemas.microsoft.com/office/drawing/2014/main" id="{F8917D76-B856-3442-8F6A-AD8AABC6D543}"/>
              </a:ext>
            </a:extLst>
          </p:cNvPr>
          <p:cNvSpPr txBox="1">
            <a:spLocks noChangeArrowheads="1"/>
          </p:cNvSpPr>
          <p:nvPr/>
        </p:nvSpPr>
        <p:spPr bwMode="auto">
          <a:xfrm>
            <a:off x="-26469" y="1978412"/>
            <a:ext cx="8077200" cy="83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dirty="0">
                <a:latin typeface="Calibri" charset="0"/>
                <a:cs typeface="Calibri" charset="0"/>
              </a:rPr>
              <a:t>z.B. [</a:t>
            </a:r>
            <a:r>
              <a:rPr lang="de-DE" dirty="0" err="1">
                <a:latin typeface="Calibri" charset="0"/>
                <a:cs typeface="Calibri" charset="0"/>
              </a:rPr>
              <a:t>abda</a:t>
            </a:r>
            <a:r>
              <a:rPr lang="de-DE" dirty="0">
                <a:latin typeface="Calibri" charset="0"/>
                <a:cs typeface="Calibri" charset="0"/>
              </a:rPr>
              <a:t>]. </a:t>
            </a:r>
          </a:p>
          <a:p>
            <a:pPr eaLnBrk="1" hangingPunct="1"/>
            <a:r>
              <a:rPr lang="de-DE" dirty="0">
                <a:latin typeface="Calibri" charset="0"/>
                <a:cs typeface="Calibri" charset="0"/>
              </a:rPr>
              <a:t>Langer Verschluss: Hörer nehmen [b] und [d] wahr</a:t>
            </a:r>
          </a:p>
        </p:txBody>
      </p:sp>
      <p:sp>
        <p:nvSpPr>
          <p:cNvPr id="11" name="TextBox 6">
            <a:extLst>
              <a:ext uri="{FF2B5EF4-FFF2-40B4-BE49-F238E27FC236}">
                <a16:creationId xmlns:a16="http://schemas.microsoft.com/office/drawing/2014/main" id="{CE063F28-2C5C-2A46-B4F6-2AC9DEEBA121}"/>
              </a:ext>
            </a:extLst>
          </p:cNvPr>
          <p:cNvSpPr txBox="1">
            <a:spLocks noChangeArrowheads="1"/>
          </p:cNvSpPr>
          <p:nvPr/>
        </p:nvSpPr>
        <p:spPr bwMode="auto">
          <a:xfrm>
            <a:off x="-13416" y="2840765"/>
            <a:ext cx="9144000" cy="461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dirty="0">
                <a:latin typeface="Calibri" charset="0"/>
                <a:cs typeface="Calibri" charset="0"/>
              </a:rPr>
              <a:t>Kurzer Verschluss: Hörer nehmen zunehmend [</a:t>
            </a:r>
            <a:r>
              <a:rPr lang="de-DE" dirty="0" err="1">
                <a:latin typeface="Calibri" charset="0"/>
                <a:cs typeface="Calibri" charset="0"/>
              </a:rPr>
              <a:t>ada</a:t>
            </a:r>
            <a:r>
              <a:rPr lang="de-DE" dirty="0">
                <a:latin typeface="Calibri" charset="0"/>
                <a:cs typeface="Calibri" charset="0"/>
              </a:rPr>
              <a:t>] (nicht [</a:t>
            </a:r>
            <a:r>
              <a:rPr lang="de-DE" dirty="0" err="1">
                <a:latin typeface="Calibri" charset="0"/>
                <a:cs typeface="Calibri" charset="0"/>
              </a:rPr>
              <a:t>aba</a:t>
            </a:r>
            <a:r>
              <a:rPr lang="de-DE" dirty="0">
                <a:latin typeface="Calibri" charset="0"/>
                <a:cs typeface="Calibri" charset="0"/>
              </a:rPr>
              <a:t>]) wahr.</a:t>
            </a:r>
          </a:p>
        </p:txBody>
      </p:sp>
      <p:sp>
        <p:nvSpPr>
          <p:cNvPr id="12" name="TextBox 7">
            <a:extLst>
              <a:ext uri="{FF2B5EF4-FFF2-40B4-BE49-F238E27FC236}">
                <a16:creationId xmlns:a16="http://schemas.microsoft.com/office/drawing/2014/main" id="{6247D746-772F-1148-8A23-BE676A0F35C8}"/>
              </a:ext>
            </a:extLst>
          </p:cNvPr>
          <p:cNvSpPr txBox="1">
            <a:spLocks noChangeArrowheads="1"/>
          </p:cNvSpPr>
          <p:nvPr/>
        </p:nvSpPr>
        <p:spPr bwMode="auto">
          <a:xfrm>
            <a:off x="144338" y="983840"/>
            <a:ext cx="7848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dirty="0">
                <a:latin typeface="Calibri" charset="0"/>
                <a:cs typeface="Calibri" charset="0"/>
              </a:rPr>
              <a:t>Empirische Untersuchung in </a:t>
            </a:r>
            <a:r>
              <a:rPr lang="de-DE" dirty="0" err="1">
                <a:latin typeface="Calibri" charset="0"/>
                <a:cs typeface="Calibri" charset="0"/>
              </a:rPr>
              <a:t>Ohala</a:t>
            </a:r>
            <a:r>
              <a:rPr lang="de-DE" dirty="0">
                <a:latin typeface="Calibri" charset="0"/>
                <a:cs typeface="Calibri" charset="0"/>
              </a:rPr>
              <a:t> (1990): In VKKV Reihenfolgen ist KV perzeptiv dominant</a:t>
            </a:r>
            <a:r>
              <a:rPr lang="de-DE" baseline="30000" dirty="0">
                <a:latin typeface="Calibri" charset="0"/>
                <a:cs typeface="Calibri" charset="0"/>
              </a:rPr>
              <a:t>1</a:t>
            </a:r>
          </a:p>
        </p:txBody>
      </p:sp>
      <p:sp>
        <p:nvSpPr>
          <p:cNvPr id="14" name="TextBox 10">
            <a:extLst>
              <a:ext uri="{FF2B5EF4-FFF2-40B4-BE49-F238E27FC236}">
                <a16:creationId xmlns:a16="http://schemas.microsoft.com/office/drawing/2014/main" id="{6DA5AB7F-35B8-9A4B-AD78-812470DED06C}"/>
              </a:ext>
            </a:extLst>
          </p:cNvPr>
          <p:cNvSpPr txBox="1">
            <a:spLocks noChangeArrowheads="1"/>
          </p:cNvSpPr>
          <p:nvPr/>
        </p:nvSpPr>
        <p:spPr bwMode="auto">
          <a:xfrm>
            <a:off x="0" y="6519863"/>
            <a:ext cx="565212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Unicode MS" charset="0"/>
                <a:ea typeface="ＭＳ Ｐゴシック" charset="0"/>
                <a:cs typeface="Arial" charset="0"/>
              </a:defRPr>
            </a:lvl1pPr>
            <a:lvl2pPr marL="37931725" indent="-37474525" eaLnBrk="0" hangingPunct="0">
              <a:defRPr sz="2400">
                <a:solidFill>
                  <a:schemeClr val="tx1"/>
                </a:solidFill>
                <a:latin typeface="Arial Unicode MS" charset="0"/>
                <a:ea typeface="Arial" charset="0"/>
                <a:cs typeface="Arial" charset="0"/>
              </a:defRPr>
            </a:lvl2pPr>
            <a:lvl3pPr eaLnBrk="0" hangingPunct="0">
              <a:defRPr sz="2400">
                <a:solidFill>
                  <a:schemeClr val="tx1"/>
                </a:solidFill>
                <a:latin typeface="Arial Unicode MS" charset="0"/>
                <a:ea typeface="Arial" charset="0"/>
                <a:cs typeface="Arial" charset="0"/>
              </a:defRPr>
            </a:lvl3pPr>
            <a:lvl4pPr eaLnBrk="0" hangingPunct="0">
              <a:defRPr sz="2400">
                <a:solidFill>
                  <a:schemeClr val="tx1"/>
                </a:solidFill>
                <a:latin typeface="Arial Unicode MS" charset="0"/>
                <a:ea typeface="Arial" charset="0"/>
                <a:cs typeface="Arial" charset="0"/>
              </a:defRPr>
            </a:lvl4pPr>
            <a:lvl5pPr eaLnBrk="0" hangingPunct="0">
              <a:defRPr sz="2400">
                <a:solidFill>
                  <a:schemeClr val="tx1"/>
                </a:solidFill>
                <a:latin typeface="Arial Unicode MS" charset="0"/>
                <a:ea typeface="Arial" charset="0"/>
                <a:cs typeface="Arial" charset="0"/>
              </a:defRPr>
            </a:lvl5pPr>
            <a:lvl6pPr marL="457200" eaLnBrk="0" fontAlgn="base" hangingPunct="0">
              <a:spcBef>
                <a:spcPct val="0"/>
              </a:spcBef>
              <a:spcAft>
                <a:spcPct val="0"/>
              </a:spcAft>
              <a:defRPr sz="2400">
                <a:solidFill>
                  <a:schemeClr val="tx1"/>
                </a:solidFill>
                <a:latin typeface="Arial Unicode MS" charset="0"/>
                <a:ea typeface="Arial" charset="0"/>
                <a:cs typeface="Arial" charset="0"/>
              </a:defRPr>
            </a:lvl6pPr>
            <a:lvl7pPr marL="914400" eaLnBrk="0" fontAlgn="base" hangingPunct="0">
              <a:spcBef>
                <a:spcPct val="0"/>
              </a:spcBef>
              <a:spcAft>
                <a:spcPct val="0"/>
              </a:spcAft>
              <a:defRPr sz="2400">
                <a:solidFill>
                  <a:schemeClr val="tx1"/>
                </a:solidFill>
                <a:latin typeface="Arial Unicode MS" charset="0"/>
                <a:ea typeface="Arial" charset="0"/>
                <a:cs typeface="Arial" charset="0"/>
              </a:defRPr>
            </a:lvl7pPr>
            <a:lvl8pPr marL="1371600" eaLnBrk="0" fontAlgn="base" hangingPunct="0">
              <a:spcBef>
                <a:spcPct val="0"/>
              </a:spcBef>
              <a:spcAft>
                <a:spcPct val="0"/>
              </a:spcAft>
              <a:defRPr sz="2400">
                <a:solidFill>
                  <a:schemeClr val="tx1"/>
                </a:solidFill>
                <a:latin typeface="Arial Unicode MS" charset="0"/>
                <a:ea typeface="Arial" charset="0"/>
                <a:cs typeface="Arial" charset="0"/>
              </a:defRPr>
            </a:lvl8pPr>
            <a:lvl9pPr marL="1828800" eaLnBrk="0" fontAlgn="base" hangingPunct="0">
              <a:spcBef>
                <a:spcPct val="0"/>
              </a:spcBef>
              <a:spcAft>
                <a:spcPct val="0"/>
              </a:spcAft>
              <a:defRPr sz="2400">
                <a:solidFill>
                  <a:schemeClr val="tx1"/>
                </a:solidFill>
                <a:latin typeface="Arial Unicode MS" charset="0"/>
                <a:ea typeface="Arial" charset="0"/>
                <a:cs typeface="Arial" charset="0"/>
              </a:defRPr>
            </a:lvl9pPr>
          </a:lstStyle>
          <a:p>
            <a:pPr eaLnBrk="1" hangingPunct="1"/>
            <a:r>
              <a:rPr lang="de-DE" sz="1600" dirty="0">
                <a:latin typeface="Calibri" charset="0"/>
                <a:cs typeface="Calibri" charset="0"/>
              </a:rPr>
              <a:t>1. </a:t>
            </a:r>
            <a:r>
              <a:rPr lang="de-DE" sz="1600" b="1" dirty="0">
                <a:latin typeface="Calibri" charset="0"/>
                <a:cs typeface="Calibri" charset="0"/>
              </a:rPr>
              <a:t>ohala90.pdf </a:t>
            </a:r>
            <a:r>
              <a:rPr lang="de-DE" sz="1600" dirty="0">
                <a:latin typeface="Calibri" charset="0"/>
                <a:cs typeface="Calibri" charset="0"/>
              </a:rPr>
              <a:t>in </a:t>
            </a:r>
            <a:r>
              <a:rPr lang="en-US" sz="1600" dirty="0"/>
              <a:t>/</a:t>
            </a:r>
            <a:r>
              <a:rPr lang="en-US" sz="1600" dirty="0" err="1"/>
              <a:t>vdata</a:t>
            </a:r>
            <a:r>
              <a:rPr lang="en-US" sz="1600" dirty="0"/>
              <a:t>/</a:t>
            </a:r>
            <a:r>
              <a:rPr lang="en-US" sz="1600" dirty="0" err="1"/>
              <a:t>Seminare</a:t>
            </a:r>
            <a:r>
              <a:rPr lang="en-US" sz="1600" dirty="0"/>
              <a:t>/Prosody/lit</a:t>
            </a:r>
            <a:endParaRPr lang="de-DE" sz="1600" dirty="0">
              <a:latin typeface="Calibri" charset="0"/>
              <a:cs typeface="Calibri" charset="0"/>
            </a:endParaRPr>
          </a:p>
        </p:txBody>
      </p:sp>
      <p:sp>
        <p:nvSpPr>
          <p:cNvPr id="15" name="Rectangle 1">
            <a:extLst>
              <a:ext uri="{FF2B5EF4-FFF2-40B4-BE49-F238E27FC236}">
                <a16:creationId xmlns:a16="http://schemas.microsoft.com/office/drawing/2014/main" id="{AA65D87A-4037-5144-AC44-A8DC31E326D2}"/>
              </a:ext>
            </a:extLst>
          </p:cNvPr>
          <p:cNvSpPr>
            <a:spLocks/>
          </p:cNvSpPr>
          <p:nvPr/>
        </p:nvSpPr>
        <p:spPr bwMode="auto">
          <a:xfrm>
            <a:off x="1475656" y="29344"/>
            <a:ext cx="5661248"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a:latin typeface="Calibri"/>
                <a:cs typeface="Calibri"/>
              </a:rPr>
              <a:t>Assimilation: </a:t>
            </a:r>
            <a:r>
              <a:rPr lang="en-US" sz="2400" err="1">
                <a:latin typeface="Calibri"/>
                <a:cs typeface="Calibri"/>
              </a:rPr>
              <a:t>Produktion</a:t>
            </a:r>
            <a:r>
              <a:rPr lang="en-US" sz="2400">
                <a:latin typeface="Calibri"/>
                <a:cs typeface="Calibri"/>
              </a:rPr>
              <a:t> und </a:t>
            </a:r>
            <a:r>
              <a:rPr lang="en-US" sz="2400" err="1">
                <a:latin typeface="Calibri"/>
                <a:cs typeface="Calibri"/>
              </a:rPr>
              <a:t>Perzeption</a:t>
            </a:r>
            <a:endParaRPr lang="en-US" sz="2400">
              <a:latin typeface="Calibri"/>
              <a:cs typeface="Calibri"/>
            </a:endParaRPr>
          </a:p>
        </p:txBody>
      </p:sp>
      <p:sp>
        <p:nvSpPr>
          <p:cNvPr id="2" name="TextBox 1">
            <a:extLst>
              <a:ext uri="{FF2B5EF4-FFF2-40B4-BE49-F238E27FC236}">
                <a16:creationId xmlns:a16="http://schemas.microsoft.com/office/drawing/2014/main" id="{AA774B31-9AF3-E840-AD3D-7E340C2328C8}"/>
              </a:ext>
            </a:extLst>
          </p:cNvPr>
          <p:cNvSpPr txBox="1"/>
          <p:nvPr/>
        </p:nvSpPr>
        <p:spPr>
          <a:xfrm>
            <a:off x="205491" y="5417174"/>
            <a:ext cx="8686989" cy="830997"/>
          </a:xfrm>
          <a:prstGeom prst="rect">
            <a:avLst/>
          </a:prstGeom>
          <a:noFill/>
        </p:spPr>
        <p:txBody>
          <a:bodyPr wrap="square" rtlCol="0">
            <a:spAutoFit/>
          </a:bodyPr>
          <a:lstStyle/>
          <a:p>
            <a:r>
              <a:rPr lang="de-DE" sz="2400" dirty="0">
                <a:latin typeface="+mj-lt"/>
                <a:cs typeface="Arial"/>
              </a:rPr>
              <a:t>Der Lautwandel kommt laut </a:t>
            </a:r>
            <a:r>
              <a:rPr lang="de-DE" sz="2400" dirty="0" err="1">
                <a:latin typeface="+mj-lt"/>
                <a:cs typeface="Arial"/>
              </a:rPr>
              <a:t>Ohala</a:t>
            </a:r>
            <a:r>
              <a:rPr lang="de-DE" sz="2400" dirty="0">
                <a:latin typeface="+mj-lt"/>
                <a:cs typeface="Arial"/>
              </a:rPr>
              <a:t> (1990) also im wesentlichen zustande weil der finale K von der initialen </a:t>
            </a:r>
            <a:r>
              <a:rPr lang="de-DE" sz="2400" b="1" dirty="0">
                <a:latin typeface="+mj-lt"/>
                <a:cs typeface="Arial"/>
              </a:rPr>
              <a:t>perzeptiv maskiert wird</a:t>
            </a:r>
            <a:r>
              <a:rPr lang="de-DE" sz="2400" dirty="0">
                <a:latin typeface="+mj-lt"/>
                <a:cs typeface="Arial"/>
              </a:rPr>
              <a:t>.</a:t>
            </a:r>
          </a:p>
        </p:txBody>
      </p:sp>
    </p:spTree>
    <p:extLst>
      <p:ext uri="{BB962C8B-B14F-4D97-AF65-F5344CB8AC3E}">
        <p14:creationId xmlns:p14="http://schemas.microsoft.com/office/powerpoint/2010/main" val="1417034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A3476D-1F99-7F48-9F85-5BBDF376758F}"/>
              </a:ext>
            </a:extLst>
          </p:cNvPr>
          <p:cNvSpPr txBox="1"/>
          <p:nvPr/>
        </p:nvSpPr>
        <p:spPr>
          <a:xfrm>
            <a:off x="650717" y="996107"/>
            <a:ext cx="7358932"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[k] -&gt; [</a:t>
            </a:r>
            <a:r>
              <a:rPr lang="de-DE" sz="2400" dirty="0" err="1">
                <a:solidFill>
                  <a:srgbClr val="000000"/>
                </a:solidFill>
                <a:cs typeface="Arial" charset="0"/>
              </a:rPr>
              <a:t>tʃ</a:t>
            </a:r>
            <a:r>
              <a:rPr lang="de-DE" sz="2400" dirty="0">
                <a:solidFill>
                  <a:srgbClr val="000000"/>
                </a:solidFill>
                <a:cs typeface="Arial" charset="0"/>
              </a:rPr>
              <a:t>] vor vorderen Vokalen - aber nicht umgekehrt:</a:t>
            </a:r>
          </a:p>
        </p:txBody>
      </p:sp>
      <p:sp>
        <p:nvSpPr>
          <p:cNvPr id="10" name="Rectangle 1">
            <a:extLst>
              <a:ext uri="{FF2B5EF4-FFF2-40B4-BE49-F238E27FC236}">
                <a16:creationId xmlns:a16="http://schemas.microsoft.com/office/drawing/2014/main" id="{3C4A3CEE-9196-1540-A814-FD40DD70B751}"/>
              </a:ext>
            </a:extLst>
          </p:cNvPr>
          <p:cNvSpPr>
            <a:spLocks/>
          </p:cNvSpPr>
          <p:nvPr/>
        </p:nvSpPr>
        <p:spPr bwMode="auto">
          <a:xfrm>
            <a:off x="3095836" y="188640"/>
            <a:ext cx="2952328"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a:latin typeface="Calibri"/>
                <a:cs typeface="Calibri"/>
              </a:rPr>
              <a:t>2. Velar </a:t>
            </a:r>
            <a:r>
              <a:rPr lang="en-US" sz="2400" dirty="0" err="1">
                <a:latin typeface="Calibri"/>
                <a:cs typeface="Calibri"/>
              </a:rPr>
              <a:t>Palatalisierung</a:t>
            </a:r>
            <a:endParaRPr lang="en-US" sz="2400" dirty="0">
              <a:latin typeface="Calibri"/>
              <a:cs typeface="Calibri"/>
            </a:endParaRPr>
          </a:p>
        </p:txBody>
      </p:sp>
      <p:sp>
        <p:nvSpPr>
          <p:cNvPr id="12" name="TextBox 11">
            <a:extLst>
              <a:ext uri="{FF2B5EF4-FFF2-40B4-BE49-F238E27FC236}">
                <a16:creationId xmlns:a16="http://schemas.microsoft.com/office/drawing/2014/main" id="{79652BB2-323B-AF4A-B943-399F8D4F3406}"/>
              </a:ext>
            </a:extLst>
          </p:cNvPr>
          <p:cNvSpPr txBox="1"/>
          <p:nvPr/>
        </p:nvSpPr>
        <p:spPr>
          <a:xfrm>
            <a:off x="555142" y="3807532"/>
            <a:ext cx="7358932" cy="461665"/>
          </a:xfrm>
          <a:prstGeom prst="rect">
            <a:avLst/>
          </a:prstGeom>
          <a:noFill/>
        </p:spPr>
        <p:txBody>
          <a:bodyPr wrap="square" rtlCol="0">
            <a:spAutoFit/>
          </a:bodyPr>
          <a:lstStyle/>
          <a:p>
            <a:pPr defTabSz="914400" fontAlgn="base">
              <a:spcBef>
                <a:spcPct val="0"/>
              </a:spcBef>
              <a:spcAft>
                <a:spcPct val="0"/>
              </a:spcAft>
            </a:pPr>
            <a:r>
              <a:rPr lang="de-DE" sz="2400" dirty="0">
                <a:solidFill>
                  <a:srgbClr val="000000"/>
                </a:solidFill>
                <a:cs typeface="Arial" charset="0"/>
              </a:rPr>
              <a:t>[</a:t>
            </a:r>
            <a:r>
              <a:rPr lang="de-DE" sz="2400" dirty="0" err="1">
                <a:solidFill>
                  <a:srgbClr val="000000"/>
                </a:solidFill>
                <a:latin typeface="Helvetica" pitchFamily="2" charset="0"/>
                <a:cs typeface="Arial" charset="0"/>
              </a:rPr>
              <a:t>g</a:t>
            </a:r>
            <a:r>
              <a:rPr lang="de-DE" sz="2400" dirty="0">
                <a:solidFill>
                  <a:srgbClr val="000000"/>
                </a:solidFill>
                <a:cs typeface="Arial" charset="0"/>
              </a:rPr>
              <a:t>] -&gt; [</a:t>
            </a:r>
            <a:r>
              <a:rPr lang="de-DE" sz="2400" dirty="0" err="1">
                <a:solidFill>
                  <a:srgbClr val="000000"/>
                </a:solidFill>
                <a:cs typeface="Arial" charset="0"/>
              </a:rPr>
              <a:t>dʒ</a:t>
            </a:r>
            <a:r>
              <a:rPr lang="de-DE" sz="2400" dirty="0">
                <a:solidFill>
                  <a:srgbClr val="000000"/>
                </a:solidFill>
                <a:cs typeface="Arial" charset="0"/>
              </a:rPr>
              <a:t>] vor vorderen Vokalen</a:t>
            </a:r>
          </a:p>
        </p:txBody>
      </p:sp>
      <p:sp>
        <p:nvSpPr>
          <p:cNvPr id="13" name="TextBox 12">
            <a:extLst>
              <a:ext uri="{FF2B5EF4-FFF2-40B4-BE49-F238E27FC236}">
                <a16:creationId xmlns:a16="http://schemas.microsoft.com/office/drawing/2014/main" id="{EB2E442D-5529-1045-AFBD-CDD797AAEE81}"/>
              </a:ext>
            </a:extLst>
          </p:cNvPr>
          <p:cNvSpPr txBox="1"/>
          <p:nvPr/>
        </p:nvSpPr>
        <p:spPr>
          <a:xfrm>
            <a:off x="-39924" y="4195995"/>
            <a:ext cx="9195146" cy="461665"/>
          </a:xfrm>
          <a:prstGeom prst="rect">
            <a:avLst/>
          </a:prstGeom>
          <a:noFill/>
        </p:spPr>
        <p:txBody>
          <a:bodyPr wrap="none" rtlCol="0">
            <a:spAutoFit/>
          </a:bodyPr>
          <a:lstStyle/>
          <a:p>
            <a:r>
              <a:rPr lang="de-DE" sz="2400" dirty="0">
                <a:latin typeface="+mj-lt"/>
                <a:cs typeface="Arial"/>
              </a:rPr>
              <a:t>Die velare Palatalisierung ist aber </a:t>
            </a:r>
            <a:r>
              <a:rPr lang="en-AU" sz="2400" dirty="0" err="1">
                <a:latin typeface="+mj-lt"/>
                <a:cs typeface="Arial"/>
              </a:rPr>
              <a:t>nicht</a:t>
            </a:r>
            <a:r>
              <a:rPr lang="en-AU" sz="2400" dirty="0">
                <a:latin typeface="+mj-lt"/>
                <a:cs typeface="Arial"/>
              </a:rPr>
              <a:t> so </a:t>
            </a:r>
            <a:r>
              <a:rPr lang="en-AU" sz="2400" dirty="0" err="1">
                <a:latin typeface="+mj-lt"/>
                <a:cs typeface="Arial"/>
              </a:rPr>
              <a:t>häufig</a:t>
            </a:r>
            <a:r>
              <a:rPr lang="en-AU" sz="2400" dirty="0">
                <a:latin typeface="+mj-lt"/>
                <a:cs typeface="Arial"/>
              </a:rPr>
              <a:t> </a:t>
            </a:r>
            <a:r>
              <a:rPr lang="en-AU" sz="2400" dirty="0" err="1">
                <a:latin typeface="+mj-lt"/>
                <a:cs typeface="Arial"/>
              </a:rPr>
              <a:t>wie</a:t>
            </a:r>
            <a:r>
              <a:rPr lang="en-AU" sz="2400" dirty="0">
                <a:latin typeface="+mj-lt"/>
                <a:cs typeface="Arial"/>
              </a:rPr>
              <a:t> </a:t>
            </a:r>
            <a:r>
              <a:rPr lang="en-AU" sz="2400" dirty="0" err="1">
                <a:latin typeface="+mj-lt"/>
                <a:cs typeface="Arial"/>
              </a:rPr>
              <a:t>im</a:t>
            </a:r>
            <a:r>
              <a:rPr lang="en-AU" sz="2400" dirty="0">
                <a:latin typeface="+mj-lt"/>
                <a:cs typeface="Arial"/>
              </a:rPr>
              <a:t> </a:t>
            </a:r>
            <a:r>
              <a:rPr lang="en-AU" sz="2400" dirty="0" err="1">
                <a:latin typeface="+mj-lt"/>
                <a:cs typeface="Arial"/>
              </a:rPr>
              <a:t>stimmlosen</a:t>
            </a:r>
            <a:r>
              <a:rPr lang="en-AU" sz="2400" dirty="0">
                <a:latin typeface="+mj-lt"/>
                <a:cs typeface="Arial"/>
              </a:rPr>
              <a:t> Fall.</a:t>
            </a:r>
            <a:endParaRPr lang="en-GB" sz="2400" dirty="0"/>
          </a:p>
        </p:txBody>
      </p:sp>
      <p:sp>
        <p:nvSpPr>
          <p:cNvPr id="14" name="TextBox 13">
            <a:extLst>
              <a:ext uri="{FF2B5EF4-FFF2-40B4-BE49-F238E27FC236}">
                <a16:creationId xmlns:a16="http://schemas.microsoft.com/office/drawing/2014/main" id="{C2BCB7F2-E7E9-7E4C-8804-B46C737BD905}"/>
              </a:ext>
            </a:extLst>
          </p:cNvPr>
          <p:cNvSpPr txBox="1"/>
          <p:nvPr/>
        </p:nvSpPr>
        <p:spPr>
          <a:xfrm>
            <a:off x="556020" y="4815290"/>
            <a:ext cx="5710550" cy="830997"/>
          </a:xfrm>
          <a:prstGeom prst="rect">
            <a:avLst/>
          </a:prstGeom>
          <a:noFill/>
        </p:spPr>
        <p:txBody>
          <a:bodyPr wrap="square" rtlCol="0">
            <a:spAutoFit/>
          </a:bodyPr>
          <a:lstStyle/>
          <a:p>
            <a:r>
              <a:rPr lang="de-DE" sz="2400" dirty="0">
                <a:latin typeface="+mj-lt"/>
                <a:cs typeface="Arial"/>
              </a:rPr>
              <a:t>Latein '</a:t>
            </a:r>
            <a:r>
              <a:rPr lang="de-DE" sz="2400" dirty="0" err="1">
                <a:latin typeface="+mj-lt"/>
                <a:cs typeface="Arial"/>
              </a:rPr>
              <a:t>regina</a:t>
            </a:r>
            <a:r>
              <a:rPr lang="de-DE" sz="2400" dirty="0">
                <a:latin typeface="+mj-lt"/>
                <a:cs typeface="Arial"/>
              </a:rPr>
              <a:t>', Ital. /</a:t>
            </a:r>
            <a:r>
              <a:rPr lang="de-DE" sz="2400" dirty="0" err="1">
                <a:latin typeface="+mj-lt"/>
                <a:cs typeface="Arial"/>
              </a:rPr>
              <a:t>re</a:t>
            </a:r>
            <a:r>
              <a:rPr lang="de-DE" sz="2400" b="1" dirty="0" err="1">
                <a:latin typeface="+mj-lt"/>
                <a:cs typeface="Arial"/>
              </a:rPr>
              <a:t>d</a:t>
            </a:r>
            <a:r>
              <a:rPr lang="de-DE" sz="2400" b="1" dirty="0" err="1">
                <a:solidFill>
                  <a:srgbClr val="000000"/>
                </a:solidFill>
                <a:cs typeface="Arial" charset="0"/>
              </a:rPr>
              <a:t>ʒ</a:t>
            </a:r>
            <a:r>
              <a:rPr lang="de-DE" sz="2400" dirty="0" err="1">
                <a:solidFill>
                  <a:srgbClr val="000000"/>
                </a:solidFill>
                <a:cs typeface="Arial" charset="0"/>
              </a:rPr>
              <a:t>ina</a:t>
            </a:r>
            <a:r>
              <a:rPr lang="de-DE" sz="2400" dirty="0">
                <a:solidFill>
                  <a:srgbClr val="000000"/>
                </a:solidFill>
                <a:cs typeface="Arial" charset="0"/>
              </a:rPr>
              <a:t>/</a:t>
            </a:r>
          </a:p>
          <a:p>
            <a:r>
              <a:rPr lang="de-DE" sz="2400" dirty="0">
                <a:solidFill>
                  <a:srgbClr val="000000"/>
                </a:solidFill>
                <a:cs typeface="Arial" charset="0"/>
              </a:rPr>
              <a:t>Alt. Gr. </a:t>
            </a:r>
            <a:r>
              <a:rPr lang="de-DE" sz="2400" dirty="0" err="1">
                <a:solidFill>
                  <a:srgbClr val="000000"/>
                </a:solidFill>
                <a:cs typeface="Arial" charset="0"/>
              </a:rPr>
              <a:t>gymnasion</a:t>
            </a:r>
            <a:r>
              <a:rPr lang="de-DE" sz="2400" dirty="0">
                <a:solidFill>
                  <a:srgbClr val="000000"/>
                </a:solidFill>
                <a:cs typeface="Arial" charset="0"/>
              </a:rPr>
              <a:t>, Engl. /</a:t>
            </a:r>
            <a:r>
              <a:rPr lang="de-DE" sz="2400" dirty="0" err="1">
                <a:cs typeface="Arial"/>
              </a:rPr>
              <a:t>d</a:t>
            </a:r>
            <a:r>
              <a:rPr lang="de-DE" sz="2400" dirty="0" err="1">
                <a:solidFill>
                  <a:srgbClr val="000000"/>
                </a:solidFill>
                <a:cs typeface="Arial" charset="0"/>
              </a:rPr>
              <a:t>ʒ</a:t>
            </a:r>
            <a:r>
              <a:rPr lang="de-DE" sz="2400" dirty="0">
                <a:solidFill>
                  <a:srgbClr val="000000"/>
                </a:solidFill>
                <a:cs typeface="Arial" charset="0"/>
              </a:rPr>
              <a:t>/: </a:t>
            </a:r>
            <a:r>
              <a:rPr lang="de-DE" sz="2400" dirty="0" err="1">
                <a:solidFill>
                  <a:srgbClr val="000000"/>
                </a:solidFill>
                <a:cs typeface="Arial" charset="0"/>
              </a:rPr>
              <a:t>gymnasium</a:t>
            </a:r>
            <a:endParaRPr lang="de-DE" sz="2400" dirty="0">
              <a:latin typeface="+mj-lt"/>
              <a:cs typeface="Arial"/>
            </a:endParaRPr>
          </a:p>
        </p:txBody>
      </p:sp>
      <p:sp>
        <p:nvSpPr>
          <p:cNvPr id="2" name="TextBox 1">
            <a:extLst>
              <a:ext uri="{FF2B5EF4-FFF2-40B4-BE49-F238E27FC236}">
                <a16:creationId xmlns:a16="http://schemas.microsoft.com/office/drawing/2014/main" id="{E8B0DEB3-FEB5-9C46-8BD1-846710DCA976}"/>
              </a:ext>
            </a:extLst>
          </p:cNvPr>
          <p:cNvSpPr txBox="1"/>
          <p:nvPr/>
        </p:nvSpPr>
        <p:spPr>
          <a:xfrm>
            <a:off x="588926" y="1471673"/>
            <a:ext cx="8385779" cy="1569660"/>
          </a:xfrm>
          <a:prstGeom prst="rect">
            <a:avLst/>
          </a:prstGeom>
          <a:noFill/>
        </p:spPr>
        <p:txBody>
          <a:bodyPr wrap="square" rtlCol="0">
            <a:spAutoFit/>
          </a:bodyPr>
          <a:lstStyle/>
          <a:p>
            <a:r>
              <a:rPr lang="de-DE" sz="2400" dirty="0">
                <a:solidFill>
                  <a:srgbClr val="000000"/>
                </a:solidFill>
                <a:cs typeface="Arial" charset="0"/>
              </a:rPr>
              <a:t>Englisch 'cool'/'</a:t>
            </a:r>
            <a:r>
              <a:rPr lang="de-DE" sz="2400" dirty="0" err="1">
                <a:solidFill>
                  <a:srgbClr val="000000"/>
                </a:solidFill>
                <a:cs typeface="Arial" charset="0"/>
              </a:rPr>
              <a:t>chill</a:t>
            </a:r>
            <a:r>
              <a:rPr lang="de-DE" sz="2400" dirty="0">
                <a:solidFill>
                  <a:srgbClr val="000000"/>
                </a:solidFill>
                <a:cs typeface="Arial" charset="0"/>
              </a:rPr>
              <a:t>'     AHD: /</a:t>
            </a:r>
            <a:r>
              <a:rPr lang="de-DE" sz="2400" dirty="0" err="1">
                <a:solidFill>
                  <a:srgbClr val="000000"/>
                </a:solidFill>
                <a:cs typeface="Arial" charset="0"/>
              </a:rPr>
              <a:t>k</a:t>
            </a:r>
            <a:r>
              <a:rPr lang="de-DE" sz="2400" b="1" dirty="0" err="1">
                <a:solidFill>
                  <a:srgbClr val="000000"/>
                </a:solidFill>
                <a:cs typeface="Arial" charset="0"/>
              </a:rPr>
              <a:t>u</a:t>
            </a:r>
            <a:r>
              <a:rPr lang="de-DE" sz="2400" dirty="0" err="1">
                <a:solidFill>
                  <a:srgbClr val="000000"/>
                </a:solidFill>
                <a:cs typeface="Arial" charset="0"/>
              </a:rPr>
              <a:t>oli</a:t>
            </a:r>
            <a:r>
              <a:rPr lang="de-DE" sz="2400" dirty="0">
                <a:solidFill>
                  <a:srgbClr val="000000"/>
                </a:solidFill>
                <a:cs typeface="Arial" charset="0"/>
              </a:rPr>
              <a:t>/ Alt-englisch: /</a:t>
            </a:r>
            <a:r>
              <a:rPr lang="de-DE" sz="2400" dirty="0" err="1">
                <a:solidFill>
                  <a:srgbClr val="000000"/>
                </a:solidFill>
                <a:cs typeface="Arial" charset="0"/>
              </a:rPr>
              <a:t>k</a:t>
            </a:r>
            <a:r>
              <a:rPr lang="de-DE" sz="2400" b="1" dirty="0" err="1">
                <a:solidFill>
                  <a:srgbClr val="000000"/>
                </a:solidFill>
                <a:cs typeface="Arial" charset="0"/>
              </a:rPr>
              <a:t>e</a:t>
            </a:r>
            <a:r>
              <a:rPr lang="de-DE" sz="2400" dirty="0" err="1">
                <a:solidFill>
                  <a:srgbClr val="000000"/>
                </a:solidFill>
                <a:cs typeface="Arial" charset="0"/>
              </a:rPr>
              <a:t>le</a:t>
            </a:r>
            <a:r>
              <a:rPr lang="de-DE" sz="2400" dirty="0">
                <a:solidFill>
                  <a:srgbClr val="000000"/>
                </a:solidFill>
                <a:cs typeface="Arial" charset="0"/>
              </a:rPr>
              <a:t>/</a:t>
            </a:r>
          </a:p>
          <a:p>
            <a:r>
              <a:rPr lang="de-DE" sz="2400" dirty="0">
                <a:solidFill>
                  <a:srgbClr val="000000"/>
                </a:solidFill>
                <a:cs typeface="Arial" charset="0"/>
              </a:rPr>
              <a:t>Deutsch/Englisch: 'Käse'/'</a:t>
            </a:r>
            <a:r>
              <a:rPr lang="de-DE" sz="2400" dirty="0" err="1">
                <a:solidFill>
                  <a:srgbClr val="000000"/>
                </a:solidFill>
                <a:cs typeface="Arial" charset="0"/>
              </a:rPr>
              <a:t>cheese</a:t>
            </a:r>
            <a:r>
              <a:rPr lang="de-DE" sz="2400" dirty="0">
                <a:solidFill>
                  <a:srgbClr val="000000"/>
                </a:solidFill>
                <a:cs typeface="Arial" charset="0"/>
              </a:rPr>
              <a:t>' (Latein: </a:t>
            </a:r>
            <a:r>
              <a:rPr lang="de-DE" sz="2400" dirty="0" err="1">
                <a:solidFill>
                  <a:srgbClr val="000000"/>
                </a:solidFill>
                <a:cs typeface="Arial" charset="0"/>
              </a:rPr>
              <a:t>c</a:t>
            </a:r>
            <a:r>
              <a:rPr lang="de-DE" sz="2400" b="1" dirty="0" err="1">
                <a:solidFill>
                  <a:srgbClr val="000000"/>
                </a:solidFill>
                <a:cs typeface="Arial" charset="0"/>
              </a:rPr>
              <a:t>a</a:t>
            </a:r>
            <a:r>
              <a:rPr lang="de-DE" sz="2400" dirty="0" err="1">
                <a:solidFill>
                  <a:srgbClr val="000000"/>
                </a:solidFill>
                <a:cs typeface="Arial" charset="0"/>
              </a:rPr>
              <a:t>seus</a:t>
            </a:r>
            <a:r>
              <a:rPr lang="de-DE" sz="2400" dirty="0">
                <a:solidFill>
                  <a:srgbClr val="000000"/>
                </a:solidFill>
                <a:cs typeface="Arial" charset="0"/>
              </a:rPr>
              <a:t>);</a:t>
            </a:r>
          </a:p>
          <a:p>
            <a:r>
              <a:rPr lang="de-DE" sz="2400" dirty="0">
                <a:solidFill>
                  <a:srgbClr val="000000"/>
                </a:solidFill>
                <a:cs typeface="Arial" charset="0"/>
              </a:rPr>
              <a:t>Franz. '</a:t>
            </a:r>
            <a:r>
              <a:rPr lang="de-DE" sz="2400" dirty="0" err="1">
                <a:solidFill>
                  <a:srgbClr val="000000"/>
                </a:solidFill>
                <a:cs typeface="Arial" charset="0"/>
              </a:rPr>
              <a:t>chien</a:t>
            </a:r>
            <a:r>
              <a:rPr lang="de-DE" sz="2400" dirty="0">
                <a:solidFill>
                  <a:srgbClr val="000000"/>
                </a:solidFill>
                <a:cs typeface="Arial" charset="0"/>
              </a:rPr>
              <a:t>', /</a:t>
            </a:r>
            <a:r>
              <a:rPr lang="de-DE" sz="2400" b="1" dirty="0" err="1">
                <a:solidFill>
                  <a:srgbClr val="000000"/>
                </a:solidFill>
                <a:cs typeface="Arial" charset="0"/>
              </a:rPr>
              <a:t>ʃ</a:t>
            </a:r>
            <a:r>
              <a:rPr lang="de-DE" sz="2400" dirty="0" err="1">
                <a:solidFill>
                  <a:srgbClr val="000000"/>
                </a:solidFill>
                <a:cs typeface="Arial" charset="0"/>
              </a:rPr>
              <a:t>jɛ</a:t>
            </a:r>
            <a:r>
              <a:rPr lang="de-DE" sz="2400" dirty="0">
                <a:solidFill>
                  <a:srgbClr val="000000"/>
                </a:solidFill>
                <a:cs typeface="Arial" charset="0"/>
              </a:rPr>
              <a:t>̃/ (Latein </a:t>
            </a:r>
            <a:r>
              <a:rPr lang="de-DE" sz="2400" dirty="0" err="1">
                <a:solidFill>
                  <a:srgbClr val="000000"/>
                </a:solidFill>
                <a:cs typeface="Arial" charset="0"/>
              </a:rPr>
              <a:t>c</a:t>
            </a:r>
            <a:r>
              <a:rPr lang="de-DE" sz="2400" b="1" dirty="0" err="1">
                <a:solidFill>
                  <a:srgbClr val="000000"/>
                </a:solidFill>
                <a:cs typeface="Arial" charset="0"/>
              </a:rPr>
              <a:t>a</a:t>
            </a:r>
            <a:r>
              <a:rPr lang="de-DE" sz="2400" dirty="0" err="1">
                <a:solidFill>
                  <a:srgbClr val="000000"/>
                </a:solidFill>
                <a:cs typeface="Arial" charset="0"/>
              </a:rPr>
              <a:t>nis</a:t>
            </a:r>
            <a:r>
              <a:rPr lang="de-DE" sz="2400" dirty="0">
                <a:solidFill>
                  <a:srgbClr val="000000"/>
                </a:solidFill>
                <a:cs typeface="Arial" charset="0"/>
              </a:rPr>
              <a:t>). </a:t>
            </a:r>
          </a:p>
          <a:p>
            <a:r>
              <a:rPr lang="de-DE" sz="2400" dirty="0">
                <a:solidFill>
                  <a:srgbClr val="000000"/>
                </a:solidFill>
                <a:cs typeface="Arial" charset="0"/>
              </a:rPr>
              <a:t>Deutsch/Englisch: 'Kind'/'</a:t>
            </a:r>
            <a:r>
              <a:rPr lang="de-DE" sz="2400" dirty="0" err="1">
                <a:solidFill>
                  <a:srgbClr val="000000"/>
                </a:solidFill>
                <a:cs typeface="Arial" charset="0"/>
              </a:rPr>
              <a:t>child</a:t>
            </a:r>
            <a:r>
              <a:rPr lang="de-DE" sz="2400" dirty="0">
                <a:solidFill>
                  <a:srgbClr val="000000"/>
                </a:solidFill>
                <a:cs typeface="Arial" charset="0"/>
              </a:rPr>
              <a:t>' (</a:t>
            </a:r>
            <a:r>
              <a:rPr lang="de-DE" sz="2400" dirty="0" err="1">
                <a:solidFill>
                  <a:srgbClr val="000000"/>
                </a:solidFill>
                <a:cs typeface="Arial" charset="0"/>
              </a:rPr>
              <a:t>Gothisch</a:t>
            </a:r>
            <a:r>
              <a:rPr lang="de-DE" sz="2400" dirty="0">
                <a:solidFill>
                  <a:srgbClr val="000000"/>
                </a:solidFill>
                <a:cs typeface="Arial" charset="0"/>
              </a:rPr>
              <a:t>: /</a:t>
            </a:r>
            <a:r>
              <a:rPr lang="de-DE" sz="2400" dirty="0" err="1">
                <a:solidFill>
                  <a:srgbClr val="000000"/>
                </a:solidFill>
                <a:cs typeface="Arial" charset="0"/>
              </a:rPr>
              <a:t>ink</a:t>
            </a:r>
            <a:r>
              <a:rPr lang="de-DE" sz="2400" b="1" dirty="0" err="1">
                <a:solidFill>
                  <a:srgbClr val="000000"/>
                </a:solidFill>
                <a:cs typeface="Arial" charset="0"/>
              </a:rPr>
              <a:t>i</a:t>
            </a:r>
            <a:r>
              <a:rPr lang="de-DE" sz="2400" dirty="0" err="1">
                <a:solidFill>
                  <a:srgbClr val="000000"/>
                </a:solidFill>
                <a:cs typeface="Arial" charset="0"/>
              </a:rPr>
              <a:t>lθo</a:t>
            </a:r>
            <a:r>
              <a:rPr lang="de-DE" sz="2400" dirty="0">
                <a:solidFill>
                  <a:srgbClr val="000000"/>
                </a:solidFill>
                <a:cs typeface="Arial" charset="0"/>
              </a:rPr>
              <a:t>/ 'schwanger').</a:t>
            </a:r>
            <a:endParaRPr lang="de-DE" sz="2400" dirty="0">
              <a:latin typeface="+mj-lt"/>
              <a:cs typeface="Arial"/>
            </a:endParaRPr>
          </a:p>
        </p:txBody>
      </p:sp>
      <p:sp>
        <p:nvSpPr>
          <p:cNvPr id="3" name="TextBox 2">
            <a:extLst>
              <a:ext uri="{FF2B5EF4-FFF2-40B4-BE49-F238E27FC236}">
                <a16:creationId xmlns:a16="http://schemas.microsoft.com/office/drawing/2014/main" id="{717E822C-2991-3341-950E-B1F07231BD80}"/>
              </a:ext>
            </a:extLst>
          </p:cNvPr>
          <p:cNvSpPr txBox="1"/>
          <p:nvPr/>
        </p:nvSpPr>
        <p:spPr>
          <a:xfrm>
            <a:off x="184242" y="609211"/>
            <a:ext cx="1340432" cy="461665"/>
          </a:xfrm>
          <a:prstGeom prst="rect">
            <a:avLst/>
          </a:prstGeom>
          <a:noFill/>
        </p:spPr>
        <p:txBody>
          <a:bodyPr wrap="none" rtlCol="0">
            <a:spAutoFit/>
          </a:bodyPr>
          <a:lstStyle/>
          <a:p>
            <a:r>
              <a:rPr lang="de-DE" sz="2400" dirty="0">
                <a:solidFill>
                  <a:srgbClr val="0432FF"/>
                </a:solidFill>
                <a:latin typeface="+mj-lt"/>
                <a:cs typeface="Arial"/>
              </a:rPr>
              <a:t>Stimmlos</a:t>
            </a:r>
          </a:p>
        </p:txBody>
      </p:sp>
      <p:sp>
        <p:nvSpPr>
          <p:cNvPr id="9" name="TextBox 8">
            <a:extLst>
              <a:ext uri="{FF2B5EF4-FFF2-40B4-BE49-F238E27FC236}">
                <a16:creationId xmlns:a16="http://schemas.microsoft.com/office/drawing/2014/main" id="{C8B1FAA7-D850-E444-A87C-05C4F4D23302}"/>
              </a:ext>
            </a:extLst>
          </p:cNvPr>
          <p:cNvSpPr txBox="1"/>
          <p:nvPr/>
        </p:nvSpPr>
        <p:spPr>
          <a:xfrm>
            <a:off x="184242" y="3288408"/>
            <a:ext cx="1891856" cy="461665"/>
          </a:xfrm>
          <a:prstGeom prst="rect">
            <a:avLst/>
          </a:prstGeom>
          <a:noFill/>
        </p:spPr>
        <p:txBody>
          <a:bodyPr wrap="square" rtlCol="0">
            <a:spAutoFit/>
          </a:bodyPr>
          <a:lstStyle/>
          <a:p>
            <a:r>
              <a:rPr lang="de-DE" sz="2400" dirty="0">
                <a:solidFill>
                  <a:srgbClr val="0432FF"/>
                </a:solidFill>
                <a:latin typeface="+mj-lt"/>
                <a:cs typeface="Arial"/>
              </a:rPr>
              <a:t>Stimmhaft</a:t>
            </a:r>
          </a:p>
        </p:txBody>
      </p:sp>
      <p:sp>
        <p:nvSpPr>
          <p:cNvPr id="4" name="TextBox 3">
            <a:extLst>
              <a:ext uri="{FF2B5EF4-FFF2-40B4-BE49-F238E27FC236}">
                <a16:creationId xmlns:a16="http://schemas.microsoft.com/office/drawing/2014/main" id="{2CF2CA0F-3065-2446-8E6C-E09EB9E24F28}"/>
              </a:ext>
            </a:extLst>
          </p:cNvPr>
          <p:cNvSpPr txBox="1"/>
          <p:nvPr/>
        </p:nvSpPr>
        <p:spPr>
          <a:xfrm>
            <a:off x="621989" y="5958680"/>
            <a:ext cx="4919937" cy="461665"/>
          </a:xfrm>
          <a:prstGeom prst="rect">
            <a:avLst/>
          </a:prstGeom>
          <a:noFill/>
        </p:spPr>
        <p:txBody>
          <a:bodyPr wrap="none" rtlCol="0">
            <a:spAutoFit/>
          </a:bodyPr>
          <a:lstStyle/>
          <a:p>
            <a:r>
              <a:rPr lang="de-DE" sz="2400" dirty="0">
                <a:latin typeface="+mj-lt"/>
                <a:cs typeface="Arial"/>
              </a:rPr>
              <a:t>Latein '</a:t>
            </a:r>
            <a:r>
              <a:rPr lang="de-DE" sz="2400" dirty="0" err="1">
                <a:latin typeface="+mj-lt"/>
                <a:cs typeface="Arial"/>
              </a:rPr>
              <a:t>magnus</a:t>
            </a:r>
            <a:r>
              <a:rPr lang="de-DE" sz="2400" dirty="0">
                <a:latin typeface="+mj-lt"/>
                <a:cs typeface="Arial"/>
              </a:rPr>
              <a:t>', Engl. </a:t>
            </a:r>
            <a:r>
              <a:rPr lang="de-DE" sz="2400" dirty="0" err="1">
                <a:latin typeface="+mj-lt"/>
                <a:cs typeface="Arial"/>
              </a:rPr>
              <a:t>major</a:t>
            </a:r>
            <a:r>
              <a:rPr lang="de-DE" sz="2400" dirty="0">
                <a:latin typeface="+mj-lt"/>
                <a:cs typeface="Arial"/>
              </a:rPr>
              <a:t> /</a:t>
            </a:r>
            <a:r>
              <a:rPr lang="de-DE" sz="2400" dirty="0" err="1">
                <a:latin typeface="+mj-lt"/>
                <a:cs typeface="Arial"/>
              </a:rPr>
              <a:t>mei</a:t>
            </a:r>
            <a:r>
              <a:rPr lang="de-DE" sz="2400" dirty="0" err="1">
                <a:cs typeface="Arial"/>
              </a:rPr>
              <a:t>d</a:t>
            </a:r>
            <a:r>
              <a:rPr lang="de-DE" sz="2400" dirty="0" err="1">
                <a:solidFill>
                  <a:srgbClr val="000000"/>
                </a:solidFill>
                <a:cs typeface="Arial" charset="0"/>
              </a:rPr>
              <a:t>ʒə</a:t>
            </a:r>
            <a:r>
              <a:rPr lang="de-DE" sz="2400" dirty="0">
                <a:solidFill>
                  <a:srgbClr val="000000"/>
                </a:solidFill>
                <a:cs typeface="Arial" charset="0"/>
              </a:rPr>
              <a:t>/</a:t>
            </a:r>
            <a:endParaRPr lang="de-DE" sz="2400" dirty="0">
              <a:latin typeface="+mj-lt"/>
              <a:cs typeface="Arial"/>
            </a:endParaRPr>
          </a:p>
        </p:txBody>
      </p:sp>
    </p:spTree>
    <p:extLst>
      <p:ext uri="{BB962C8B-B14F-4D97-AF65-F5344CB8AC3E}">
        <p14:creationId xmlns:p14="http://schemas.microsoft.com/office/powerpoint/2010/main" val="378394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C3C69B-698F-0041-AC92-F4B906AE3E93}"/>
              </a:ext>
            </a:extLst>
          </p:cNvPr>
          <p:cNvPicPr>
            <a:picLocks noChangeAspect="1"/>
          </p:cNvPicPr>
          <p:nvPr/>
        </p:nvPicPr>
        <p:blipFill>
          <a:blip r:embed="rId2"/>
          <a:stretch>
            <a:fillRect/>
          </a:stretch>
        </p:blipFill>
        <p:spPr>
          <a:xfrm>
            <a:off x="758989" y="440110"/>
            <a:ext cx="7842046" cy="6131429"/>
          </a:xfrm>
          <a:prstGeom prst="rect">
            <a:avLst/>
          </a:prstGeom>
        </p:spPr>
      </p:pic>
      <p:sp>
        <p:nvSpPr>
          <p:cNvPr id="5" name="TextBox 4">
            <a:extLst>
              <a:ext uri="{FF2B5EF4-FFF2-40B4-BE49-F238E27FC236}">
                <a16:creationId xmlns:a16="http://schemas.microsoft.com/office/drawing/2014/main" id="{EED72582-423B-EE4D-AE71-C6CA48AFCAB6}"/>
              </a:ext>
            </a:extLst>
          </p:cNvPr>
          <p:cNvSpPr txBox="1"/>
          <p:nvPr/>
        </p:nvSpPr>
        <p:spPr>
          <a:xfrm>
            <a:off x="1979712" y="6396335"/>
            <a:ext cx="4788490" cy="461665"/>
          </a:xfrm>
          <a:prstGeom prst="rect">
            <a:avLst/>
          </a:prstGeom>
          <a:noFill/>
        </p:spPr>
        <p:txBody>
          <a:bodyPr wrap="none" rtlCol="0">
            <a:spAutoFit/>
          </a:bodyPr>
          <a:lstStyle/>
          <a:p>
            <a:r>
              <a:rPr lang="de-DE" sz="2400" dirty="0" err="1">
                <a:latin typeface="+mj-lt"/>
                <a:cs typeface="Arial"/>
              </a:rPr>
              <a:t>Guion</a:t>
            </a:r>
            <a:r>
              <a:rPr lang="de-DE" sz="2400" dirty="0">
                <a:latin typeface="+mj-lt"/>
                <a:cs typeface="Arial"/>
              </a:rPr>
              <a:t> (1998), guion98.phonetica.pdf</a:t>
            </a:r>
          </a:p>
        </p:txBody>
      </p:sp>
      <p:sp>
        <p:nvSpPr>
          <p:cNvPr id="6" name="Rectangle 1">
            <a:extLst>
              <a:ext uri="{FF2B5EF4-FFF2-40B4-BE49-F238E27FC236}">
                <a16:creationId xmlns:a16="http://schemas.microsoft.com/office/drawing/2014/main" id="{DBAAE02E-44D4-F048-9664-1DCECD4A49E9}"/>
              </a:ext>
            </a:extLst>
          </p:cNvPr>
          <p:cNvSpPr>
            <a:spLocks/>
          </p:cNvSpPr>
          <p:nvPr/>
        </p:nvSpPr>
        <p:spPr bwMode="auto">
          <a:xfrm>
            <a:off x="1331640" y="111257"/>
            <a:ext cx="6696744"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0" tIns="0" rIns="40639" bIns="0"/>
          <a:lstStyle/>
          <a:p>
            <a:pPr>
              <a:defRPr/>
            </a:pPr>
            <a:r>
              <a:rPr lang="en-US" sz="2400" dirty="0">
                <a:latin typeface="Calibri"/>
                <a:cs typeface="Calibri"/>
              </a:rPr>
              <a:t>Velar </a:t>
            </a:r>
            <a:r>
              <a:rPr lang="en-US" sz="2400" dirty="0" err="1">
                <a:latin typeface="Calibri"/>
                <a:cs typeface="Calibri"/>
              </a:rPr>
              <a:t>Palatalisierung</a:t>
            </a:r>
            <a:r>
              <a:rPr lang="en-US" sz="2400" dirty="0">
                <a:latin typeface="Calibri"/>
                <a:cs typeface="Calibri"/>
              </a:rPr>
              <a:t>: in </a:t>
            </a:r>
            <a:r>
              <a:rPr lang="en-US" sz="2400" dirty="0" err="1">
                <a:latin typeface="Calibri"/>
                <a:cs typeface="Calibri"/>
              </a:rPr>
              <a:t>vielen</a:t>
            </a:r>
            <a:r>
              <a:rPr lang="en-US" sz="2400" dirty="0">
                <a:latin typeface="Calibri"/>
                <a:cs typeface="Calibri"/>
              </a:rPr>
              <a:t> </a:t>
            </a:r>
            <a:r>
              <a:rPr lang="en-US" sz="2400" dirty="0" err="1">
                <a:latin typeface="Calibri"/>
                <a:cs typeface="Calibri"/>
              </a:rPr>
              <a:t>Sprachen</a:t>
            </a:r>
            <a:r>
              <a:rPr lang="en-US" sz="2400" dirty="0">
                <a:latin typeface="Calibri"/>
                <a:cs typeface="Calibri"/>
              </a:rPr>
              <a:t> der Welt</a:t>
            </a:r>
          </a:p>
        </p:txBody>
      </p:sp>
    </p:spTree>
    <p:extLst>
      <p:ext uri="{BB962C8B-B14F-4D97-AF65-F5344CB8AC3E}">
        <p14:creationId xmlns:p14="http://schemas.microsoft.com/office/powerpoint/2010/main" val="615716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latin typeface="+mj-lt"/>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21864</TotalTime>
  <Words>1807</Words>
  <Application>Microsoft Macintosh PowerPoint</Application>
  <PresentationFormat>On-screen Show (4:3)</PresentationFormat>
  <Paragraphs>223</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 Unicode MS</vt:lpstr>
      <vt:lpstr>Arial</vt:lpstr>
      <vt:lpstr>Calibri</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 Harrington</dc:creator>
  <cp:lastModifiedBy>Microsoft Office User</cp:lastModifiedBy>
  <cp:revision>717</cp:revision>
  <cp:lastPrinted>2013-07-30T18:35:25Z</cp:lastPrinted>
  <dcterms:created xsi:type="dcterms:W3CDTF">2014-10-10T06:03:31Z</dcterms:created>
  <dcterms:modified xsi:type="dcterms:W3CDTF">2025-03-14T11:26:51Z</dcterms:modified>
</cp:coreProperties>
</file>