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 snapToGrid="0" snapToObjects="1">
      <p:cViewPr varScale="1">
        <p:scale>
          <a:sx n="120" d="100"/>
          <a:sy n="120" d="100"/>
        </p:scale>
        <p:origin x="140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/>
              <a:t>Click to edit Master subtitle style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91B18-7C83-7649-8B48-6C8B541AB34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D3D65-97A6-1F44-9C48-28FF468F5F7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8EB9A-3FD1-EE42-BA53-42B803BA7D1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65B94-FDAA-8445-A04C-0D54AA3E7BA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9FF3F-48F5-4E43-8B5A-2604EA09475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3EE54-E02C-A94A-9D43-AE4F76244E9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35B57-969E-4543-834C-5A9EEB62B91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DC067-0F82-ED4F-B8F5-751B7BB6363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E0EBC-2E81-354A-96FD-6AD3078403F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5E35D-3A7E-1B40-98E0-09776A0FE81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DB095-2BC1-4E45-B46E-5E731EF564A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F2B4D2D-4AC2-3644-80DC-9224F1669E7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3666" y="0"/>
            <a:ext cx="8084815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Asymmetrie in Lautwandel (</a:t>
            </a:r>
            <a:r>
              <a:rPr lang="de-DE" dirty="0" err="1">
                <a:latin typeface="+mj-lt"/>
              </a:rPr>
              <a:t>Chang</a:t>
            </a:r>
            <a:r>
              <a:rPr lang="de-DE" dirty="0">
                <a:latin typeface="+mj-lt"/>
              </a:rPr>
              <a:t>, </a:t>
            </a:r>
            <a:r>
              <a:rPr lang="de-DE" dirty="0" err="1">
                <a:latin typeface="+mj-lt"/>
              </a:rPr>
              <a:t>Ohala</a:t>
            </a:r>
            <a:r>
              <a:rPr lang="de-DE" dirty="0">
                <a:latin typeface="+mj-lt"/>
              </a:rPr>
              <a:t>, </a:t>
            </a:r>
            <a:r>
              <a:rPr lang="de-DE" dirty="0" err="1">
                <a:latin typeface="+mj-lt"/>
              </a:rPr>
              <a:t>Plauché</a:t>
            </a:r>
            <a:r>
              <a:rPr lang="de-DE" dirty="0">
                <a:latin typeface="+mj-lt"/>
              </a:rPr>
              <a:t>, 2001)</a:t>
            </a:r>
            <a:r>
              <a:rPr lang="de-DE" baseline="30000" dirty="0">
                <a:latin typeface="+mj-lt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3391" y="461665"/>
            <a:ext cx="860455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Lautwandel geht oft in eine aber nicht die andere Richtung weil phonetische Variation auch oft in eine aber nicht beide Richtungen geht (</a:t>
            </a:r>
            <a:r>
              <a:rPr lang="de-DE" dirty="0" err="1">
                <a:latin typeface="+mj-lt"/>
              </a:rPr>
              <a:t>phonetic</a:t>
            </a:r>
            <a:r>
              <a:rPr lang="de-DE" dirty="0">
                <a:latin typeface="+mj-lt"/>
              </a:rPr>
              <a:t> </a:t>
            </a:r>
            <a:r>
              <a:rPr lang="de-DE" dirty="0" err="1">
                <a:latin typeface="+mj-lt"/>
              </a:rPr>
              <a:t>bias</a:t>
            </a:r>
            <a:r>
              <a:rPr lang="de-DE" dirty="0">
                <a:latin typeface="+mj-lt"/>
              </a:rPr>
              <a:t>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3667" y="1661994"/>
            <a:ext cx="8264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FF"/>
                </a:solidFill>
                <a:latin typeface="+mj-lt"/>
              </a:rPr>
              <a:t>Diachron</a:t>
            </a:r>
            <a:r>
              <a:rPr lang="de-DE" dirty="0">
                <a:latin typeface="+mj-lt"/>
              </a:rPr>
              <a:t>: /θ/ -&gt; /f, aber nicht umgekehrt (z.B. London Cockney)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3667" y="2123659"/>
            <a:ext cx="80848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FF"/>
                </a:solidFill>
                <a:latin typeface="+mn-lt"/>
              </a:rPr>
              <a:t>Synchron</a:t>
            </a:r>
            <a:r>
              <a:rPr lang="de-DE" dirty="0">
                <a:latin typeface="+mn-lt"/>
              </a:rPr>
              <a:t>: Miller &amp; </a:t>
            </a:r>
            <a:r>
              <a:rPr lang="de-DE" dirty="0" err="1">
                <a:latin typeface="+mn-lt"/>
              </a:rPr>
              <a:t>Nicely</a:t>
            </a:r>
            <a:r>
              <a:rPr lang="de-DE" dirty="0">
                <a:latin typeface="+mn-lt"/>
              </a:rPr>
              <a:t> (1955)</a:t>
            </a:r>
            <a:r>
              <a:rPr lang="de-DE" baseline="30000" dirty="0">
                <a:latin typeface="+mn-lt"/>
              </a:rPr>
              <a:t>2 </a:t>
            </a:r>
            <a:r>
              <a:rPr lang="de-DE" dirty="0">
                <a:latin typeface="+mn-lt"/>
              </a:rPr>
              <a:t>[θ] wird oft mit [f] verwechselt - aber nicht umgekehrt. (jedoch warum nicht?)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3667" y="3191398"/>
            <a:ext cx="7358932" cy="1624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FF"/>
                </a:solidFill>
                <a:latin typeface="+mj-lt"/>
              </a:rPr>
              <a:t>Diachron</a:t>
            </a:r>
            <a:r>
              <a:rPr lang="de-DE" dirty="0">
                <a:latin typeface="+mj-lt"/>
              </a:rPr>
              <a:t>: [k] -&gt; [</a:t>
            </a:r>
            <a:r>
              <a:rPr lang="de-DE" dirty="0" err="1">
                <a:latin typeface="+mj-lt"/>
              </a:rPr>
              <a:t>tʃ</a:t>
            </a:r>
            <a:r>
              <a:rPr lang="de-DE" dirty="0">
                <a:latin typeface="+mj-lt"/>
              </a:rPr>
              <a:t>] vor vorderen Vokalen - aber nicht umgekehrt: Daher englisch </a:t>
            </a:r>
            <a:r>
              <a:rPr lang="de-DE" i="1" dirty="0" err="1">
                <a:latin typeface="+mj-lt"/>
              </a:rPr>
              <a:t>cool</a:t>
            </a:r>
            <a:r>
              <a:rPr lang="de-DE" dirty="0" err="1">
                <a:latin typeface="+mj-lt"/>
              </a:rPr>
              <a:t>/</a:t>
            </a:r>
            <a:r>
              <a:rPr lang="de-DE" i="1" dirty="0" err="1">
                <a:latin typeface="+mj-lt"/>
              </a:rPr>
              <a:t>chill</a:t>
            </a:r>
            <a:r>
              <a:rPr lang="de-DE" dirty="0">
                <a:latin typeface="+mj-lt"/>
              </a:rPr>
              <a:t>; Deutsch/Englisch: </a:t>
            </a:r>
            <a:r>
              <a:rPr lang="de-DE" i="1" dirty="0">
                <a:latin typeface="+mj-lt"/>
              </a:rPr>
              <a:t>Käse</a:t>
            </a:r>
            <a:r>
              <a:rPr lang="de-DE" dirty="0">
                <a:latin typeface="+mj-lt"/>
              </a:rPr>
              <a:t>/ </a:t>
            </a:r>
            <a:r>
              <a:rPr lang="de-DE" i="1" dirty="0" err="1">
                <a:latin typeface="+mj-lt"/>
              </a:rPr>
              <a:t>cheese</a:t>
            </a:r>
            <a:r>
              <a:rPr lang="de-DE" dirty="0">
                <a:latin typeface="+mj-lt"/>
              </a:rPr>
              <a:t> (Latein: </a:t>
            </a:r>
            <a:r>
              <a:rPr lang="de-DE" dirty="0" err="1">
                <a:latin typeface="+mj-lt"/>
              </a:rPr>
              <a:t>caseus</a:t>
            </a:r>
            <a:r>
              <a:rPr lang="de-DE" dirty="0">
                <a:latin typeface="+mj-lt"/>
              </a:rPr>
              <a:t>); Franz. </a:t>
            </a:r>
            <a:r>
              <a:rPr lang="de-DE" i="1" dirty="0" err="1">
                <a:latin typeface="+mj-lt"/>
              </a:rPr>
              <a:t>chien</a:t>
            </a:r>
            <a:r>
              <a:rPr lang="de-DE" dirty="0">
                <a:latin typeface="+mj-lt"/>
              </a:rPr>
              <a:t>, /</a:t>
            </a:r>
            <a:r>
              <a:rPr lang="de-DE" dirty="0" err="1">
                <a:latin typeface="+mj-lt"/>
              </a:rPr>
              <a:t>ʃjɛ̃</a:t>
            </a:r>
            <a:r>
              <a:rPr lang="de-DE" dirty="0">
                <a:latin typeface="+mj-lt"/>
              </a:rPr>
              <a:t>/ (Latein </a:t>
            </a:r>
            <a:r>
              <a:rPr lang="de-DE" i="1" dirty="0" err="1">
                <a:latin typeface="+mj-lt"/>
              </a:rPr>
              <a:t>canis</a:t>
            </a:r>
            <a:r>
              <a:rPr lang="de-DE" dirty="0">
                <a:latin typeface="+mj-lt"/>
              </a:rPr>
              <a:t>). Deutsch/Englisch: </a:t>
            </a:r>
            <a:r>
              <a:rPr lang="de-DE" i="1" dirty="0" err="1">
                <a:latin typeface="+mj-lt"/>
              </a:rPr>
              <a:t>Kind</a:t>
            </a:r>
            <a:r>
              <a:rPr lang="de-DE" dirty="0" err="1">
                <a:latin typeface="+mj-lt"/>
              </a:rPr>
              <a:t>/</a:t>
            </a:r>
            <a:r>
              <a:rPr lang="de-DE" i="1" dirty="0" err="1">
                <a:latin typeface="+mj-lt"/>
              </a:rPr>
              <a:t>child</a:t>
            </a:r>
            <a:r>
              <a:rPr lang="de-DE" dirty="0">
                <a:latin typeface="+mj-lt"/>
              </a:rPr>
              <a:t>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3667" y="4815498"/>
            <a:ext cx="7612096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FF"/>
                </a:solidFill>
                <a:latin typeface="+mj-lt"/>
              </a:rPr>
              <a:t>Synchron</a:t>
            </a:r>
            <a:r>
              <a:rPr lang="de-DE" dirty="0">
                <a:latin typeface="+mj-lt"/>
              </a:rPr>
              <a:t>: Eine große akustische Ähnlichkeit zwischen /</a:t>
            </a:r>
            <a:r>
              <a:rPr lang="de-DE" dirty="0" err="1">
                <a:latin typeface="+mj-lt"/>
              </a:rPr>
              <a:t>ki</a:t>
            </a:r>
            <a:r>
              <a:rPr lang="de-DE" dirty="0">
                <a:latin typeface="+mj-lt"/>
              </a:rPr>
              <a:t>, </a:t>
            </a:r>
            <a:r>
              <a:rPr lang="de-DE" dirty="0" err="1">
                <a:latin typeface="+mj-lt"/>
              </a:rPr>
              <a:t>t</a:t>
            </a:r>
            <a:r>
              <a:rPr lang="de-DE" dirty="0" err="1"/>
              <a:t>ʃ</a:t>
            </a:r>
            <a:r>
              <a:rPr lang="de-DE" dirty="0">
                <a:latin typeface="+mj-lt"/>
              </a:rPr>
              <a:t>/. </a:t>
            </a:r>
            <a:r>
              <a:rPr lang="en-US" dirty="0">
                <a:latin typeface="+mj-lt"/>
              </a:rPr>
              <a:t>/</a:t>
            </a:r>
            <a:r>
              <a:rPr lang="en-US" dirty="0" err="1">
                <a:latin typeface="+mj-lt"/>
              </a:rPr>
              <a:t>k</a:t>
            </a:r>
            <a:r>
              <a:rPr lang="en-US" dirty="0">
                <a:latin typeface="+mj-lt"/>
              </a:rPr>
              <a:t>/ </a:t>
            </a:r>
            <a:r>
              <a:rPr lang="en-US" dirty="0" err="1">
                <a:latin typeface="+mj-lt"/>
              </a:rPr>
              <a:t>vor</a:t>
            </a:r>
            <a:r>
              <a:rPr lang="en-US" dirty="0">
                <a:latin typeface="+mj-lt"/>
              </a:rPr>
              <a:t> /</a:t>
            </a:r>
            <a:r>
              <a:rPr lang="en-US" dirty="0" err="1">
                <a:latin typeface="+mj-lt"/>
              </a:rPr>
              <a:t>i</a:t>
            </a:r>
            <a:r>
              <a:rPr lang="en-US" dirty="0">
                <a:latin typeface="+mj-lt"/>
              </a:rPr>
              <a:t>/ </a:t>
            </a:r>
            <a:r>
              <a:rPr lang="en-US" dirty="0" err="1">
                <a:latin typeface="+mj-lt"/>
              </a:rPr>
              <a:t>wird</a:t>
            </a:r>
            <a:r>
              <a:rPr lang="en-US" dirty="0">
                <a:latin typeface="+mj-lt"/>
              </a:rPr>
              <a:t> oft </a:t>
            </a:r>
            <a:r>
              <a:rPr lang="en-US" dirty="0" err="1">
                <a:latin typeface="+mj-lt"/>
              </a:rPr>
              <a:t>mit</a:t>
            </a:r>
            <a:r>
              <a:rPr lang="en-US" dirty="0">
                <a:latin typeface="+mj-lt"/>
              </a:rPr>
              <a:t> /</a:t>
            </a:r>
            <a:r>
              <a:rPr lang="en-US" dirty="0" err="1">
                <a:latin typeface="+mj-lt"/>
              </a:rPr>
              <a:t>tʃ</a:t>
            </a:r>
            <a:r>
              <a:rPr lang="en-US" dirty="0">
                <a:latin typeface="+mj-lt"/>
              </a:rPr>
              <a:t>/ </a:t>
            </a:r>
            <a:r>
              <a:rPr lang="en-US" dirty="0" err="1">
                <a:latin typeface="+mj-lt"/>
              </a:rPr>
              <a:t>perzeptiv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verwechselt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aber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nicht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umgekehrt</a:t>
            </a:r>
            <a:r>
              <a:rPr lang="en-US" dirty="0">
                <a:latin typeface="+mj-lt"/>
              </a:rPr>
              <a:t> </a:t>
            </a:r>
            <a:r>
              <a:rPr lang="de-DE" dirty="0">
                <a:latin typeface="+mj-lt"/>
              </a:rPr>
              <a:t> (</a:t>
            </a:r>
            <a:r>
              <a:rPr lang="de-DE" dirty="0" err="1">
                <a:latin typeface="+mj-lt"/>
              </a:rPr>
              <a:t>Guion</a:t>
            </a:r>
            <a:r>
              <a:rPr lang="de-DE" dirty="0">
                <a:latin typeface="+mj-lt"/>
              </a:rPr>
              <a:t>, 1998)</a:t>
            </a:r>
            <a:r>
              <a:rPr lang="de-DE" baseline="30000" dirty="0">
                <a:latin typeface="+mj-lt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3391" y="6317692"/>
            <a:ext cx="8265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+mj-lt"/>
              </a:rPr>
              <a:t>1. Literatur: chang01.pdf;2. Miller &amp; </a:t>
            </a:r>
            <a:r>
              <a:rPr lang="de-DE" sz="1600" dirty="0" err="1">
                <a:latin typeface="+mj-lt"/>
              </a:rPr>
              <a:t>Nicely</a:t>
            </a:r>
            <a:r>
              <a:rPr lang="de-DE" sz="1600" dirty="0">
                <a:latin typeface="+mj-lt"/>
              </a:rPr>
              <a:t>, 1955, </a:t>
            </a:r>
            <a:r>
              <a:rPr lang="de-DE" sz="1600" i="1" dirty="0">
                <a:latin typeface="+mj-lt"/>
              </a:rPr>
              <a:t>JASA</a:t>
            </a:r>
            <a:r>
              <a:rPr lang="de-DE" sz="1600" dirty="0">
                <a:latin typeface="+mj-lt"/>
              </a:rPr>
              <a:t>, 27:2; 3. Literatur: </a:t>
            </a:r>
            <a:r>
              <a:rPr lang="en-US" sz="1600" dirty="0">
                <a:latin typeface="+mj-lt"/>
              </a:rPr>
              <a:t>guion98.phonetica.pdf</a:t>
            </a:r>
            <a:r>
              <a:rPr lang="de-DE" sz="1600" dirty="0">
                <a:latin typeface="+mj-lt"/>
              </a:rPr>
              <a:t>   </a:t>
            </a:r>
          </a:p>
        </p:txBody>
      </p:sp>
      <p:sp>
        <p:nvSpPr>
          <p:cNvPr id="11" name="Oval 10"/>
          <p:cNvSpPr/>
          <p:nvPr/>
        </p:nvSpPr>
        <p:spPr>
          <a:xfrm>
            <a:off x="152400" y="1818859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3" name="Oval 12"/>
          <p:cNvSpPr/>
          <p:nvPr/>
        </p:nvSpPr>
        <p:spPr>
          <a:xfrm>
            <a:off x="152400" y="3331324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0555" y="1129632"/>
            <a:ext cx="86098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n-lt"/>
              </a:rPr>
              <a:t>Daher eventuell: Stimmhafte Frikative [ʝ, ɣ] wurden zu Gleitlauten in mittelenglisch (</a:t>
            </a:r>
            <a:r>
              <a:rPr lang="de-DE" dirty="0" err="1">
                <a:latin typeface="+mn-lt"/>
              </a:rPr>
              <a:t>Luick</a:t>
            </a:r>
            <a:r>
              <a:rPr lang="de-DE" dirty="0">
                <a:latin typeface="+mn-lt"/>
              </a:rPr>
              <a:t> et al, 2010; in </a:t>
            </a:r>
            <a:r>
              <a:rPr lang="de-DE" dirty="0" err="1">
                <a:latin typeface="+mn-lt"/>
              </a:rPr>
              <a:t>Garrett</a:t>
            </a:r>
            <a:r>
              <a:rPr lang="de-DE" dirty="0">
                <a:latin typeface="+mn-lt"/>
              </a:rPr>
              <a:t> &amp; Johnson, 2011</a:t>
            </a:r>
            <a:r>
              <a:rPr lang="de-DE" baseline="30000" dirty="0">
                <a:latin typeface="+mn-lt"/>
              </a:rPr>
              <a:t>2</a:t>
            </a:r>
            <a:r>
              <a:rPr lang="de-DE" dirty="0">
                <a:latin typeface="+mn-lt"/>
              </a:rPr>
              <a:t>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4196" y="41302"/>
            <a:ext cx="741477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Stimmhafte Frikative sind selten in den Sprachen der Welt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0555" y="667967"/>
            <a:ext cx="75459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Auch weil die Stimmhaftigkeit instabil ist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4828" y="2020463"/>
            <a:ext cx="2103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Mittelenglisch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34596" y="2020463"/>
            <a:ext cx="1327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Englisch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24967" y="2020463"/>
            <a:ext cx="2168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Deutsch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1706" y="2482128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+mj-lt"/>
              </a:rPr>
              <a:t>/</a:t>
            </a:r>
            <a:r>
              <a:rPr lang="de-DE" dirty="0">
                <a:latin typeface="+mn-lt"/>
              </a:rPr>
              <a:t>e:</a:t>
            </a:r>
            <a:r>
              <a:rPr lang="en-US" dirty="0" err="1">
                <a:latin typeface="+mn-lt"/>
              </a:rPr>
              <a:t>ʝe</a:t>
            </a:r>
            <a:r>
              <a:rPr lang="en-US" dirty="0"/>
              <a:t>/</a:t>
            </a:r>
            <a:endParaRPr lang="de-DE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1706" y="2975865"/>
            <a:ext cx="933812" cy="462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/la</a:t>
            </a:r>
            <a:r>
              <a:rPr lang="en-US" dirty="0" err="1">
                <a:latin typeface="+mj-lt"/>
              </a:rPr>
              <a:t>ɣe</a:t>
            </a:r>
            <a:r>
              <a:rPr lang="en-US" dirty="0">
                <a:latin typeface="+mj-lt"/>
              </a:rPr>
              <a:t>/</a:t>
            </a:r>
            <a:endParaRPr lang="de-DE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1706" y="3438862"/>
            <a:ext cx="13131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+mj-lt"/>
              </a:rPr>
              <a:t>/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ʝeoɣuð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/</a:t>
            </a:r>
            <a:endParaRPr lang="de-DE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1706" y="4041881"/>
            <a:ext cx="1377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+mj-lt"/>
              </a:rPr>
              <a:t>/</a:t>
            </a:r>
            <a:r>
              <a:rPr lang="de-DE" dirty="0" err="1">
                <a:latin typeface="+mj-lt"/>
              </a:rPr>
              <a:t>bor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ɣian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/</a:t>
            </a:r>
            <a:endParaRPr lang="de-DE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1706" y="4513821"/>
            <a:ext cx="12747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+mj-lt"/>
              </a:rPr>
              <a:t>/</a:t>
            </a:r>
            <a:r>
              <a:rPr lang="de-DE" dirty="0" err="1">
                <a:latin typeface="+mj-lt"/>
              </a:rPr>
              <a:t>fol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ɣian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/</a:t>
            </a:r>
            <a:endParaRPr lang="de-DE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1706" y="4975486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+mj-lt"/>
              </a:rPr>
              <a:t>/</a:t>
            </a:r>
            <a:r>
              <a:rPr lang="de-DE" dirty="0" err="1">
                <a:latin typeface="+mj-lt"/>
              </a:rPr>
              <a:t>mor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ɣe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/</a:t>
            </a:r>
            <a:endParaRPr lang="de-DE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1706" y="5437151"/>
            <a:ext cx="1388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/</a:t>
            </a:r>
            <a:r>
              <a:rPr lang="de-DE" dirty="0" err="1">
                <a:latin typeface="+mj-lt"/>
              </a:rPr>
              <a:t>sor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ɣe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/</a:t>
            </a:r>
            <a:endParaRPr lang="de-DE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28598" y="2482128"/>
            <a:ext cx="104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+mj-lt"/>
              </a:rPr>
              <a:t>eye</a:t>
            </a:r>
            <a:endParaRPr lang="de-DE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28598" y="2977197"/>
            <a:ext cx="2144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+mj-lt"/>
              </a:rPr>
              <a:t>law</a:t>
            </a:r>
            <a:r>
              <a:rPr lang="de-DE" dirty="0">
                <a:latin typeface="+mj-lt"/>
              </a:rPr>
              <a:t> (legal)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28598" y="3438862"/>
            <a:ext cx="1433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+mj-lt"/>
              </a:rPr>
              <a:t>youth</a:t>
            </a:r>
            <a:endParaRPr lang="de-DE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28598" y="4041881"/>
            <a:ext cx="1973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+mj-lt"/>
              </a:rPr>
              <a:t>borrow</a:t>
            </a:r>
            <a:endParaRPr lang="de-DE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28598" y="4513821"/>
            <a:ext cx="1973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+mj-lt"/>
              </a:rPr>
              <a:t>follow</a:t>
            </a:r>
            <a:endParaRPr lang="de-DE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28598" y="4975486"/>
            <a:ext cx="1973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+mj-lt"/>
              </a:rPr>
              <a:t>tomorrow</a:t>
            </a:r>
            <a:endParaRPr lang="de-DE" dirty="0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28598" y="5437151"/>
            <a:ext cx="215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+mj-lt"/>
              </a:rPr>
              <a:t>sorrow</a:t>
            </a:r>
            <a:endParaRPr lang="de-DE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77814" y="3438862"/>
            <a:ext cx="1533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Jugend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77814" y="4041881"/>
            <a:ext cx="18754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borgen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77814" y="4503546"/>
            <a:ext cx="2048708" cy="471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folgen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77814" y="4975486"/>
            <a:ext cx="1581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morgen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77814" y="5437151"/>
            <a:ext cx="1581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Sorge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824967" y="2482128"/>
            <a:ext cx="1533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Auge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1706" y="6073170"/>
            <a:ext cx="749913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+mj-lt"/>
              </a:rPr>
              <a:t>1. </a:t>
            </a:r>
            <a:r>
              <a:rPr lang="de-DE" sz="1600" dirty="0" err="1">
                <a:latin typeface="+mj-lt"/>
              </a:rPr>
              <a:t>Luick</a:t>
            </a:r>
            <a:r>
              <a:rPr lang="de-DE" sz="1600" dirty="0">
                <a:latin typeface="+mj-lt"/>
              </a:rPr>
              <a:t>, </a:t>
            </a:r>
            <a:r>
              <a:rPr lang="de-DE" sz="1600" dirty="0" err="1">
                <a:latin typeface="+mj-lt"/>
              </a:rPr>
              <a:t>Wiessner</a:t>
            </a:r>
            <a:r>
              <a:rPr lang="de-DE" sz="1600" dirty="0">
                <a:latin typeface="+mj-lt"/>
              </a:rPr>
              <a:t>, Katz (2010). Historische Grammatik der Englischen Sprache. 2. garrett11.pdf in der Literaturliste.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4712" y="494302"/>
            <a:ext cx="7984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Nasalisierung und ein turbulenter Luftströmung sind miteinander nicht kompatibel.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74567" y="32637"/>
            <a:ext cx="2969332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>
                <a:latin typeface="+mj-lt"/>
              </a:rPr>
              <a:t>Nasalisierte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Frikative</a:t>
            </a:r>
            <a:endParaRPr lang="en-US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4712" y="1325299"/>
            <a:ext cx="7984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Keine phonologischen Kontraste in den Sprachen der Welt zwischen oralen und nasalen Frikativen.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4712" y="2156296"/>
            <a:ext cx="8859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Ob nasalisierte Frikative überhaupt vorkommen, ist umstritten.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3865" y="2617961"/>
            <a:ext cx="76501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[</a:t>
            </a:r>
            <a:r>
              <a:rPr lang="en-US" dirty="0" err="1">
                <a:latin typeface="+mj-lt"/>
              </a:rPr>
              <a:t>ṽ</a:t>
            </a:r>
            <a:r>
              <a:rPr lang="en-US" dirty="0">
                <a:latin typeface="+mj-lt"/>
              </a:rPr>
              <a:t>] </a:t>
            </a:r>
            <a:r>
              <a:rPr lang="en-US" dirty="0" err="1">
                <a:latin typeface="+mj-lt"/>
              </a:rPr>
              <a:t>laut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Schadenberg</a:t>
            </a:r>
            <a:r>
              <a:rPr lang="en-US" dirty="0">
                <a:latin typeface="+mj-lt"/>
              </a:rPr>
              <a:t> (1982)</a:t>
            </a:r>
            <a:r>
              <a:rPr lang="en-US" baseline="30000" dirty="0">
                <a:latin typeface="+mj-lt"/>
              </a:rPr>
              <a:t>1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Umbundu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einer</a:t>
            </a:r>
            <a:r>
              <a:rPr lang="en-US" dirty="0">
                <a:latin typeface="+mj-lt"/>
              </a:rPr>
              <a:t> Bantu </a:t>
            </a:r>
            <a:r>
              <a:rPr lang="en-US" dirty="0" err="1">
                <a:latin typeface="+mj-lt"/>
              </a:rPr>
              <a:t>Sprache</a:t>
            </a:r>
            <a:r>
              <a:rPr lang="en-US" dirty="0">
                <a:latin typeface="+mj-lt"/>
              </a:rPr>
              <a:t> von Angola </a:t>
            </a:r>
            <a:r>
              <a:rPr lang="en-US" dirty="0" err="1">
                <a:latin typeface="+mj-lt"/>
              </a:rPr>
              <a:t>geben</a:t>
            </a:r>
            <a:r>
              <a:rPr lang="en-US" dirty="0">
                <a:latin typeface="+mj-lt"/>
              </a:rPr>
              <a:t>. </a:t>
            </a:r>
          </a:p>
          <a:p>
            <a:r>
              <a:rPr lang="en-US" dirty="0" err="1">
                <a:latin typeface="+mj-lt"/>
              </a:rPr>
              <a:t>Nasalisierte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Frikative</a:t>
            </a:r>
            <a:r>
              <a:rPr lang="en-US" dirty="0">
                <a:latin typeface="+mj-lt"/>
              </a:rPr>
              <a:t> in </a:t>
            </a:r>
            <a:r>
              <a:rPr lang="en-US" dirty="0" err="1">
                <a:latin typeface="+mj-lt"/>
              </a:rPr>
              <a:t>Coatzospan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Mixtec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laut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Gerfen</a:t>
            </a:r>
            <a:r>
              <a:rPr lang="en-US" dirty="0">
                <a:latin typeface="+mj-lt"/>
              </a:rPr>
              <a:t> (2001)</a:t>
            </a:r>
            <a:r>
              <a:rPr lang="en-US" baseline="30000" dirty="0">
                <a:latin typeface="+mj-lt"/>
              </a:rPr>
              <a:t>2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einer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mexikanischen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Sprache</a:t>
            </a:r>
            <a:r>
              <a:rPr lang="en-US" dirty="0">
                <a:latin typeface="+mj-lt"/>
              </a:rPr>
              <a:t> in Oaxaca, S.W. </a:t>
            </a:r>
            <a:r>
              <a:rPr lang="en-US" dirty="0" err="1">
                <a:latin typeface="+mj-lt"/>
              </a:rPr>
              <a:t>Mexiko</a:t>
            </a:r>
            <a:r>
              <a:rPr lang="en-US" dirty="0">
                <a:latin typeface="+mj-lt"/>
              </a:rPr>
              <a:t>.</a:t>
            </a:r>
            <a:endParaRPr lang="de-DE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4712" y="4376419"/>
            <a:ext cx="8859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Laut </a:t>
            </a:r>
            <a:r>
              <a:rPr lang="de-DE" dirty="0" err="1">
                <a:latin typeface="+mj-lt"/>
              </a:rPr>
              <a:t>Ohala</a:t>
            </a:r>
            <a:r>
              <a:rPr lang="de-DE" dirty="0">
                <a:latin typeface="+mj-lt"/>
              </a:rPr>
              <a:t> et al (1998)</a:t>
            </a:r>
            <a:r>
              <a:rPr lang="de-DE" baseline="30000" dirty="0">
                <a:latin typeface="+mj-lt"/>
              </a:rPr>
              <a:t>3</a:t>
            </a:r>
            <a:r>
              <a:rPr lang="de-DE" dirty="0">
                <a:latin typeface="+mj-lt"/>
              </a:rPr>
              <a:t> sind das eventuell keine nasalisierten Frikative sondern </a:t>
            </a:r>
            <a:r>
              <a:rPr lang="de-DE" dirty="0" err="1">
                <a:latin typeface="+mj-lt"/>
              </a:rPr>
              <a:t>Approximanten</a:t>
            </a:r>
            <a:r>
              <a:rPr lang="de-DE" dirty="0">
                <a:latin typeface="+mj-lt"/>
              </a:rPr>
              <a:t> (siehe auch </a:t>
            </a:r>
            <a:r>
              <a:rPr lang="de-DE" dirty="0" err="1">
                <a:latin typeface="+mj-lt"/>
              </a:rPr>
              <a:t>Shosted</a:t>
            </a:r>
            <a:r>
              <a:rPr lang="de-DE" dirty="0">
                <a:latin typeface="+mj-lt"/>
              </a:rPr>
              <a:t>, 2006</a:t>
            </a:r>
            <a:r>
              <a:rPr lang="de-DE" baseline="30000" dirty="0">
                <a:latin typeface="+mj-lt"/>
              </a:rPr>
              <a:t>4</a:t>
            </a:r>
            <a:r>
              <a:rPr lang="de-DE" dirty="0">
                <a:latin typeface="+mj-lt"/>
              </a:rPr>
              <a:t> dazu).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4712" y="5330528"/>
            <a:ext cx="79844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+mj-lt"/>
              </a:rPr>
              <a:t>1. Schadenberg (1982</a:t>
            </a:r>
            <a:r>
              <a:rPr lang="de-DE" sz="1600" i="1" dirty="0">
                <a:latin typeface="+mj-lt"/>
              </a:rPr>
              <a:t>) J. African </a:t>
            </a:r>
            <a:r>
              <a:rPr lang="de-DE" sz="1600" i="1" dirty="0" err="1">
                <a:latin typeface="+mj-lt"/>
              </a:rPr>
              <a:t>Languages</a:t>
            </a:r>
            <a:r>
              <a:rPr lang="de-DE" sz="1600" i="1" dirty="0">
                <a:latin typeface="+mj-lt"/>
              </a:rPr>
              <a:t> and </a:t>
            </a:r>
            <a:r>
              <a:rPr lang="de-DE" sz="1600" i="1" dirty="0" err="1">
                <a:latin typeface="+mj-lt"/>
              </a:rPr>
              <a:t>Linguistics</a:t>
            </a:r>
            <a:endParaRPr lang="de-DE" sz="1600" i="1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4712" y="5669082"/>
            <a:ext cx="7722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+mj-lt"/>
              </a:rPr>
              <a:t>2. </a:t>
            </a:r>
            <a:r>
              <a:rPr lang="de-DE" sz="1600" dirty="0" err="1">
                <a:latin typeface="+mj-lt"/>
              </a:rPr>
              <a:t>Gerfen</a:t>
            </a:r>
            <a:r>
              <a:rPr lang="de-DE" sz="1600" dirty="0">
                <a:latin typeface="+mj-lt"/>
              </a:rPr>
              <a:t> (2001) </a:t>
            </a:r>
            <a:r>
              <a:rPr lang="en-US" sz="1600" i="1" dirty="0">
                <a:latin typeface="+mj-lt"/>
              </a:rPr>
              <a:t>Int. </a:t>
            </a:r>
            <a:r>
              <a:rPr lang="en-US" sz="1600" i="1" dirty="0" err="1">
                <a:latin typeface="+mj-lt"/>
              </a:rPr>
              <a:t>l</a:t>
            </a:r>
            <a:r>
              <a:rPr lang="en-US" sz="1600" i="1" dirty="0">
                <a:latin typeface="+mj-lt"/>
              </a:rPr>
              <a:t> Journal of American Linguistics</a:t>
            </a:r>
            <a:endParaRPr lang="de-DE" sz="1600" i="1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4712" y="5984474"/>
            <a:ext cx="7722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j-lt"/>
              </a:rPr>
              <a:t>3. http://www.icacommission.org/Proceedings/ICA1998Seattle/pdfs/vol_4/2921_1.pdf</a:t>
            </a:r>
            <a:endParaRPr lang="de-DE" sz="16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712" y="6323028"/>
            <a:ext cx="79844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+mj-lt"/>
              </a:rPr>
              <a:t>4. </a:t>
            </a:r>
            <a:r>
              <a:rPr lang="en-US" sz="1600" dirty="0">
                <a:latin typeface="+mj-lt"/>
              </a:rPr>
              <a:t>http://linguistics.berkeley.edu/dissertations/Shosted_dissertation_2006.pdf</a:t>
            </a:r>
            <a:endParaRPr lang="de-DE" sz="1600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74567" y="32637"/>
            <a:ext cx="2969332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>
                <a:latin typeface="+mj-lt"/>
              </a:rPr>
              <a:t>Nasalisierte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Frikative</a:t>
            </a:r>
            <a:endParaRPr lang="en-US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3609" y="938790"/>
            <a:ext cx="6764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Synchrone Evidenzen. Laut </a:t>
            </a:r>
            <a:r>
              <a:rPr lang="de-DE" dirty="0" err="1">
                <a:latin typeface="+mj-lt"/>
              </a:rPr>
              <a:t>Ohala</a:t>
            </a:r>
            <a:r>
              <a:rPr lang="de-DE" dirty="0">
                <a:latin typeface="+mj-lt"/>
              </a:rPr>
              <a:t> (1993)</a:t>
            </a:r>
            <a:r>
              <a:rPr lang="de-DE" baseline="30000" dirty="0">
                <a:latin typeface="+mj-lt"/>
              </a:rPr>
              <a:t>1</a:t>
            </a:r>
            <a:endParaRPr lang="de-DE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3609" y="1780940"/>
            <a:ext cx="7675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+mj-lt"/>
              </a:rPr>
              <a:t>Engl. </a:t>
            </a:r>
            <a:r>
              <a:rPr lang="de-DE" i="1" dirty="0">
                <a:latin typeface="+mj-lt"/>
              </a:rPr>
              <a:t>human</a:t>
            </a:r>
            <a:r>
              <a:rPr lang="de-DE" dirty="0">
                <a:latin typeface="+mj-lt"/>
              </a:rPr>
              <a:t>, /</a:t>
            </a:r>
            <a:r>
              <a:rPr lang="de-DE" dirty="0" err="1">
                <a:latin typeface="+mj-lt"/>
              </a:rPr>
              <a:t>hjumən</a:t>
            </a:r>
            <a:r>
              <a:rPr lang="de-DE" dirty="0">
                <a:latin typeface="+mj-lt"/>
              </a:rPr>
              <a:t>/, [</a:t>
            </a:r>
            <a:r>
              <a:rPr lang="de-DE" dirty="0" err="1">
                <a:latin typeface="+mj-lt"/>
              </a:rPr>
              <a:t>çu</a:t>
            </a:r>
            <a:r>
              <a:rPr lang="de-DE" dirty="0">
                <a:latin typeface="+mj-lt"/>
              </a:rPr>
              <a:t>...] jedoch </a:t>
            </a:r>
            <a:r>
              <a:rPr lang="de-DE" i="1" dirty="0">
                <a:latin typeface="+mj-lt"/>
              </a:rPr>
              <a:t>inhuman</a:t>
            </a:r>
            <a:r>
              <a:rPr lang="de-DE" dirty="0">
                <a:latin typeface="+mj-lt"/>
              </a:rPr>
              <a:t> [</a:t>
            </a:r>
            <a:r>
              <a:rPr lang="de-DE" dirty="0" err="1">
                <a:latin typeface="+mj-lt"/>
              </a:rPr>
              <a:t>ɪnhju</a:t>
            </a:r>
            <a:r>
              <a:rPr lang="de-DE" dirty="0">
                <a:latin typeface="+mj-lt"/>
              </a:rPr>
              <a:t>...]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77121" y="5425655"/>
            <a:ext cx="51573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+mj-lt"/>
              </a:rPr>
              <a:t>Ohala1993b.pdf in der Literaturliste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xpo">
      <a:majorFont>
        <a:latin typeface="Calibri"/>
        <a:ea typeface=""/>
        <a:cs typeface=""/>
        <a:font script="Jpan" typeface="ＭＳ ゴシック"/>
      </a:majorFont>
      <a:minorFont>
        <a:latin typeface="Calibri"/>
        <a:ea typeface=""/>
        <a:cs typeface=""/>
        <a:font script="Jpan" typeface="ＭＳ 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+mj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205</TotalTime>
  <Words>508</Words>
  <Application>Microsoft Macintosh PowerPoint</Application>
  <PresentationFormat>On-screen Show (4:3)</PresentationFormat>
  <Paragraphs>49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Default Theme</vt:lpstr>
      <vt:lpstr>PowerPoint Presentation</vt:lpstr>
      <vt:lpstr>PowerPoint Presentation</vt:lpstr>
      <vt:lpstr>PowerPoint Presentation</vt:lpstr>
      <vt:lpstr>PowerPoint Presentation</vt:lpstr>
    </vt:vector>
  </TitlesOfParts>
  <Company>IPS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Microsoft Office User</cp:lastModifiedBy>
  <cp:revision>13</cp:revision>
  <dcterms:created xsi:type="dcterms:W3CDTF">2016-10-28T04:29:52Z</dcterms:created>
  <dcterms:modified xsi:type="dcterms:W3CDTF">2020-10-25T07:36:22Z</dcterms:modified>
</cp:coreProperties>
</file>