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11" r:id="rId2"/>
    <p:sldId id="328" r:id="rId3"/>
    <p:sldId id="329" r:id="rId4"/>
    <p:sldId id="330" r:id="rId5"/>
    <p:sldId id="331" r:id="rId6"/>
    <p:sldId id="332" r:id="rId7"/>
    <p:sldId id="333" r:id="rId8"/>
    <p:sldId id="334" r:id="rId9"/>
    <p:sldId id="335" r:id="rId10"/>
    <p:sldId id="315" r:id="rId11"/>
    <p:sldId id="312" r:id="rId12"/>
    <p:sldId id="313" r:id="rId13"/>
    <p:sldId id="314" r:id="rId14"/>
    <p:sldId id="303" r:id="rId15"/>
    <p:sldId id="260" r:id="rId16"/>
    <p:sldId id="294" r:id="rId17"/>
    <p:sldId id="277" r:id="rId18"/>
    <p:sldId id="316" r:id="rId19"/>
    <p:sldId id="317" r:id="rId20"/>
    <p:sldId id="318" r:id="rId21"/>
    <p:sldId id="319" r:id="rId22"/>
    <p:sldId id="295" r:id="rId23"/>
    <p:sldId id="320" r:id="rId24"/>
    <p:sldId id="321" r:id="rId25"/>
    <p:sldId id="323" r:id="rId26"/>
    <p:sldId id="324" r:id="rId27"/>
    <p:sldId id="325" r:id="rId28"/>
    <p:sldId id="326" r:id="rId29"/>
    <p:sldId id="32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autoAdjust="0"/>
    <p:restoredTop sz="94627" autoAdjust="0"/>
  </p:normalViewPr>
  <p:slideViewPr>
    <p:cSldViewPr snapToObjects="1">
      <p:cViewPr varScale="1">
        <p:scale>
          <a:sx n="138" d="100"/>
          <a:sy n="138" d="100"/>
        </p:scale>
        <p:origin x="176"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7137A3-F560-5F44-8101-3AE1B4E3A6E4}" type="datetimeFigureOut">
              <a:rPr lang="en-US" smtClean="0"/>
              <a:pPr/>
              <a:t>11/5/20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54AE16-2834-7445-B6C9-D160547E79D4}" type="slidenum">
              <a:rPr lang="en-GB" smtClean="0"/>
              <a:pPr/>
              <a:t>‹#›</a:t>
            </a:fld>
            <a:endParaRPr lang="en-GB"/>
          </a:p>
        </p:txBody>
      </p:sp>
    </p:spTree>
    <p:extLst>
      <p:ext uri="{BB962C8B-B14F-4D97-AF65-F5344CB8AC3E}">
        <p14:creationId xmlns:p14="http://schemas.microsoft.com/office/powerpoint/2010/main" val="4044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C559DF-C251-274C-802C-28BD145F87CC}" type="datetimeFigureOut">
              <a:rPr lang="en-US" smtClean="0"/>
              <a:pPr/>
              <a:t>11/5/20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FEFEB-7966-AA42-8E6E-CA349B0E5E5B}" type="slidenum">
              <a:rPr lang="en-GB" smtClean="0"/>
              <a:pPr/>
              <a:t>‹#›</a:t>
            </a:fld>
            <a:endParaRPr lang="en-GB"/>
          </a:p>
        </p:txBody>
      </p:sp>
    </p:spTree>
    <p:extLst>
      <p:ext uri="{BB962C8B-B14F-4D97-AF65-F5344CB8AC3E}">
        <p14:creationId xmlns:p14="http://schemas.microsoft.com/office/powerpoint/2010/main" val="3581649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F42701C-C9DD-2648-8631-8DC318BA69B0}" type="slidenum">
              <a:rPr lang="de-DE"/>
              <a:pPr/>
              <a:t>25</a:t>
            </a:fld>
            <a:endParaRPr 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51B4517-D8CD-8D46-A8BA-98736A252E0E}" type="slidenum">
              <a:rPr lang="de-DE"/>
              <a:pPr/>
              <a:t>26</a:t>
            </a:fld>
            <a:endParaRPr lang="de-DE"/>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0C2D40E-3157-CF41-97E8-5B0606BF58D0}" type="slidenum">
              <a:rPr lang="de-DE"/>
              <a:pPr/>
              <a:t>27</a:t>
            </a:fld>
            <a:endParaRPr lang="de-DE"/>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1CE00F5-50FB-2746-BB04-59154579B5EA}" type="slidenum">
              <a:rPr lang="de-DE"/>
              <a:pPr/>
              <a:t>28</a:t>
            </a:fld>
            <a:endParaRPr lang="de-DE"/>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11/5/20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11/5/20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11/5/20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11/5/20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7A6ED096-8A8A-5544-9860-F94C5D2D4F0B}" type="datetimeFigureOut">
              <a:rPr lang="en-US" smtClean="0"/>
              <a:pPr/>
              <a:t>11/5/20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5" name="Date Placeholder 4"/>
          <p:cNvSpPr>
            <a:spLocks noGrp="1"/>
          </p:cNvSpPr>
          <p:nvPr>
            <p:ph type="dt" sz="half" idx="10"/>
          </p:nvPr>
        </p:nvSpPr>
        <p:spPr/>
        <p:txBody>
          <a:bodyPr/>
          <a:lstStyle/>
          <a:p>
            <a:fld id="{7A6ED096-8A8A-5544-9860-F94C5D2D4F0B}" type="datetimeFigureOut">
              <a:rPr lang="en-US" smtClean="0"/>
              <a:pPr/>
              <a:t>11/5/20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7" name="Date Placeholder 6"/>
          <p:cNvSpPr>
            <a:spLocks noGrp="1"/>
          </p:cNvSpPr>
          <p:nvPr>
            <p:ph type="dt" sz="half" idx="10"/>
          </p:nvPr>
        </p:nvSpPr>
        <p:spPr/>
        <p:txBody>
          <a:bodyPr/>
          <a:lstStyle/>
          <a:p>
            <a:fld id="{7A6ED096-8A8A-5544-9860-F94C5D2D4F0B}" type="datetimeFigureOut">
              <a:rPr lang="en-US" smtClean="0"/>
              <a:pPr/>
              <a:t>11/5/20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Date Placeholder 2"/>
          <p:cNvSpPr>
            <a:spLocks noGrp="1"/>
          </p:cNvSpPr>
          <p:nvPr>
            <p:ph type="dt" sz="half" idx="10"/>
          </p:nvPr>
        </p:nvSpPr>
        <p:spPr/>
        <p:txBody>
          <a:bodyPr/>
          <a:lstStyle/>
          <a:p>
            <a:fld id="{7A6ED096-8A8A-5544-9860-F94C5D2D4F0B}" type="datetimeFigureOut">
              <a:rPr lang="en-US" smtClean="0"/>
              <a:pPr/>
              <a:t>11/5/20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ED096-8A8A-5544-9860-F94C5D2D4F0B}" type="datetimeFigureOut">
              <a:rPr lang="en-US" smtClean="0"/>
              <a:pPr/>
              <a:t>11/5/20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A6ED096-8A8A-5544-9860-F94C5D2D4F0B}" type="datetimeFigureOut">
              <a:rPr lang="en-US" smtClean="0"/>
              <a:pPr/>
              <a:t>11/5/20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A6ED096-8A8A-5544-9860-F94C5D2D4F0B}" type="datetimeFigureOut">
              <a:rPr lang="en-US" smtClean="0"/>
              <a:pPr/>
              <a:t>11/5/20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ED096-8A8A-5544-9860-F94C5D2D4F0B}" type="datetimeFigureOut">
              <a:rPr lang="en-US" smtClean="0"/>
              <a:pPr/>
              <a:t>11/5/20</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8AC7D-1320-6741-AAB4-04F59E5813D2}"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12"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6.png"/><Relationship Id="rId5" Type="http://schemas.microsoft.com/office/2007/relationships/media" Target="../media/media3.WAV"/><Relationship Id="rId10" Type="http://schemas.openxmlformats.org/officeDocument/2006/relationships/image" Target="../media/image5.png"/><Relationship Id="rId4" Type="http://schemas.openxmlformats.org/officeDocument/2006/relationships/audio" Target="../media/media2.WAV"/><Relationship Id="rId9"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fEN8YAXdOa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79388" y="836613"/>
            <a:ext cx="7921625" cy="83026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1. Variation in der Produktion der Sprache verursacht </a:t>
            </a:r>
            <a:r>
              <a:rPr lang="de-DE" sz="2400" b="1" dirty="0">
                <a:latin typeface="Calibri"/>
                <a:cs typeface="Calibri"/>
              </a:rPr>
              <a:t>Zweideutigkeiten  in der  </a:t>
            </a:r>
            <a:r>
              <a:rPr lang="de-DE" sz="2400" b="1" dirty="0" err="1">
                <a:latin typeface="Calibri"/>
                <a:cs typeface="Calibri"/>
              </a:rPr>
              <a:t>Perzeption</a:t>
            </a:r>
            <a:r>
              <a:rPr lang="de-DE" sz="2400" b="1" dirty="0">
                <a:latin typeface="Calibri"/>
                <a:cs typeface="Calibri"/>
              </a:rPr>
              <a:t> </a:t>
            </a:r>
            <a:r>
              <a:rPr lang="de-DE" sz="2400" dirty="0">
                <a:latin typeface="Calibri"/>
                <a:cs typeface="Calibri"/>
              </a:rPr>
              <a:t>der Sprache.</a:t>
            </a:r>
          </a:p>
        </p:txBody>
      </p:sp>
      <p:sp>
        <p:nvSpPr>
          <p:cNvPr id="3" name="Text Box 8"/>
          <p:cNvSpPr txBox="1">
            <a:spLocks noChangeArrowheads="1"/>
          </p:cNvSpPr>
          <p:nvPr/>
        </p:nvSpPr>
        <p:spPr bwMode="auto">
          <a:xfrm>
            <a:off x="179388" y="1773238"/>
            <a:ext cx="8135937"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2. Wegen der Zweideutigkeiten macht der Hörer manchmal eine </a:t>
            </a:r>
            <a:r>
              <a:rPr lang="de-DE" sz="2400" b="1" dirty="0">
                <a:latin typeface="Calibri"/>
                <a:cs typeface="Calibri"/>
              </a:rPr>
              <a:t>falsche Interpretation</a:t>
            </a:r>
            <a:r>
              <a:rPr lang="de-DE" sz="2400" dirty="0">
                <a:latin typeface="Calibri"/>
                <a:cs typeface="Calibri"/>
              </a:rPr>
              <a:t> der Sprachproduktion. Dies ist der Ursprung eines sogenannten </a:t>
            </a:r>
            <a:r>
              <a:rPr lang="de-DE" sz="2400" b="1" dirty="0">
                <a:latin typeface="Calibri"/>
                <a:cs typeface="Calibri"/>
              </a:rPr>
              <a:t>Mini</a:t>
            </a:r>
            <a:r>
              <a:rPr lang="en-GB" sz="2400" b="1" dirty="0">
                <a:latin typeface="Calibri"/>
                <a:cs typeface="Calibri"/>
              </a:rPr>
              <a:t>-</a:t>
            </a:r>
            <a:r>
              <a:rPr lang="de-DE" sz="2400" b="1" dirty="0">
                <a:latin typeface="Calibri"/>
                <a:cs typeface="Calibri"/>
              </a:rPr>
              <a:t>Lautwandels</a:t>
            </a:r>
            <a:r>
              <a:rPr lang="de-DE" sz="2400" dirty="0">
                <a:latin typeface="Calibri"/>
                <a:cs typeface="Calibri"/>
              </a:rPr>
              <a:t>.</a:t>
            </a:r>
          </a:p>
        </p:txBody>
      </p:sp>
      <p:sp>
        <p:nvSpPr>
          <p:cNvPr id="4" name="Text Box 10"/>
          <p:cNvSpPr txBox="1">
            <a:spLocks noChangeArrowheads="1"/>
          </p:cNvSpPr>
          <p:nvPr/>
        </p:nvSpPr>
        <p:spPr bwMode="auto">
          <a:xfrm>
            <a:off x="533400" y="3962400"/>
            <a:ext cx="8280400"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3. Ob dieser  Mini-Lautwandel  sich zu einem tatsächlichen (Maxi) Lautwandel entwickelt,  hängt von psychologischen und soziologischen Faktoren ab.</a:t>
            </a:r>
          </a:p>
        </p:txBody>
      </p:sp>
      <p:sp>
        <p:nvSpPr>
          <p:cNvPr id="5" name="Text Box 13"/>
          <p:cNvSpPr txBox="1">
            <a:spLocks noChangeArrowheads="1"/>
          </p:cNvSpPr>
          <p:nvPr/>
        </p:nvSpPr>
        <p:spPr bwMode="auto">
          <a:xfrm>
            <a:off x="179388" y="5516563"/>
            <a:ext cx="7489825"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Nur 1. und 2, </a:t>
            </a:r>
            <a:r>
              <a:rPr lang="de-DE" sz="2400" b="1" dirty="0">
                <a:latin typeface="Calibri"/>
                <a:cs typeface="Calibri"/>
              </a:rPr>
              <a:t>jedoch nicht 3</a:t>
            </a:r>
            <a:r>
              <a:rPr lang="de-DE" sz="2400" dirty="0">
                <a:latin typeface="Calibri"/>
                <a:cs typeface="Calibri"/>
              </a:rPr>
              <a:t> können wissenschaftlich/empirisch laut </a:t>
            </a:r>
            <a:r>
              <a:rPr lang="de-DE" sz="2400" dirty="0" err="1">
                <a:latin typeface="Calibri"/>
                <a:cs typeface="Calibri"/>
              </a:rPr>
              <a:t>Ohala</a:t>
            </a:r>
            <a:r>
              <a:rPr lang="de-DE" sz="2400" dirty="0">
                <a:latin typeface="Calibri"/>
                <a:cs typeface="Calibri"/>
              </a:rPr>
              <a:t> untersucht werden. (!)</a:t>
            </a:r>
          </a:p>
        </p:txBody>
      </p:sp>
      <p:sp>
        <p:nvSpPr>
          <p:cNvPr id="6" name="Text Box 14"/>
          <p:cNvSpPr txBox="1">
            <a:spLocks noChangeArrowheads="1"/>
          </p:cNvSpPr>
          <p:nvPr/>
        </p:nvSpPr>
        <p:spPr bwMode="auto">
          <a:xfrm>
            <a:off x="381000" y="3505200"/>
            <a:ext cx="4343400" cy="457200"/>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solidFill>
                  <a:srgbClr val="0000FF"/>
                </a:solidFill>
                <a:latin typeface="Calibri"/>
                <a:cs typeface="Calibri"/>
              </a:rPr>
              <a:t>Verbreitung</a:t>
            </a:r>
          </a:p>
        </p:txBody>
      </p:sp>
      <p:sp>
        <p:nvSpPr>
          <p:cNvPr id="7" name="Rectangle 16"/>
          <p:cNvSpPr>
            <a:spLocks noChangeArrowheads="1"/>
          </p:cNvSpPr>
          <p:nvPr/>
        </p:nvSpPr>
        <p:spPr bwMode="auto">
          <a:xfrm>
            <a:off x="1403648" y="0"/>
            <a:ext cx="5621551"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prstTxWarp prst="textNoShape">
              <a:avLst/>
            </a:prstTxWarp>
            <a:spAutoFit/>
          </a:bodyPr>
          <a:lstStyle/>
          <a:p>
            <a:r>
              <a:rPr lang="en-GB" sz="2400" dirty="0" err="1">
                <a:latin typeface="Calibri"/>
                <a:cs typeface="Calibri"/>
              </a:rPr>
              <a:t>Ursprung</a:t>
            </a:r>
            <a:r>
              <a:rPr lang="en-GB" sz="2400" dirty="0">
                <a:latin typeface="Calibri"/>
                <a:cs typeface="Calibri"/>
              </a:rPr>
              <a:t> und </a:t>
            </a:r>
            <a:r>
              <a:rPr lang="en-GB" sz="2400" dirty="0" err="1">
                <a:latin typeface="Calibri"/>
                <a:cs typeface="Calibri"/>
              </a:rPr>
              <a:t>Verbreitung</a:t>
            </a:r>
            <a:r>
              <a:rPr lang="en-GB" sz="2400" dirty="0">
                <a:latin typeface="Calibri"/>
                <a:cs typeface="Calibri"/>
              </a:rPr>
              <a:t> des </a:t>
            </a:r>
            <a:r>
              <a:rPr lang="en-GB" sz="2400" dirty="0" err="1">
                <a:latin typeface="Calibri"/>
                <a:cs typeface="Calibri"/>
              </a:rPr>
              <a:t>Lautwandels</a:t>
            </a:r>
            <a:endParaRPr lang="de-DE" sz="2400" dirty="0">
              <a:latin typeface="Calibri"/>
              <a:cs typeface="Calibri"/>
            </a:endParaRPr>
          </a:p>
        </p:txBody>
      </p:sp>
      <p:sp>
        <p:nvSpPr>
          <p:cNvPr id="8" name="TextBox 7"/>
          <p:cNvSpPr txBox="1"/>
          <p:nvPr/>
        </p:nvSpPr>
        <p:spPr>
          <a:xfrm>
            <a:off x="304800" y="457200"/>
            <a:ext cx="1336431" cy="461665"/>
          </a:xfrm>
          <a:prstGeom prst="rect">
            <a:avLst/>
          </a:prstGeom>
          <a:noFill/>
        </p:spPr>
        <p:txBody>
          <a:bodyPr wrap="square" rtlCol="0">
            <a:spAutoFit/>
          </a:bodyPr>
          <a:lstStyle/>
          <a:p>
            <a:r>
              <a:rPr lang="de-DE" sz="2400" dirty="0">
                <a:solidFill>
                  <a:srgbClr val="0000FF"/>
                </a:solidFill>
                <a:latin typeface="Calibri"/>
                <a:cs typeface="Calibri"/>
              </a:rPr>
              <a:t>Ursprung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1403648" y="0"/>
            <a:ext cx="6377617"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prstTxWarp prst="textNoShape">
              <a:avLst/>
            </a:prstTxWarp>
            <a:spAutoFit/>
          </a:bodyPr>
          <a:lstStyle/>
          <a:p>
            <a:r>
              <a:rPr lang="de-DE" sz="2400">
                <a:latin typeface="Calibri"/>
                <a:cs typeface="Calibri"/>
              </a:rPr>
              <a:t>Koartikulation und der Ursprung des Lautwandels</a:t>
            </a:r>
          </a:p>
        </p:txBody>
      </p:sp>
      <p:sp>
        <p:nvSpPr>
          <p:cNvPr id="7" name="TextBox 6"/>
          <p:cNvSpPr txBox="1"/>
          <p:nvPr/>
        </p:nvSpPr>
        <p:spPr>
          <a:xfrm>
            <a:off x="388492" y="461665"/>
            <a:ext cx="7920880" cy="1200328"/>
          </a:xfrm>
          <a:prstGeom prst="rect">
            <a:avLst/>
          </a:prstGeom>
          <a:noFill/>
        </p:spPr>
        <p:txBody>
          <a:bodyPr wrap="square" rtlCol="0">
            <a:spAutoFit/>
          </a:bodyPr>
          <a:lstStyle/>
          <a:p>
            <a:r>
              <a:rPr lang="de-DE" sz="2400" b="1" dirty="0" err="1">
                <a:latin typeface="+mj-lt"/>
                <a:cs typeface="Arial"/>
              </a:rPr>
              <a:t>Koartikulation</a:t>
            </a:r>
            <a:r>
              <a:rPr lang="de-DE" sz="2400" dirty="0">
                <a:latin typeface="+mj-lt"/>
                <a:cs typeface="Arial"/>
              </a:rPr>
              <a:t> – die Überlappung und gegenseitige Beeinflussung von Sprachlauten in der Zeit – ist für </a:t>
            </a:r>
            <a:r>
              <a:rPr lang="de-DE" sz="2400" dirty="0" err="1">
                <a:latin typeface="+mj-lt"/>
                <a:cs typeface="Arial"/>
              </a:rPr>
              <a:t>Ohala</a:t>
            </a:r>
            <a:r>
              <a:rPr lang="de-DE" sz="2400" dirty="0">
                <a:latin typeface="+mj-lt"/>
                <a:cs typeface="Arial"/>
              </a:rPr>
              <a:t> </a:t>
            </a:r>
            <a:r>
              <a:rPr lang="de-DE" sz="2400" b="1" dirty="0">
                <a:latin typeface="+mj-lt"/>
                <a:cs typeface="Arial"/>
              </a:rPr>
              <a:t>mit dem Ursprung des Lautwandels verbunden.</a:t>
            </a:r>
          </a:p>
        </p:txBody>
      </p:sp>
      <p:sp>
        <p:nvSpPr>
          <p:cNvPr id="9" name="TextBox 8"/>
          <p:cNvSpPr txBox="1"/>
          <p:nvPr/>
        </p:nvSpPr>
        <p:spPr>
          <a:xfrm>
            <a:off x="344116" y="2852936"/>
            <a:ext cx="7776864" cy="830997"/>
          </a:xfrm>
          <a:prstGeom prst="rect">
            <a:avLst/>
          </a:prstGeom>
          <a:noFill/>
        </p:spPr>
        <p:txBody>
          <a:bodyPr wrap="square" rtlCol="0">
            <a:spAutoFit/>
          </a:bodyPr>
          <a:lstStyle/>
          <a:p>
            <a:r>
              <a:rPr lang="de-DE" sz="2400" dirty="0">
                <a:latin typeface="+mj-lt"/>
                <a:cs typeface="Arial"/>
              </a:rPr>
              <a:t>Perzeption: </a:t>
            </a:r>
            <a:r>
              <a:rPr lang="de-DE" sz="2400" b="1" dirty="0">
                <a:latin typeface="+mj-lt"/>
                <a:cs typeface="Arial"/>
              </a:rPr>
              <a:t>Hörer kompensieren </a:t>
            </a:r>
            <a:r>
              <a:rPr lang="de-DE" sz="2400" dirty="0">
                <a:latin typeface="+mj-lt"/>
                <a:cs typeface="Arial"/>
              </a:rPr>
              <a:t>oder normieren  für die </a:t>
            </a:r>
            <a:r>
              <a:rPr lang="de-DE" sz="2400" dirty="0" err="1">
                <a:latin typeface="+mj-lt"/>
                <a:cs typeface="Arial"/>
              </a:rPr>
              <a:t>Koartikulation</a:t>
            </a:r>
            <a:r>
              <a:rPr lang="de-DE" sz="2400" dirty="0">
                <a:latin typeface="+mj-lt"/>
                <a:cs typeface="Arial"/>
              </a:rPr>
              <a:t>.</a:t>
            </a:r>
          </a:p>
        </p:txBody>
      </p:sp>
      <p:sp>
        <p:nvSpPr>
          <p:cNvPr id="10" name="TextBox 9"/>
          <p:cNvSpPr txBox="1"/>
          <p:nvPr/>
        </p:nvSpPr>
        <p:spPr>
          <a:xfrm>
            <a:off x="388492" y="3933056"/>
            <a:ext cx="8019280" cy="1200328"/>
          </a:xfrm>
          <a:prstGeom prst="rect">
            <a:avLst/>
          </a:prstGeom>
          <a:noFill/>
        </p:spPr>
        <p:txBody>
          <a:bodyPr wrap="square" rtlCol="0">
            <a:spAutoFit/>
          </a:bodyPr>
          <a:lstStyle/>
          <a:p>
            <a:r>
              <a:rPr lang="de-DE" sz="2400" dirty="0">
                <a:latin typeface="+mj-lt"/>
                <a:cs typeface="Arial"/>
              </a:rPr>
              <a:t>Lautwandel kann vorkommen, </a:t>
            </a:r>
            <a:r>
              <a:rPr lang="de-DE" sz="2400" b="1" dirty="0">
                <a:latin typeface="+mj-lt"/>
                <a:cs typeface="Arial"/>
              </a:rPr>
              <a:t>wenn ausnahmsweise Hörer ungenügend (</a:t>
            </a:r>
            <a:r>
              <a:rPr lang="de-DE" sz="2400" b="1" dirty="0" err="1">
                <a:latin typeface="+mj-lt"/>
                <a:cs typeface="Arial"/>
              </a:rPr>
              <a:t>Hypocorrection</a:t>
            </a:r>
            <a:r>
              <a:rPr lang="de-DE" sz="2400" b="1" dirty="0">
                <a:latin typeface="+mj-lt"/>
                <a:cs typeface="Arial"/>
              </a:rPr>
              <a:t>) oder zu viel (</a:t>
            </a:r>
            <a:r>
              <a:rPr lang="de-DE" sz="2400" b="1" dirty="0" err="1">
                <a:latin typeface="+mj-lt"/>
                <a:cs typeface="Arial"/>
              </a:rPr>
              <a:t>Hypercorrection</a:t>
            </a:r>
            <a:r>
              <a:rPr lang="de-DE" sz="2400" b="1" dirty="0">
                <a:latin typeface="+mj-lt"/>
                <a:cs typeface="Arial"/>
              </a:rPr>
              <a:t>) für die </a:t>
            </a:r>
            <a:r>
              <a:rPr lang="de-DE" sz="2400" b="1" dirty="0" err="1">
                <a:latin typeface="+mj-lt"/>
                <a:cs typeface="Arial"/>
              </a:rPr>
              <a:t>Koartikulation</a:t>
            </a:r>
            <a:r>
              <a:rPr lang="de-DE" sz="2400" b="1" dirty="0">
                <a:latin typeface="+mj-lt"/>
                <a:cs typeface="Arial"/>
              </a:rPr>
              <a:t> kompensieren</a:t>
            </a:r>
            <a:r>
              <a:rPr lang="de-DE" sz="2400" dirty="0">
                <a:latin typeface="+mj-lt"/>
                <a:cs typeface="Arial"/>
              </a:rPr>
              <a:t>.</a:t>
            </a:r>
          </a:p>
        </p:txBody>
      </p:sp>
      <p:sp>
        <p:nvSpPr>
          <p:cNvPr id="11" name="TextBox 10"/>
          <p:cNvSpPr txBox="1"/>
          <p:nvPr/>
        </p:nvSpPr>
        <p:spPr>
          <a:xfrm>
            <a:off x="251520" y="1772816"/>
            <a:ext cx="7869460" cy="830997"/>
          </a:xfrm>
          <a:prstGeom prst="rect">
            <a:avLst/>
          </a:prstGeom>
          <a:noFill/>
        </p:spPr>
        <p:txBody>
          <a:bodyPr wrap="square" rtlCol="0">
            <a:spAutoFit/>
          </a:bodyPr>
          <a:lstStyle/>
          <a:p>
            <a:r>
              <a:rPr lang="de-DE" sz="2400" dirty="0" err="1">
                <a:latin typeface="+mj-lt"/>
                <a:cs typeface="Arial"/>
              </a:rPr>
              <a:t>Koartikulation</a:t>
            </a:r>
            <a:r>
              <a:rPr lang="de-DE" sz="2400" dirty="0">
                <a:latin typeface="+mj-lt"/>
                <a:cs typeface="Arial"/>
              </a:rPr>
              <a:t> ist vielfältig: es gibt </a:t>
            </a:r>
            <a:r>
              <a:rPr lang="de-DE" sz="2400" b="1" dirty="0">
                <a:latin typeface="+mj-lt"/>
                <a:cs typeface="Arial"/>
              </a:rPr>
              <a:t>keine Äußerung ohne </a:t>
            </a:r>
            <a:r>
              <a:rPr lang="de-DE" sz="2400" b="1" dirty="0" err="1">
                <a:latin typeface="+mj-lt"/>
                <a:cs typeface="Arial"/>
              </a:rPr>
              <a:t>Koartikulation</a:t>
            </a:r>
            <a:r>
              <a:rPr lang="de-DE" sz="2400" b="1" dirty="0">
                <a:latin typeface="+mj-lt"/>
                <a:cs typeface="Arial"/>
              </a:rPr>
              <a:t> und </a:t>
            </a:r>
            <a:r>
              <a:rPr lang="de-DE" sz="2400" b="1" dirty="0" err="1">
                <a:latin typeface="+mj-lt"/>
                <a:cs typeface="Arial"/>
              </a:rPr>
              <a:t>Koartikulation</a:t>
            </a:r>
            <a:r>
              <a:rPr lang="de-DE" sz="2400" b="1" dirty="0">
                <a:latin typeface="+mj-lt"/>
                <a:cs typeface="Arial"/>
              </a:rPr>
              <a:t> ist auch variabel</a:t>
            </a:r>
            <a:r>
              <a:rPr lang="de-DE" sz="2400" dirty="0">
                <a:latin typeface="+mj-lt"/>
                <a:cs typeface="Arial"/>
              </a:rPr>
              <a:t>.</a:t>
            </a:r>
          </a:p>
        </p:txBody>
      </p:sp>
      <p:sp>
        <p:nvSpPr>
          <p:cNvPr id="15" name="TextBox 14"/>
          <p:cNvSpPr txBox="1"/>
          <p:nvPr/>
        </p:nvSpPr>
        <p:spPr>
          <a:xfrm>
            <a:off x="388492" y="5301208"/>
            <a:ext cx="8382000" cy="830997"/>
          </a:xfrm>
          <a:prstGeom prst="rect">
            <a:avLst/>
          </a:prstGeom>
          <a:noFill/>
        </p:spPr>
        <p:txBody>
          <a:bodyPr wrap="square" rtlCol="0">
            <a:spAutoFit/>
          </a:bodyPr>
          <a:lstStyle/>
          <a:p>
            <a:r>
              <a:rPr lang="de-DE" sz="2400" b="1" dirty="0"/>
              <a:t>Nur ein Bruchteil der </a:t>
            </a:r>
            <a:r>
              <a:rPr lang="de-DE" sz="2400" b="1" dirty="0" err="1"/>
              <a:t>Koartikulation</a:t>
            </a:r>
            <a:r>
              <a:rPr lang="de-DE" sz="2400" b="1" dirty="0"/>
              <a:t> verursacht Lautwandel</a:t>
            </a:r>
            <a:r>
              <a:rPr lang="de-DE" sz="2400" dirty="0"/>
              <a:t>, weil wir als Hörer in der Regel so effektiv </a:t>
            </a:r>
            <a:r>
              <a:rPr lang="de-DE" sz="2400" b="1" dirty="0"/>
              <a:t>für Kontext normieren</a:t>
            </a:r>
          </a:p>
        </p:txBody>
      </p:sp>
    </p:spTree>
    <p:extLst>
      <p:ext uri="{BB962C8B-B14F-4D97-AF65-F5344CB8AC3E}">
        <p14:creationId xmlns:p14="http://schemas.microsoft.com/office/powerpoint/2010/main" val="429179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991680" y="219075"/>
            <a:ext cx="4932040" cy="523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800" dirty="0" err="1"/>
              <a:t>Koartikulation</a:t>
            </a:r>
            <a:r>
              <a:rPr lang="en-AU" sz="2800" dirty="0"/>
              <a:t> und </a:t>
            </a:r>
            <a:r>
              <a:rPr lang="en-AU" sz="2800" dirty="0" err="1"/>
              <a:t>Produktion</a:t>
            </a:r>
            <a:endParaRPr lang="en-US" sz="2800" dirty="0"/>
          </a:p>
        </p:txBody>
      </p:sp>
      <p:pic>
        <p:nvPicPr>
          <p:cNvPr id="13" name="Picture 1" descr="schuf.tiff"/>
          <p:cNvPicPr>
            <a:picLocks noChangeAspect="1"/>
          </p:cNvPicPr>
          <p:nvPr/>
        </p:nvPicPr>
        <p:blipFill>
          <a:blip r:embed="rId2"/>
          <a:srcRect/>
          <a:stretch>
            <a:fillRect/>
          </a:stretch>
        </p:blipFill>
        <p:spPr bwMode="auto">
          <a:xfrm>
            <a:off x="1104900" y="2276872"/>
            <a:ext cx="2971800" cy="2513013"/>
          </a:xfrm>
          <a:prstGeom prst="rect">
            <a:avLst/>
          </a:prstGeom>
          <a:noFill/>
          <a:ln w="9525">
            <a:noFill/>
            <a:miter lim="800000"/>
            <a:headEnd/>
            <a:tailEnd/>
          </a:ln>
        </p:spPr>
      </p:pic>
      <p:pic>
        <p:nvPicPr>
          <p:cNvPr id="14" name="Picture 2" descr="schief.tiff"/>
          <p:cNvPicPr>
            <a:picLocks noChangeAspect="1"/>
          </p:cNvPicPr>
          <p:nvPr/>
        </p:nvPicPr>
        <p:blipFill>
          <a:blip r:embed="rId3"/>
          <a:srcRect/>
          <a:stretch>
            <a:fillRect/>
          </a:stretch>
        </p:blipFill>
        <p:spPr bwMode="auto">
          <a:xfrm>
            <a:off x="5524500" y="2273697"/>
            <a:ext cx="3225800" cy="2516188"/>
          </a:xfrm>
          <a:prstGeom prst="rect">
            <a:avLst/>
          </a:prstGeom>
          <a:noFill/>
          <a:ln w="9525">
            <a:noFill/>
            <a:miter lim="800000"/>
            <a:headEnd/>
            <a:tailEnd/>
          </a:ln>
        </p:spPr>
      </p:pic>
      <p:sp>
        <p:nvSpPr>
          <p:cNvPr id="15" name="TextBox 14"/>
          <p:cNvSpPr txBox="1"/>
          <p:nvPr/>
        </p:nvSpPr>
        <p:spPr>
          <a:xfrm>
            <a:off x="1714500" y="1359297"/>
            <a:ext cx="990600" cy="461963"/>
          </a:xfrm>
          <a:prstGeom prst="rect">
            <a:avLst/>
          </a:prstGeom>
          <a:noFill/>
        </p:spPr>
        <p:txBody>
          <a:bodyPr>
            <a:spAutoFit/>
          </a:bodyPr>
          <a:lstStyle/>
          <a:p>
            <a:pPr>
              <a:defRPr/>
            </a:pPr>
            <a:r>
              <a:rPr lang="en-GB" sz="2400" i="1" dirty="0" err="1">
                <a:latin typeface="+mj-lt"/>
                <a:ea typeface="ＭＳ Ｐゴシック" pitchFamily="-1" charset="-128"/>
                <a:cs typeface="ＭＳ Ｐゴシック" pitchFamily="-1" charset="-128"/>
              </a:rPr>
              <a:t>Schuf</a:t>
            </a:r>
            <a:endParaRPr lang="en-GB" sz="2400" i="1" dirty="0">
              <a:latin typeface="+mj-lt"/>
              <a:ea typeface="ＭＳ Ｐゴシック" pitchFamily="-1" charset="-128"/>
              <a:cs typeface="ＭＳ Ｐゴシック" pitchFamily="-1" charset="-128"/>
            </a:endParaRPr>
          </a:p>
        </p:txBody>
      </p:sp>
      <p:sp>
        <p:nvSpPr>
          <p:cNvPr id="16" name="TextBox 15"/>
          <p:cNvSpPr txBox="1"/>
          <p:nvPr/>
        </p:nvSpPr>
        <p:spPr>
          <a:xfrm>
            <a:off x="6472238" y="1359297"/>
            <a:ext cx="990600" cy="461963"/>
          </a:xfrm>
          <a:prstGeom prst="rect">
            <a:avLst/>
          </a:prstGeom>
          <a:noFill/>
        </p:spPr>
        <p:txBody>
          <a:bodyPr>
            <a:spAutoFit/>
          </a:bodyPr>
          <a:lstStyle/>
          <a:p>
            <a:pPr>
              <a:defRPr/>
            </a:pPr>
            <a:r>
              <a:rPr lang="en-GB" sz="2400" i="1" dirty="0" err="1">
                <a:latin typeface="+mj-lt"/>
                <a:ea typeface="ＭＳ Ｐゴシック" pitchFamily="-1" charset="-128"/>
                <a:cs typeface="ＭＳ Ｐゴシック" pitchFamily="-1" charset="-128"/>
              </a:rPr>
              <a:t>Schief</a:t>
            </a:r>
            <a:endParaRPr lang="en-GB" sz="2400" i="1" dirty="0">
              <a:latin typeface="+mj-lt"/>
              <a:ea typeface="ＭＳ Ｐゴシック" pitchFamily="-1" charset="-128"/>
              <a:cs typeface="ＭＳ Ｐゴシック" pitchFamily="-1" charset="-128"/>
            </a:endParaRPr>
          </a:p>
        </p:txBody>
      </p:sp>
      <p:sp>
        <p:nvSpPr>
          <p:cNvPr id="17" name="TextBox 16"/>
          <p:cNvSpPr txBox="1"/>
          <p:nvPr/>
        </p:nvSpPr>
        <p:spPr>
          <a:xfrm>
            <a:off x="4457700" y="4789885"/>
            <a:ext cx="762000" cy="461962"/>
          </a:xfrm>
          <a:prstGeom prst="rect">
            <a:avLst/>
          </a:prstGeom>
          <a:noFill/>
        </p:spPr>
        <p:txBody>
          <a:bodyPr>
            <a:spAutoFit/>
          </a:bodyPr>
          <a:lstStyle/>
          <a:p>
            <a:pPr>
              <a:defRPr/>
            </a:pPr>
            <a:r>
              <a:rPr lang="en-GB" sz="2400" dirty="0" err="1">
                <a:latin typeface="+mj-lt"/>
                <a:ea typeface="ＭＳ Ｐゴシック" pitchFamily="-1" charset="-128"/>
                <a:cs typeface="ＭＳ Ｐゴシック" pitchFamily="-1" charset="-128"/>
              </a:rPr>
              <a:t>Zeit</a:t>
            </a:r>
            <a:endParaRPr lang="en-GB" sz="2400" dirty="0">
              <a:latin typeface="+mj-lt"/>
              <a:ea typeface="ＭＳ Ｐゴシック" pitchFamily="-1" charset="-128"/>
              <a:cs typeface="ＭＳ Ｐゴシック" pitchFamily="-1" charset="-128"/>
            </a:endParaRPr>
          </a:p>
        </p:txBody>
      </p:sp>
      <p:sp>
        <p:nvSpPr>
          <p:cNvPr id="18" name="TextBox 17"/>
          <p:cNvSpPr txBox="1"/>
          <p:nvPr/>
        </p:nvSpPr>
        <p:spPr>
          <a:xfrm rot="16200000">
            <a:off x="150019" y="3071416"/>
            <a:ext cx="1447800" cy="461962"/>
          </a:xfrm>
          <a:prstGeom prst="rect">
            <a:avLst/>
          </a:prstGeom>
          <a:noFill/>
        </p:spPr>
        <p:txBody>
          <a:bodyPr>
            <a:spAutoFit/>
          </a:bodyPr>
          <a:lstStyle/>
          <a:p>
            <a:pPr>
              <a:defRPr/>
            </a:pPr>
            <a:r>
              <a:rPr lang="en-GB" sz="2400" dirty="0" err="1">
                <a:latin typeface="+mj-lt"/>
                <a:ea typeface="ＭＳ Ｐゴシック" pitchFamily="-1" charset="-128"/>
                <a:cs typeface="ＭＳ Ｐゴシック" pitchFamily="-1" charset="-128"/>
              </a:rPr>
              <a:t>Frequenz</a:t>
            </a:r>
            <a:endParaRPr lang="en-GB" sz="2400" dirty="0">
              <a:latin typeface="+mj-lt"/>
              <a:ea typeface="ＭＳ Ｐゴシック" pitchFamily="-1" charset="-128"/>
              <a:cs typeface="ＭＳ Ｐゴシック" pitchFamily="-1"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0674" y="219076"/>
            <a:ext cx="8670925"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a:t>Normierung</a:t>
            </a:r>
            <a:r>
              <a:rPr lang="en-AU" sz="2400" dirty="0"/>
              <a:t> (</a:t>
            </a:r>
            <a:r>
              <a:rPr lang="en-AU" sz="2400" dirty="0" err="1"/>
              <a:t>Kompensierung</a:t>
            </a:r>
            <a:r>
              <a:rPr lang="en-AU" sz="2400" dirty="0"/>
              <a:t>) </a:t>
            </a:r>
            <a:r>
              <a:rPr lang="en-AU" sz="2400" dirty="0" err="1"/>
              <a:t>für</a:t>
            </a:r>
            <a:r>
              <a:rPr lang="en-AU" sz="2400" dirty="0"/>
              <a:t> </a:t>
            </a:r>
            <a:r>
              <a:rPr lang="en-AU" sz="2400" dirty="0" err="1"/>
              <a:t>Koartikulation</a:t>
            </a:r>
            <a:r>
              <a:rPr lang="en-AU" sz="2400" dirty="0"/>
              <a:t> in </a:t>
            </a:r>
            <a:r>
              <a:rPr lang="en-AU" sz="2400" dirty="0" err="1"/>
              <a:t>der</a:t>
            </a:r>
            <a:r>
              <a:rPr lang="en-AU" sz="2400" dirty="0"/>
              <a:t> </a:t>
            </a:r>
            <a:r>
              <a:rPr lang="en-AU" sz="2400" dirty="0" err="1"/>
              <a:t>Perzeption</a:t>
            </a:r>
            <a:endParaRPr lang="en-US" sz="2400" dirty="0"/>
          </a:p>
        </p:txBody>
      </p:sp>
      <p:grpSp>
        <p:nvGrpSpPr>
          <p:cNvPr id="6" name="Group 31"/>
          <p:cNvGrpSpPr>
            <a:grpSpLocks/>
          </p:cNvGrpSpPr>
          <p:nvPr/>
        </p:nvGrpSpPr>
        <p:grpSpPr bwMode="auto">
          <a:xfrm>
            <a:off x="320675" y="855663"/>
            <a:ext cx="7131050" cy="5427663"/>
            <a:chOff x="202" y="539"/>
            <a:chExt cx="4492" cy="3419"/>
          </a:xfrm>
        </p:grpSpPr>
        <p:sp>
          <p:nvSpPr>
            <p:cNvPr id="7" name="Rectangle 11"/>
            <p:cNvSpPr>
              <a:spLocks noChangeArrowheads="1"/>
            </p:cNvSpPr>
            <p:nvPr/>
          </p:nvSpPr>
          <p:spPr bwMode="auto">
            <a:xfrm>
              <a:off x="975" y="2524"/>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Rectangle 12"/>
            <p:cNvSpPr>
              <a:spLocks noChangeArrowheads="1"/>
            </p:cNvSpPr>
            <p:nvPr/>
          </p:nvSpPr>
          <p:spPr bwMode="auto">
            <a:xfrm>
              <a:off x="1519" y="2932"/>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Text Box 18"/>
            <p:cNvSpPr txBox="1">
              <a:spLocks noChangeArrowheads="1"/>
            </p:cNvSpPr>
            <p:nvPr/>
          </p:nvSpPr>
          <p:spPr bwMode="auto">
            <a:xfrm>
              <a:off x="962" y="2264"/>
              <a:ext cx="23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si</a:t>
              </a:r>
            </a:p>
          </p:txBody>
        </p:sp>
        <p:sp>
          <p:nvSpPr>
            <p:cNvPr id="10" name="Text Box 19"/>
            <p:cNvSpPr txBox="1">
              <a:spLocks noChangeArrowheads="1"/>
            </p:cNvSpPr>
            <p:nvPr/>
          </p:nvSpPr>
          <p:spPr bwMode="auto">
            <a:xfrm>
              <a:off x="1564" y="2569"/>
              <a:ext cx="294"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su</a:t>
              </a:r>
            </a:p>
          </p:txBody>
        </p:sp>
        <p:sp>
          <p:nvSpPr>
            <p:cNvPr id="11" name="Line 20"/>
            <p:cNvSpPr>
              <a:spLocks noChangeShapeType="1"/>
            </p:cNvSpPr>
            <p:nvPr/>
          </p:nvSpPr>
          <p:spPr bwMode="auto">
            <a:xfrm flipV="1">
              <a:off x="612" y="2252"/>
              <a:ext cx="0" cy="167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 name="Text Box 21"/>
            <p:cNvSpPr txBox="1">
              <a:spLocks noChangeArrowheads="1"/>
            </p:cNvSpPr>
            <p:nvPr/>
          </p:nvSpPr>
          <p:spPr bwMode="auto">
            <a:xfrm rot="16200000">
              <a:off x="-524" y="2980"/>
              <a:ext cx="1704"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sz="2000">
                  <a:latin typeface="+mn-lt"/>
                </a:rPr>
                <a:t>Frequenz vom Geräusch</a:t>
              </a:r>
            </a:p>
          </p:txBody>
        </p:sp>
        <p:sp>
          <p:nvSpPr>
            <p:cNvPr id="13" name="Text Box 22"/>
            <p:cNvSpPr txBox="1">
              <a:spLocks noChangeArrowheads="1"/>
            </p:cNvSpPr>
            <p:nvPr/>
          </p:nvSpPr>
          <p:spPr bwMode="auto">
            <a:xfrm>
              <a:off x="871" y="1946"/>
              <a:ext cx="78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AKUSTIK</a:t>
              </a:r>
            </a:p>
          </p:txBody>
        </p:sp>
        <p:sp>
          <p:nvSpPr>
            <p:cNvPr id="14" name="Text Box 27"/>
            <p:cNvSpPr txBox="1">
              <a:spLocks noChangeArrowheads="1"/>
            </p:cNvSpPr>
            <p:nvPr/>
          </p:nvSpPr>
          <p:spPr bwMode="auto">
            <a:xfrm>
              <a:off x="282" y="539"/>
              <a:ext cx="4412"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latin typeface="+mn-lt"/>
                </a:rPr>
                <a:t>1. Lippenrundung verursacht eine akustische Senkung der Energie im Geräusch (wie wir gesehen haben)</a:t>
              </a:r>
            </a:p>
          </p:txBody>
        </p:sp>
      </p:grpSp>
      <p:grpSp>
        <p:nvGrpSpPr>
          <p:cNvPr id="15" name="Group 33"/>
          <p:cNvGrpSpPr>
            <a:grpSpLocks/>
          </p:cNvGrpSpPr>
          <p:nvPr/>
        </p:nvGrpSpPr>
        <p:grpSpPr bwMode="auto">
          <a:xfrm>
            <a:off x="468313" y="1773238"/>
            <a:ext cx="7918450" cy="4945063"/>
            <a:chOff x="295" y="1117"/>
            <a:chExt cx="4988" cy="3115"/>
          </a:xfrm>
        </p:grpSpPr>
        <p:sp>
          <p:nvSpPr>
            <p:cNvPr id="16" name="Rectangle 13"/>
            <p:cNvSpPr>
              <a:spLocks noChangeArrowheads="1"/>
            </p:cNvSpPr>
            <p:nvPr/>
          </p:nvSpPr>
          <p:spPr bwMode="auto">
            <a:xfrm>
              <a:off x="4422" y="2569"/>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 name="Rectangle 14"/>
            <p:cNvSpPr>
              <a:spLocks noChangeArrowheads="1"/>
            </p:cNvSpPr>
            <p:nvPr/>
          </p:nvSpPr>
          <p:spPr bwMode="auto">
            <a:xfrm>
              <a:off x="4920" y="2569"/>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 name="Text Box 23"/>
            <p:cNvSpPr txBox="1">
              <a:spLocks noChangeArrowheads="1"/>
            </p:cNvSpPr>
            <p:nvPr/>
          </p:nvSpPr>
          <p:spPr bwMode="auto">
            <a:xfrm>
              <a:off x="4059" y="1889"/>
              <a:ext cx="1099"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PERZEPTION</a:t>
              </a:r>
            </a:p>
          </p:txBody>
        </p:sp>
        <p:sp>
          <p:nvSpPr>
            <p:cNvPr id="19" name="Text Box 24"/>
            <p:cNvSpPr txBox="1">
              <a:spLocks noChangeArrowheads="1"/>
            </p:cNvSpPr>
            <p:nvPr/>
          </p:nvSpPr>
          <p:spPr bwMode="auto">
            <a:xfrm>
              <a:off x="2562" y="2614"/>
              <a:ext cx="1422" cy="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a:latin typeface="+mn-lt"/>
                </a:rPr>
                <a:t>Hörer macht die Koartikulation rückgängig</a:t>
              </a:r>
            </a:p>
          </p:txBody>
        </p:sp>
        <p:sp>
          <p:nvSpPr>
            <p:cNvPr id="20" name="Text Box 25"/>
            <p:cNvSpPr txBox="1">
              <a:spLocks noChangeArrowheads="1"/>
            </p:cNvSpPr>
            <p:nvPr/>
          </p:nvSpPr>
          <p:spPr bwMode="auto">
            <a:xfrm>
              <a:off x="4422" y="2252"/>
              <a:ext cx="23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si</a:t>
              </a:r>
            </a:p>
          </p:txBody>
        </p:sp>
        <p:sp>
          <p:nvSpPr>
            <p:cNvPr id="21" name="Text Box 26"/>
            <p:cNvSpPr txBox="1">
              <a:spLocks noChangeArrowheads="1"/>
            </p:cNvSpPr>
            <p:nvPr/>
          </p:nvSpPr>
          <p:spPr bwMode="auto">
            <a:xfrm>
              <a:off x="4967" y="2252"/>
              <a:ext cx="294"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su</a:t>
              </a:r>
            </a:p>
          </p:txBody>
        </p:sp>
        <p:sp>
          <p:nvSpPr>
            <p:cNvPr id="22" name="Text Box 28"/>
            <p:cNvSpPr txBox="1">
              <a:spLocks noChangeArrowheads="1"/>
            </p:cNvSpPr>
            <p:nvPr/>
          </p:nvSpPr>
          <p:spPr bwMode="auto">
            <a:xfrm>
              <a:off x="295" y="1117"/>
              <a:ext cx="4717"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dirty="0">
                  <a:latin typeface="+mn-lt"/>
                </a:rPr>
                <a:t>2. Ein Hörer kennt die Wirkungen der Lippenrundung und 'schiebt' </a:t>
              </a:r>
              <a:r>
                <a:rPr lang="de-DE" b="1" dirty="0">
                  <a:latin typeface="+mn-lt"/>
                </a:rPr>
                <a:t>perzeptiv</a:t>
              </a:r>
              <a:r>
                <a:rPr lang="de-DE" dirty="0">
                  <a:latin typeface="+mn-lt"/>
                </a:rPr>
                <a:t> das Geräusch vom gerundeten [s] in der Frequenz nach oben </a:t>
              </a:r>
            </a:p>
            <a:p>
              <a:pPr eaLnBrk="1" hangingPunct="1">
                <a:spcBef>
                  <a:spcPct val="50000"/>
                </a:spcBef>
              </a:pPr>
              <a:endParaRPr lang="de-DE" dirty="0">
                <a:latin typeface="+mn-lt"/>
              </a:endParaRPr>
            </a:p>
          </p:txBody>
        </p:sp>
        <p:sp>
          <p:nvSpPr>
            <p:cNvPr id="23" name="Line 29"/>
            <p:cNvSpPr>
              <a:spLocks noChangeShapeType="1"/>
            </p:cNvSpPr>
            <p:nvPr/>
          </p:nvSpPr>
          <p:spPr bwMode="auto">
            <a:xfrm>
              <a:off x="3742" y="2976"/>
              <a:ext cx="499"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 name="Line 30"/>
            <p:cNvSpPr>
              <a:spLocks noChangeShapeType="1"/>
            </p:cNvSpPr>
            <p:nvPr/>
          </p:nvSpPr>
          <p:spPr bwMode="auto">
            <a:xfrm>
              <a:off x="2018" y="3022"/>
              <a:ext cx="5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Text Box 32"/>
            <p:cNvSpPr txBox="1">
              <a:spLocks noChangeArrowheads="1"/>
            </p:cNvSpPr>
            <p:nvPr/>
          </p:nvSpPr>
          <p:spPr bwMode="auto">
            <a:xfrm>
              <a:off x="1053" y="3941"/>
              <a:ext cx="319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sz="1800">
                  <a:latin typeface="+mn-lt"/>
                </a:rPr>
                <a:t>*e.g. Fujisaki &amp; Kunisaki, 1977; Mann &amp; Repp, 1980</a:t>
              </a:r>
              <a:r>
                <a:rPr lang="de-DE">
                  <a:latin typeface="+mn-lt"/>
                </a:rPr>
                <a:t>; </a:t>
              </a:r>
            </a:p>
          </p:txBody>
        </p:sp>
      </p:grpSp>
    </p:spTree>
    <p:extLst>
      <p:ext uri="{BB962C8B-B14F-4D97-AF65-F5344CB8AC3E}">
        <p14:creationId xmlns:p14="http://schemas.microsoft.com/office/powerpoint/2010/main" val="36224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99592" y="33040"/>
            <a:ext cx="741682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a:t>Perzeptive</a:t>
            </a:r>
            <a:r>
              <a:rPr lang="en-AU" sz="2400" dirty="0"/>
              <a:t> </a:t>
            </a:r>
            <a:r>
              <a:rPr lang="en-AU" sz="2400" dirty="0" err="1"/>
              <a:t>Kompensierung</a:t>
            </a:r>
            <a:r>
              <a:rPr lang="en-AU" sz="2400" dirty="0"/>
              <a:t> </a:t>
            </a:r>
            <a:r>
              <a:rPr lang="en-AU" sz="2400" dirty="0" err="1"/>
              <a:t>für</a:t>
            </a:r>
            <a:r>
              <a:rPr lang="en-AU" sz="2400" dirty="0"/>
              <a:t> </a:t>
            </a:r>
            <a:r>
              <a:rPr lang="en-AU" sz="2400" dirty="0" err="1"/>
              <a:t>Koartikulation</a:t>
            </a:r>
            <a:r>
              <a:rPr lang="en-AU" sz="2400" dirty="0"/>
              <a:t>: Evidenzen</a:t>
            </a:r>
            <a:r>
              <a:rPr lang="en-AU" sz="2400" baseline="30000" dirty="0"/>
              <a:t>1</a:t>
            </a:r>
            <a:endParaRPr lang="en-US" sz="2400" baseline="30000" dirty="0"/>
          </a:p>
        </p:txBody>
      </p:sp>
      <p:grpSp>
        <p:nvGrpSpPr>
          <p:cNvPr id="19" name="Group 18"/>
          <p:cNvGrpSpPr/>
          <p:nvPr/>
        </p:nvGrpSpPr>
        <p:grpSpPr>
          <a:xfrm>
            <a:off x="223292" y="498004"/>
            <a:ext cx="7055024" cy="5047136"/>
            <a:chOff x="223292" y="498004"/>
            <a:chExt cx="7055024" cy="5047136"/>
          </a:xfrm>
        </p:grpSpPr>
        <p:sp>
          <p:nvSpPr>
            <p:cNvPr id="5" name="Text Box 11"/>
            <p:cNvSpPr txBox="1">
              <a:spLocks noChangeArrowheads="1"/>
            </p:cNvSpPr>
            <p:nvPr/>
          </p:nvSpPr>
          <p:spPr bwMode="auto">
            <a:xfrm>
              <a:off x="228600" y="498004"/>
              <a:ext cx="704971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dirty="0">
                  <a:latin typeface="+mj-lt"/>
                </a:rPr>
                <a:t>1. Kontinuum synthetisieren zwischen /s/ und /</a:t>
              </a:r>
              <a:r>
                <a:rPr lang="de-DE" dirty="0" err="1">
                  <a:latin typeface="+mj-lt"/>
                </a:rPr>
                <a:t>ʃ</a:t>
              </a:r>
              <a:r>
                <a:rPr lang="de-DE" dirty="0">
                  <a:latin typeface="+mj-lt"/>
                </a:rPr>
                <a:t>/ durch Geräusch-Senkung</a:t>
              </a:r>
            </a:p>
          </p:txBody>
        </p:sp>
        <p:sp>
          <p:nvSpPr>
            <p:cNvPr id="6" name="Rectangle 62"/>
            <p:cNvSpPr>
              <a:spLocks noChangeArrowheads="1"/>
            </p:cNvSpPr>
            <p:nvPr/>
          </p:nvSpPr>
          <p:spPr bwMode="auto">
            <a:xfrm>
              <a:off x="1471861" y="2089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63"/>
            <p:cNvSpPr>
              <a:spLocks noChangeArrowheads="1"/>
            </p:cNvSpPr>
            <p:nvPr/>
          </p:nvSpPr>
          <p:spPr bwMode="auto">
            <a:xfrm>
              <a:off x="1852861" y="2470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Text Box 101"/>
            <p:cNvSpPr txBox="1">
              <a:spLocks noChangeArrowheads="1"/>
            </p:cNvSpPr>
            <p:nvPr/>
          </p:nvSpPr>
          <p:spPr bwMode="auto">
            <a:xfrm>
              <a:off x="223292" y="5060952"/>
              <a:ext cx="381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err="1">
                  <a:latin typeface="SILDoulosIPA" charset="0"/>
                </a:rPr>
                <a:t>ʃ</a:t>
              </a:r>
              <a:endParaRPr lang="de-DE" dirty="0">
                <a:latin typeface="SILDoulosIPA" charset="0"/>
              </a:endParaRPr>
            </a:p>
          </p:txBody>
        </p:sp>
        <p:sp>
          <p:nvSpPr>
            <p:cNvPr id="9" name="Rectangle 62"/>
            <p:cNvSpPr>
              <a:spLocks noChangeArrowheads="1"/>
            </p:cNvSpPr>
            <p:nvPr/>
          </p:nvSpPr>
          <p:spPr bwMode="auto">
            <a:xfrm>
              <a:off x="2233861" y="2851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63"/>
            <p:cNvSpPr>
              <a:spLocks noChangeArrowheads="1"/>
            </p:cNvSpPr>
            <p:nvPr/>
          </p:nvSpPr>
          <p:spPr bwMode="auto">
            <a:xfrm>
              <a:off x="2614861" y="3232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 name="Rectangle 62"/>
            <p:cNvSpPr>
              <a:spLocks noChangeArrowheads="1"/>
            </p:cNvSpPr>
            <p:nvPr/>
          </p:nvSpPr>
          <p:spPr bwMode="auto">
            <a:xfrm>
              <a:off x="3072061" y="3536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 name="Rectangle 63"/>
            <p:cNvSpPr>
              <a:spLocks noChangeArrowheads="1"/>
            </p:cNvSpPr>
            <p:nvPr/>
          </p:nvSpPr>
          <p:spPr bwMode="auto">
            <a:xfrm>
              <a:off x="3453061" y="3917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 name="Rectangle 62"/>
            <p:cNvSpPr>
              <a:spLocks noChangeArrowheads="1"/>
            </p:cNvSpPr>
            <p:nvPr/>
          </p:nvSpPr>
          <p:spPr bwMode="auto">
            <a:xfrm>
              <a:off x="3910261" y="4298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Rectangle 63"/>
            <p:cNvSpPr>
              <a:spLocks noChangeArrowheads="1"/>
            </p:cNvSpPr>
            <p:nvPr/>
          </p:nvSpPr>
          <p:spPr bwMode="auto">
            <a:xfrm>
              <a:off x="4367461" y="4679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TextBox 22"/>
            <p:cNvSpPr txBox="1">
              <a:spLocks noChangeArrowheads="1"/>
            </p:cNvSpPr>
            <p:nvPr/>
          </p:nvSpPr>
          <p:spPr bwMode="auto">
            <a:xfrm>
              <a:off x="337592" y="2089152"/>
              <a:ext cx="152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s</a:t>
              </a:r>
            </a:p>
          </p:txBody>
        </p:sp>
      </p:grpSp>
      <p:sp>
        <p:nvSpPr>
          <p:cNvPr id="26" name="TextBox 25"/>
          <p:cNvSpPr txBox="1"/>
          <p:nvPr/>
        </p:nvSpPr>
        <p:spPr>
          <a:xfrm>
            <a:off x="304800" y="1196752"/>
            <a:ext cx="6067400" cy="461665"/>
          </a:xfrm>
          <a:prstGeom prst="rect">
            <a:avLst/>
          </a:prstGeom>
          <a:noFill/>
        </p:spPr>
        <p:txBody>
          <a:bodyPr wrap="square" rtlCol="0">
            <a:spAutoFit/>
          </a:bodyPr>
          <a:lstStyle/>
          <a:p>
            <a:r>
              <a:rPr lang="en-US" sz="2400" dirty="0">
                <a:latin typeface="+mj-lt"/>
                <a:cs typeface="Arial"/>
              </a:rPr>
              <a:t>3. Forced-choice test: war </a:t>
            </a:r>
            <a:r>
              <a:rPr lang="en-US" sz="2400" dirty="0" err="1">
                <a:latin typeface="+mj-lt"/>
                <a:cs typeface="Arial"/>
              </a:rPr>
              <a:t>es</a:t>
            </a:r>
            <a:r>
              <a:rPr lang="en-US" sz="2400" dirty="0">
                <a:latin typeface="+mj-lt"/>
                <a:cs typeface="Arial"/>
              </a:rPr>
              <a:t> </a:t>
            </a:r>
            <a:r>
              <a:rPr lang="en-US" sz="2400" dirty="0" err="1">
                <a:latin typeface="+mj-lt"/>
                <a:cs typeface="Arial"/>
              </a:rPr>
              <a:t>ein</a:t>
            </a:r>
            <a:r>
              <a:rPr lang="en-US" sz="2400" dirty="0">
                <a:latin typeface="+mj-lt"/>
                <a:cs typeface="Arial"/>
              </a:rPr>
              <a:t> /s/ </a:t>
            </a:r>
            <a:r>
              <a:rPr lang="en-US" sz="2400" dirty="0" err="1">
                <a:latin typeface="+mj-lt"/>
                <a:cs typeface="Arial"/>
              </a:rPr>
              <a:t>oder</a:t>
            </a:r>
            <a:r>
              <a:rPr lang="en-US" sz="2400" dirty="0">
                <a:latin typeface="+mj-lt"/>
                <a:cs typeface="Arial"/>
              </a:rPr>
              <a:t> /</a:t>
            </a:r>
            <a:r>
              <a:rPr lang="de-DE" sz="2400" dirty="0" err="1"/>
              <a:t>ʃ</a:t>
            </a:r>
            <a:r>
              <a:rPr lang="en-US" sz="2400" dirty="0">
                <a:latin typeface="+mj-lt"/>
                <a:cs typeface="Arial"/>
              </a:rPr>
              <a:t>/?</a:t>
            </a:r>
          </a:p>
        </p:txBody>
      </p:sp>
      <p:grpSp>
        <p:nvGrpSpPr>
          <p:cNvPr id="20" name="Group 19"/>
          <p:cNvGrpSpPr/>
          <p:nvPr/>
        </p:nvGrpSpPr>
        <p:grpSpPr>
          <a:xfrm>
            <a:off x="2892996" y="867336"/>
            <a:ext cx="6207596" cy="4709555"/>
            <a:chOff x="2892996" y="867336"/>
            <a:chExt cx="6207596" cy="4709555"/>
          </a:xfrm>
        </p:grpSpPr>
        <p:sp>
          <p:nvSpPr>
            <p:cNvPr id="3" name="Text Box 10"/>
            <p:cNvSpPr txBox="1">
              <a:spLocks noChangeArrowheads="1"/>
            </p:cNvSpPr>
            <p:nvPr/>
          </p:nvSpPr>
          <p:spPr bwMode="auto">
            <a:xfrm>
              <a:off x="2892996" y="1811563"/>
              <a:ext cx="7842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 /</a:t>
              </a:r>
              <a:r>
                <a:rPr lang="de-DE" dirty="0" err="1"/>
                <a:t>u</a:t>
              </a:r>
              <a:r>
                <a:rPr lang="de-DE" dirty="0"/>
                <a:t>/</a:t>
              </a:r>
            </a:p>
          </p:txBody>
        </p:sp>
        <p:sp>
          <p:nvSpPr>
            <p:cNvPr id="25" name="TextBox 24"/>
            <p:cNvSpPr txBox="1"/>
            <p:nvPr/>
          </p:nvSpPr>
          <p:spPr>
            <a:xfrm>
              <a:off x="3065092" y="867336"/>
              <a:ext cx="5829300" cy="461665"/>
            </a:xfrm>
            <a:prstGeom prst="rect">
              <a:avLst/>
            </a:prstGeom>
            <a:noFill/>
          </p:spPr>
          <p:txBody>
            <a:bodyPr wrap="square" rtlCol="0">
              <a:spAutoFit/>
            </a:bodyPr>
            <a:lstStyle/>
            <a:p>
              <a:r>
                <a:rPr lang="en-US" sz="2400" dirty="0">
                  <a:latin typeface="+mj-lt"/>
                  <a:cs typeface="Arial"/>
                </a:rPr>
                <a:t>2. </a:t>
              </a:r>
              <a:r>
                <a:rPr lang="en-US" sz="2400" dirty="0" err="1">
                  <a:latin typeface="+mj-lt"/>
                  <a:cs typeface="Arial"/>
                </a:rPr>
                <a:t>Kontinuum</a:t>
              </a:r>
              <a:r>
                <a:rPr lang="en-US" sz="2400" dirty="0">
                  <a:latin typeface="+mj-lt"/>
                  <a:cs typeface="Arial"/>
                </a:rPr>
                <a:t> </a:t>
              </a:r>
              <a:r>
                <a:rPr lang="en-US" sz="2400" dirty="0" err="1">
                  <a:latin typeface="+mj-lt"/>
                  <a:cs typeface="Arial"/>
                </a:rPr>
                <a:t>mit</a:t>
              </a:r>
              <a:r>
                <a:rPr lang="en-US" sz="2400" dirty="0">
                  <a:latin typeface="+mj-lt"/>
                  <a:cs typeface="Arial"/>
                </a:rPr>
                <a:t> /u/ und </a:t>
              </a:r>
              <a:r>
                <a:rPr lang="en-US" sz="2400" dirty="0" err="1">
                  <a:latin typeface="+mj-lt"/>
                  <a:cs typeface="Arial"/>
                </a:rPr>
                <a:t>mit</a:t>
              </a:r>
              <a:r>
                <a:rPr lang="en-US" sz="2400" dirty="0">
                  <a:latin typeface="+mj-lt"/>
                  <a:cs typeface="Arial"/>
                </a:rPr>
                <a:t> /</a:t>
              </a:r>
              <a:r>
                <a:rPr lang="en-US" sz="2400" dirty="0" err="1">
                  <a:latin typeface="+mj-lt"/>
                  <a:cs typeface="Arial"/>
                </a:rPr>
                <a:t>i</a:t>
              </a:r>
              <a:r>
                <a:rPr lang="en-US" sz="2400" dirty="0">
                  <a:latin typeface="+mj-lt"/>
                  <a:cs typeface="Arial"/>
                </a:rPr>
                <a:t>/ </a:t>
              </a:r>
              <a:r>
                <a:rPr lang="en-US" sz="2400" dirty="0" err="1">
                  <a:latin typeface="+mj-lt"/>
                  <a:cs typeface="Arial"/>
                </a:rPr>
                <a:t>verbinden</a:t>
              </a:r>
              <a:endParaRPr lang="en-US" sz="2400" dirty="0">
                <a:latin typeface="+mj-lt"/>
                <a:cs typeface="Arial"/>
              </a:endParaRPr>
            </a:p>
          </p:txBody>
        </p:sp>
        <p:sp>
          <p:nvSpPr>
            <p:cNvPr id="4" name="Text Box 96"/>
            <p:cNvSpPr txBox="1">
              <a:spLocks noChangeArrowheads="1"/>
            </p:cNvSpPr>
            <p:nvPr/>
          </p:nvSpPr>
          <p:spPr bwMode="auto">
            <a:xfrm>
              <a:off x="7311901" y="1681463"/>
              <a:ext cx="6976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 /i/</a:t>
              </a:r>
            </a:p>
          </p:txBody>
        </p:sp>
        <p:sp>
          <p:nvSpPr>
            <p:cNvPr id="27" name="Rectangle 62"/>
            <p:cNvSpPr>
              <a:spLocks noChangeArrowheads="1"/>
            </p:cNvSpPr>
            <p:nvPr/>
          </p:nvSpPr>
          <p:spPr bwMode="auto">
            <a:xfrm>
              <a:off x="5424363" y="2039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 name="Rectangle 63"/>
            <p:cNvSpPr>
              <a:spLocks noChangeArrowheads="1"/>
            </p:cNvSpPr>
            <p:nvPr/>
          </p:nvSpPr>
          <p:spPr bwMode="auto">
            <a:xfrm>
              <a:off x="5805363" y="2420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 name="Rectangle 62"/>
            <p:cNvSpPr>
              <a:spLocks noChangeArrowheads="1"/>
            </p:cNvSpPr>
            <p:nvPr/>
          </p:nvSpPr>
          <p:spPr bwMode="auto">
            <a:xfrm>
              <a:off x="6186363" y="2801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 name="Rectangle 63"/>
            <p:cNvSpPr>
              <a:spLocks noChangeArrowheads="1"/>
            </p:cNvSpPr>
            <p:nvPr/>
          </p:nvSpPr>
          <p:spPr bwMode="auto">
            <a:xfrm>
              <a:off x="6567363" y="3182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 name="Rectangle 62"/>
            <p:cNvSpPr>
              <a:spLocks noChangeArrowheads="1"/>
            </p:cNvSpPr>
            <p:nvPr/>
          </p:nvSpPr>
          <p:spPr bwMode="auto">
            <a:xfrm>
              <a:off x="7024563" y="3487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 name="Rectangle 63"/>
            <p:cNvSpPr>
              <a:spLocks noChangeArrowheads="1"/>
            </p:cNvSpPr>
            <p:nvPr/>
          </p:nvSpPr>
          <p:spPr bwMode="auto">
            <a:xfrm>
              <a:off x="7405563" y="3868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 name="Rectangle 62"/>
            <p:cNvSpPr>
              <a:spLocks noChangeArrowheads="1"/>
            </p:cNvSpPr>
            <p:nvPr/>
          </p:nvSpPr>
          <p:spPr bwMode="auto">
            <a:xfrm>
              <a:off x="7862763" y="4249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 name="Rectangle 63"/>
            <p:cNvSpPr>
              <a:spLocks noChangeArrowheads="1"/>
            </p:cNvSpPr>
            <p:nvPr/>
          </p:nvSpPr>
          <p:spPr bwMode="auto">
            <a:xfrm>
              <a:off x="8319963" y="4630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 name="Text Box 101"/>
            <p:cNvSpPr txBox="1">
              <a:spLocks noChangeArrowheads="1"/>
            </p:cNvSpPr>
            <p:nvPr/>
          </p:nvSpPr>
          <p:spPr bwMode="auto">
            <a:xfrm>
              <a:off x="8719592" y="5114928"/>
              <a:ext cx="381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err="1">
                  <a:latin typeface="SILDoulosIPA" charset="0"/>
                </a:rPr>
                <a:t>ʃ</a:t>
              </a:r>
              <a:endParaRPr lang="de-DE" dirty="0">
                <a:latin typeface="SILDoulosIPA" charset="0"/>
              </a:endParaRPr>
            </a:p>
          </p:txBody>
        </p:sp>
        <p:sp>
          <p:nvSpPr>
            <p:cNvPr id="44" name="TextBox 22"/>
            <p:cNvSpPr txBox="1">
              <a:spLocks noChangeArrowheads="1"/>
            </p:cNvSpPr>
            <p:nvPr/>
          </p:nvSpPr>
          <p:spPr bwMode="auto">
            <a:xfrm>
              <a:off x="8567192" y="1726138"/>
              <a:ext cx="152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s</a:t>
              </a:r>
            </a:p>
          </p:txBody>
        </p:sp>
      </p:grpSp>
      <p:sp>
        <p:nvSpPr>
          <p:cNvPr id="46" name="TextBox 45"/>
          <p:cNvSpPr txBox="1"/>
          <p:nvPr/>
        </p:nvSpPr>
        <p:spPr>
          <a:xfrm>
            <a:off x="2902199" y="6464684"/>
            <a:ext cx="2726707" cy="338554"/>
          </a:xfrm>
          <a:prstGeom prst="rect">
            <a:avLst/>
          </a:prstGeom>
          <a:noFill/>
        </p:spPr>
        <p:txBody>
          <a:bodyPr wrap="square" rtlCol="0">
            <a:spAutoFit/>
          </a:bodyPr>
          <a:lstStyle/>
          <a:p>
            <a:r>
              <a:rPr lang="en-US" sz="1600" dirty="0">
                <a:latin typeface="+mj-lt"/>
                <a:cs typeface="Arial"/>
              </a:rPr>
              <a:t>1. </a:t>
            </a:r>
            <a:r>
              <a:rPr lang="en-US" sz="1600" dirty="0" err="1">
                <a:latin typeface="+mj-lt"/>
                <a:cs typeface="Arial"/>
              </a:rPr>
              <a:t>Siehe</a:t>
            </a:r>
            <a:r>
              <a:rPr lang="en-US" sz="1600" dirty="0">
                <a:latin typeface="+mj-lt"/>
                <a:cs typeface="Arial"/>
              </a:rPr>
              <a:t> </a:t>
            </a:r>
            <a:r>
              <a:rPr lang="en-US" sz="1600" dirty="0" err="1">
                <a:latin typeface="+mj-lt"/>
                <a:cs typeface="Arial"/>
              </a:rPr>
              <a:t>Literatur</a:t>
            </a:r>
            <a:r>
              <a:rPr lang="en-US" sz="1600" dirty="0">
                <a:latin typeface="+mj-lt"/>
                <a:cs typeface="Arial"/>
              </a:rPr>
              <a:t> </a:t>
            </a:r>
            <a:r>
              <a:rPr lang="en-US" sz="1600" dirty="0" err="1">
                <a:latin typeface="+mj-lt"/>
                <a:cs typeface="Arial"/>
              </a:rPr>
              <a:t>Thema</a:t>
            </a:r>
            <a:r>
              <a:rPr lang="en-US" sz="1600" dirty="0">
                <a:latin typeface="+mj-lt"/>
                <a:cs typeface="Arial"/>
              </a:rPr>
              <a:t> 3</a:t>
            </a:r>
          </a:p>
        </p:txBody>
      </p:sp>
      <p:grpSp>
        <p:nvGrpSpPr>
          <p:cNvPr id="21" name="Group 20"/>
          <p:cNvGrpSpPr/>
          <p:nvPr/>
        </p:nvGrpSpPr>
        <p:grpSpPr>
          <a:xfrm>
            <a:off x="32792" y="3324228"/>
            <a:ext cx="9144793" cy="3140264"/>
            <a:chOff x="32792" y="3324228"/>
            <a:chExt cx="9144793" cy="3140264"/>
          </a:xfrm>
        </p:grpSpPr>
        <p:sp>
          <p:nvSpPr>
            <p:cNvPr id="35" name="TextBox 34"/>
            <p:cNvSpPr txBox="1"/>
            <p:nvPr/>
          </p:nvSpPr>
          <p:spPr>
            <a:xfrm>
              <a:off x="338384" y="5633495"/>
              <a:ext cx="8381207" cy="830997"/>
            </a:xfrm>
            <a:prstGeom prst="rect">
              <a:avLst/>
            </a:prstGeom>
            <a:noFill/>
          </p:spPr>
          <p:txBody>
            <a:bodyPr wrap="square" rtlCol="0">
              <a:spAutoFit/>
            </a:bodyPr>
            <a:lstStyle/>
            <a:p>
              <a:r>
                <a:rPr lang="en-US" sz="2400" dirty="0">
                  <a:latin typeface="+mj-lt"/>
                  <a:cs typeface="Arial"/>
                </a:rPr>
                <a:t>4. </a:t>
              </a:r>
              <a:r>
                <a:rPr lang="en-US" sz="2400" dirty="0" err="1">
                  <a:latin typeface="+mj-lt"/>
                  <a:cs typeface="Arial"/>
                </a:rPr>
                <a:t>Hörer</a:t>
              </a:r>
              <a:r>
                <a:rPr lang="en-US" sz="2400" dirty="0">
                  <a:latin typeface="+mj-lt"/>
                  <a:cs typeface="Arial"/>
                </a:rPr>
                <a:t> </a:t>
              </a:r>
              <a:r>
                <a:rPr lang="en-US" sz="2400" dirty="0" err="1">
                  <a:latin typeface="+mj-lt"/>
                  <a:cs typeface="Arial"/>
                </a:rPr>
                <a:t>nehmen</a:t>
              </a:r>
              <a:r>
                <a:rPr lang="en-US" sz="2400" dirty="0">
                  <a:latin typeface="+mj-lt"/>
                  <a:cs typeface="Arial"/>
                </a:rPr>
                <a:t> </a:t>
              </a:r>
              <a:r>
                <a:rPr lang="en-US" sz="2400" dirty="0" err="1">
                  <a:latin typeface="+mj-lt"/>
                  <a:cs typeface="Arial"/>
                </a:rPr>
                <a:t>mehr</a:t>
              </a:r>
              <a:r>
                <a:rPr lang="en-US" sz="2400" dirty="0">
                  <a:latin typeface="+mj-lt"/>
                  <a:cs typeface="Arial"/>
                </a:rPr>
                <a:t> /s/ </a:t>
              </a:r>
              <a:r>
                <a:rPr lang="en-US" sz="2400" dirty="0" err="1">
                  <a:latin typeface="+mj-lt"/>
                  <a:cs typeface="Arial"/>
                </a:rPr>
                <a:t>im</a:t>
              </a:r>
              <a:r>
                <a:rPr lang="en-US" sz="2400" dirty="0">
                  <a:latin typeface="+mj-lt"/>
                  <a:cs typeface="Arial"/>
                </a:rPr>
                <a:t> /u/-</a:t>
              </a:r>
              <a:r>
                <a:rPr lang="en-US" sz="2400" dirty="0" err="1">
                  <a:latin typeface="+mj-lt"/>
                  <a:cs typeface="Arial"/>
                </a:rPr>
                <a:t>Kontext</a:t>
              </a:r>
              <a:r>
                <a:rPr lang="en-US" sz="2400" dirty="0">
                  <a:latin typeface="+mj-lt"/>
                  <a:cs typeface="Arial"/>
                </a:rPr>
                <a:t> war, </a:t>
              </a:r>
              <a:r>
                <a:rPr lang="en-US" sz="2400" dirty="0" err="1">
                  <a:latin typeface="+mj-lt"/>
                  <a:cs typeface="Arial"/>
                </a:rPr>
                <a:t>weil</a:t>
              </a:r>
              <a:r>
                <a:rPr lang="en-US" sz="2400" dirty="0">
                  <a:latin typeface="+mj-lt"/>
                  <a:cs typeface="Arial"/>
                </a:rPr>
                <a:t> </a:t>
              </a:r>
              <a:r>
                <a:rPr lang="en-US" sz="2400" dirty="0" err="1">
                  <a:latin typeface="+mj-lt"/>
                  <a:cs typeface="Arial"/>
                </a:rPr>
                <a:t>Geräusch-Senkung</a:t>
              </a:r>
              <a:r>
                <a:rPr lang="en-US" sz="2400" dirty="0">
                  <a:latin typeface="+mj-lt"/>
                  <a:cs typeface="Arial"/>
                </a:rPr>
                <a:t> </a:t>
              </a:r>
              <a:r>
                <a:rPr lang="en-US" sz="2400" dirty="0" err="1">
                  <a:latin typeface="+mj-lt"/>
                  <a:cs typeface="Arial"/>
                </a:rPr>
                <a:t>teilweise</a:t>
              </a:r>
              <a:r>
                <a:rPr lang="en-US" sz="2400" dirty="0">
                  <a:latin typeface="+mj-lt"/>
                  <a:cs typeface="Arial"/>
                </a:rPr>
                <a:t> der </a:t>
              </a:r>
              <a:r>
                <a:rPr lang="en-US" sz="2400" dirty="0" err="1">
                  <a:latin typeface="+mj-lt"/>
                  <a:cs typeface="Arial"/>
                </a:rPr>
                <a:t>Koartikulation</a:t>
              </a:r>
              <a:r>
                <a:rPr lang="en-US" sz="2400" dirty="0">
                  <a:latin typeface="+mj-lt"/>
                  <a:cs typeface="Arial"/>
                </a:rPr>
                <a:t> </a:t>
              </a:r>
              <a:r>
                <a:rPr lang="en-US" sz="2400" dirty="0" err="1">
                  <a:latin typeface="+mj-lt"/>
                  <a:cs typeface="Arial"/>
                </a:rPr>
                <a:t>perzeptiv</a:t>
              </a:r>
              <a:r>
                <a:rPr lang="en-US" sz="2400" dirty="0">
                  <a:latin typeface="+mj-lt"/>
                  <a:cs typeface="Arial"/>
                </a:rPr>
                <a:t> </a:t>
              </a:r>
              <a:r>
                <a:rPr lang="en-US" sz="2400" dirty="0" err="1">
                  <a:latin typeface="+mj-lt"/>
                  <a:cs typeface="Arial"/>
                </a:rPr>
                <a:t>zugeordnet</a:t>
              </a:r>
              <a:r>
                <a:rPr lang="en-US" sz="2400" dirty="0">
                  <a:latin typeface="+mj-lt"/>
                  <a:cs typeface="Arial"/>
                </a:rPr>
                <a:t> </a:t>
              </a:r>
              <a:r>
                <a:rPr lang="en-US" sz="2400" dirty="0" err="1">
                  <a:latin typeface="+mj-lt"/>
                  <a:cs typeface="Arial"/>
                </a:rPr>
                <a:t>wird</a:t>
              </a:r>
              <a:endParaRPr lang="en-US" sz="2400" dirty="0">
                <a:latin typeface="+mj-lt"/>
                <a:cs typeface="Arial"/>
              </a:endParaRPr>
            </a:p>
          </p:txBody>
        </p:sp>
        <p:cxnSp>
          <p:nvCxnSpPr>
            <p:cNvPr id="37" name="Straight Connector 36"/>
            <p:cNvCxnSpPr/>
            <p:nvPr/>
          </p:nvCxnSpPr>
          <p:spPr>
            <a:xfrm>
              <a:off x="32792" y="4298952"/>
              <a:ext cx="462200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454026" y="3324228"/>
              <a:ext cx="37235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19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0"/>
            <a:ext cx="35433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a:latin typeface="+mj-lt"/>
              </a:rPr>
              <a:t>Normierung</a:t>
            </a:r>
            <a:r>
              <a:rPr lang="en-GB" sz="2400" dirty="0">
                <a:latin typeface="+mj-lt"/>
              </a:rPr>
              <a:t> </a:t>
            </a:r>
            <a:r>
              <a:rPr lang="en-GB" sz="2400" dirty="0" err="1">
                <a:latin typeface="+mj-lt"/>
              </a:rPr>
              <a:t>für</a:t>
            </a:r>
            <a:r>
              <a:rPr lang="en-GB" sz="2400" dirty="0">
                <a:latin typeface="+mj-lt"/>
              </a:rPr>
              <a:t> </a:t>
            </a:r>
            <a:r>
              <a:rPr lang="en-GB" sz="2400" dirty="0" err="1">
                <a:latin typeface="+mj-lt"/>
              </a:rPr>
              <a:t>Kontext</a:t>
            </a:r>
            <a:endParaRPr lang="en-GB" sz="2400" dirty="0">
              <a:latin typeface="+mj-lt"/>
            </a:endParaRPr>
          </a:p>
        </p:txBody>
      </p:sp>
      <p:grpSp>
        <p:nvGrpSpPr>
          <p:cNvPr id="4" name="Group 5"/>
          <p:cNvGrpSpPr/>
          <p:nvPr/>
        </p:nvGrpSpPr>
        <p:grpSpPr>
          <a:xfrm>
            <a:off x="246608" y="764704"/>
            <a:ext cx="8572500" cy="5260037"/>
            <a:chOff x="246608" y="764704"/>
            <a:chExt cx="8572500" cy="5260037"/>
          </a:xfrm>
        </p:grpSpPr>
        <p:sp>
          <p:nvSpPr>
            <p:cNvPr id="5" name="TextBox 4"/>
            <p:cNvSpPr txBox="1"/>
            <p:nvPr/>
          </p:nvSpPr>
          <p:spPr>
            <a:xfrm>
              <a:off x="246608" y="764704"/>
              <a:ext cx="8572500" cy="830997"/>
            </a:xfrm>
            <a:prstGeom prst="rect">
              <a:avLst/>
            </a:prstGeom>
            <a:noFill/>
          </p:spPr>
          <p:txBody>
            <a:bodyPr wrap="square" rtlCol="0">
              <a:spAutoFit/>
            </a:bodyPr>
            <a:lstStyle/>
            <a:p>
              <a:r>
                <a:rPr lang="de-DE" sz="2400" dirty="0">
                  <a:latin typeface="+mj-lt"/>
                </a:rPr>
                <a:t>Normierung in der Vision: die Säulen werden als gleich hoch wahrgenommen, weil für die Entfernung normiert wird.</a:t>
              </a:r>
            </a:p>
          </p:txBody>
        </p:sp>
        <p:pic>
          <p:nvPicPr>
            <p:cNvPr id="6" name="Picture 5" descr="800px-One_point_perspective.jpg"/>
            <p:cNvPicPr>
              <a:picLocks noChangeAspect="1"/>
            </p:cNvPicPr>
            <p:nvPr/>
          </p:nvPicPr>
          <p:blipFill>
            <a:blip r:embed="rId2"/>
            <a:stretch>
              <a:fillRect/>
            </a:stretch>
          </p:blipFill>
          <p:spPr>
            <a:xfrm>
              <a:off x="1295524" y="1599769"/>
              <a:ext cx="6172200" cy="442497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1.pdf"/>
          <p:cNvPicPr>
            <a:picLocks noChangeAspect="1"/>
          </p:cNvPicPr>
          <p:nvPr/>
        </p:nvPicPr>
        <p:blipFill>
          <a:blip r:embed="rId2"/>
          <a:srcRect l="5582" r="6046" b="50000"/>
          <a:stretch>
            <a:fillRect/>
          </a:stretch>
        </p:blipFill>
        <p:spPr>
          <a:xfrm>
            <a:off x="1524000" y="1066800"/>
            <a:ext cx="7239000" cy="2324100"/>
          </a:xfrm>
          <a:prstGeom prst="rect">
            <a:avLst/>
          </a:prstGeom>
        </p:spPr>
      </p:pic>
      <p:grpSp>
        <p:nvGrpSpPr>
          <p:cNvPr id="4" name="Group 3"/>
          <p:cNvGrpSpPr/>
          <p:nvPr/>
        </p:nvGrpSpPr>
        <p:grpSpPr>
          <a:xfrm>
            <a:off x="228600" y="3864917"/>
            <a:ext cx="8153400" cy="1154161"/>
            <a:chOff x="228600" y="3693467"/>
            <a:chExt cx="8153400" cy="1154161"/>
          </a:xfrm>
        </p:grpSpPr>
        <p:sp>
          <p:nvSpPr>
            <p:cNvPr id="5" name="TextBox 4"/>
            <p:cNvSpPr txBox="1"/>
            <p:nvPr/>
          </p:nvSpPr>
          <p:spPr>
            <a:xfrm>
              <a:off x="228600" y="3693467"/>
              <a:ext cx="4724400" cy="461665"/>
            </a:xfrm>
            <a:prstGeom prst="rect">
              <a:avLst/>
            </a:prstGeom>
            <a:noFill/>
          </p:spPr>
          <p:txBody>
            <a:bodyPr wrap="square" rtlCol="0">
              <a:spAutoFit/>
            </a:bodyPr>
            <a:lstStyle/>
            <a:p>
              <a:r>
                <a:rPr lang="de-DE" sz="2400" dirty="0" err="1">
                  <a:solidFill>
                    <a:srgbClr val="0000FF"/>
                  </a:solidFill>
                  <a:latin typeface="+mj-lt"/>
                </a:rPr>
                <a:t>Related</a:t>
              </a:r>
              <a:r>
                <a:rPr lang="de-DE" sz="2400" dirty="0">
                  <a:solidFill>
                    <a:srgbClr val="0000FF"/>
                  </a:solidFill>
                  <a:latin typeface="+mj-lt"/>
                </a:rPr>
                <a:t> </a:t>
              </a:r>
              <a:r>
                <a:rPr lang="de-DE" sz="2400" dirty="0" err="1">
                  <a:solidFill>
                    <a:srgbClr val="0000FF"/>
                  </a:solidFill>
                  <a:latin typeface="+mj-lt"/>
                </a:rPr>
                <a:t>sound</a:t>
              </a:r>
              <a:r>
                <a:rPr lang="de-DE" sz="2400" dirty="0">
                  <a:solidFill>
                    <a:srgbClr val="0000FF"/>
                  </a:solidFill>
                  <a:latin typeface="+mj-lt"/>
                </a:rPr>
                <a:t> </a:t>
              </a:r>
              <a:r>
                <a:rPr lang="de-DE" sz="2400" dirty="0" err="1">
                  <a:solidFill>
                    <a:srgbClr val="0000FF"/>
                  </a:solidFill>
                  <a:latin typeface="+mj-lt"/>
                </a:rPr>
                <a:t>change</a:t>
              </a:r>
              <a:endParaRPr lang="de-DE" sz="2400" dirty="0">
                <a:solidFill>
                  <a:srgbClr val="0000FF"/>
                </a:solidFill>
                <a:latin typeface="+mj-lt"/>
              </a:endParaRPr>
            </a:p>
          </p:txBody>
        </p:sp>
        <p:sp>
          <p:nvSpPr>
            <p:cNvPr id="6" name="TextBox 5"/>
            <p:cNvSpPr txBox="1"/>
            <p:nvPr/>
          </p:nvSpPr>
          <p:spPr>
            <a:xfrm>
              <a:off x="304800" y="4385963"/>
              <a:ext cx="8077200" cy="461665"/>
            </a:xfrm>
            <a:prstGeom prst="rect">
              <a:avLst/>
            </a:prstGeom>
            <a:noFill/>
          </p:spPr>
          <p:txBody>
            <a:bodyPr wrap="square" rtlCol="0">
              <a:spAutoFit/>
            </a:bodyPr>
            <a:lstStyle/>
            <a:p>
              <a:r>
                <a:rPr lang="de-DE" sz="2400" dirty="0" err="1">
                  <a:latin typeface="+mj-lt"/>
                </a:rPr>
                <a:t>e.g</a:t>
              </a:r>
              <a:r>
                <a:rPr lang="de-DE" sz="2400" dirty="0">
                  <a:latin typeface="+mj-lt"/>
                </a:rPr>
                <a:t>. umlaut: OHD </a:t>
              </a:r>
              <a:r>
                <a:rPr lang="de-DE" sz="2400" i="1" dirty="0" err="1">
                  <a:latin typeface="+mj-lt"/>
                </a:rPr>
                <a:t>guest</a:t>
              </a:r>
              <a:r>
                <a:rPr lang="de-DE" sz="2400" dirty="0">
                  <a:latin typeface="+mj-lt"/>
                </a:rPr>
                <a:t>, </a:t>
              </a:r>
              <a:r>
                <a:rPr lang="de-DE" sz="2400" dirty="0" err="1">
                  <a:latin typeface="+mj-lt"/>
                </a:rPr>
                <a:t>plural</a:t>
              </a:r>
              <a:r>
                <a:rPr lang="de-DE" sz="2400" dirty="0">
                  <a:latin typeface="+mj-lt"/>
                </a:rPr>
                <a:t> </a:t>
              </a:r>
              <a:r>
                <a:rPr lang="de-DE" sz="2400" i="1" dirty="0" err="1">
                  <a:latin typeface="+mj-lt"/>
                </a:rPr>
                <a:t>Gasti</a:t>
              </a:r>
              <a:r>
                <a:rPr lang="de-DE" sz="2400" dirty="0">
                  <a:latin typeface="+mj-lt"/>
                </a:rPr>
                <a:t> </a:t>
              </a:r>
              <a:r>
                <a:rPr lang="en-GB" sz="2400" dirty="0"/>
                <a:t>➝</a:t>
              </a:r>
              <a:r>
                <a:rPr lang="de-DE" sz="2400" dirty="0">
                  <a:latin typeface="+mj-lt"/>
                </a:rPr>
                <a:t> </a:t>
              </a:r>
              <a:r>
                <a:rPr lang="de-DE" sz="2400" i="1" dirty="0" err="1">
                  <a:latin typeface="+mj-lt"/>
                </a:rPr>
                <a:t>Gesti</a:t>
              </a:r>
              <a:r>
                <a:rPr lang="de-DE" sz="2400" dirty="0">
                  <a:latin typeface="+mj-lt"/>
                </a:rPr>
                <a:t> </a:t>
              </a:r>
              <a:r>
                <a:rPr lang="en-GB" sz="2400" dirty="0"/>
                <a:t>➝</a:t>
              </a:r>
              <a:r>
                <a:rPr lang="de-DE" sz="2400" dirty="0">
                  <a:latin typeface="+mj-lt"/>
                </a:rPr>
                <a:t> </a:t>
              </a:r>
              <a:r>
                <a:rPr lang="de-DE" sz="2400" i="1" dirty="0">
                  <a:latin typeface="+mj-lt"/>
                </a:rPr>
                <a:t>Gäste</a:t>
              </a:r>
              <a:r>
                <a:rPr lang="de-DE" sz="2400" dirty="0">
                  <a:latin typeface="+mj-lt"/>
                </a:rPr>
                <a:t> </a:t>
              </a:r>
            </a:p>
          </p:txBody>
        </p:sp>
        <p:sp>
          <p:nvSpPr>
            <p:cNvPr id="7" name="TextBox 6"/>
            <p:cNvSpPr txBox="1"/>
            <p:nvPr/>
          </p:nvSpPr>
          <p:spPr>
            <a:xfrm>
              <a:off x="304800" y="4036367"/>
              <a:ext cx="7010400" cy="461665"/>
            </a:xfrm>
            <a:prstGeom prst="rect">
              <a:avLst/>
            </a:prstGeom>
            <a:noFill/>
          </p:spPr>
          <p:txBody>
            <a:bodyPr wrap="square" rtlCol="0">
              <a:spAutoFit/>
            </a:bodyPr>
            <a:lstStyle/>
            <a:p>
              <a:r>
                <a:rPr lang="de-DE" sz="2400" dirty="0"/>
                <a:t>Mutual </a:t>
              </a:r>
              <a:r>
                <a:rPr lang="de-DE" sz="2400" dirty="0" err="1"/>
                <a:t>vowel</a:t>
              </a:r>
              <a:r>
                <a:rPr lang="de-DE" sz="2400" dirty="0"/>
                <a:t> </a:t>
              </a:r>
              <a:r>
                <a:rPr lang="de-DE" sz="2400" dirty="0" err="1"/>
                <a:t>influence</a:t>
              </a:r>
              <a:endParaRPr lang="de-DE" sz="2400" dirty="0">
                <a:latin typeface="+mj-lt"/>
              </a:endParaRPr>
            </a:p>
          </p:txBody>
        </p:sp>
      </p:grpSp>
      <p:sp>
        <p:nvSpPr>
          <p:cNvPr id="8" name="TextBox 7"/>
          <p:cNvSpPr txBox="1"/>
          <p:nvPr/>
        </p:nvSpPr>
        <p:spPr>
          <a:xfrm>
            <a:off x="2438400" y="682129"/>
            <a:ext cx="990600" cy="461665"/>
          </a:xfrm>
          <a:prstGeom prst="rect">
            <a:avLst/>
          </a:prstGeom>
          <a:noFill/>
        </p:spPr>
        <p:txBody>
          <a:bodyPr wrap="square" rtlCol="0">
            <a:spAutoFit/>
          </a:bodyPr>
          <a:lstStyle/>
          <a:p>
            <a:r>
              <a:rPr lang="en-GB" sz="2400" i="1" dirty="0">
                <a:latin typeface="+mj-lt"/>
              </a:rPr>
              <a:t>a part</a:t>
            </a:r>
          </a:p>
        </p:txBody>
      </p:sp>
      <p:sp>
        <p:nvSpPr>
          <p:cNvPr id="9" name="TextBox 8"/>
          <p:cNvSpPr txBox="1"/>
          <p:nvPr/>
        </p:nvSpPr>
        <p:spPr>
          <a:xfrm>
            <a:off x="6096000" y="682129"/>
            <a:ext cx="1219200" cy="461665"/>
          </a:xfrm>
          <a:prstGeom prst="rect">
            <a:avLst/>
          </a:prstGeom>
          <a:noFill/>
        </p:spPr>
        <p:txBody>
          <a:bodyPr wrap="square" rtlCol="0">
            <a:spAutoFit/>
          </a:bodyPr>
          <a:lstStyle/>
          <a:p>
            <a:r>
              <a:rPr lang="en-GB" sz="2400" i="1" dirty="0">
                <a:latin typeface="+mj-lt"/>
              </a:rPr>
              <a:t>a piece</a:t>
            </a:r>
          </a:p>
        </p:txBody>
      </p:sp>
      <p:sp>
        <p:nvSpPr>
          <p:cNvPr id="10" name="TextBox 9"/>
          <p:cNvSpPr txBox="1"/>
          <p:nvPr/>
        </p:nvSpPr>
        <p:spPr>
          <a:xfrm>
            <a:off x="76200" y="1981200"/>
            <a:ext cx="1447800" cy="830997"/>
          </a:xfrm>
          <a:prstGeom prst="rect">
            <a:avLst/>
          </a:prstGeom>
          <a:noFill/>
        </p:spPr>
        <p:txBody>
          <a:bodyPr wrap="square" rtlCol="0">
            <a:spAutoFit/>
          </a:bodyPr>
          <a:lstStyle/>
          <a:p>
            <a:r>
              <a:rPr lang="de-DE" sz="2400" dirty="0" err="1">
                <a:latin typeface="+mj-lt"/>
              </a:rPr>
              <a:t>Jaw-position</a:t>
            </a:r>
            <a:endParaRPr lang="de-DE" sz="2400" dirty="0">
              <a:latin typeface="+mj-lt"/>
            </a:endParaRPr>
          </a:p>
        </p:txBody>
      </p:sp>
      <p:sp>
        <p:nvSpPr>
          <p:cNvPr id="11" name="TextBox 10"/>
          <p:cNvSpPr txBox="1"/>
          <p:nvPr/>
        </p:nvSpPr>
        <p:spPr>
          <a:xfrm>
            <a:off x="228600" y="535632"/>
            <a:ext cx="838200" cy="457200"/>
          </a:xfrm>
          <a:prstGeom prst="rect">
            <a:avLst/>
          </a:prstGeom>
          <a:noFill/>
        </p:spPr>
        <p:txBody>
          <a:bodyPr wrap="square" rtlCol="0">
            <a:spAutoFit/>
          </a:bodyPr>
          <a:lstStyle/>
          <a:p>
            <a:r>
              <a:rPr lang="de-DE" sz="2400" dirty="0">
                <a:latin typeface="+mj-lt"/>
              </a:rPr>
              <a:t>high</a:t>
            </a:r>
          </a:p>
        </p:txBody>
      </p:sp>
      <p:sp>
        <p:nvSpPr>
          <p:cNvPr id="12" name="TextBox 11"/>
          <p:cNvSpPr txBox="1"/>
          <p:nvPr/>
        </p:nvSpPr>
        <p:spPr>
          <a:xfrm>
            <a:off x="228600" y="3390900"/>
            <a:ext cx="838200" cy="457200"/>
          </a:xfrm>
          <a:prstGeom prst="rect">
            <a:avLst/>
          </a:prstGeom>
          <a:noFill/>
        </p:spPr>
        <p:txBody>
          <a:bodyPr wrap="square" rtlCol="0">
            <a:spAutoFit/>
          </a:bodyPr>
          <a:lstStyle/>
          <a:p>
            <a:r>
              <a:rPr lang="de-DE" sz="2400" dirty="0" err="1">
                <a:latin typeface="+mj-lt"/>
              </a:rPr>
              <a:t>low</a:t>
            </a:r>
            <a:endParaRPr lang="de-DE" sz="2400" dirty="0">
              <a:latin typeface="+mj-lt"/>
            </a:endParaRPr>
          </a:p>
        </p:txBody>
      </p:sp>
      <p:cxnSp>
        <p:nvCxnSpPr>
          <p:cNvPr id="13" name="Straight Arrow Connector 12"/>
          <p:cNvCxnSpPr/>
          <p:nvPr/>
        </p:nvCxnSpPr>
        <p:spPr>
          <a:xfrm rot="5400000" flipH="1" flipV="1">
            <a:off x="265509" y="1486297"/>
            <a:ext cx="6865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263921" y="3046809"/>
            <a:ext cx="6865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752600" y="73967"/>
            <a:ext cx="6400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err="1"/>
              <a:t>Koartikulation</a:t>
            </a:r>
            <a:r>
              <a:rPr lang="de-DE" sz="2400" dirty="0"/>
              <a:t> und Verbindung mit Lautwandel</a:t>
            </a:r>
            <a:endParaRPr lang="de-DE" sz="2400" dirty="0">
              <a:latin typeface="+mj-lt"/>
            </a:endParaRPr>
          </a:p>
        </p:txBody>
      </p:sp>
      <p:grpSp>
        <p:nvGrpSpPr>
          <p:cNvPr id="16" name="Group 15"/>
          <p:cNvGrpSpPr/>
          <p:nvPr/>
        </p:nvGrpSpPr>
        <p:grpSpPr>
          <a:xfrm>
            <a:off x="228600" y="5019078"/>
            <a:ext cx="8534400" cy="1718967"/>
            <a:chOff x="228600" y="4847628"/>
            <a:chExt cx="8534400" cy="1718967"/>
          </a:xfrm>
        </p:grpSpPr>
        <p:sp>
          <p:nvSpPr>
            <p:cNvPr id="17" name="TextBox 16"/>
            <p:cNvSpPr txBox="1"/>
            <p:nvPr/>
          </p:nvSpPr>
          <p:spPr>
            <a:xfrm>
              <a:off x="228600" y="4847628"/>
              <a:ext cx="4724400" cy="461665"/>
            </a:xfrm>
            <a:prstGeom prst="rect">
              <a:avLst/>
            </a:prstGeom>
            <a:noFill/>
          </p:spPr>
          <p:txBody>
            <a:bodyPr wrap="square" rtlCol="0">
              <a:spAutoFit/>
            </a:bodyPr>
            <a:lstStyle/>
            <a:p>
              <a:r>
                <a:rPr lang="de-DE" sz="2400" dirty="0" err="1">
                  <a:solidFill>
                    <a:srgbClr val="0000FF"/>
                  </a:solidFill>
                  <a:latin typeface="+mj-lt"/>
                </a:rPr>
                <a:t>Development</a:t>
              </a:r>
              <a:r>
                <a:rPr lang="de-DE" sz="2400" dirty="0">
                  <a:solidFill>
                    <a:srgbClr val="0000FF"/>
                  </a:solidFill>
                  <a:latin typeface="+mj-lt"/>
                </a:rPr>
                <a:t> of </a:t>
              </a:r>
              <a:r>
                <a:rPr lang="de-DE" sz="2400" dirty="0" err="1">
                  <a:solidFill>
                    <a:srgbClr val="0000FF"/>
                  </a:solidFill>
                  <a:latin typeface="+mj-lt"/>
                </a:rPr>
                <a:t>vowel</a:t>
              </a:r>
              <a:r>
                <a:rPr lang="de-DE" sz="2400" dirty="0">
                  <a:solidFill>
                    <a:srgbClr val="0000FF"/>
                  </a:solidFill>
                  <a:latin typeface="+mj-lt"/>
                </a:rPr>
                <a:t> </a:t>
              </a:r>
              <a:r>
                <a:rPr lang="de-DE" sz="2400" dirty="0" err="1">
                  <a:solidFill>
                    <a:srgbClr val="0000FF"/>
                  </a:solidFill>
                  <a:latin typeface="+mj-lt"/>
                </a:rPr>
                <a:t>harmony</a:t>
              </a:r>
              <a:endParaRPr lang="de-DE" sz="2400" dirty="0">
                <a:solidFill>
                  <a:srgbClr val="0000FF"/>
                </a:solidFill>
                <a:latin typeface="+mj-lt"/>
              </a:endParaRPr>
            </a:p>
          </p:txBody>
        </p:sp>
        <p:sp>
          <p:nvSpPr>
            <p:cNvPr id="18" name="TextBox 17"/>
            <p:cNvSpPr txBox="1"/>
            <p:nvPr/>
          </p:nvSpPr>
          <p:spPr>
            <a:xfrm>
              <a:off x="228600" y="5181600"/>
              <a:ext cx="1981200" cy="461665"/>
            </a:xfrm>
            <a:prstGeom prst="rect">
              <a:avLst/>
            </a:prstGeom>
            <a:noFill/>
          </p:spPr>
          <p:txBody>
            <a:bodyPr wrap="square" rtlCol="0">
              <a:spAutoFit/>
            </a:bodyPr>
            <a:lstStyle/>
            <a:p>
              <a:r>
                <a:rPr lang="de-DE" sz="2400" dirty="0" err="1">
                  <a:latin typeface="+mj-lt"/>
                </a:rPr>
                <a:t>e.g</a:t>
              </a:r>
              <a:r>
                <a:rPr lang="de-DE" sz="2400" dirty="0">
                  <a:latin typeface="+mj-lt"/>
                </a:rPr>
                <a:t>. </a:t>
              </a:r>
              <a:r>
                <a:rPr lang="de-DE" sz="2400" dirty="0" err="1">
                  <a:latin typeface="+mj-lt"/>
                </a:rPr>
                <a:t>Hungarian</a:t>
              </a:r>
              <a:endParaRPr lang="de-DE" sz="2400" dirty="0">
                <a:latin typeface="+mj-lt"/>
              </a:endParaRPr>
            </a:p>
          </p:txBody>
        </p:sp>
        <p:sp>
          <p:nvSpPr>
            <p:cNvPr id="19" name="TextBox 18"/>
            <p:cNvSpPr txBox="1"/>
            <p:nvPr/>
          </p:nvSpPr>
          <p:spPr>
            <a:xfrm>
              <a:off x="304800" y="5643265"/>
              <a:ext cx="3276600" cy="461665"/>
            </a:xfrm>
            <a:prstGeom prst="rect">
              <a:avLst/>
            </a:prstGeom>
            <a:noFill/>
          </p:spPr>
          <p:txBody>
            <a:bodyPr wrap="square" rtlCol="0">
              <a:spAutoFit/>
            </a:bodyPr>
            <a:lstStyle/>
            <a:p>
              <a:r>
                <a:rPr lang="en-US" sz="2400" dirty="0" err="1"/>
                <a:t>h</a:t>
              </a:r>
              <a:r>
                <a:rPr lang="en-US" sz="2400" dirty="0" err="1">
                  <a:solidFill>
                    <a:srgbClr val="FF0000"/>
                  </a:solidFill>
                </a:rPr>
                <a:t>o</a:t>
              </a:r>
              <a:r>
                <a:rPr lang="en-US" sz="2400" dirty="0" err="1"/>
                <a:t>z-</a:t>
              </a:r>
              <a:r>
                <a:rPr lang="en-US" sz="2400" dirty="0" err="1">
                  <a:solidFill>
                    <a:srgbClr val="FF0000"/>
                  </a:solidFill>
                </a:rPr>
                <a:t>u</a:t>
              </a:r>
              <a:r>
                <a:rPr lang="en-US" sz="2400" dirty="0" err="1"/>
                <a:t>nk</a:t>
              </a:r>
              <a:r>
                <a:rPr lang="en-US" sz="2400" dirty="0"/>
                <a:t> ('we bring')</a:t>
              </a:r>
              <a:endParaRPr lang="de-DE" sz="2400" dirty="0">
                <a:latin typeface="+mj-lt"/>
              </a:endParaRPr>
            </a:p>
          </p:txBody>
        </p:sp>
        <p:sp>
          <p:nvSpPr>
            <p:cNvPr id="20" name="TextBox 19"/>
            <p:cNvSpPr txBox="1"/>
            <p:nvPr/>
          </p:nvSpPr>
          <p:spPr>
            <a:xfrm>
              <a:off x="5105400" y="5643265"/>
              <a:ext cx="3657600" cy="461665"/>
            </a:xfrm>
            <a:prstGeom prst="rect">
              <a:avLst/>
            </a:prstGeom>
            <a:noFill/>
          </p:spPr>
          <p:txBody>
            <a:bodyPr wrap="square" rtlCol="0">
              <a:spAutoFit/>
            </a:bodyPr>
            <a:lstStyle/>
            <a:p>
              <a:r>
                <a:rPr lang="en-US" sz="2400" dirty="0" err="1"/>
                <a:t>n</a:t>
              </a:r>
              <a:r>
                <a:rPr lang="en-US" sz="2400" dirty="0" err="1">
                  <a:solidFill>
                    <a:srgbClr val="0000FF"/>
                  </a:solidFill>
                </a:rPr>
                <a:t>é</a:t>
              </a:r>
              <a:r>
                <a:rPr lang="en-US" sz="2400" dirty="0" err="1"/>
                <a:t>z-</a:t>
              </a:r>
              <a:r>
                <a:rPr lang="en-US" sz="2400" dirty="0" err="1">
                  <a:solidFill>
                    <a:srgbClr val="0000FF"/>
                  </a:solidFill>
                </a:rPr>
                <a:t>ü</a:t>
              </a:r>
              <a:r>
                <a:rPr lang="en-US" sz="2400" dirty="0" err="1"/>
                <a:t>nk</a:t>
              </a:r>
              <a:r>
                <a:rPr lang="en-US" sz="2400" dirty="0"/>
                <a:t> ('we look')</a:t>
              </a:r>
              <a:r>
                <a:rPr lang="de-DE" sz="2400" dirty="0"/>
                <a:t>	</a:t>
              </a:r>
              <a:endParaRPr lang="de-DE" sz="2400" dirty="0">
                <a:latin typeface="+mj-lt"/>
              </a:endParaRPr>
            </a:p>
          </p:txBody>
        </p:sp>
        <p:sp>
          <p:nvSpPr>
            <p:cNvPr id="21" name="TextBox 20"/>
            <p:cNvSpPr txBox="1"/>
            <p:nvPr/>
          </p:nvSpPr>
          <p:spPr>
            <a:xfrm>
              <a:off x="304800" y="6104930"/>
              <a:ext cx="2819400" cy="461665"/>
            </a:xfrm>
            <a:prstGeom prst="rect">
              <a:avLst/>
            </a:prstGeom>
            <a:noFill/>
          </p:spPr>
          <p:txBody>
            <a:bodyPr wrap="square" rtlCol="0">
              <a:spAutoFit/>
            </a:bodyPr>
            <a:lstStyle/>
            <a:p>
              <a:r>
                <a:rPr lang="de-DE" sz="2400" dirty="0">
                  <a:solidFill>
                    <a:srgbClr val="FF0000"/>
                  </a:solidFill>
                  <a:latin typeface="+mj-lt"/>
                </a:rPr>
                <a:t>back </a:t>
              </a:r>
              <a:r>
                <a:rPr lang="de-DE" sz="2400" dirty="0" err="1">
                  <a:solidFill>
                    <a:srgbClr val="FF0000"/>
                  </a:solidFill>
                  <a:latin typeface="+mj-lt"/>
                </a:rPr>
                <a:t>vowels</a:t>
              </a:r>
              <a:endParaRPr lang="de-DE" sz="2400" dirty="0">
                <a:solidFill>
                  <a:srgbClr val="FF0000"/>
                </a:solidFill>
                <a:latin typeface="+mj-lt"/>
              </a:endParaRPr>
            </a:p>
          </p:txBody>
        </p:sp>
        <p:sp>
          <p:nvSpPr>
            <p:cNvPr id="22" name="TextBox 21"/>
            <p:cNvSpPr txBox="1"/>
            <p:nvPr/>
          </p:nvSpPr>
          <p:spPr>
            <a:xfrm>
              <a:off x="5105400" y="6104930"/>
              <a:ext cx="2819400" cy="461665"/>
            </a:xfrm>
            <a:prstGeom prst="rect">
              <a:avLst/>
            </a:prstGeom>
            <a:noFill/>
          </p:spPr>
          <p:txBody>
            <a:bodyPr wrap="square" rtlCol="0">
              <a:spAutoFit/>
            </a:bodyPr>
            <a:lstStyle/>
            <a:p>
              <a:r>
                <a:rPr lang="de-DE" sz="2400" dirty="0">
                  <a:solidFill>
                    <a:srgbClr val="0000FF"/>
                  </a:solidFill>
                  <a:latin typeface="+mj-lt"/>
                </a:rPr>
                <a:t>front </a:t>
              </a:r>
              <a:r>
                <a:rPr lang="de-DE" sz="2400" dirty="0" err="1">
                  <a:solidFill>
                    <a:srgbClr val="0000FF"/>
                  </a:solidFill>
                  <a:latin typeface="+mj-lt"/>
                </a:rPr>
                <a:t>vowels</a:t>
              </a:r>
              <a:endParaRPr lang="de-DE" sz="2400" dirty="0">
                <a:solidFill>
                  <a:srgbClr val="0000FF"/>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76079" y="933563"/>
            <a:ext cx="2634257" cy="1371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Freeform 7"/>
          <p:cNvSpPr/>
          <p:nvPr/>
        </p:nvSpPr>
        <p:spPr>
          <a:xfrm>
            <a:off x="1076079" y="933563"/>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TextBox 16"/>
          <p:cNvSpPr txBox="1"/>
          <p:nvPr/>
        </p:nvSpPr>
        <p:spPr>
          <a:xfrm>
            <a:off x="2178792" y="628764"/>
            <a:ext cx="990600" cy="461665"/>
          </a:xfrm>
          <a:prstGeom prst="rect">
            <a:avLst/>
          </a:prstGeom>
          <a:noFill/>
        </p:spPr>
        <p:txBody>
          <a:bodyPr wrap="square" rtlCol="0">
            <a:spAutoFit/>
          </a:bodyPr>
          <a:lstStyle/>
          <a:p>
            <a:r>
              <a:rPr lang="en-GB" sz="2400" dirty="0">
                <a:solidFill>
                  <a:srgbClr val="0000FF"/>
                </a:solidFill>
                <a:latin typeface="+mj-lt"/>
                <a:cs typeface="Arial"/>
              </a:rPr>
              <a:t>west</a:t>
            </a:r>
          </a:p>
        </p:txBody>
      </p:sp>
      <p:sp>
        <p:nvSpPr>
          <p:cNvPr id="18" name="TextBox 17"/>
          <p:cNvSpPr txBox="1"/>
          <p:nvPr/>
        </p:nvSpPr>
        <p:spPr>
          <a:xfrm>
            <a:off x="2371478" y="2305163"/>
            <a:ext cx="838200" cy="461665"/>
          </a:xfrm>
          <a:prstGeom prst="rect">
            <a:avLst/>
          </a:prstGeom>
          <a:noFill/>
        </p:spPr>
        <p:txBody>
          <a:bodyPr wrap="square" rtlCol="0">
            <a:spAutoFit/>
          </a:bodyPr>
          <a:lstStyle/>
          <a:p>
            <a:r>
              <a:rPr lang="en-GB" sz="2400" dirty="0" err="1">
                <a:solidFill>
                  <a:srgbClr val="FF0000"/>
                </a:solidFill>
                <a:latin typeface="+mj-lt"/>
                <a:cs typeface="Arial"/>
              </a:rPr>
              <a:t>gast</a:t>
            </a:r>
            <a:endParaRPr lang="en-GB" sz="2400" dirty="0">
              <a:solidFill>
                <a:srgbClr val="FF0000"/>
              </a:solidFill>
              <a:latin typeface="+mj-lt"/>
              <a:cs typeface="Arial"/>
            </a:endParaRPr>
          </a:p>
        </p:txBody>
      </p:sp>
      <p:cxnSp>
        <p:nvCxnSpPr>
          <p:cNvPr id="15" name="Straight Connector 14"/>
          <p:cNvCxnSpPr/>
          <p:nvPr/>
        </p:nvCxnSpPr>
        <p:spPr>
          <a:xfrm>
            <a:off x="5334000" y="1646616"/>
            <a:ext cx="3592113" cy="105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6291856" y="702730"/>
            <a:ext cx="2634257" cy="1987518"/>
            <a:chOff x="6291856" y="823792"/>
            <a:chExt cx="2634257" cy="1987518"/>
          </a:xfrm>
        </p:grpSpPr>
        <p:sp>
          <p:nvSpPr>
            <p:cNvPr id="9" name="Freeform 8"/>
            <p:cNvSpPr/>
            <p:nvPr/>
          </p:nvSpPr>
          <p:spPr>
            <a:xfrm>
              <a:off x="6291856" y="1056478"/>
              <a:ext cx="2634257" cy="10160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Freeform 9"/>
            <p:cNvSpPr/>
            <p:nvPr/>
          </p:nvSpPr>
          <p:spPr>
            <a:xfrm>
              <a:off x="6291856" y="1056478"/>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6" name="TextBox 25"/>
            <p:cNvSpPr txBox="1"/>
            <p:nvPr/>
          </p:nvSpPr>
          <p:spPr>
            <a:xfrm>
              <a:off x="7641728" y="2349645"/>
              <a:ext cx="838200" cy="461665"/>
            </a:xfrm>
            <a:prstGeom prst="rect">
              <a:avLst/>
            </a:prstGeom>
            <a:noFill/>
          </p:spPr>
          <p:txBody>
            <a:bodyPr wrap="square" rtlCol="0">
              <a:spAutoFit/>
            </a:bodyPr>
            <a:lstStyle/>
            <a:p>
              <a:r>
                <a:rPr lang="en-GB" sz="2400" dirty="0" err="1">
                  <a:solidFill>
                    <a:srgbClr val="FF0000"/>
                  </a:solidFill>
                  <a:latin typeface="+mj-lt"/>
                  <a:cs typeface="Arial"/>
                </a:rPr>
                <a:t>gasti</a:t>
              </a:r>
              <a:endParaRPr lang="en-GB" sz="2400" dirty="0">
                <a:solidFill>
                  <a:srgbClr val="FF0000"/>
                </a:solidFill>
                <a:latin typeface="+mj-lt"/>
                <a:cs typeface="Arial"/>
              </a:endParaRPr>
            </a:p>
          </p:txBody>
        </p:sp>
        <p:sp>
          <p:nvSpPr>
            <p:cNvPr id="27" name="TextBox 26"/>
            <p:cNvSpPr txBox="1"/>
            <p:nvPr/>
          </p:nvSpPr>
          <p:spPr>
            <a:xfrm>
              <a:off x="7353300" y="823792"/>
              <a:ext cx="990600" cy="461665"/>
            </a:xfrm>
            <a:prstGeom prst="rect">
              <a:avLst/>
            </a:prstGeom>
            <a:noFill/>
          </p:spPr>
          <p:txBody>
            <a:bodyPr wrap="square" rtlCol="0">
              <a:spAutoFit/>
            </a:bodyPr>
            <a:lstStyle/>
            <a:p>
              <a:r>
                <a:rPr lang="en-GB" sz="2400" dirty="0">
                  <a:solidFill>
                    <a:srgbClr val="0000FF"/>
                  </a:solidFill>
                  <a:latin typeface="+mj-lt"/>
                  <a:cs typeface="Arial"/>
                </a:rPr>
                <a:t>west</a:t>
              </a:r>
            </a:p>
          </p:txBody>
        </p:sp>
      </p:grpSp>
      <p:grpSp>
        <p:nvGrpSpPr>
          <p:cNvPr id="51" name="Group 50"/>
          <p:cNvGrpSpPr/>
          <p:nvPr/>
        </p:nvGrpSpPr>
        <p:grpSpPr>
          <a:xfrm>
            <a:off x="3429000" y="1197168"/>
            <a:ext cx="2013796" cy="1569660"/>
            <a:chOff x="3429000" y="1318230"/>
            <a:chExt cx="2013796" cy="1569660"/>
          </a:xfrm>
        </p:grpSpPr>
        <p:cxnSp>
          <p:nvCxnSpPr>
            <p:cNvPr id="21" name="Straight Connector 20"/>
            <p:cNvCxnSpPr/>
            <p:nvPr/>
          </p:nvCxnSpPr>
          <p:spPr>
            <a:xfrm rot="5400000">
              <a:off x="5289602" y="1917431"/>
              <a:ext cx="304800" cy="1588"/>
            </a:xfrm>
            <a:prstGeom prst="line">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429000" y="1318230"/>
              <a:ext cx="1905000" cy="1569660"/>
            </a:xfrm>
            <a:prstGeom prst="rect">
              <a:avLst/>
            </a:prstGeom>
            <a:noFill/>
          </p:spPr>
          <p:txBody>
            <a:bodyPr wrap="square" rtlCol="0">
              <a:spAutoFit/>
            </a:bodyPr>
            <a:lstStyle/>
            <a:p>
              <a:r>
                <a:rPr lang="en-GB" sz="2400" dirty="0">
                  <a:solidFill>
                    <a:srgbClr val="008000"/>
                  </a:solidFill>
                  <a:latin typeface="+mj-lt"/>
                  <a:cs typeface="Arial"/>
                </a:rPr>
                <a:t>Listener normalisation for coarticulation</a:t>
              </a:r>
            </a:p>
          </p:txBody>
        </p:sp>
      </p:grpSp>
      <p:grpSp>
        <p:nvGrpSpPr>
          <p:cNvPr id="66" name="Group 65"/>
          <p:cNvGrpSpPr/>
          <p:nvPr/>
        </p:nvGrpSpPr>
        <p:grpSpPr>
          <a:xfrm>
            <a:off x="349992" y="5565338"/>
            <a:ext cx="7222630" cy="1292662"/>
            <a:chOff x="349992" y="5565338"/>
            <a:chExt cx="7222630" cy="1292662"/>
          </a:xfrm>
        </p:grpSpPr>
        <p:sp>
          <p:nvSpPr>
            <p:cNvPr id="42" name="Rectangle 41"/>
            <p:cNvSpPr/>
            <p:nvPr/>
          </p:nvSpPr>
          <p:spPr>
            <a:xfrm>
              <a:off x="349992" y="5565338"/>
              <a:ext cx="7222630" cy="461665"/>
            </a:xfrm>
            <a:prstGeom prst="rect">
              <a:avLst/>
            </a:prstGeom>
          </p:spPr>
          <p:txBody>
            <a:bodyPr wrap="square">
              <a:spAutoFit/>
            </a:bodyPr>
            <a:lstStyle/>
            <a:p>
              <a:r>
                <a:rPr lang="en-GB" sz="2400" dirty="0">
                  <a:solidFill>
                    <a:prstClr val="black"/>
                  </a:solidFill>
                  <a:cs typeface="Arial"/>
                </a:rPr>
                <a:t>Note: sound change </a:t>
              </a:r>
              <a:r>
                <a:rPr lang="en-GB" sz="2400" b="1" dirty="0">
                  <a:solidFill>
                    <a:prstClr val="black"/>
                  </a:solidFill>
                  <a:cs typeface="Arial"/>
                </a:rPr>
                <a:t>in the listener's ear...</a:t>
              </a:r>
              <a:endParaRPr lang="en-GB" dirty="0"/>
            </a:p>
          </p:txBody>
        </p:sp>
        <p:sp>
          <p:nvSpPr>
            <p:cNvPr id="43" name="TextBox 42"/>
            <p:cNvSpPr txBox="1"/>
            <p:nvPr/>
          </p:nvSpPr>
          <p:spPr>
            <a:xfrm>
              <a:off x="349992" y="6027003"/>
              <a:ext cx="6291855" cy="830997"/>
            </a:xfrm>
            <a:prstGeom prst="rect">
              <a:avLst/>
            </a:prstGeom>
            <a:noFill/>
          </p:spPr>
          <p:txBody>
            <a:bodyPr wrap="square" rtlCol="0">
              <a:spAutoFit/>
            </a:bodyPr>
            <a:lstStyle/>
            <a:p>
              <a:r>
                <a:rPr lang="en-GB" sz="2400" dirty="0">
                  <a:latin typeface="+mj-lt"/>
                  <a:cs typeface="Arial"/>
                </a:rPr>
                <a:t>...which may (or may not) be replicated by the listener in his/her speech production</a:t>
              </a:r>
            </a:p>
          </p:txBody>
        </p:sp>
      </p:grpSp>
      <p:sp>
        <p:nvSpPr>
          <p:cNvPr id="48" name="TextBox 47"/>
          <p:cNvSpPr txBox="1"/>
          <p:nvPr/>
        </p:nvSpPr>
        <p:spPr>
          <a:xfrm>
            <a:off x="321053" y="76200"/>
            <a:ext cx="860505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a:latin typeface="+mj-lt"/>
                <a:cs typeface="Arial"/>
              </a:rPr>
              <a:t>VCV-</a:t>
            </a:r>
            <a:r>
              <a:rPr lang="en-GB" sz="2400" dirty="0" err="1">
                <a:latin typeface="+mj-lt"/>
                <a:cs typeface="Arial"/>
              </a:rPr>
              <a:t>Koartikulation</a:t>
            </a:r>
            <a:r>
              <a:rPr lang="en-GB" sz="2400" dirty="0">
                <a:latin typeface="+mj-lt"/>
                <a:cs typeface="Arial"/>
              </a:rPr>
              <a:t>, </a:t>
            </a:r>
            <a:r>
              <a:rPr lang="en-GB" sz="2400" dirty="0" err="1">
                <a:latin typeface="+mj-lt"/>
                <a:cs typeface="Arial"/>
              </a:rPr>
              <a:t>Perzeption</a:t>
            </a:r>
            <a:r>
              <a:rPr lang="en-GB" sz="2400" dirty="0">
                <a:latin typeface="+mj-lt"/>
                <a:cs typeface="Arial"/>
              </a:rPr>
              <a:t>, </a:t>
            </a:r>
            <a:r>
              <a:rPr lang="en-GB" sz="2400" dirty="0" err="1">
                <a:latin typeface="+mj-lt"/>
                <a:cs typeface="Arial"/>
              </a:rPr>
              <a:t>Hypokorrektur</a:t>
            </a:r>
            <a:r>
              <a:rPr lang="en-GB" sz="2400" dirty="0">
                <a:latin typeface="+mj-lt"/>
                <a:cs typeface="Arial"/>
              </a:rPr>
              <a:t>, </a:t>
            </a:r>
            <a:r>
              <a:rPr lang="en-GB" sz="2400" dirty="0" err="1">
                <a:latin typeface="+mj-lt"/>
                <a:cs typeface="Arial"/>
              </a:rPr>
              <a:t>Lautwandel</a:t>
            </a:r>
            <a:endParaRPr lang="en-GB" sz="2400" dirty="0">
              <a:latin typeface="+mj-lt"/>
              <a:cs typeface="Arial"/>
            </a:endParaRPr>
          </a:p>
        </p:txBody>
      </p:sp>
      <p:grpSp>
        <p:nvGrpSpPr>
          <p:cNvPr id="45" name="Group 44"/>
          <p:cNvGrpSpPr/>
          <p:nvPr/>
        </p:nvGrpSpPr>
        <p:grpSpPr>
          <a:xfrm>
            <a:off x="85478" y="735503"/>
            <a:ext cx="5050930" cy="2185577"/>
            <a:chOff x="85478" y="735503"/>
            <a:chExt cx="5050930" cy="2185577"/>
          </a:xfrm>
        </p:grpSpPr>
        <p:cxnSp>
          <p:nvCxnSpPr>
            <p:cNvPr id="14" name="Straight Connector 13"/>
            <p:cNvCxnSpPr/>
            <p:nvPr/>
          </p:nvCxnSpPr>
          <p:spPr>
            <a:xfrm>
              <a:off x="1470279" y="1949563"/>
              <a:ext cx="3666129" cy="370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85478" y="735503"/>
              <a:ext cx="2398114" cy="2185577"/>
              <a:chOff x="85478" y="735503"/>
              <a:chExt cx="2398114" cy="2185577"/>
            </a:xfrm>
          </p:grpSpPr>
          <p:sp>
            <p:nvSpPr>
              <p:cNvPr id="19" name="TextBox 18"/>
              <p:cNvSpPr txBox="1"/>
              <p:nvPr/>
            </p:nvSpPr>
            <p:spPr>
              <a:xfrm>
                <a:off x="197592" y="1491604"/>
                <a:ext cx="2286000" cy="461665"/>
              </a:xfrm>
              <a:prstGeom prst="rect">
                <a:avLst/>
              </a:prstGeom>
              <a:noFill/>
            </p:spPr>
            <p:txBody>
              <a:bodyPr wrap="square" rtlCol="0">
                <a:spAutoFit/>
              </a:bodyPr>
              <a:lstStyle/>
              <a:p>
                <a:r>
                  <a:rPr lang="en-GB" sz="2400" dirty="0">
                    <a:solidFill>
                      <a:schemeClr val="bg1">
                        <a:lumMod val="50000"/>
                      </a:schemeClr>
                    </a:solidFill>
                    <a:latin typeface="+mj-lt"/>
                    <a:cs typeface="Arial"/>
                  </a:rPr>
                  <a:t>Listener</a:t>
                </a:r>
              </a:p>
            </p:txBody>
          </p:sp>
          <p:sp>
            <p:nvSpPr>
              <p:cNvPr id="52" name="TextBox 51"/>
              <p:cNvSpPr txBox="1"/>
              <p:nvPr/>
            </p:nvSpPr>
            <p:spPr>
              <a:xfrm>
                <a:off x="349992" y="735503"/>
                <a:ext cx="564408" cy="461665"/>
              </a:xfrm>
              <a:prstGeom prst="rect">
                <a:avLst/>
              </a:prstGeom>
              <a:noFill/>
            </p:spPr>
            <p:txBody>
              <a:bodyPr wrap="square" rtlCol="0">
                <a:spAutoFit/>
              </a:bodyPr>
              <a:lstStyle/>
              <a:p>
                <a:r>
                  <a:rPr lang="en-GB" sz="2400" dirty="0">
                    <a:solidFill>
                      <a:srgbClr val="0000FF"/>
                    </a:solidFill>
                    <a:latin typeface="+mj-lt"/>
                    <a:cs typeface="Arial"/>
                  </a:rPr>
                  <a:t>/</a:t>
                </a:r>
                <a:r>
                  <a:rPr lang="en-GB" sz="2400" dirty="0" err="1">
                    <a:solidFill>
                      <a:srgbClr val="0000FF"/>
                    </a:solidFill>
                    <a:latin typeface="+mj-lt"/>
                    <a:cs typeface="Arial"/>
                  </a:rPr>
                  <a:t>e</a:t>
                </a:r>
                <a:r>
                  <a:rPr lang="en-GB" sz="2400" dirty="0">
                    <a:solidFill>
                      <a:srgbClr val="0000FF"/>
                    </a:solidFill>
                    <a:latin typeface="+mj-lt"/>
                    <a:cs typeface="Arial"/>
                  </a:rPr>
                  <a:t>/</a:t>
                </a:r>
              </a:p>
            </p:txBody>
          </p:sp>
          <p:sp>
            <p:nvSpPr>
              <p:cNvPr id="53" name="TextBox 52"/>
              <p:cNvSpPr txBox="1"/>
              <p:nvPr/>
            </p:nvSpPr>
            <p:spPr>
              <a:xfrm>
                <a:off x="349992" y="2459415"/>
                <a:ext cx="564408" cy="461665"/>
              </a:xfrm>
              <a:prstGeom prst="rect">
                <a:avLst/>
              </a:prstGeom>
              <a:noFill/>
            </p:spPr>
            <p:txBody>
              <a:bodyPr wrap="square" rtlCol="0">
                <a:spAutoFit/>
              </a:bodyPr>
              <a:lstStyle/>
              <a:p>
                <a:r>
                  <a:rPr lang="en-GB" sz="2400" dirty="0">
                    <a:solidFill>
                      <a:srgbClr val="FF0000"/>
                    </a:solidFill>
                    <a:latin typeface="+mj-lt"/>
                    <a:cs typeface="Arial"/>
                  </a:rPr>
                  <a:t>/a/</a:t>
                </a:r>
              </a:p>
            </p:txBody>
          </p:sp>
          <p:sp>
            <p:nvSpPr>
              <p:cNvPr id="54" name="TextBox 53"/>
              <p:cNvSpPr txBox="1"/>
              <p:nvPr/>
            </p:nvSpPr>
            <p:spPr>
              <a:xfrm>
                <a:off x="85478" y="1843498"/>
                <a:ext cx="2173886" cy="461665"/>
              </a:xfrm>
              <a:prstGeom prst="rect">
                <a:avLst/>
              </a:prstGeom>
              <a:noFill/>
            </p:spPr>
            <p:txBody>
              <a:bodyPr wrap="square" rtlCol="0">
                <a:spAutoFit/>
              </a:bodyPr>
              <a:lstStyle/>
              <a:p>
                <a:r>
                  <a:rPr lang="en-GB" sz="2400" dirty="0">
                    <a:solidFill>
                      <a:schemeClr val="bg1">
                        <a:lumMod val="50000"/>
                      </a:schemeClr>
                    </a:solidFill>
                    <a:cs typeface="Arial"/>
                  </a:rPr>
                  <a:t>categorisation</a:t>
                </a:r>
              </a:p>
            </p:txBody>
          </p:sp>
          <p:cxnSp>
            <p:nvCxnSpPr>
              <p:cNvPr id="56" name="Straight Arrow Connector 55"/>
              <p:cNvCxnSpPr/>
              <p:nvPr/>
            </p:nvCxnSpPr>
            <p:spPr>
              <a:xfrm rot="5400000" flipH="1" flipV="1">
                <a:off x="435676" y="1371092"/>
                <a:ext cx="347848"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6200000" flipH="1">
                <a:off x="437264" y="2458621"/>
                <a:ext cx="347848"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65" name="Group 64"/>
          <p:cNvGrpSpPr/>
          <p:nvPr/>
        </p:nvGrpSpPr>
        <p:grpSpPr>
          <a:xfrm>
            <a:off x="197592" y="4133809"/>
            <a:ext cx="8794008" cy="863263"/>
            <a:chOff x="197592" y="4133809"/>
            <a:chExt cx="8794008" cy="863263"/>
          </a:xfrm>
        </p:grpSpPr>
        <p:cxnSp>
          <p:nvCxnSpPr>
            <p:cNvPr id="60" name="Straight Connector 59"/>
            <p:cNvCxnSpPr/>
            <p:nvPr/>
          </p:nvCxnSpPr>
          <p:spPr>
            <a:xfrm>
              <a:off x="1582393" y="4641472"/>
              <a:ext cx="7409207"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97592" y="4166075"/>
              <a:ext cx="2286000" cy="830997"/>
            </a:xfrm>
            <a:prstGeom prst="rect">
              <a:avLst/>
            </a:prstGeom>
            <a:noFill/>
          </p:spPr>
          <p:txBody>
            <a:bodyPr wrap="square" rtlCol="0">
              <a:spAutoFit/>
            </a:bodyPr>
            <a:lstStyle/>
            <a:p>
              <a:r>
                <a:rPr lang="en-GB" sz="2400" dirty="0">
                  <a:latin typeface="+mj-lt"/>
                  <a:cs typeface="Arial"/>
                </a:rPr>
                <a:t>Listener  categorisation</a:t>
              </a:r>
            </a:p>
          </p:txBody>
        </p:sp>
        <p:sp>
          <p:nvSpPr>
            <p:cNvPr id="62" name="TextBox 61"/>
            <p:cNvSpPr txBox="1"/>
            <p:nvPr/>
          </p:nvSpPr>
          <p:spPr>
            <a:xfrm>
              <a:off x="3710336" y="4133809"/>
              <a:ext cx="1905000" cy="830997"/>
            </a:xfrm>
            <a:prstGeom prst="rect">
              <a:avLst/>
            </a:prstGeom>
            <a:noFill/>
          </p:spPr>
          <p:txBody>
            <a:bodyPr wrap="square" rtlCol="0">
              <a:spAutoFit/>
            </a:bodyPr>
            <a:lstStyle/>
            <a:p>
              <a:r>
                <a:rPr lang="en-GB" sz="2400" dirty="0">
                  <a:solidFill>
                    <a:srgbClr val="008000"/>
                  </a:solidFill>
                  <a:latin typeface="+mj-lt"/>
                  <a:cs typeface="Arial"/>
                </a:rPr>
                <a:t>No normalisation</a:t>
              </a:r>
            </a:p>
          </p:txBody>
        </p:sp>
      </p:grpSp>
      <p:grpSp>
        <p:nvGrpSpPr>
          <p:cNvPr id="64" name="Group 63"/>
          <p:cNvGrpSpPr/>
          <p:nvPr/>
        </p:nvGrpSpPr>
        <p:grpSpPr>
          <a:xfrm>
            <a:off x="1188193" y="3048000"/>
            <a:ext cx="7870327" cy="2410737"/>
            <a:chOff x="1188193" y="3048000"/>
            <a:chExt cx="7870327" cy="2410737"/>
          </a:xfrm>
        </p:grpSpPr>
        <p:sp>
          <p:nvSpPr>
            <p:cNvPr id="29" name="Freeform 28"/>
            <p:cNvSpPr/>
            <p:nvPr/>
          </p:nvSpPr>
          <p:spPr>
            <a:xfrm>
              <a:off x="1188193" y="3625472"/>
              <a:ext cx="2634257" cy="1371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 name="Freeform 29"/>
            <p:cNvSpPr/>
            <p:nvPr/>
          </p:nvSpPr>
          <p:spPr>
            <a:xfrm>
              <a:off x="1188193" y="3625472"/>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1" name="Freeform 30"/>
            <p:cNvSpPr/>
            <p:nvPr/>
          </p:nvSpPr>
          <p:spPr>
            <a:xfrm>
              <a:off x="6424263" y="3625472"/>
              <a:ext cx="2634257" cy="10160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Freeform 31"/>
            <p:cNvSpPr/>
            <p:nvPr/>
          </p:nvSpPr>
          <p:spPr>
            <a:xfrm>
              <a:off x="6424263" y="3625472"/>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TextBox 34"/>
            <p:cNvSpPr txBox="1"/>
            <p:nvPr/>
          </p:nvSpPr>
          <p:spPr>
            <a:xfrm>
              <a:off x="2178792" y="3320673"/>
              <a:ext cx="990600" cy="461665"/>
            </a:xfrm>
            <a:prstGeom prst="rect">
              <a:avLst/>
            </a:prstGeom>
            <a:noFill/>
          </p:spPr>
          <p:txBody>
            <a:bodyPr wrap="square" rtlCol="0">
              <a:spAutoFit/>
            </a:bodyPr>
            <a:lstStyle/>
            <a:p>
              <a:r>
                <a:rPr lang="en-GB" sz="2400" dirty="0">
                  <a:solidFill>
                    <a:srgbClr val="0000FF"/>
                  </a:solidFill>
                  <a:latin typeface="+mj-lt"/>
                  <a:cs typeface="Arial"/>
                </a:rPr>
                <a:t>west</a:t>
              </a:r>
            </a:p>
          </p:txBody>
        </p:sp>
        <p:sp>
          <p:nvSpPr>
            <p:cNvPr id="36" name="TextBox 35"/>
            <p:cNvSpPr txBox="1"/>
            <p:nvPr/>
          </p:nvSpPr>
          <p:spPr>
            <a:xfrm>
              <a:off x="2483592" y="4997072"/>
              <a:ext cx="838200" cy="461665"/>
            </a:xfrm>
            <a:prstGeom prst="rect">
              <a:avLst/>
            </a:prstGeom>
            <a:noFill/>
          </p:spPr>
          <p:txBody>
            <a:bodyPr wrap="square" rtlCol="0">
              <a:spAutoFit/>
            </a:bodyPr>
            <a:lstStyle/>
            <a:p>
              <a:r>
                <a:rPr lang="en-GB" sz="2400" dirty="0" err="1">
                  <a:solidFill>
                    <a:srgbClr val="FF0000"/>
                  </a:solidFill>
                  <a:latin typeface="+mj-lt"/>
                  <a:cs typeface="Arial"/>
                </a:rPr>
                <a:t>gast</a:t>
              </a:r>
              <a:endParaRPr lang="en-GB" sz="2400" dirty="0">
                <a:solidFill>
                  <a:srgbClr val="FF0000"/>
                </a:solidFill>
                <a:latin typeface="+mj-lt"/>
                <a:cs typeface="Arial"/>
              </a:endParaRPr>
            </a:p>
          </p:txBody>
        </p:sp>
        <p:sp>
          <p:nvSpPr>
            <p:cNvPr id="39" name="TextBox 38"/>
            <p:cNvSpPr txBox="1"/>
            <p:nvPr/>
          </p:nvSpPr>
          <p:spPr>
            <a:xfrm>
              <a:off x="7075134" y="4918639"/>
              <a:ext cx="1983385" cy="461665"/>
            </a:xfrm>
            <a:prstGeom prst="rect">
              <a:avLst/>
            </a:prstGeom>
            <a:noFill/>
          </p:spPr>
          <p:txBody>
            <a:bodyPr wrap="square" rtlCol="0">
              <a:spAutoFit/>
            </a:bodyPr>
            <a:lstStyle/>
            <a:p>
              <a:r>
                <a:rPr lang="en-GB" sz="2400" dirty="0" err="1">
                  <a:solidFill>
                    <a:srgbClr val="FF0000"/>
                  </a:solidFill>
                  <a:latin typeface="+mj-lt"/>
                  <a:cs typeface="Arial"/>
                </a:rPr>
                <a:t>gasti</a:t>
              </a:r>
              <a:r>
                <a:rPr lang="en-GB" sz="2400" dirty="0">
                  <a:solidFill>
                    <a:srgbClr val="FF0000"/>
                  </a:solidFill>
                  <a:latin typeface="+mj-lt"/>
                  <a:cs typeface="Arial"/>
                </a:rPr>
                <a:t> &gt; </a:t>
              </a:r>
              <a:r>
                <a:rPr lang="en-GB" sz="2400" dirty="0" err="1">
                  <a:solidFill>
                    <a:srgbClr val="FF0000"/>
                  </a:solidFill>
                  <a:latin typeface="+mj-lt"/>
                  <a:cs typeface="Arial"/>
                </a:rPr>
                <a:t>g</a:t>
              </a:r>
              <a:r>
                <a:rPr lang="en-GB" sz="2400" dirty="0" err="1">
                  <a:solidFill>
                    <a:srgbClr val="0000FF"/>
                  </a:solidFill>
                  <a:latin typeface="+mj-lt"/>
                  <a:cs typeface="Arial"/>
                </a:rPr>
                <a:t>e</a:t>
              </a:r>
              <a:r>
                <a:rPr lang="en-GB" sz="2400" dirty="0" err="1">
                  <a:solidFill>
                    <a:srgbClr val="FF0000"/>
                  </a:solidFill>
                  <a:latin typeface="+mj-lt"/>
                  <a:cs typeface="Arial"/>
                </a:rPr>
                <a:t>sti</a:t>
              </a:r>
              <a:endParaRPr lang="en-GB" sz="2400" dirty="0">
                <a:solidFill>
                  <a:srgbClr val="FF0000"/>
                </a:solidFill>
                <a:latin typeface="+mj-lt"/>
                <a:cs typeface="Arial"/>
              </a:endParaRPr>
            </a:p>
          </p:txBody>
        </p:sp>
        <p:sp>
          <p:nvSpPr>
            <p:cNvPr id="40" name="TextBox 39"/>
            <p:cNvSpPr txBox="1"/>
            <p:nvPr/>
          </p:nvSpPr>
          <p:spPr>
            <a:xfrm>
              <a:off x="7469335" y="3394639"/>
              <a:ext cx="990600" cy="461665"/>
            </a:xfrm>
            <a:prstGeom prst="rect">
              <a:avLst/>
            </a:prstGeom>
            <a:noFill/>
          </p:spPr>
          <p:txBody>
            <a:bodyPr wrap="square" rtlCol="0">
              <a:spAutoFit/>
            </a:bodyPr>
            <a:lstStyle/>
            <a:p>
              <a:r>
                <a:rPr lang="en-GB" sz="2400" dirty="0">
                  <a:solidFill>
                    <a:srgbClr val="0000FF"/>
                  </a:solidFill>
                  <a:latin typeface="+mj-lt"/>
                  <a:cs typeface="Arial"/>
                </a:rPr>
                <a:t>west</a:t>
              </a:r>
            </a:p>
          </p:txBody>
        </p:sp>
        <p:sp>
          <p:nvSpPr>
            <p:cNvPr id="63" name="TextBox 62"/>
            <p:cNvSpPr txBox="1"/>
            <p:nvPr/>
          </p:nvSpPr>
          <p:spPr>
            <a:xfrm>
              <a:off x="2895600" y="3048000"/>
              <a:ext cx="4179534" cy="461665"/>
            </a:xfrm>
            <a:prstGeom prst="rect">
              <a:avLst/>
            </a:prstGeom>
            <a:noFill/>
          </p:spPr>
          <p:txBody>
            <a:bodyPr wrap="square" rtlCol="0">
              <a:spAutoFit/>
            </a:bodyPr>
            <a:lstStyle/>
            <a:p>
              <a:r>
                <a:rPr lang="en-GB" sz="2400" dirty="0">
                  <a:solidFill>
                    <a:schemeClr val="bg1">
                      <a:lumMod val="50000"/>
                    </a:schemeClr>
                  </a:solidFill>
                  <a:latin typeface="+mj-lt"/>
                  <a:cs typeface="Arial"/>
                </a:rPr>
                <a:t>Conditions for sound change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994" y="0"/>
            <a:ext cx="788436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err="1">
                <a:latin typeface="+mj-lt"/>
              </a:rPr>
              <a:t>Hypokorrektur</a:t>
            </a:r>
            <a:r>
              <a:rPr lang="de-DE" sz="2400" dirty="0">
                <a:latin typeface="+mj-lt"/>
              </a:rPr>
              <a:t> = ungenügende Normierung für Kontext</a:t>
            </a:r>
          </a:p>
        </p:txBody>
      </p:sp>
      <p:pic>
        <p:nvPicPr>
          <p:cNvPr id="4" name="Picture 3"/>
          <p:cNvPicPr>
            <a:picLocks noChangeAspect="1"/>
          </p:cNvPicPr>
          <p:nvPr/>
        </p:nvPicPr>
        <p:blipFill>
          <a:blip r:embed="rId10"/>
          <a:stretch>
            <a:fillRect/>
          </a:stretch>
        </p:blipFill>
        <p:spPr>
          <a:xfrm>
            <a:off x="1981200" y="948732"/>
            <a:ext cx="4826000" cy="2794000"/>
          </a:xfrm>
          <a:prstGeom prst="rect">
            <a:avLst/>
          </a:prstGeom>
        </p:spPr>
      </p:pic>
      <p:grpSp>
        <p:nvGrpSpPr>
          <p:cNvPr id="10" name="Group 9"/>
          <p:cNvGrpSpPr/>
          <p:nvPr/>
        </p:nvGrpSpPr>
        <p:grpSpPr>
          <a:xfrm>
            <a:off x="2451100" y="2066333"/>
            <a:ext cx="2895600" cy="1528465"/>
            <a:chOff x="4419600" y="1676400"/>
            <a:chExt cx="2895600" cy="1528465"/>
          </a:xfrm>
        </p:grpSpPr>
        <p:pic>
          <p:nvPicPr>
            <p:cNvPr id="11" name="Picture 10"/>
            <p:cNvPicPr>
              <a:picLocks noChangeAspect="1"/>
            </p:cNvPicPr>
            <p:nvPr/>
          </p:nvPicPr>
          <p:blipFill>
            <a:blip r:embed="rId11"/>
            <a:stretch>
              <a:fillRect/>
            </a:stretch>
          </p:blipFill>
          <p:spPr>
            <a:xfrm>
              <a:off x="4787900" y="2658765"/>
              <a:ext cx="1003300" cy="546100"/>
            </a:xfrm>
            <a:prstGeom prst="rect">
              <a:avLst/>
            </a:prstGeom>
          </p:spPr>
        </p:pic>
        <p:cxnSp>
          <p:nvCxnSpPr>
            <p:cNvPr id="12" name="Straight Arrow Connector 11"/>
            <p:cNvCxnSpPr/>
            <p:nvPr/>
          </p:nvCxnSpPr>
          <p:spPr>
            <a:xfrm flipV="1">
              <a:off x="5562600" y="1981200"/>
              <a:ext cx="17526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4103862" y="1992138"/>
              <a:ext cx="1219200" cy="587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241300" y="2819400"/>
            <a:ext cx="2209800" cy="830997"/>
          </a:xfrm>
          <a:prstGeom prst="rect">
            <a:avLst/>
          </a:prstGeom>
          <a:noFill/>
        </p:spPr>
        <p:txBody>
          <a:bodyPr wrap="square" rtlCol="0">
            <a:spAutoFit/>
          </a:bodyPr>
          <a:lstStyle/>
          <a:p>
            <a:r>
              <a:rPr lang="en-GB" sz="2400" dirty="0">
                <a:latin typeface="+mj-lt"/>
                <a:cs typeface="Arial"/>
              </a:rPr>
              <a:t>Insufficient normalisation</a:t>
            </a:r>
          </a:p>
        </p:txBody>
      </p:sp>
      <p:sp>
        <p:nvSpPr>
          <p:cNvPr id="17" name="TextBox 16"/>
          <p:cNvSpPr txBox="1"/>
          <p:nvPr/>
        </p:nvSpPr>
        <p:spPr>
          <a:xfrm>
            <a:off x="241300" y="5053817"/>
            <a:ext cx="2514600" cy="830997"/>
          </a:xfrm>
          <a:prstGeom prst="rect">
            <a:avLst/>
          </a:prstGeom>
          <a:noFill/>
        </p:spPr>
        <p:txBody>
          <a:bodyPr wrap="square" rtlCol="0">
            <a:spAutoFit/>
          </a:bodyPr>
          <a:lstStyle/>
          <a:p>
            <a:r>
              <a:rPr lang="en-GB" sz="2400" dirty="0">
                <a:latin typeface="Calibri"/>
              </a:rPr>
              <a:t>Insufficient normalisation</a:t>
            </a:r>
          </a:p>
        </p:txBody>
      </p:sp>
      <p:sp>
        <p:nvSpPr>
          <p:cNvPr id="19" name="TextBox 18"/>
          <p:cNvSpPr txBox="1"/>
          <p:nvPr/>
        </p:nvSpPr>
        <p:spPr>
          <a:xfrm>
            <a:off x="3224212" y="4835992"/>
            <a:ext cx="838200" cy="461665"/>
          </a:xfrm>
          <a:prstGeom prst="rect">
            <a:avLst/>
          </a:prstGeom>
          <a:noFill/>
        </p:spPr>
        <p:txBody>
          <a:bodyPr wrap="square" rtlCol="0">
            <a:spAutoFit/>
          </a:bodyPr>
          <a:lstStyle/>
          <a:p>
            <a:r>
              <a:rPr lang="en-GB" sz="2400" i="1" dirty="0">
                <a:latin typeface="Calibri"/>
              </a:rPr>
              <a:t>man</a:t>
            </a:r>
          </a:p>
        </p:txBody>
      </p:sp>
      <p:sp>
        <p:nvSpPr>
          <p:cNvPr id="20" name="TextBox 19"/>
          <p:cNvSpPr txBox="1"/>
          <p:nvPr/>
        </p:nvSpPr>
        <p:spPr>
          <a:xfrm>
            <a:off x="6630987" y="4835992"/>
            <a:ext cx="838200" cy="461665"/>
          </a:xfrm>
          <a:prstGeom prst="rect">
            <a:avLst/>
          </a:prstGeom>
          <a:noFill/>
        </p:spPr>
        <p:txBody>
          <a:bodyPr wrap="square" rtlCol="0">
            <a:spAutoFit/>
          </a:bodyPr>
          <a:lstStyle/>
          <a:p>
            <a:r>
              <a:rPr lang="en-GB" sz="2400" i="1" dirty="0">
                <a:latin typeface="Calibri"/>
              </a:rPr>
              <a:t>bad</a:t>
            </a:r>
          </a:p>
        </p:txBody>
      </p:sp>
      <p:sp>
        <p:nvSpPr>
          <p:cNvPr id="25" name="TextBox 24"/>
          <p:cNvSpPr txBox="1"/>
          <p:nvPr/>
        </p:nvSpPr>
        <p:spPr>
          <a:xfrm>
            <a:off x="241300" y="4374327"/>
            <a:ext cx="2019300" cy="461665"/>
          </a:xfrm>
          <a:prstGeom prst="rect">
            <a:avLst/>
          </a:prstGeom>
          <a:noFill/>
        </p:spPr>
        <p:txBody>
          <a:bodyPr wrap="square" rtlCol="0">
            <a:spAutoFit/>
          </a:bodyPr>
          <a:lstStyle/>
          <a:p>
            <a:r>
              <a:rPr lang="en-GB" sz="2400" dirty="0">
                <a:latin typeface="+mj-lt"/>
                <a:cs typeface="Arial"/>
              </a:rPr>
              <a:t>In context</a:t>
            </a:r>
          </a:p>
        </p:txBody>
      </p:sp>
      <p:sp>
        <p:nvSpPr>
          <p:cNvPr id="26" name="TextBox 25"/>
          <p:cNvSpPr txBox="1"/>
          <p:nvPr/>
        </p:nvSpPr>
        <p:spPr>
          <a:xfrm>
            <a:off x="381000" y="1600200"/>
            <a:ext cx="1358900" cy="830997"/>
          </a:xfrm>
          <a:prstGeom prst="rect">
            <a:avLst/>
          </a:prstGeom>
          <a:noFill/>
        </p:spPr>
        <p:txBody>
          <a:bodyPr wrap="square" rtlCol="0">
            <a:spAutoFit/>
          </a:bodyPr>
          <a:lstStyle/>
          <a:p>
            <a:r>
              <a:rPr lang="en-GB" sz="2400" dirty="0">
                <a:latin typeface="+mj-lt"/>
                <a:cs typeface="Arial"/>
              </a:rPr>
              <a:t>In context</a:t>
            </a:r>
          </a:p>
        </p:txBody>
      </p:sp>
      <p:grpSp>
        <p:nvGrpSpPr>
          <p:cNvPr id="31" name="Group 30"/>
          <p:cNvGrpSpPr/>
          <p:nvPr/>
        </p:nvGrpSpPr>
        <p:grpSpPr>
          <a:xfrm>
            <a:off x="177800" y="6019800"/>
            <a:ext cx="8635562" cy="830997"/>
            <a:chOff x="177800" y="6019800"/>
            <a:chExt cx="8635562" cy="830997"/>
          </a:xfrm>
        </p:grpSpPr>
        <p:sp>
          <p:nvSpPr>
            <p:cNvPr id="28" name="Rectangle 27"/>
            <p:cNvSpPr/>
            <p:nvPr/>
          </p:nvSpPr>
          <p:spPr>
            <a:xfrm>
              <a:off x="3038824" y="6172200"/>
              <a:ext cx="5774538" cy="461665"/>
            </a:xfrm>
            <a:prstGeom prst="rect">
              <a:avLst/>
            </a:prstGeom>
          </p:spPr>
          <p:txBody>
            <a:bodyPr wrap="none">
              <a:spAutoFit/>
            </a:bodyPr>
            <a:lstStyle/>
            <a:p>
              <a:pPr lvl="0"/>
              <a:r>
                <a:rPr lang="en-GB" sz="2400" dirty="0">
                  <a:solidFill>
                    <a:prstClr val="black"/>
                  </a:solidFill>
                </a:rPr>
                <a:t>Latin: '</a:t>
              </a:r>
              <a:r>
                <a:rPr lang="en-GB" sz="2400" b="1" dirty="0" err="1">
                  <a:solidFill>
                    <a:prstClr val="black"/>
                  </a:solidFill>
                </a:rPr>
                <a:t>man</a:t>
              </a:r>
              <a:r>
                <a:rPr lang="en-GB" sz="2400" dirty="0" err="1">
                  <a:solidFill>
                    <a:prstClr val="black"/>
                  </a:solidFill>
                </a:rPr>
                <a:t>us</a:t>
              </a:r>
              <a:r>
                <a:rPr lang="en-GB" sz="2400" dirty="0">
                  <a:solidFill>
                    <a:prstClr val="black"/>
                  </a:solidFill>
                </a:rPr>
                <a:t>' &gt; French '</a:t>
              </a:r>
              <a:r>
                <a:rPr lang="en-GB" sz="2400" b="1" dirty="0">
                  <a:solidFill>
                    <a:prstClr val="black"/>
                  </a:solidFill>
                </a:rPr>
                <a:t>main</a:t>
              </a:r>
              <a:r>
                <a:rPr lang="en-GB" sz="2400" dirty="0">
                  <a:solidFill>
                    <a:prstClr val="black"/>
                  </a:solidFill>
                </a:rPr>
                <a:t>' = </a:t>
              </a:r>
              <a:r>
                <a:rPr lang="en-US" sz="2400" dirty="0">
                  <a:solidFill>
                    <a:prstClr val="black"/>
                  </a:solidFill>
                </a:rPr>
                <a:t>/</a:t>
              </a:r>
              <a:r>
                <a:rPr lang="en-US" sz="2400" dirty="0" err="1">
                  <a:solidFill>
                    <a:prstClr val="black"/>
                  </a:solidFill>
                </a:rPr>
                <a:t>mã</a:t>
              </a:r>
              <a:r>
                <a:rPr lang="en-US" sz="2400" dirty="0">
                  <a:solidFill>
                    <a:prstClr val="black"/>
                  </a:solidFill>
                </a:rPr>
                <a:t>/ (</a:t>
              </a:r>
              <a:r>
                <a:rPr lang="en-US" sz="2400" i="1" dirty="0">
                  <a:solidFill>
                    <a:prstClr val="black"/>
                  </a:solidFill>
                </a:rPr>
                <a:t>Hand</a:t>
              </a:r>
              <a:r>
                <a:rPr lang="en-US" sz="2400" dirty="0">
                  <a:solidFill>
                    <a:prstClr val="black"/>
                  </a:solidFill>
                </a:rPr>
                <a:t>)</a:t>
              </a:r>
              <a:r>
                <a:rPr lang="en-GB" sz="2400" dirty="0">
                  <a:solidFill>
                    <a:prstClr val="black"/>
                  </a:solidFill>
                </a:rPr>
                <a:t> </a:t>
              </a:r>
            </a:p>
          </p:txBody>
        </p:sp>
        <p:sp>
          <p:nvSpPr>
            <p:cNvPr id="29" name="TextBox 28"/>
            <p:cNvSpPr txBox="1"/>
            <p:nvPr/>
          </p:nvSpPr>
          <p:spPr>
            <a:xfrm>
              <a:off x="177800" y="6019800"/>
              <a:ext cx="2273300" cy="830997"/>
            </a:xfrm>
            <a:prstGeom prst="rect">
              <a:avLst/>
            </a:prstGeom>
            <a:noFill/>
          </p:spPr>
          <p:txBody>
            <a:bodyPr wrap="square" rtlCol="0">
              <a:spAutoFit/>
            </a:bodyPr>
            <a:lstStyle/>
            <a:p>
              <a:r>
                <a:rPr lang="en-GB" sz="2400" dirty="0">
                  <a:latin typeface="+mj-lt"/>
                  <a:cs typeface="Arial"/>
                </a:rPr>
                <a:t>Associated sound change</a:t>
              </a:r>
            </a:p>
          </p:txBody>
        </p:sp>
      </p:grpSp>
      <p:pic>
        <p:nvPicPr>
          <p:cNvPr id="5" name="badjmh.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649926" y="4521444"/>
            <a:ext cx="314548" cy="314548"/>
          </a:xfrm>
          <a:prstGeom prst="rect">
            <a:avLst/>
          </a:prstGeom>
        </p:spPr>
      </p:pic>
      <p:pic>
        <p:nvPicPr>
          <p:cNvPr id="6" name="manjmh.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100736" y="4521444"/>
            <a:ext cx="314548" cy="314548"/>
          </a:xfrm>
          <a:prstGeom prst="rect">
            <a:avLst/>
          </a:prstGeom>
        </p:spPr>
      </p:pic>
      <p:pic>
        <p:nvPicPr>
          <p:cNvPr id="7" name="anasaljmh.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3031108" y="5297657"/>
            <a:ext cx="314548" cy="314548"/>
          </a:xfrm>
          <a:prstGeom prst="rect">
            <a:avLst/>
          </a:prstGeom>
        </p:spPr>
      </p:pic>
      <p:pic>
        <p:nvPicPr>
          <p:cNvPr id="8" name="aoraljmh.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6654800" y="5346700"/>
            <a:ext cx="314548" cy="3145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50" fill="hold"/>
                                        <p:tgtEl>
                                          <p:spTgt spid="5"/>
                                        </p:tgtEl>
                                      </p:cBhvr>
                                    </p:cmd>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5"/>
                </p:tgtEl>
              </p:cMediaNode>
            </p:audi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590" fill="hold"/>
                                        <p:tgtEl>
                                          <p:spTgt spid="6"/>
                                        </p:tgtEl>
                                      </p:cBhvr>
                                    </p:cmd>
                                  </p:childTnLst>
                                </p:cTn>
                              </p:par>
                            </p:childTnLst>
                          </p:cTn>
                        </p:par>
                      </p:childTnLst>
                    </p:cTn>
                  </p:par>
                </p:childTnLst>
              </p:cTn>
              <p:nextCondLst>
                <p:cond evt="onClick" delay="0">
                  <p:tgtEl>
                    <p:spTgt spid="6"/>
                  </p:tgtEl>
                </p:cond>
              </p:nextCondLst>
            </p:seq>
            <p:audio>
              <p:cMediaNode vol="80000">
                <p:cTn id="22" fill="hold" display="0">
                  <p:stCondLst>
                    <p:cond delay="indefinite"/>
                  </p:stCondLst>
                  <p:endCondLst>
                    <p:cond evt="onStopAudio" delay="0">
                      <p:tgtEl>
                        <p:sldTgt/>
                      </p:tgtEl>
                    </p:cond>
                  </p:endCondLst>
                </p:cTn>
                <p:tgtEl>
                  <p:spTgt spid="6"/>
                </p:tgtEl>
              </p:cMediaNode>
            </p:audio>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96" fill="hold"/>
                                        <p:tgtEl>
                                          <p:spTgt spid="7"/>
                                        </p:tgtEl>
                                      </p:cBhvr>
                                    </p:cmd>
                                  </p:childTnLst>
                                </p:cTn>
                              </p:par>
                            </p:childTnLst>
                          </p:cTn>
                        </p:par>
                      </p:childTnLst>
                    </p:cTn>
                  </p:par>
                </p:childTnLst>
              </p:cTn>
              <p:nextCondLst>
                <p:cond evt="onClick" delay="0">
                  <p:tgtEl>
                    <p:spTgt spid="7"/>
                  </p:tgtEl>
                </p:cond>
              </p:nextCondLst>
            </p:seq>
            <p:audio>
              <p:cMediaNode vol="80000">
                <p:cTn id="28" fill="hold" display="0">
                  <p:stCondLst>
                    <p:cond delay="indefinite"/>
                  </p:stCondLst>
                  <p:endCondLst>
                    <p:cond evt="onStopAudio" delay="0">
                      <p:tgtEl>
                        <p:sldTgt/>
                      </p:tgtEl>
                    </p:cond>
                  </p:endCondLst>
                </p:cTn>
                <p:tgtEl>
                  <p:spTgt spid="7"/>
                </p:tgtEl>
              </p:cMediaNode>
            </p:audio>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93" fill="hold"/>
                                        <p:tgtEl>
                                          <p:spTgt spid="8"/>
                                        </p:tgtEl>
                                      </p:cBhvr>
                                    </p:cmd>
                                  </p:childTnLst>
                                </p:cTn>
                              </p:par>
                            </p:childTnLst>
                          </p:cTn>
                        </p:par>
                      </p:childTnLst>
                    </p:cTn>
                  </p:par>
                </p:childTnLst>
              </p:cTn>
              <p:nextCondLst>
                <p:cond evt="onClick" delay="0">
                  <p:tgtEl>
                    <p:spTgt spid="8"/>
                  </p:tgtEl>
                </p:cond>
              </p:nextCondLst>
            </p:seq>
            <p:audio>
              <p:cMediaNode vol="80000">
                <p:cTn id="34"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0"/>
            <a:ext cx="7504113"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a:latin typeface="+mj-lt"/>
                <a:cs typeface="Arial"/>
              </a:rPr>
              <a:t>Phonologisierung: Neue Phoneme wegen </a:t>
            </a:r>
            <a:r>
              <a:rPr lang="de-DE" sz="2400" dirty="0" err="1">
                <a:latin typeface="+mj-lt"/>
                <a:cs typeface="Arial"/>
              </a:rPr>
              <a:t>Hypokorrektur</a:t>
            </a:r>
            <a:endParaRPr lang="de-DE" sz="2400" dirty="0">
              <a:latin typeface="+mj-lt"/>
              <a:cs typeface="Arial"/>
            </a:endParaRPr>
          </a:p>
        </p:txBody>
      </p:sp>
      <p:sp>
        <p:nvSpPr>
          <p:cNvPr id="3" name="Text Box 17"/>
          <p:cNvSpPr txBox="1">
            <a:spLocks noChangeArrowheads="1"/>
          </p:cNvSpPr>
          <p:nvPr/>
        </p:nvSpPr>
        <p:spPr bwMode="auto">
          <a:xfrm>
            <a:off x="1547813" y="692150"/>
            <a:ext cx="3887787"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solidFill>
                  <a:srgbClr val="FF0000"/>
                </a:solidFill>
                <a:latin typeface="Calibri"/>
                <a:cs typeface="Calibri"/>
              </a:rPr>
              <a:t>(der Hörer : "der Sprecher plante /b</a:t>
            </a:r>
            <a:r>
              <a:rPr lang="en-US" sz="2400" dirty="0" err="1">
                <a:solidFill>
                  <a:srgbClr val="FF0000"/>
                </a:solidFill>
                <a:latin typeface="Calibri"/>
                <a:cs typeface="Calibri"/>
              </a:rPr>
              <a:t>ãn</a:t>
            </a:r>
            <a:r>
              <a:rPr lang="en-GB" sz="2400" dirty="0">
                <a:solidFill>
                  <a:srgbClr val="FF0000"/>
                </a:solidFill>
                <a:latin typeface="Calibri"/>
                <a:cs typeface="Calibri"/>
              </a:rPr>
              <a:t>/")</a:t>
            </a:r>
            <a:endParaRPr lang="de-DE" sz="2400" dirty="0">
              <a:solidFill>
                <a:srgbClr val="FF0000"/>
              </a:solidFill>
              <a:latin typeface="Calibri"/>
              <a:cs typeface="Calibri"/>
            </a:endParaRPr>
          </a:p>
        </p:txBody>
      </p:sp>
      <p:sp>
        <p:nvSpPr>
          <p:cNvPr id="4" name="Text Box 20"/>
          <p:cNvSpPr txBox="1">
            <a:spLocks noChangeArrowheads="1"/>
          </p:cNvSpPr>
          <p:nvPr/>
        </p:nvSpPr>
        <p:spPr bwMode="auto">
          <a:xfrm>
            <a:off x="5508625" y="1700213"/>
            <a:ext cx="3024188" cy="457200"/>
          </a:xfrm>
          <a:prstGeom prst="rect">
            <a:avLst/>
          </a:prstGeom>
          <a:noFill/>
          <a:ln w="9525">
            <a:noFill/>
            <a:miter lim="800000"/>
            <a:headEnd/>
            <a:tailEnd/>
          </a:ln>
        </p:spPr>
        <p:txBody>
          <a:bodyPr>
            <a:prstTxWarp prst="textNoShape">
              <a:avLst/>
            </a:prstTxWarp>
            <a:spAutoFit/>
          </a:bodyPr>
          <a:lstStyle/>
          <a:p>
            <a:r>
              <a:rPr lang="de-DE" sz="2400">
                <a:solidFill>
                  <a:srgbClr val="0000FF"/>
                </a:solidFill>
                <a:latin typeface="Calibri"/>
                <a:cs typeface="Calibri"/>
              </a:rPr>
              <a:t>Hörer als Sprecher</a:t>
            </a:r>
          </a:p>
        </p:txBody>
      </p:sp>
      <p:sp>
        <p:nvSpPr>
          <p:cNvPr id="5" name="Text Box 24"/>
          <p:cNvSpPr txBox="1">
            <a:spLocks noChangeArrowheads="1"/>
          </p:cNvSpPr>
          <p:nvPr/>
        </p:nvSpPr>
        <p:spPr bwMode="auto">
          <a:xfrm>
            <a:off x="179388" y="1700213"/>
            <a:ext cx="1300506" cy="461665"/>
          </a:xfrm>
          <a:prstGeom prst="rect">
            <a:avLst/>
          </a:prstGeom>
          <a:noFill/>
          <a:ln w="9525">
            <a:noFill/>
            <a:miter lim="800000"/>
            <a:headEnd/>
            <a:tailEnd/>
          </a:ln>
        </p:spPr>
        <p:txBody>
          <a:bodyPr wrap="none">
            <a:prstTxWarp prst="textNoShape">
              <a:avLst/>
            </a:prstTxWarp>
            <a:spAutoFit/>
          </a:bodyPr>
          <a:lstStyle/>
          <a:p>
            <a:r>
              <a:rPr lang="de-DE" sz="2400">
                <a:solidFill>
                  <a:srgbClr val="0000FF"/>
                </a:solidFill>
                <a:latin typeface="Calibri"/>
                <a:cs typeface="Calibri"/>
              </a:rPr>
              <a:t>Sprecher</a:t>
            </a:r>
          </a:p>
        </p:txBody>
      </p:sp>
      <p:sp>
        <p:nvSpPr>
          <p:cNvPr id="6" name="Text Box 25"/>
          <p:cNvSpPr txBox="1">
            <a:spLocks noChangeArrowheads="1"/>
          </p:cNvSpPr>
          <p:nvPr/>
        </p:nvSpPr>
        <p:spPr bwMode="auto">
          <a:xfrm>
            <a:off x="2411413" y="1700213"/>
            <a:ext cx="906468" cy="461665"/>
          </a:xfrm>
          <a:prstGeom prst="rect">
            <a:avLst/>
          </a:prstGeom>
          <a:noFill/>
          <a:ln w="9525">
            <a:noFill/>
            <a:miter lim="800000"/>
            <a:headEnd/>
            <a:tailEnd/>
          </a:ln>
        </p:spPr>
        <p:txBody>
          <a:bodyPr wrap="none">
            <a:prstTxWarp prst="textNoShape">
              <a:avLst/>
            </a:prstTxWarp>
            <a:spAutoFit/>
          </a:bodyPr>
          <a:lstStyle/>
          <a:p>
            <a:r>
              <a:rPr lang="de-DE" sz="2400">
                <a:solidFill>
                  <a:srgbClr val="0000FF"/>
                </a:solidFill>
                <a:latin typeface="Calibri"/>
                <a:cs typeface="Calibri"/>
              </a:rPr>
              <a:t>Hörer</a:t>
            </a:r>
          </a:p>
        </p:txBody>
      </p:sp>
      <p:sp>
        <p:nvSpPr>
          <p:cNvPr id="8" name="Text Box 4"/>
          <p:cNvSpPr txBox="1">
            <a:spLocks noChangeArrowheads="1"/>
          </p:cNvSpPr>
          <p:nvPr/>
        </p:nvSpPr>
        <p:spPr bwMode="auto">
          <a:xfrm>
            <a:off x="0" y="2852739"/>
            <a:ext cx="1752600"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latin typeface="Calibri"/>
                <a:cs typeface="Calibri"/>
              </a:rPr>
              <a:t>plant  /</a:t>
            </a:r>
            <a:r>
              <a:rPr lang="de-DE" sz="2400" dirty="0" err="1">
                <a:latin typeface="Calibri"/>
                <a:cs typeface="Calibri"/>
              </a:rPr>
              <a:t>ban</a:t>
            </a:r>
            <a:r>
              <a:rPr lang="de-DE" sz="2400" dirty="0">
                <a:latin typeface="Calibri"/>
                <a:cs typeface="Calibri"/>
              </a:rPr>
              <a:t>/</a:t>
            </a:r>
          </a:p>
        </p:txBody>
      </p:sp>
      <p:sp>
        <p:nvSpPr>
          <p:cNvPr id="9" name="Text Box 5"/>
          <p:cNvSpPr txBox="1">
            <a:spLocks noChangeArrowheads="1"/>
          </p:cNvSpPr>
          <p:nvPr/>
        </p:nvSpPr>
        <p:spPr bwMode="auto">
          <a:xfrm>
            <a:off x="152400" y="5943600"/>
            <a:ext cx="844252"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[b</a:t>
            </a:r>
            <a:r>
              <a:rPr lang="en-US" sz="2400" dirty="0" err="1">
                <a:latin typeface="Calibri"/>
                <a:cs typeface="Calibri"/>
              </a:rPr>
              <a:t>ã</a:t>
            </a:r>
            <a:r>
              <a:rPr lang="de-DE" sz="2400" dirty="0">
                <a:latin typeface="Calibri"/>
                <a:cs typeface="Calibri"/>
              </a:rPr>
              <a:t>n]</a:t>
            </a:r>
          </a:p>
        </p:txBody>
      </p:sp>
      <p:sp>
        <p:nvSpPr>
          <p:cNvPr id="10" name="Text Box 6"/>
          <p:cNvSpPr txBox="1">
            <a:spLocks noChangeArrowheads="1"/>
          </p:cNvSpPr>
          <p:nvPr/>
        </p:nvSpPr>
        <p:spPr bwMode="auto">
          <a:xfrm>
            <a:off x="0" y="4149725"/>
            <a:ext cx="112948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erzeugt</a:t>
            </a:r>
          </a:p>
        </p:txBody>
      </p:sp>
      <p:sp>
        <p:nvSpPr>
          <p:cNvPr id="11" name="Text Box 8"/>
          <p:cNvSpPr txBox="1">
            <a:spLocks noChangeArrowheads="1"/>
          </p:cNvSpPr>
          <p:nvPr/>
        </p:nvSpPr>
        <p:spPr bwMode="auto">
          <a:xfrm>
            <a:off x="3132138" y="6021388"/>
            <a:ext cx="844252"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[b</a:t>
            </a:r>
            <a:r>
              <a:rPr lang="en-US" sz="2400" dirty="0" err="1">
                <a:latin typeface="Calibri"/>
                <a:cs typeface="Calibri"/>
              </a:rPr>
              <a:t>ã</a:t>
            </a:r>
            <a:r>
              <a:rPr lang="de-DE" sz="2400" dirty="0">
                <a:latin typeface="Calibri"/>
                <a:cs typeface="Calibri"/>
              </a:rPr>
              <a:t>n]</a:t>
            </a:r>
          </a:p>
        </p:txBody>
      </p:sp>
      <p:sp>
        <p:nvSpPr>
          <p:cNvPr id="12" name="Text Box 9"/>
          <p:cNvSpPr txBox="1">
            <a:spLocks noChangeArrowheads="1"/>
          </p:cNvSpPr>
          <p:nvPr/>
        </p:nvSpPr>
        <p:spPr bwMode="auto">
          <a:xfrm>
            <a:off x="1447800" y="6019800"/>
            <a:ext cx="1584325" cy="461963"/>
          </a:xfrm>
          <a:prstGeom prst="rect">
            <a:avLst/>
          </a:prstGeom>
          <a:noFill/>
          <a:ln w="9525">
            <a:noFill/>
            <a:miter lim="800000"/>
            <a:headEnd/>
            <a:tailEnd/>
          </a:ln>
        </p:spPr>
        <p:txBody>
          <a:bodyPr>
            <a:prstTxWarp prst="textNoShape">
              <a:avLst/>
            </a:prstTxWarp>
            <a:spAutoFit/>
          </a:bodyPr>
          <a:lstStyle/>
          <a:p>
            <a:r>
              <a:rPr lang="de-DE" sz="2400" dirty="0">
                <a:latin typeface="Calibri"/>
                <a:cs typeface="Calibri"/>
              </a:rPr>
              <a:t>Akustik</a:t>
            </a:r>
          </a:p>
        </p:txBody>
      </p:sp>
      <p:sp>
        <p:nvSpPr>
          <p:cNvPr id="13" name="Line 31"/>
          <p:cNvSpPr>
            <a:spLocks noChangeShapeType="1"/>
          </p:cNvSpPr>
          <p:nvPr/>
        </p:nvSpPr>
        <p:spPr bwMode="auto">
          <a:xfrm>
            <a:off x="684213" y="2276475"/>
            <a:ext cx="0" cy="64770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4" name="Line 32"/>
          <p:cNvSpPr>
            <a:spLocks noChangeShapeType="1"/>
          </p:cNvSpPr>
          <p:nvPr/>
        </p:nvSpPr>
        <p:spPr bwMode="auto">
          <a:xfrm>
            <a:off x="684213" y="3357563"/>
            <a:ext cx="0" cy="86360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5" name="Line 33"/>
          <p:cNvSpPr>
            <a:spLocks noChangeShapeType="1"/>
          </p:cNvSpPr>
          <p:nvPr/>
        </p:nvSpPr>
        <p:spPr bwMode="auto">
          <a:xfrm>
            <a:off x="684213" y="4724400"/>
            <a:ext cx="0" cy="122555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6" name="Line 34"/>
          <p:cNvSpPr>
            <a:spLocks noChangeShapeType="1"/>
          </p:cNvSpPr>
          <p:nvPr/>
        </p:nvSpPr>
        <p:spPr bwMode="auto">
          <a:xfrm>
            <a:off x="900113" y="6237288"/>
            <a:ext cx="576263" cy="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7" name="Line 35"/>
          <p:cNvSpPr>
            <a:spLocks noChangeShapeType="1"/>
          </p:cNvSpPr>
          <p:nvPr/>
        </p:nvSpPr>
        <p:spPr bwMode="auto">
          <a:xfrm>
            <a:off x="2700338" y="6237288"/>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8" name="Group 45"/>
          <p:cNvGrpSpPr>
            <a:grpSpLocks/>
          </p:cNvGrpSpPr>
          <p:nvPr/>
        </p:nvGrpSpPr>
        <p:grpSpPr bwMode="auto">
          <a:xfrm>
            <a:off x="1908175" y="2852738"/>
            <a:ext cx="2854325" cy="3097212"/>
            <a:chOff x="1202" y="1797"/>
            <a:chExt cx="1798" cy="1951"/>
          </a:xfrm>
        </p:grpSpPr>
        <p:sp>
          <p:nvSpPr>
            <p:cNvPr id="19" name="Text Box 7"/>
            <p:cNvSpPr txBox="1">
              <a:spLocks noChangeArrowheads="1"/>
            </p:cNvSpPr>
            <p:nvPr/>
          </p:nvSpPr>
          <p:spPr bwMode="auto">
            <a:xfrm>
              <a:off x="1202" y="2614"/>
              <a:ext cx="1542" cy="523"/>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kompensiert für Koartikulation</a:t>
              </a:r>
              <a:endParaRPr lang="de-DE" sz="2400" b="1">
                <a:latin typeface="Calibri"/>
                <a:cs typeface="Calibri"/>
              </a:endParaRPr>
            </a:p>
          </p:txBody>
        </p:sp>
        <p:sp>
          <p:nvSpPr>
            <p:cNvPr id="20" name="Text Box 10"/>
            <p:cNvSpPr txBox="1">
              <a:spLocks noChangeArrowheads="1"/>
            </p:cNvSpPr>
            <p:nvPr/>
          </p:nvSpPr>
          <p:spPr bwMode="auto">
            <a:xfrm>
              <a:off x="1292" y="1797"/>
              <a:ext cx="1708" cy="291"/>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rekonstruiert /</a:t>
              </a:r>
              <a:r>
                <a:rPr lang="de-DE" sz="2400" dirty="0" err="1">
                  <a:latin typeface="Calibri"/>
                  <a:cs typeface="Calibri"/>
                </a:rPr>
                <a:t>ban</a:t>
              </a:r>
              <a:r>
                <a:rPr lang="de-DE" sz="2400" dirty="0">
                  <a:latin typeface="Calibri"/>
                  <a:cs typeface="Calibri"/>
                </a:rPr>
                <a:t>/</a:t>
              </a:r>
            </a:p>
          </p:txBody>
        </p:sp>
        <p:sp>
          <p:nvSpPr>
            <p:cNvPr id="21" name="Line 37"/>
            <p:cNvSpPr>
              <a:spLocks noChangeShapeType="1"/>
            </p:cNvSpPr>
            <p:nvPr/>
          </p:nvSpPr>
          <p:spPr bwMode="auto">
            <a:xfrm flipV="1">
              <a:off x="2109" y="2115"/>
              <a:ext cx="0" cy="544"/>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2" name="Line 38"/>
            <p:cNvSpPr>
              <a:spLocks noChangeShapeType="1"/>
            </p:cNvSpPr>
            <p:nvPr/>
          </p:nvSpPr>
          <p:spPr bwMode="auto">
            <a:xfrm flipV="1">
              <a:off x="2109" y="3158"/>
              <a:ext cx="0" cy="59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grpSp>
      <p:sp>
        <p:nvSpPr>
          <p:cNvPr id="29" name="Line 46"/>
          <p:cNvSpPr>
            <a:spLocks noChangeShapeType="1"/>
          </p:cNvSpPr>
          <p:nvPr/>
        </p:nvSpPr>
        <p:spPr bwMode="auto">
          <a:xfrm flipV="1">
            <a:off x="2484438" y="2924175"/>
            <a:ext cx="1584325" cy="2160588"/>
          </a:xfrm>
          <a:prstGeom prst="line">
            <a:avLst/>
          </a:prstGeom>
          <a:noFill/>
          <a:ln w="28575">
            <a:solidFill>
              <a:srgbClr val="FF0000"/>
            </a:solidFill>
            <a:round/>
            <a:headEnd/>
            <a:tailEnd/>
          </a:ln>
        </p:spPr>
        <p:txBody>
          <a:bodyPr>
            <a:prstTxWarp prst="textNoShape">
              <a:avLst/>
            </a:prstTxWarp>
          </a:bodyPr>
          <a:lstStyle/>
          <a:p>
            <a:endParaRPr lang="de-DE" sz="2400">
              <a:latin typeface="Calibri"/>
              <a:cs typeface="Calibri"/>
            </a:endParaRPr>
          </a:p>
        </p:txBody>
      </p:sp>
      <p:grpSp>
        <p:nvGrpSpPr>
          <p:cNvPr id="30" name="Group 49"/>
          <p:cNvGrpSpPr>
            <a:grpSpLocks/>
          </p:cNvGrpSpPr>
          <p:nvPr/>
        </p:nvGrpSpPr>
        <p:grpSpPr bwMode="auto">
          <a:xfrm>
            <a:off x="1979613" y="2276475"/>
            <a:ext cx="2711450" cy="3673475"/>
            <a:chOff x="1247" y="1434"/>
            <a:chExt cx="1708" cy="2314"/>
          </a:xfrm>
        </p:grpSpPr>
        <p:sp>
          <p:nvSpPr>
            <p:cNvPr id="31" name="Text Box 26"/>
            <p:cNvSpPr txBox="1">
              <a:spLocks noChangeArrowheads="1"/>
            </p:cNvSpPr>
            <p:nvPr/>
          </p:nvSpPr>
          <p:spPr bwMode="auto">
            <a:xfrm>
              <a:off x="1247" y="1434"/>
              <a:ext cx="1708" cy="291"/>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rekonstruiert /b</a:t>
              </a:r>
              <a:r>
                <a:rPr lang="en-US" sz="2400" dirty="0" err="1">
                  <a:latin typeface="Calibri"/>
                  <a:cs typeface="Calibri"/>
                </a:rPr>
                <a:t>ã</a:t>
              </a:r>
              <a:r>
                <a:rPr lang="de-DE" sz="2400" dirty="0">
                  <a:latin typeface="Calibri"/>
                  <a:cs typeface="Calibri"/>
                </a:rPr>
                <a:t>n/</a:t>
              </a:r>
            </a:p>
          </p:txBody>
        </p:sp>
        <p:sp>
          <p:nvSpPr>
            <p:cNvPr id="32" name="Line 48"/>
            <p:cNvSpPr>
              <a:spLocks noChangeShapeType="1"/>
            </p:cNvSpPr>
            <p:nvPr/>
          </p:nvSpPr>
          <p:spPr bwMode="auto">
            <a:xfrm flipV="1">
              <a:off x="2109" y="1706"/>
              <a:ext cx="0" cy="204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grpSp>
        <p:nvGrpSpPr>
          <p:cNvPr id="35" name="Group 34"/>
          <p:cNvGrpSpPr/>
          <p:nvPr/>
        </p:nvGrpSpPr>
        <p:grpSpPr>
          <a:xfrm>
            <a:off x="4724400" y="2057400"/>
            <a:ext cx="4419600" cy="4371678"/>
            <a:chOff x="4724400" y="2057400"/>
            <a:chExt cx="4419600" cy="4371678"/>
          </a:xfrm>
        </p:grpSpPr>
        <p:sp>
          <p:nvSpPr>
            <p:cNvPr id="7" name="Text Box 29"/>
            <p:cNvSpPr txBox="1">
              <a:spLocks noChangeArrowheads="1"/>
            </p:cNvSpPr>
            <p:nvPr/>
          </p:nvSpPr>
          <p:spPr bwMode="auto">
            <a:xfrm>
              <a:off x="4859338" y="3500438"/>
              <a:ext cx="4140200"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a:t>
              </a:r>
              <a:r>
                <a:rPr lang="en-US" sz="2400" dirty="0" err="1">
                  <a:latin typeface="Calibri"/>
                  <a:cs typeface="Calibri"/>
                </a:rPr>
                <a:t>ã</a:t>
              </a:r>
              <a:r>
                <a:rPr lang="de-DE" sz="2400" dirty="0">
                  <a:latin typeface="Calibri"/>
                  <a:cs typeface="Calibri"/>
                </a:rPr>
                <a:t>/ wird phonologisiert, wenn es auch in Kontexten produziert wird,  die sich nicht mehr durch die </a:t>
              </a:r>
              <a:r>
                <a:rPr lang="de-DE" sz="2400" dirty="0" err="1">
                  <a:latin typeface="Calibri"/>
                  <a:cs typeface="Calibri"/>
                </a:rPr>
                <a:t>Koartikulation</a:t>
              </a:r>
              <a:r>
                <a:rPr lang="de-DE" sz="2400" dirty="0">
                  <a:latin typeface="Calibri"/>
                  <a:cs typeface="Calibri"/>
                </a:rPr>
                <a:t> erklären lassen</a:t>
              </a:r>
            </a:p>
          </p:txBody>
        </p:sp>
        <p:sp>
          <p:nvSpPr>
            <p:cNvPr id="23" name="Text Box 27"/>
            <p:cNvSpPr txBox="1">
              <a:spLocks noChangeArrowheads="1"/>
            </p:cNvSpPr>
            <p:nvPr/>
          </p:nvSpPr>
          <p:spPr bwMode="auto">
            <a:xfrm>
              <a:off x="5181600" y="2057400"/>
              <a:ext cx="1828800" cy="1200328"/>
            </a:xfrm>
            <a:prstGeom prst="rect">
              <a:avLst/>
            </a:prstGeom>
            <a:noFill/>
            <a:ln w="9525">
              <a:noFill/>
              <a:miter lim="800000"/>
              <a:headEnd/>
              <a:tailEnd/>
            </a:ln>
          </p:spPr>
          <p:txBody>
            <a:bodyPr wrap="square">
              <a:prstTxWarp prst="textNoShape">
                <a:avLst/>
              </a:prstTxWarp>
              <a:spAutoFit/>
            </a:bodyPr>
            <a:lstStyle/>
            <a:p>
              <a:r>
                <a:rPr lang="de-DE" sz="2400" dirty="0">
                  <a:latin typeface="Calibri"/>
                  <a:cs typeface="Calibri"/>
                </a:rPr>
                <a:t>Mini-Lautwandel: /an/ -&gt; /</a:t>
              </a:r>
              <a:r>
                <a:rPr lang="en-US" sz="2400" dirty="0" err="1">
                  <a:latin typeface="Calibri"/>
                  <a:cs typeface="Calibri"/>
                </a:rPr>
                <a:t>ã</a:t>
              </a:r>
              <a:r>
                <a:rPr lang="de-DE" sz="2400" dirty="0">
                  <a:latin typeface="Calibri"/>
                  <a:cs typeface="Calibri"/>
                </a:rPr>
                <a:t>n/</a:t>
              </a:r>
            </a:p>
          </p:txBody>
        </p:sp>
        <p:sp>
          <p:nvSpPr>
            <p:cNvPr id="24" name="Text Box 22"/>
            <p:cNvSpPr txBox="1">
              <a:spLocks noChangeArrowheads="1"/>
            </p:cNvSpPr>
            <p:nvPr/>
          </p:nvSpPr>
          <p:spPr bwMode="auto">
            <a:xfrm>
              <a:off x="7228091" y="2209800"/>
              <a:ext cx="1915909"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plant /</a:t>
              </a:r>
              <a:r>
                <a:rPr lang="de-DE" sz="2400" dirty="0" err="1">
                  <a:latin typeface="Calibri"/>
                  <a:cs typeface="Calibri"/>
                </a:rPr>
                <a:t>ba</a:t>
              </a:r>
              <a:r>
                <a:rPr lang="de-DE" sz="2400" dirty="0">
                  <a:latin typeface="Calibri"/>
                  <a:cs typeface="Calibri"/>
                </a:rPr>
                <a:t>, b</a:t>
              </a:r>
              <a:r>
                <a:rPr lang="en-US" sz="2400" dirty="0" err="1">
                  <a:latin typeface="Calibri"/>
                  <a:cs typeface="Calibri"/>
                </a:rPr>
                <a:t>ã</a:t>
              </a:r>
              <a:r>
                <a:rPr lang="de-DE" sz="2400" dirty="0">
                  <a:latin typeface="Calibri"/>
                  <a:cs typeface="Calibri"/>
                </a:rPr>
                <a:t>/</a:t>
              </a:r>
            </a:p>
          </p:txBody>
        </p:sp>
        <p:sp>
          <p:nvSpPr>
            <p:cNvPr id="25" name="Text Box 30"/>
            <p:cNvSpPr txBox="1">
              <a:spLocks noChangeArrowheads="1"/>
            </p:cNvSpPr>
            <p:nvPr/>
          </p:nvSpPr>
          <p:spPr bwMode="auto">
            <a:xfrm>
              <a:off x="7504113" y="5967413"/>
              <a:ext cx="1138052"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a:t>
              </a:r>
              <a:r>
                <a:rPr lang="de-DE" sz="2400" dirty="0" err="1">
                  <a:latin typeface="Calibri"/>
                  <a:cs typeface="Calibri"/>
                </a:rPr>
                <a:t>ba</a:t>
              </a:r>
              <a:r>
                <a:rPr lang="de-DE" sz="2400" dirty="0">
                  <a:latin typeface="Calibri"/>
                  <a:cs typeface="Calibri"/>
                </a:rPr>
                <a:t>, b</a:t>
              </a:r>
              <a:r>
                <a:rPr lang="en-US" sz="2400" dirty="0" err="1">
                  <a:latin typeface="Calibri"/>
                  <a:cs typeface="Calibri"/>
                </a:rPr>
                <a:t>ã</a:t>
              </a:r>
              <a:r>
                <a:rPr lang="de-DE" sz="2400" dirty="0">
                  <a:latin typeface="Calibri"/>
                  <a:cs typeface="Calibri"/>
                </a:rPr>
                <a:t>]</a:t>
              </a:r>
            </a:p>
          </p:txBody>
        </p:sp>
        <p:sp>
          <p:nvSpPr>
            <p:cNvPr id="26" name="Line 41"/>
            <p:cNvSpPr>
              <a:spLocks noChangeShapeType="1"/>
            </p:cNvSpPr>
            <p:nvPr/>
          </p:nvSpPr>
          <p:spPr bwMode="auto">
            <a:xfrm>
              <a:off x="6781800" y="2514600"/>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7" name="Line 42"/>
            <p:cNvSpPr>
              <a:spLocks noChangeShapeType="1"/>
            </p:cNvSpPr>
            <p:nvPr/>
          </p:nvSpPr>
          <p:spPr bwMode="auto">
            <a:xfrm>
              <a:off x="7812088" y="2781300"/>
              <a:ext cx="0" cy="792162"/>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28" name="Line 43"/>
            <p:cNvSpPr>
              <a:spLocks noChangeShapeType="1"/>
            </p:cNvSpPr>
            <p:nvPr/>
          </p:nvSpPr>
          <p:spPr bwMode="auto">
            <a:xfrm>
              <a:off x="7885113" y="5445125"/>
              <a:ext cx="0" cy="5048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33" name="Line 41"/>
            <p:cNvSpPr>
              <a:spLocks noChangeShapeType="1"/>
            </p:cNvSpPr>
            <p:nvPr/>
          </p:nvSpPr>
          <p:spPr bwMode="auto">
            <a:xfrm>
              <a:off x="4724400" y="2590800"/>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
        <p:nvSpPr>
          <p:cNvPr id="34" name="TextBox 33"/>
          <p:cNvSpPr txBox="1"/>
          <p:nvPr/>
        </p:nvSpPr>
        <p:spPr>
          <a:xfrm>
            <a:off x="6781800" y="6396335"/>
            <a:ext cx="1905000" cy="461665"/>
          </a:xfrm>
          <a:prstGeom prst="rect">
            <a:avLst/>
          </a:prstGeom>
          <a:noFill/>
        </p:spPr>
        <p:txBody>
          <a:bodyPr wrap="square" rtlCol="0">
            <a:spAutoFit/>
          </a:bodyPr>
          <a:lstStyle/>
          <a:p>
            <a:r>
              <a:rPr lang="de-DE" sz="2400" dirty="0"/>
              <a:t>Fr: </a:t>
            </a:r>
            <a:r>
              <a:rPr lang="de-DE" sz="2400" i="1" dirty="0">
                <a:latin typeface="Calibri"/>
                <a:cs typeface="Calibri"/>
              </a:rPr>
              <a:t>bas</a:t>
            </a:r>
            <a:r>
              <a:rPr lang="de-DE" sz="2400" dirty="0">
                <a:latin typeface="Calibri"/>
                <a:cs typeface="Calibri"/>
              </a:rPr>
              <a:t>, </a:t>
            </a:r>
            <a:r>
              <a:rPr lang="de-DE" sz="2400" i="1" dirty="0" err="1">
                <a:latin typeface="Calibri"/>
                <a:cs typeface="Calibri"/>
              </a:rPr>
              <a:t>bain</a:t>
            </a:r>
            <a:endParaRPr lang="de-DE" sz="2400" i="1"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animBg="1"/>
      <p:bldP spid="2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476250"/>
            <a:ext cx="80645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Eventuell weil der Kontext, der für die </a:t>
            </a:r>
            <a:r>
              <a:rPr lang="de-DE" sz="2400" dirty="0" err="1">
                <a:latin typeface="Calibri"/>
                <a:cs typeface="Calibri"/>
              </a:rPr>
              <a:t>Koartikulation</a:t>
            </a:r>
            <a:r>
              <a:rPr lang="de-DE" sz="2400" dirty="0">
                <a:latin typeface="Calibri"/>
                <a:cs typeface="Calibri"/>
              </a:rPr>
              <a:t> verantwortlich ist, allmählich verloren geht.</a:t>
            </a:r>
          </a:p>
        </p:txBody>
      </p:sp>
      <p:sp>
        <p:nvSpPr>
          <p:cNvPr id="3" name="Text Box 5"/>
          <p:cNvSpPr txBox="1">
            <a:spLocks noChangeArrowheads="1"/>
          </p:cNvSpPr>
          <p:nvPr/>
        </p:nvSpPr>
        <p:spPr bwMode="auto">
          <a:xfrm>
            <a:off x="1835150" y="1412875"/>
            <a:ext cx="3095719" cy="461665"/>
          </a:xfrm>
          <a:prstGeom prst="rect">
            <a:avLst/>
          </a:prstGeom>
          <a:noFill/>
          <a:ln w="9525">
            <a:noFill/>
            <a:miter lim="800000"/>
            <a:headEnd/>
            <a:tailEnd/>
          </a:ln>
        </p:spPr>
        <p:txBody>
          <a:bodyPr wrap="none">
            <a:prstTxWarp prst="textNoShape">
              <a:avLst/>
            </a:prstTxWarp>
            <a:spAutoFit/>
          </a:bodyPr>
          <a:lstStyle/>
          <a:p>
            <a:r>
              <a:rPr lang="de-DE" sz="2400" dirty="0" err="1">
                <a:latin typeface="Calibri"/>
                <a:cs typeface="Calibri"/>
              </a:rPr>
              <a:t>zB</a:t>
            </a:r>
            <a:r>
              <a:rPr lang="de-DE" sz="2400" dirty="0">
                <a:latin typeface="Calibri"/>
                <a:cs typeface="Calibri"/>
              </a:rPr>
              <a:t> Sprecher plant: /on/</a:t>
            </a:r>
          </a:p>
        </p:txBody>
      </p:sp>
      <p:sp>
        <p:nvSpPr>
          <p:cNvPr id="4" name="Text Box 6"/>
          <p:cNvSpPr txBox="1">
            <a:spLocks noChangeArrowheads="1"/>
          </p:cNvSpPr>
          <p:nvPr/>
        </p:nvSpPr>
        <p:spPr bwMode="auto">
          <a:xfrm>
            <a:off x="323850" y="2349500"/>
            <a:ext cx="1859554"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Nasalisierung</a:t>
            </a:r>
          </a:p>
        </p:txBody>
      </p:sp>
      <p:sp>
        <p:nvSpPr>
          <p:cNvPr id="5" name="Text Box 8"/>
          <p:cNvSpPr txBox="1">
            <a:spLocks noChangeArrowheads="1"/>
          </p:cNvSpPr>
          <p:nvPr/>
        </p:nvSpPr>
        <p:spPr bwMode="auto">
          <a:xfrm>
            <a:off x="179388" y="4365625"/>
            <a:ext cx="297629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Koart. Kompensierung</a:t>
            </a:r>
          </a:p>
        </p:txBody>
      </p:sp>
      <p:sp>
        <p:nvSpPr>
          <p:cNvPr id="6" name="Text Box 11"/>
          <p:cNvSpPr txBox="1">
            <a:spLocks noChangeArrowheads="1"/>
          </p:cNvSpPr>
          <p:nvPr/>
        </p:nvSpPr>
        <p:spPr bwMode="auto">
          <a:xfrm>
            <a:off x="0" y="6237288"/>
            <a:ext cx="333937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Hörer rekonstruiert  /on/</a:t>
            </a:r>
          </a:p>
        </p:txBody>
      </p:sp>
      <p:sp>
        <p:nvSpPr>
          <p:cNvPr id="7" name="Text Box 14"/>
          <p:cNvSpPr txBox="1">
            <a:spLocks noChangeArrowheads="1"/>
          </p:cNvSpPr>
          <p:nvPr/>
        </p:nvSpPr>
        <p:spPr bwMode="auto">
          <a:xfrm>
            <a:off x="4537075" y="6237288"/>
            <a:ext cx="4606925" cy="461665"/>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rekonstruiert:/õ</a:t>
            </a:r>
            <a:r>
              <a:rPr lang="de-DE" sz="2400" baseline="30000">
                <a:latin typeface="Calibri"/>
                <a:cs typeface="Calibri"/>
              </a:rPr>
              <a:t>n</a:t>
            </a:r>
            <a:r>
              <a:rPr lang="de-DE" sz="2400">
                <a:latin typeface="Calibri"/>
                <a:cs typeface="Calibri"/>
              </a:rPr>
              <a:t>/ oder eher  /õ/</a:t>
            </a:r>
          </a:p>
        </p:txBody>
      </p:sp>
      <p:sp>
        <p:nvSpPr>
          <p:cNvPr id="8" name="Text Box 15"/>
          <p:cNvSpPr txBox="1">
            <a:spLocks noChangeArrowheads="1"/>
          </p:cNvSpPr>
          <p:nvPr/>
        </p:nvSpPr>
        <p:spPr bwMode="auto">
          <a:xfrm>
            <a:off x="1403350" y="0"/>
            <a:ext cx="489585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a:solidFill>
                  <a:srgbClr val="000000"/>
                </a:solidFill>
                <a:latin typeface="Calibri"/>
                <a:cs typeface="Calibri"/>
              </a:rPr>
              <a:t>Warum</a:t>
            </a:r>
            <a:r>
              <a:rPr lang="en-AU" sz="2400" dirty="0">
                <a:solidFill>
                  <a:srgbClr val="000000"/>
                </a:solidFill>
                <a:latin typeface="Calibri"/>
                <a:cs typeface="Calibri"/>
              </a:rPr>
              <a:t> </a:t>
            </a:r>
            <a:r>
              <a:rPr lang="en-AU" sz="2400" dirty="0" err="1">
                <a:solidFill>
                  <a:srgbClr val="000000"/>
                </a:solidFill>
                <a:latin typeface="Calibri"/>
                <a:cs typeface="Calibri"/>
              </a:rPr>
              <a:t>wird</a:t>
            </a:r>
            <a:r>
              <a:rPr lang="en-AU" sz="2400" dirty="0">
                <a:solidFill>
                  <a:srgbClr val="000000"/>
                </a:solidFill>
                <a:latin typeface="Calibri"/>
                <a:cs typeface="Calibri"/>
              </a:rPr>
              <a:t> </a:t>
            </a:r>
            <a:r>
              <a:rPr lang="en-AU" sz="2400" dirty="0" err="1">
                <a:solidFill>
                  <a:srgbClr val="000000"/>
                </a:solidFill>
                <a:latin typeface="Calibri"/>
                <a:cs typeface="Calibri"/>
              </a:rPr>
              <a:t>ungenügend</a:t>
            </a:r>
            <a:r>
              <a:rPr lang="en-AU" sz="2400" dirty="0">
                <a:solidFill>
                  <a:srgbClr val="000000"/>
                </a:solidFill>
                <a:latin typeface="Calibri"/>
                <a:cs typeface="Calibri"/>
              </a:rPr>
              <a:t> </a:t>
            </a:r>
            <a:r>
              <a:rPr lang="en-AU" sz="2400" dirty="0" err="1">
                <a:solidFill>
                  <a:srgbClr val="000000"/>
                </a:solidFill>
                <a:latin typeface="Calibri"/>
                <a:cs typeface="Calibri"/>
              </a:rPr>
              <a:t>korrigiert</a:t>
            </a:r>
            <a:r>
              <a:rPr lang="en-AU" sz="2400" dirty="0">
                <a:solidFill>
                  <a:srgbClr val="000000"/>
                </a:solidFill>
                <a:latin typeface="Calibri"/>
                <a:cs typeface="Calibri"/>
              </a:rPr>
              <a:t>?</a:t>
            </a:r>
            <a:endParaRPr lang="en-US" sz="2400" dirty="0">
              <a:solidFill>
                <a:srgbClr val="000000"/>
              </a:solidFill>
              <a:latin typeface="Calibri"/>
              <a:cs typeface="Calibri"/>
            </a:endParaRPr>
          </a:p>
        </p:txBody>
      </p:sp>
      <p:sp>
        <p:nvSpPr>
          <p:cNvPr id="9" name="Text Box 16"/>
          <p:cNvSpPr txBox="1">
            <a:spLocks noChangeArrowheads="1"/>
          </p:cNvSpPr>
          <p:nvPr/>
        </p:nvSpPr>
        <p:spPr bwMode="auto">
          <a:xfrm>
            <a:off x="971550" y="3284538"/>
            <a:ext cx="1223963" cy="461665"/>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[õn]</a:t>
            </a:r>
          </a:p>
        </p:txBody>
      </p:sp>
      <p:sp>
        <p:nvSpPr>
          <p:cNvPr id="11" name="Line 18"/>
          <p:cNvSpPr>
            <a:spLocks noChangeShapeType="1"/>
          </p:cNvSpPr>
          <p:nvPr/>
        </p:nvSpPr>
        <p:spPr bwMode="auto">
          <a:xfrm flipH="1">
            <a:off x="1476375" y="1844675"/>
            <a:ext cx="2159000" cy="5048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2" name="Line 19"/>
          <p:cNvSpPr>
            <a:spLocks noChangeShapeType="1"/>
          </p:cNvSpPr>
          <p:nvPr/>
        </p:nvSpPr>
        <p:spPr bwMode="auto">
          <a:xfrm>
            <a:off x="1403350" y="2781300"/>
            <a:ext cx="0" cy="503238"/>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3" name="Line 20"/>
          <p:cNvSpPr>
            <a:spLocks noChangeShapeType="1"/>
          </p:cNvSpPr>
          <p:nvPr/>
        </p:nvSpPr>
        <p:spPr bwMode="auto">
          <a:xfrm>
            <a:off x="1403350" y="3789363"/>
            <a:ext cx="0" cy="50323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4" name="Line 21"/>
          <p:cNvSpPr>
            <a:spLocks noChangeShapeType="1"/>
          </p:cNvSpPr>
          <p:nvPr/>
        </p:nvSpPr>
        <p:spPr bwMode="auto">
          <a:xfrm>
            <a:off x="1331913" y="4868863"/>
            <a:ext cx="0" cy="13684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5" name="Line 24"/>
          <p:cNvSpPr>
            <a:spLocks noChangeShapeType="1"/>
          </p:cNvSpPr>
          <p:nvPr/>
        </p:nvSpPr>
        <p:spPr bwMode="auto">
          <a:xfrm>
            <a:off x="5508625" y="3789363"/>
            <a:ext cx="0" cy="28733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6" name="Group 26"/>
          <p:cNvGrpSpPr>
            <a:grpSpLocks/>
          </p:cNvGrpSpPr>
          <p:nvPr/>
        </p:nvGrpSpPr>
        <p:grpSpPr bwMode="auto">
          <a:xfrm>
            <a:off x="4427538" y="1844675"/>
            <a:ext cx="4394200" cy="4462463"/>
            <a:chOff x="2789" y="1162"/>
            <a:chExt cx="2768" cy="2811"/>
          </a:xfrm>
        </p:grpSpPr>
        <p:sp>
          <p:nvSpPr>
            <p:cNvPr id="17" name="Text Box 10"/>
            <p:cNvSpPr txBox="1">
              <a:spLocks noChangeArrowheads="1"/>
            </p:cNvSpPr>
            <p:nvPr/>
          </p:nvSpPr>
          <p:spPr bwMode="auto">
            <a:xfrm>
              <a:off x="2971" y="1344"/>
              <a:ext cx="2586" cy="523"/>
            </a:xfrm>
            <a:prstGeom prst="rect">
              <a:avLst/>
            </a:prstGeom>
            <a:noFill/>
            <a:ln w="9525">
              <a:noFill/>
              <a:miter lim="800000"/>
              <a:headEnd/>
              <a:tailEnd/>
            </a:ln>
          </p:spPr>
          <p:txBody>
            <a:bodyPr>
              <a:prstTxWarp prst="textNoShape">
                <a:avLst/>
              </a:prstTxWarp>
              <a:spAutoFit/>
            </a:bodyPr>
            <a:lstStyle/>
            <a:p>
              <a:pPr>
                <a:spcBef>
                  <a:spcPct val="50000"/>
                </a:spcBef>
              </a:pPr>
              <a:r>
                <a:rPr lang="de-DE" sz="2400">
                  <a:latin typeface="Calibri"/>
                  <a:cs typeface="Calibri"/>
                </a:rPr>
                <a:t>Nasalisierung und  silbenfinale K Schwächung</a:t>
              </a:r>
            </a:p>
          </p:txBody>
        </p:sp>
        <p:sp>
          <p:nvSpPr>
            <p:cNvPr id="18" name="Text Box 12"/>
            <p:cNvSpPr txBox="1">
              <a:spLocks noChangeArrowheads="1"/>
            </p:cNvSpPr>
            <p:nvPr/>
          </p:nvSpPr>
          <p:spPr bwMode="auto">
            <a:xfrm>
              <a:off x="3198" y="2115"/>
              <a:ext cx="405"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[õ</a:t>
              </a:r>
              <a:r>
                <a:rPr lang="de-DE" sz="2400" baseline="30000">
                  <a:latin typeface="Calibri"/>
                  <a:cs typeface="Calibri"/>
                </a:rPr>
                <a:t>n</a:t>
              </a:r>
              <a:r>
                <a:rPr lang="de-DE" sz="2400">
                  <a:latin typeface="Calibri"/>
                  <a:cs typeface="Calibri"/>
                </a:rPr>
                <a:t>]</a:t>
              </a:r>
            </a:p>
          </p:txBody>
        </p:sp>
        <p:sp>
          <p:nvSpPr>
            <p:cNvPr id="19" name="Text Box 13"/>
            <p:cNvSpPr txBox="1">
              <a:spLocks noChangeArrowheads="1"/>
            </p:cNvSpPr>
            <p:nvPr/>
          </p:nvSpPr>
          <p:spPr bwMode="auto">
            <a:xfrm>
              <a:off x="2880" y="2523"/>
              <a:ext cx="2631" cy="989"/>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a:t>
              </a:r>
              <a:r>
                <a:rPr lang="de-DE" sz="2400" baseline="30000">
                  <a:latin typeface="Calibri"/>
                  <a:cs typeface="Calibri"/>
                </a:rPr>
                <a:t>n</a:t>
              </a:r>
              <a:r>
                <a:rPr lang="de-DE" sz="2400">
                  <a:latin typeface="Calibri"/>
                  <a:cs typeface="Calibri"/>
                </a:rPr>
                <a:t>] wird kaum wahrgenommen, </a:t>
              </a:r>
              <a:r>
                <a:rPr lang="de-DE" sz="2400" b="1">
                  <a:latin typeface="Calibri"/>
                  <a:cs typeface="Calibri"/>
                </a:rPr>
                <a:t>daher geht der Ursprung für Nasalisierung verloren</a:t>
              </a:r>
              <a:r>
                <a:rPr lang="de-DE" sz="2400">
                  <a:latin typeface="Calibri"/>
                  <a:cs typeface="Calibri"/>
                </a:rPr>
                <a:t>, daher keine Kompensierung</a:t>
              </a:r>
            </a:p>
          </p:txBody>
        </p:sp>
        <p:sp>
          <p:nvSpPr>
            <p:cNvPr id="20" name="Line 22"/>
            <p:cNvSpPr>
              <a:spLocks noChangeShapeType="1"/>
            </p:cNvSpPr>
            <p:nvPr/>
          </p:nvSpPr>
          <p:spPr bwMode="auto">
            <a:xfrm>
              <a:off x="2789" y="1162"/>
              <a:ext cx="681" cy="18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1" name="Line 23"/>
            <p:cNvSpPr>
              <a:spLocks noChangeShapeType="1"/>
            </p:cNvSpPr>
            <p:nvPr/>
          </p:nvSpPr>
          <p:spPr bwMode="auto">
            <a:xfrm>
              <a:off x="3470" y="1797"/>
              <a:ext cx="0" cy="31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2" name="Line 25"/>
            <p:cNvSpPr>
              <a:spLocks noChangeShapeType="1"/>
            </p:cNvSpPr>
            <p:nvPr/>
          </p:nvSpPr>
          <p:spPr bwMode="auto">
            <a:xfrm>
              <a:off x="3515" y="3702"/>
              <a:ext cx="0" cy="271"/>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2E961A5A-8F39-0443-B65E-2949683216B7}"/>
              </a:ext>
            </a:extLst>
          </p:cNvPr>
          <p:cNvSpPr>
            <a:spLocks noChangeArrowheads="1"/>
          </p:cNvSpPr>
          <p:nvPr/>
        </p:nvSpPr>
        <p:spPr bwMode="auto">
          <a:xfrm>
            <a:off x="1547664" y="116632"/>
            <a:ext cx="475252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r>
              <a:rPr lang="en-GB" sz="2400" dirty="0" err="1">
                <a:latin typeface="Calibri"/>
                <a:cs typeface="Calibri"/>
              </a:rPr>
              <a:t>Lautwandelmodell</a:t>
            </a:r>
            <a:r>
              <a:rPr lang="en-GB" sz="2400" dirty="0">
                <a:latin typeface="Calibri"/>
                <a:cs typeface="Calibri"/>
              </a:rPr>
              <a:t> von John </a:t>
            </a:r>
            <a:r>
              <a:rPr lang="en-GB" sz="2400" dirty="0" err="1">
                <a:latin typeface="Calibri"/>
                <a:cs typeface="Calibri"/>
              </a:rPr>
              <a:t>Ohala</a:t>
            </a:r>
            <a:endParaRPr lang="de-DE" sz="2400" dirty="0">
              <a:latin typeface="Calibri"/>
              <a:cs typeface="Calibri"/>
            </a:endParaRPr>
          </a:p>
        </p:txBody>
      </p:sp>
      <p:sp>
        <p:nvSpPr>
          <p:cNvPr id="3" name="TextBox 2">
            <a:extLst>
              <a:ext uri="{FF2B5EF4-FFF2-40B4-BE49-F238E27FC236}">
                <a16:creationId xmlns:a16="http://schemas.microsoft.com/office/drawing/2014/main" id="{691E43CE-9836-6C45-B1E0-2C13CF7F2326}"/>
              </a:ext>
            </a:extLst>
          </p:cNvPr>
          <p:cNvSpPr txBox="1"/>
          <p:nvPr/>
        </p:nvSpPr>
        <p:spPr>
          <a:xfrm>
            <a:off x="503966" y="927306"/>
            <a:ext cx="7776864" cy="1200329"/>
          </a:xfrm>
          <a:prstGeom prst="rect">
            <a:avLst/>
          </a:prstGeom>
          <a:noFill/>
        </p:spPr>
        <p:txBody>
          <a:bodyPr wrap="square" rtlCol="0">
            <a:spAutoFit/>
          </a:bodyPr>
          <a:lstStyle/>
          <a:p>
            <a:r>
              <a:rPr lang="de-DE" sz="2400" dirty="0" err="1">
                <a:latin typeface="+mj-lt"/>
                <a:cs typeface="Arial"/>
              </a:rPr>
              <a:t>Ohala</a:t>
            </a:r>
            <a:r>
              <a:rPr lang="de-DE" sz="2400" dirty="0">
                <a:latin typeface="+mj-lt"/>
                <a:cs typeface="Arial"/>
              </a:rPr>
              <a:t> </a:t>
            </a:r>
            <a:r>
              <a:rPr lang="de-DE" sz="2400" dirty="0" err="1">
                <a:latin typeface="+mj-lt"/>
                <a:cs typeface="Arial"/>
              </a:rPr>
              <a:t>modeliert</a:t>
            </a:r>
            <a:r>
              <a:rPr lang="de-DE" sz="2400" dirty="0">
                <a:latin typeface="+mj-lt"/>
                <a:cs typeface="Arial"/>
              </a:rPr>
              <a:t> nur den (phonetischen) Ursprung (die </a:t>
            </a:r>
            <a:r>
              <a:rPr lang="de-DE" sz="2400" dirty="0" err="1">
                <a:latin typeface="+mj-lt"/>
                <a:cs typeface="Arial"/>
              </a:rPr>
              <a:t>Bedinungen</a:t>
            </a:r>
            <a:r>
              <a:rPr lang="de-DE" sz="2400" dirty="0">
                <a:latin typeface="+mj-lt"/>
                <a:cs typeface="Arial"/>
              </a:rPr>
              <a:t>, die zu Lautwandel führen) nicht die</a:t>
            </a:r>
          </a:p>
          <a:p>
            <a:r>
              <a:rPr lang="de-DE" sz="2400" dirty="0">
                <a:latin typeface="+mj-lt"/>
                <a:cs typeface="Arial"/>
              </a:rPr>
              <a:t>Verbreitung des Lautwandels durch die Gesellschaft.</a:t>
            </a:r>
          </a:p>
        </p:txBody>
      </p:sp>
      <p:sp>
        <p:nvSpPr>
          <p:cNvPr id="4" name="TextBox 3">
            <a:extLst>
              <a:ext uri="{FF2B5EF4-FFF2-40B4-BE49-F238E27FC236}">
                <a16:creationId xmlns:a16="http://schemas.microsoft.com/office/drawing/2014/main" id="{423F6B4B-8AD9-224C-B186-F9A6AA92F2A6}"/>
              </a:ext>
            </a:extLst>
          </p:cNvPr>
          <p:cNvSpPr txBox="1"/>
          <p:nvPr/>
        </p:nvSpPr>
        <p:spPr>
          <a:xfrm>
            <a:off x="503966" y="2492896"/>
            <a:ext cx="7776864" cy="1569660"/>
          </a:xfrm>
          <a:prstGeom prst="rect">
            <a:avLst/>
          </a:prstGeom>
          <a:noFill/>
        </p:spPr>
        <p:txBody>
          <a:bodyPr wrap="square" rtlCol="0">
            <a:spAutoFit/>
          </a:bodyPr>
          <a:lstStyle/>
          <a:p>
            <a:r>
              <a:rPr lang="de-DE" sz="2400" dirty="0">
                <a:latin typeface="+mj-lt"/>
                <a:cs typeface="Arial"/>
              </a:rPr>
              <a:t>Cultural </a:t>
            </a:r>
            <a:r>
              <a:rPr lang="de-DE" sz="2400" dirty="0" err="1">
                <a:latin typeface="+mj-lt"/>
                <a:cs typeface="Arial"/>
              </a:rPr>
              <a:t>and</a:t>
            </a:r>
            <a:r>
              <a:rPr lang="de-DE" sz="2400" dirty="0">
                <a:latin typeface="+mj-lt"/>
                <a:cs typeface="Arial"/>
              </a:rPr>
              <a:t> </a:t>
            </a:r>
            <a:r>
              <a:rPr lang="de-DE" sz="2400" dirty="0" err="1">
                <a:latin typeface="+mj-lt"/>
                <a:cs typeface="Arial"/>
              </a:rPr>
              <a:t>psychological</a:t>
            </a:r>
            <a:r>
              <a:rPr lang="de-DE" sz="2400" dirty="0">
                <a:latin typeface="+mj-lt"/>
                <a:cs typeface="Arial"/>
              </a:rPr>
              <a:t> </a:t>
            </a:r>
            <a:r>
              <a:rPr lang="de-DE" sz="2400" dirty="0" err="1">
                <a:latin typeface="+mj-lt"/>
                <a:cs typeface="Arial"/>
              </a:rPr>
              <a:t>factors</a:t>
            </a:r>
            <a:r>
              <a:rPr lang="de-DE" sz="2400" dirty="0">
                <a:latin typeface="+mj-lt"/>
                <a:cs typeface="Arial"/>
              </a:rPr>
              <a:t> </a:t>
            </a:r>
            <a:r>
              <a:rPr lang="de-DE" sz="2400" dirty="0" err="1">
                <a:latin typeface="+mj-lt"/>
                <a:cs typeface="Arial"/>
              </a:rPr>
              <a:t>play</a:t>
            </a:r>
            <a:r>
              <a:rPr lang="de-DE" sz="2400" dirty="0">
                <a:latin typeface="+mj-lt"/>
                <a:cs typeface="Arial"/>
              </a:rPr>
              <a:t> a </a:t>
            </a:r>
            <a:r>
              <a:rPr lang="de-DE" sz="2400" dirty="0" err="1">
                <a:latin typeface="+mj-lt"/>
                <a:cs typeface="Arial"/>
              </a:rPr>
              <a:t>role</a:t>
            </a:r>
            <a:r>
              <a:rPr lang="de-DE" sz="2400" dirty="0">
                <a:latin typeface="+mj-lt"/>
                <a:cs typeface="Arial"/>
              </a:rPr>
              <a:t> in </a:t>
            </a:r>
            <a:r>
              <a:rPr lang="de-DE" sz="2400" dirty="0" err="1">
                <a:latin typeface="+mj-lt"/>
                <a:cs typeface="Arial"/>
              </a:rPr>
              <a:t>the</a:t>
            </a:r>
            <a:r>
              <a:rPr lang="de-DE" sz="2400" dirty="0">
                <a:latin typeface="+mj-lt"/>
                <a:cs typeface="Arial"/>
              </a:rPr>
              <a:t> </a:t>
            </a:r>
            <a:r>
              <a:rPr lang="de-DE" sz="2400" dirty="0" err="1">
                <a:latin typeface="+mj-lt"/>
                <a:cs typeface="Arial"/>
              </a:rPr>
              <a:t>spread</a:t>
            </a:r>
            <a:r>
              <a:rPr lang="de-DE" sz="2400" dirty="0">
                <a:latin typeface="+mj-lt"/>
                <a:cs typeface="Arial"/>
              </a:rPr>
              <a:t> </a:t>
            </a:r>
            <a:r>
              <a:rPr lang="de-DE" sz="2400" dirty="0" err="1">
                <a:latin typeface="+mj-lt"/>
                <a:cs typeface="Arial"/>
              </a:rPr>
              <a:t>of</a:t>
            </a:r>
            <a:r>
              <a:rPr lang="de-DE" sz="2400" dirty="0">
                <a:latin typeface="+mj-lt"/>
                <a:cs typeface="Arial"/>
              </a:rPr>
              <a:t> </a:t>
            </a:r>
            <a:r>
              <a:rPr lang="de-DE" sz="2400" dirty="0" err="1">
                <a:latin typeface="+mj-lt"/>
                <a:cs typeface="Arial"/>
              </a:rPr>
              <a:t>sound</a:t>
            </a:r>
            <a:r>
              <a:rPr lang="de-DE" sz="2400" dirty="0">
                <a:latin typeface="+mj-lt"/>
                <a:cs typeface="Arial"/>
              </a:rPr>
              <a:t> </a:t>
            </a:r>
            <a:r>
              <a:rPr lang="de-DE" sz="2400" dirty="0" err="1">
                <a:latin typeface="+mj-lt"/>
                <a:cs typeface="Arial"/>
              </a:rPr>
              <a:t>change</a:t>
            </a:r>
            <a:r>
              <a:rPr lang="de-DE" sz="2400" dirty="0">
                <a:latin typeface="+mj-lt"/>
                <a:cs typeface="Arial"/>
              </a:rPr>
              <a:t>.  Such </a:t>
            </a:r>
            <a:r>
              <a:rPr lang="de-DE" sz="2400" dirty="0" err="1">
                <a:latin typeface="+mj-lt"/>
                <a:cs typeface="Arial"/>
              </a:rPr>
              <a:t>accounts</a:t>
            </a:r>
            <a:r>
              <a:rPr lang="de-DE" sz="2400" dirty="0">
                <a:latin typeface="+mj-lt"/>
                <a:cs typeface="Arial"/>
              </a:rPr>
              <a:t> "At </a:t>
            </a:r>
            <a:r>
              <a:rPr lang="de-DE" sz="2400" dirty="0" err="1">
                <a:latin typeface="+mj-lt"/>
                <a:cs typeface="Arial"/>
              </a:rPr>
              <a:t>their</a:t>
            </a:r>
            <a:r>
              <a:rPr lang="de-DE" sz="2400" dirty="0">
                <a:latin typeface="+mj-lt"/>
                <a:cs typeface="Arial"/>
              </a:rPr>
              <a:t> </a:t>
            </a:r>
            <a:r>
              <a:rPr lang="de-DE" sz="2400" dirty="0" err="1">
                <a:latin typeface="+mj-lt"/>
                <a:cs typeface="Arial"/>
              </a:rPr>
              <a:t>worst</a:t>
            </a:r>
            <a:r>
              <a:rPr lang="de-DE" sz="2400" dirty="0">
                <a:latin typeface="+mj-lt"/>
                <a:cs typeface="Arial"/>
              </a:rPr>
              <a:t> </a:t>
            </a:r>
            <a:r>
              <a:rPr lang="de-DE" sz="2400" dirty="0" err="1">
                <a:latin typeface="+mj-lt"/>
                <a:cs typeface="Arial"/>
              </a:rPr>
              <a:t>are</a:t>
            </a:r>
            <a:r>
              <a:rPr lang="de-DE" sz="2400" dirty="0">
                <a:latin typeface="+mj-lt"/>
                <a:cs typeface="Arial"/>
              </a:rPr>
              <a:t> </a:t>
            </a:r>
            <a:r>
              <a:rPr lang="de-DE" sz="2400" dirty="0" err="1">
                <a:latin typeface="+mj-lt"/>
                <a:cs typeface="Arial"/>
              </a:rPr>
              <a:t>Kiplinesque</a:t>
            </a:r>
            <a:r>
              <a:rPr lang="de-DE" sz="2400" dirty="0">
                <a:latin typeface="+mj-lt"/>
                <a:cs typeface="Arial"/>
              </a:rPr>
              <a:t> 'Just So' </a:t>
            </a:r>
            <a:r>
              <a:rPr lang="de-DE" sz="2400" dirty="0" err="1">
                <a:latin typeface="+mj-lt"/>
                <a:cs typeface="Arial"/>
              </a:rPr>
              <a:t>stories</a:t>
            </a:r>
            <a:r>
              <a:rPr lang="de-DE" sz="2400" dirty="0">
                <a:latin typeface="+mj-lt"/>
                <a:cs typeface="Arial"/>
              </a:rPr>
              <a:t>: ad hoc </a:t>
            </a:r>
            <a:r>
              <a:rPr lang="de-DE" sz="2400" dirty="0" err="1">
                <a:latin typeface="+mj-lt"/>
                <a:cs typeface="Arial"/>
              </a:rPr>
              <a:t>hypotheses</a:t>
            </a:r>
            <a:r>
              <a:rPr lang="de-DE" sz="2400" dirty="0">
                <a:latin typeface="+mj-lt"/>
                <a:cs typeface="Arial"/>
              </a:rPr>
              <a:t> </a:t>
            </a:r>
            <a:r>
              <a:rPr lang="de-DE" sz="2400" dirty="0" err="1">
                <a:latin typeface="+mj-lt"/>
                <a:cs typeface="Arial"/>
              </a:rPr>
              <a:t>never</a:t>
            </a:r>
            <a:r>
              <a:rPr lang="de-DE" sz="2400" dirty="0">
                <a:latin typeface="+mj-lt"/>
                <a:cs typeface="Arial"/>
              </a:rPr>
              <a:t> </a:t>
            </a:r>
            <a:r>
              <a:rPr lang="de-DE" sz="2400" dirty="0" err="1">
                <a:latin typeface="+mj-lt"/>
                <a:cs typeface="Arial"/>
              </a:rPr>
              <a:t>subject</a:t>
            </a:r>
            <a:r>
              <a:rPr lang="de-DE" sz="2400" dirty="0">
                <a:latin typeface="+mj-lt"/>
                <a:cs typeface="Arial"/>
              </a:rPr>
              <a:t> </a:t>
            </a:r>
            <a:r>
              <a:rPr lang="de-DE" sz="2400" dirty="0" err="1">
                <a:latin typeface="+mj-lt"/>
                <a:cs typeface="Arial"/>
              </a:rPr>
              <a:t>to</a:t>
            </a:r>
            <a:r>
              <a:rPr lang="de-DE" sz="2400" dirty="0">
                <a:latin typeface="+mj-lt"/>
                <a:cs typeface="Arial"/>
              </a:rPr>
              <a:t> </a:t>
            </a:r>
            <a:r>
              <a:rPr lang="de-DE" sz="2400" dirty="0" err="1">
                <a:latin typeface="+mj-lt"/>
                <a:cs typeface="Arial"/>
              </a:rPr>
              <a:t>empirical</a:t>
            </a:r>
            <a:r>
              <a:rPr lang="de-DE" sz="2400" dirty="0">
                <a:latin typeface="+mj-lt"/>
                <a:cs typeface="Arial"/>
              </a:rPr>
              <a:t> </a:t>
            </a:r>
            <a:r>
              <a:rPr lang="de-DE" sz="2400" dirty="0" err="1">
                <a:latin typeface="+mj-lt"/>
                <a:cs typeface="Arial"/>
              </a:rPr>
              <a:t>test</a:t>
            </a:r>
            <a:r>
              <a:rPr lang="de-DE" sz="2400" dirty="0">
                <a:latin typeface="+mj-lt"/>
                <a:cs typeface="Arial"/>
              </a:rPr>
              <a:t>"</a:t>
            </a:r>
          </a:p>
        </p:txBody>
      </p:sp>
    </p:spTree>
    <p:extLst>
      <p:ext uri="{BB962C8B-B14F-4D97-AF65-F5344CB8AC3E}">
        <p14:creationId xmlns:p14="http://schemas.microsoft.com/office/powerpoint/2010/main" val="3827185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1353924"/>
            <a:ext cx="2735263"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err="1">
                <a:solidFill>
                  <a:srgbClr val="3366FF"/>
                </a:solidFill>
              </a:rPr>
              <a:t>Hypokorrektur</a:t>
            </a:r>
            <a:endParaRPr lang="de-DE" sz="2400" dirty="0">
              <a:solidFill>
                <a:srgbClr val="3366FF"/>
              </a:solidFill>
            </a:endParaRPr>
          </a:p>
        </p:txBody>
      </p:sp>
      <p:sp>
        <p:nvSpPr>
          <p:cNvPr id="3" name="Text Box 8"/>
          <p:cNvSpPr txBox="1">
            <a:spLocks noChangeArrowheads="1"/>
          </p:cNvSpPr>
          <p:nvPr/>
        </p:nvSpPr>
        <p:spPr bwMode="auto">
          <a:xfrm>
            <a:off x="4765675" y="1355512"/>
            <a:ext cx="2376488"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a:solidFill>
                  <a:srgbClr val="3366FF"/>
                </a:solidFill>
              </a:rPr>
              <a:t>Hyperkorrektur</a:t>
            </a:r>
          </a:p>
        </p:txBody>
      </p:sp>
      <p:sp>
        <p:nvSpPr>
          <p:cNvPr id="5" name="Text Box 7"/>
          <p:cNvSpPr txBox="1">
            <a:spLocks noChangeArrowheads="1"/>
          </p:cNvSpPr>
          <p:nvPr/>
        </p:nvSpPr>
        <p:spPr bwMode="auto">
          <a:xfrm>
            <a:off x="228600" y="3276600"/>
            <a:ext cx="3384550"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Die </a:t>
            </a:r>
            <a:r>
              <a:rPr lang="de-DE" sz="2400" dirty="0" err="1"/>
              <a:t>koartikulatorischen</a:t>
            </a:r>
            <a:r>
              <a:rPr lang="de-DE" sz="2400" dirty="0"/>
              <a:t> Wirkungen werden versehentlich als </a:t>
            </a:r>
            <a:r>
              <a:rPr lang="de-DE" sz="2400" dirty="0" err="1"/>
              <a:t>Eingeschaft</a:t>
            </a:r>
            <a:r>
              <a:rPr lang="de-DE" sz="2400" dirty="0"/>
              <a:t> eines Lautes interpretiert</a:t>
            </a:r>
          </a:p>
        </p:txBody>
      </p:sp>
      <p:sp>
        <p:nvSpPr>
          <p:cNvPr id="6" name="Text Box 9"/>
          <p:cNvSpPr txBox="1">
            <a:spLocks noChangeArrowheads="1"/>
          </p:cNvSpPr>
          <p:nvPr/>
        </p:nvSpPr>
        <p:spPr bwMode="auto">
          <a:xfrm>
            <a:off x="4765675" y="3276600"/>
            <a:ext cx="4176712"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Ein Laut wird versehentlich der  </a:t>
            </a:r>
            <a:r>
              <a:rPr lang="de-DE" sz="2400" dirty="0" err="1"/>
              <a:t>Koartikulation</a:t>
            </a:r>
            <a:r>
              <a:rPr lang="de-DE" sz="2400" dirty="0"/>
              <a:t> zugeordnet.</a:t>
            </a:r>
          </a:p>
        </p:txBody>
      </p:sp>
      <p:sp>
        <p:nvSpPr>
          <p:cNvPr id="7" name="TextBox 6"/>
          <p:cNvSpPr txBox="1"/>
          <p:nvPr/>
        </p:nvSpPr>
        <p:spPr>
          <a:xfrm>
            <a:off x="228600" y="1812712"/>
            <a:ext cx="3384550" cy="830997"/>
          </a:xfrm>
          <a:prstGeom prst="rect">
            <a:avLst/>
          </a:prstGeom>
          <a:noFill/>
        </p:spPr>
        <p:txBody>
          <a:bodyPr wrap="square" rtlCol="0">
            <a:spAutoFit/>
          </a:bodyPr>
          <a:lstStyle/>
          <a:p>
            <a:r>
              <a:rPr lang="de-DE" sz="2400" dirty="0">
                <a:latin typeface="+mj-lt"/>
                <a:cs typeface="Arial"/>
              </a:rPr>
              <a:t>Der Hörer normiert ungenügend für Kontext</a:t>
            </a:r>
          </a:p>
        </p:txBody>
      </p:sp>
      <p:sp>
        <p:nvSpPr>
          <p:cNvPr id="8" name="TextBox 7"/>
          <p:cNvSpPr txBox="1"/>
          <p:nvPr/>
        </p:nvSpPr>
        <p:spPr>
          <a:xfrm>
            <a:off x="4765675" y="1812712"/>
            <a:ext cx="3384550" cy="830997"/>
          </a:xfrm>
          <a:prstGeom prst="rect">
            <a:avLst/>
          </a:prstGeom>
          <a:noFill/>
        </p:spPr>
        <p:txBody>
          <a:bodyPr wrap="square" rtlCol="0">
            <a:spAutoFit/>
          </a:bodyPr>
          <a:lstStyle/>
          <a:p>
            <a:r>
              <a:rPr lang="de-DE" sz="2400" dirty="0">
                <a:latin typeface="+mj-lt"/>
                <a:cs typeface="Arial"/>
              </a:rPr>
              <a:t>Der Hörer normiert zu viel für Kontext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92275" y="0"/>
            <a:ext cx="532765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prstTxWarp prst="textNoShape">
              <a:avLst/>
            </a:prstTxWarp>
            <a:spAutoFit/>
          </a:bodyPr>
          <a:lstStyle/>
          <a:p>
            <a:pPr>
              <a:spcBef>
                <a:spcPct val="50000"/>
              </a:spcBef>
            </a:pPr>
            <a:r>
              <a:rPr lang="de-DE" sz="2400" dirty="0">
                <a:latin typeface="Calibri"/>
                <a:cs typeface="Calibri"/>
              </a:rPr>
              <a:t>Lautwandel und Hyp</a:t>
            </a:r>
            <a:r>
              <a:rPr lang="de-DE" sz="2400" b="1" i="1" dirty="0">
                <a:latin typeface="Calibri"/>
                <a:cs typeface="Calibri"/>
              </a:rPr>
              <a:t>er</a:t>
            </a:r>
            <a:r>
              <a:rPr lang="de-DE" sz="2400" dirty="0">
                <a:latin typeface="Calibri"/>
                <a:cs typeface="Calibri"/>
              </a:rPr>
              <a:t>korrektur</a:t>
            </a:r>
          </a:p>
        </p:txBody>
      </p:sp>
      <p:sp>
        <p:nvSpPr>
          <p:cNvPr id="3" name="Text Box 5"/>
          <p:cNvSpPr txBox="1">
            <a:spLocks noChangeArrowheads="1"/>
          </p:cNvSpPr>
          <p:nvPr/>
        </p:nvSpPr>
        <p:spPr bwMode="auto">
          <a:xfrm>
            <a:off x="2124075" y="620713"/>
            <a:ext cx="3698448"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Sprecher produziert /</a:t>
            </a:r>
            <a:r>
              <a:rPr lang="de-DE" sz="2400" dirty="0" err="1">
                <a:latin typeface="Calibri"/>
                <a:cs typeface="Calibri"/>
              </a:rPr>
              <a:t>mana</a:t>
            </a:r>
            <a:r>
              <a:rPr lang="de-DE" sz="2400" dirty="0">
                <a:latin typeface="Calibri"/>
                <a:cs typeface="Calibri"/>
              </a:rPr>
              <a:t>/</a:t>
            </a:r>
          </a:p>
        </p:txBody>
      </p:sp>
      <p:sp>
        <p:nvSpPr>
          <p:cNvPr id="4" name="Text Box 6"/>
          <p:cNvSpPr txBox="1">
            <a:spLocks noChangeArrowheads="1"/>
          </p:cNvSpPr>
          <p:nvPr/>
        </p:nvSpPr>
        <p:spPr bwMode="auto">
          <a:xfrm>
            <a:off x="2916238" y="1844675"/>
            <a:ext cx="2169735"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Erzeugt: [mãna]</a:t>
            </a:r>
          </a:p>
        </p:txBody>
      </p:sp>
      <p:sp>
        <p:nvSpPr>
          <p:cNvPr id="5" name="Text Box 11"/>
          <p:cNvSpPr txBox="1">
            <a:spLocks noChangeArrowheads="1"/>
          </p:cNvSpPr>
          <p:nvPr/>
        </p:nvSpPr>
        <p:spPr bwMode="auto">
          <a:xfrm>
            <a:off x="5435600" y="4221163"/>
            <a:ext cx="1133644"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/mada/</a:t>
            </a:r>
          </a:p>
        </p:txBody>
      </p:sp>
      <p:sp>
        <p:nvSpPr>
          <p:cNvPr id="6" name="Text Box 12"/>
          <p:cNvSpPr txBox="1">
            <a:spLocks noChangeArrowheads="1"/>
          </p:cNvSpPr>
          <p:nvPr/>
        </p:nvSpPr>
        <p:spPr bwMode="auto">
          <a:xfrm>
            <a:off x="250825" y="5373688"/>
            <a:ext cx="8893175"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latin typeface="Calibri"/>
                <a:cs typeface="Calibri"/>
              </a:rPr>
              <a:t>D.h., der  Hörer meint: der Sprecher wollte /</a:t>
            </a:r>
            <a:r>
              <a:rPr lang="de-DE" sz="2400" dirty="0" err="1">
                <a:latin typeface="Calibri"/>
                <a:cs typeface="Calibri"/>
              </a:rPr>
              <a:t>mada</a:t>
            </a:r>
            <a:r>
              <a:rPr lang="de-DE" sz="2400" dirty="0">
                <a:latin typeface="Calibri"/>
                <a:cs typeface="Calibri"/>
              </a:rPr>
              <a:t>/ produzieren, und </a:t>
            </a:r>
            <a:r>
              <a:rPr lang="en-GB" sz="2400" dirty="0">
                <a:latin typeface="Calibri"/>
                <a:cs typeface="Calibri"/>
              </a:rPr>
              <a:t>[</a:t>
            </a:r>
            <a:r>
              <a:rPr lang="de-DE" sz="2400" dirty="0">
                <a:latin typeface="Calibri"/>
                <a:cs typeface="Calibri"/>
              </a:rPr>
              <a:t>n] ist nur unter dem Einfluss des /m/ zustande gekommen.</a:t>
            </a:r>
          </a:p>
        </p:txBody>
      </p:sp>
      <p:sp>
        <p:nvSpPr>
          <p:cNvPr id="7" name="Text Box 13"/>
          <p:cNvSpPr txBox="1">
            <a:spLocks noChangeArrowheads="1"/>
          </p:cNvSpPr>
          <p:nvPr/>
        </p:nvSpPr>
        <p:spPr bwMode="auto">
          <a:xfrm>
            <a:off x="0" y="2924175"/>
            <a:ext cx="297629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Koart. Kompensierung</a:t>
            </a:r>
          </a:p>
        </p:txBody>
      </p:sp>
      <p:sp>
        <p:nvSpPr>
          <p:cNvPr id="8" name="Text Box 14"/>
          <p:cNvSpPr txBox="1">
            <a:spLocks noChangeArrowheads="1"/>
          </p:cNvSpPr>
          <p:nvPr/>
        </p:nvSpPr>
        <p:spPr bwMode="auto">
          <a:xfrm>
            <a:off x="0" y="4221163"/>
            <a:ext cx="3711272"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Hörer rekonstruiert  /mana/</a:t>
            </a:r>
          </a:p>
        </p:txBody>
      </p:sp>
      <p:sp>
        <p:nvSpPr>
          <p:cNvPr id="9" name="Line 15"/>
          <p:cNvSpPr>
            <a:spLocks noChangeShapeType="1"/>
          </p:cNvSpPr>
          <p:nvPr/>
        </p:nvSpPr>
        <p:spPr bwMode="auto">
          <a:xfrm>
            <a:off x="4067175" y="1125538"/>
            <a:ext cx="0" cy="64770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0" name="Line 16"/>
          <p:cNvSpPr>
            <a:spLocks noChangeShapeType="1"/>
          </p:cNvSpPr>
          <p:nvPr/>
        </p:nvSpPr>
        <p:spPr bwMode="auto">
          <a:xfrm flipH="1">
            <a:off x="2051050" y="2420938"/>
            <a:ext cx="2016125" cy="43180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1" name="Line 18"/>
          <p:cNvSpPr>
            <a:spLocks noChangeShapeType="1"/>
          </p:cNvSpPr>
          <p:nvPr/>
        </p:nvSpPr>
        <p:spPr bwMode="auto">
          <a:xfrm>
            <a:off x="1979613" y="3429000"/>
            <a:ext cx="0" cy="792163"/>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2" name="Group 20"/>
          <p:cNvGrpSpPr>
            <a:grpSpLocks/>
          </p:cNvGrpSpPr>
          <p:nvPr/>
        </p:nvGrpSpPr>
        <p:grpSpPr bwMode="auto">
          <a:xfrm>
            <a:off x="4067175" y="2420938"/>
            <a:ext cx="4651376" cy="1728787"/>
            <a:chOff x="2562" y="1525"/>
            <a:chExt cx="2930" cy="1089"/>
          </a:xfrm>
        </p:grpSpPr>
        <p:sp>
          <p:nvSpPr>
            <p:cNvPr id="13" name="Text Box 10"/>
            <p:cNvSpPr txBox="1">
              <a:spLocks noChangeArrowheads="1"/>
            </p:cNvSpPr>
            <p:nvPr/>
          </p:nvSpPr>
          <p:spPr bwMode="auto">
            <a:xfrm>
              <a:off x="2562" y="1842"/>
              <a:ext cx="2930"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Hyperkorrektur (=korrigiert zu viel!)</a:t>
              </a:r>
            </a:p>
          </p:txBody>
        </p:sp>
        <p:sp>
          <p:nvSpPr>
            <p:cNvPr id="14" name="Line 17"/>
            <p:cNvSpPr>
              <a:spLocks noChangeShapeType="1"/>
            </p:cNvSpPr>
            <p:nvPr/>
          </p:nvSpPr>
          <p:spPr bwMode="auto">
            <a:xfrm>
              <a:off x="2562" y="1525"/>
              <a:ext cx="1225" cy="27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5" name="Line 19"/>
            <p:cNvSpPr>
              <a:spLocks noChangeShapeType="1"/>
            </p:cNvSpPr>
            <p:nvPr/>
          </p:nvSpPr>
          <p:spPr bwMode="auto">
            <a:xfrm>
              <a:off x="3787" y="2115"/>
              <a:ext cx="0" cy="499"/>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euschung4-DW-Wissenschaft-Magdeburg.jpg"/>
          <p:cNvPicPr>
            <a:picLocks noChangeAspect="1"/>
          </p:cNvPicPr>
          <p:nvPr/>
        </p:nvPicPr>
        <p:blipFill>
          <a:blip r:embed="rId2"/>
          <a:stretch>
            <a:fillRect/>
          </a:stretch>
        </p:blipFill>
        <p:spPr>
          <a:xfrm>
            <a:off x="152400" y="1219200"/>
            <a:ext cx="5007323" cy="3338215"/>
          </a:xfrm>
          <a:prstGeom prst="rect">
            <a:avLst/>
          </a:prstGeom>
        </p:spPr>
      </p:pic>
      <p:sp>
        <p:nvSpPr>
          <p:cNvPr id="5" name="TextBox 4"/>
          <p:cNvSpPr txBox="1"/>
          <p:nvPr/>
        </p:nvSpPr>
        <p:spPr>
          <a:xfrm>
            <a:off x="5486400" y="3352800"/>
            <a:ext cx="3124200" cy="738664"/>
          </a:xfrm>
          <a:prstGeom prst="rect">
            <a:avLst/>
          </a:prstGeom>
          <a:noFill/>
        </p:spPr>
        <p:txBody>
          <a:bodyPr wrap="square" rtlCol="0">
            <a:spAutoFit/>
          </a:bodyPr>
          <a:lstStyle/>
          <a:p>
            <a:r>
              <a:rPr lang="en-US" sz="1400" dirty="0">
                <a:latin typeface="+mj-lt"/>
              </a:rPr>
              <a:t>1. http://www.welt.de/wissenschaft/article11443233/Darum-fallen-Sie-auf-optische-Taeuschungen-rein.html</a:t>
            </a:r>
            <a:endParaRPr lang="en-GB" sz="1400" dirty="0">
              <a:latin typeface="+mj-lt"/>
            </a:endParaRPr>
          </a:p>
        </p:txBody>
      </p:sp>
      <p:sp>
        <p:nvSpPr>
          <p:cNvPr id="6" name="TextBox 5"/>
          <p:cNvSpPr txBox="1"/>
          <p:nvPr/>
        </p:nvSpPr>
        <p:spPr>
          <a:xfrm>
            <a:off x="838200" y="152400"/>
            <a:ext cx="6781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a:latin typeface="+mj-lt"/>
                <a:cs typeface="Arial"/>
              </a:rPr>
              <a:t>Zu</a:t>
            </a:r>
            <a:r>
              <a:rPr lang="en-GB" sz="2400" dirty="0">
                <a:latin typeface="+mj-lt"/>
                <a:cs typeface="Arial"/>
              </a:rPr>
              <a:t> </a:t>
            </a:r>
            <a:r>
              <a:rPr lang="en-GB" sz="2400" dirty="0" err="1">
                <a:latin typeface="+mj-lt"/>
                <a:cs typeface="Arial"/>
              </a:rPr>
              <a:t>viel</a:t>
            </a:r>
            <a:r>
              <a:rPr lang="en-GB" sz="2400" dirty="0">
                <a:latin typeface="+mj-lt"/>
                <a:cs typeface="Arial"/>
              </a:rPr>
              <a:t> </a:t>
            </a:r>
            <a:r>
              <a:rPr lang="en-GB" sz="2400" dirty="0" err="1">
                <a:latin typeface="+mj-lt"/>
                <a:cs typeface="Arial"/>
              </a:rPr>
              <a:t>Korrektur</a:t>
            </a:r>
            <a:r>
              <a:rPr lang="en-GB" sz="2400" dirty="0">
                <a:latin typeface="+mj-lt"/>
                <a:cs typeface="Arial"/>
              </a:rPr>
              <a:t> = </a:t>
            </a:r>
            <a:r>
              <a:rPr lang="en-GB" sz="2400" dirty="0" err="1">
                <a:latin typeface="+mj-lt"/>
                <a:cs typeface="Arial"/>
              </a:rPr>
              <a:t>Hyperkorrektur</a:t>
            </a:r>
            <a:r>
              <a:rPr lang="en-GB" sz="2400" dirty="0">
                <a:latin typeface="+mj-lt"/>
                <a:cs typeface="Arial"/>
              </a:rPr>
              <a:t> -&gt; Dissimilation</a:t>
            </a:r>
          </a:p>
        </p:txBody>
      </p:sp>
      <p:grpSp>
        <p:nvGrpSpPr>
          <p:cNvPr id="16" name="Group 15"/>
          <p:cNvGrpSpPr/>
          <p:nvPr/>
        </p:nvGrpSpPr>
        <p:grpSpPr>
          <a:xfrm>
            <a:off x="838200" y="4648200"/>
            <a:ext cx="7772400" cy="1757065"/>
            <a:chOff x="838200" y="4648200"/>
            <a:chExt cx="7772400" cy="1757065"/>
          </a:xfrm>
        </p:grpSpPr>
        <p:sp>
          <p:nvSpPr>
            <p:cNvPr id="7" name="TextBox 6"/>
            <p:cNvSpPr txBox="1"/>
            <p:nvPr/>
          </p:nvSpPr>
          <p:spPr>
            <a:xfrm>
              <a:off x="838200" y="4648200"/>
              <a:ext cx="1981200" cy="461665"/>
            </a:xfrm>
            <a:prstGeom prst="rect">
              <a:avLst/>
            </a:prstGeom>
            <a:noFill/>
          </p:spPr>
          <p:txBody>
            <a:bodyPr wrap="square" rtlCol="0">
              <a:spAutoFit/>
            </a:bodyPr>
            <a:lstStyle/>
            <a:p>
              <a:r>
                <a:rPr lang="en-GB" sz="2400" dirty="0">
                  <a:solidFill>
                    <a:srgbClr val="0000FF"/>
                  </a:solidFill>
                  <a:latin typeface="+mj-lt"/>
                  <a:cs typeface="Arial"/>
                </a:rPr>
                <a:t>Dissimilation</a:t>
              </a:r>
            </a:p>
          </p:txBody>
        </p:sp>
        <p:sp>
          <p:nvSpPr>
            <p:cNvPr id="8" name="TextBox 7"/>
            <p:cNvSpPr txBox="1"/>
            <p:nvPr/>
          </p:nvSpPr>
          <p:spPr>
            <a:xfrm>
              <a:off x="838200" y="5260033"/>
              <a:ext cx="2743200" cy="461665"/>
            </a:xfrm>
            <a:prstGeom prst="rect">
              <a:avLst/>
            </a:prstGeom>
            <a:noFill/>
          </p:spPr>
          <p:txBody>
            <a:bodyPr wrap="square" rtlCol="0">
              <a:spAutoFit/>
            </a:bodyPr>
            <a:lstStyle/>
            <a:p>
              <a:r>
                <a:rPr lang="en-GB" sz="2400" dirty="0">
                  <a:latin typeface="+mj-lt"/>
                  <a:cs typeface="Arial"/>
                </a:rPr>
                <a:t>Latin /</a:t>
              </a:r>
              <a:r>
                <a:rPr lang="en-GB" sz="2400" dirty="0" err="1">
                  <a:latin typeface="+mj-lt"/>
                  <a:cs typeface="Arial"/>
                </a:rPr>
                <a:t>kw</a:t>
              </a:r>
              <a:r>
                <a:rPr lang="en-GB" sz="2400" dirty="0" err="1">
                  <a:latin typeface="Times New Roman"/>
                  <a:cs typeface="Times New Roman"/>
                </a:rPr>
                <a:t>ɪ</a:t>
              </a:r>
              <a:r>
                <a:rPr lang="en-GB" sz="2400" dirty="0" err="1">
                  <a:latin typeface="+mj-lt"/>
                  <a:cs typeface="Arial"/>
                </a:rPr>
                <a:t>nkwe</a:t>
              </a:r>
              <a:r>
                <a:rPr lang="en-GB" sz="2400" dirty="0">
                  <a:latin typeface="+mj-lt"/>
                  <a:cs typeface="Arial"/>
                </a:rPr>
                <a:t>/ ➞</a:t>
              </a:r>
            </a:p>
          </p:txBody>
        </p:sp>
        <p:sp>
          <p:nvSpPr>
            <p:cNvPr id="9" name="TextBox 8"/>
            <p:cNvSpPr txBox="1"/>
            <p:nvPr/>
          </p:nvSpPr>
          <p:spPr>
            <a:xfrm>
              <a:off x="1295400" y="5943600"/>
              <a:ext cx="1981200" cy="461665"/>
            </a:xfrm>
            <a:prstGeom prst="rect">
              <a:avLst/>
            </a:prstGeom>
            <a:noFill/>
          </p:spPr>
          <p:txBody>
            <a:bodyPr wrap="square" rtlCol="0">
              <a:spAutoFit/>
            </a:bodyPr>
            <a:lstStyle/>
            <a:p>
              <a:r>
                <a:rPr lang="en-GB" sz="2400" dirty="0">
                  <a:latin typeface="+mj-lt"/>
                  <a:cs typeface="Arial"/>
                </a:rPr>
                <a:t>lip-rounding</a:t>
              </a:r>
            </a:p>
          </p:txBody>
        </p:sp>
        <p:cxnSp>
          <p:nvCxnSpPr>
            <p:cNvPr id="11" name="Straight Arrow Connector 10"/>
            <p:cNvCxnSpPr/>
            <p:nvPr/>
          </p:nvCxnSpPr>
          <p:spPr>
            <a:xfrm>
              <a:off x="1752600" y="5721697"/>
              <a:ext cx="762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3810000" y="5260032"/>
              <a:ext cx="4800600" cy="1145233"/>
              <a:chOff x="3810000" y="5260032"/>
              <a:chExt cx="4800600" cy="1145233"/>
            </a:xfrm>
          </p:grpSpPr>
          <p:sp>
            <p:nvSpPr>
              <p:cNvPr id="13" name="TextBox 12"/>
              <p:cNvSpPr txBox="1"/>
              <p:nvPr/>
            </p:nvSpPr>
            <p:spPr>
              <a:xfrm>
                <a:off x="3810000" y="5943600"/>
                <a:ext cx="4495800" cy="461665"/>
              </a:xfrm>
              <a:prstGeom prst="rect">
                <a:avLst/>
              </a:prstGeom>
              <a:noFill/>
            </p:spPr>
            <p:txBody>
              <a:bodyPr wrap="square" rtlCol="0">
                <a:spAutoFit/>
              </a:bodyPr>
              <a:lstStyle/>
              <a:p>
                <a:r>
                  <a:rPr lang="en-GB" sz="2400" dirty="0">
                    <a:latin typeface="+mj-lt"/>
                    <a:cs typeface="Arial"/>
                  </a:rPr>
                  <a:t>factor out (too much) lip-rounding</a:t>
                </a:r>
              </a:p>
            </p:txBody>
          </p:sp>
          <p:sp>
            <p:nvSpPr>
              <p:cNvPr id="14" name="TextBox 13"/>
              <p:cNvSpPr txBox="1"/>
              <p:nvPr/>
            </p:nvSpPr>
            <p:spPr>
              <a:xfrm>
                <a:off x="3810000" y="5260032"/>
                <a:ext cx="4800600" cy="461665"/>
              </a:xfrm>
              <a:prstGeom prst="rect">
                <a:avLst/>
              </a:prstGeom>
              <a:noFill/>
            </p:spPr>
            <p:txBody>
              <a:bodyPr wrap="square" rtlCol="0">
                <a:spAutoFit/>
              </a:bodyPr>
              <a:lstStyle/>
              <a:p>
                <a:r>
                  <a:rPr lang="en-GB" sz="2400" dirty="0">
                    <a:cs typeface="Arial"/>
                  </a:rPr>
                  <a:t>/</a:t>
                </a:r>
                <a:r>
                  <a:rPr lang="en-GB" sz="2400" dirty="0" err="1">
                    <a:cs typeface="Arial"/>
                  </a:rPr>
                  <a:t>k</a:t>
                </a:r>
                <a:r>
                  <a:rPr lang="en-GB" sz="2400" dirty="0" err="1">
                    <a:latin typeface="Times New Roman"/>
                    <a:cs typeface="Times New Roman"/>
                  </a:rPr>
                  <a:t>ɪ</a:t>
                </a:r>
                <a:r>
                  <a:rPr lang="en-GB" sz="2400" dirty="0" err="1">
                    <a:cs typeface="Arial"/>
                  </a:rPr>
                  <a:t>nkwe</a:t>
                </a:r>
                <a:r>
                  <a:rPr lang="en-GB" sz="2400" dirty="0">
                    <a:cs typeface="Arial"/>
                  </a:rPr>
                  <a:t>/ (cf. French, Italian </a:t>
                </a:r>
                <a:r>
                  <a:rPr lang="en-GB" sz="2400" i="1" dirty="0" err="1">
                    <a:cs typeface="Arial"/>
                  </a:rPr>
                  <a:t>cinque</a:t>
                </a:r>
                <a:r>
                  <a:rPr lang="en-GB" sz="2400" dirty="0">
                    <a:cs typeface="Arial"/>
                  </a:rPr>
                  <a:t>)  </a:t>
                </a:r>
              </a:p>
            </p:txBody>
          </p:sp>
        </p:grpSp>
      </p:grpSp>
      <p:sp>
        <p:nvSpPr>
          <p:cNvPr id="17" name="TextBox 16"/>
          <p:cNvSpPr txBox="1"/>
          <p:nvPr/>
        </p:nvSpPr>
        <p:spPr>
          <a:xfrm>
            <a:off x="5334000" y="914400"/>
            <a:ext cx="3810000" cy="1938992"/>
          </a:xfrm>
          <a:prstGeom prst="rect">
            <a:avLst/>
          </a:prstGeom>
          <a:noFill/>
        </p:spPr>
        <p:txBody>
          <a:bodyPr wrap="square" rtlCol="0">
            <a:spAutoFit/>
          </a:bodyPr>
          <a:lstStyle/>
          <a:p>
            <a:r>
              <a:rPr lang="de-DE" sz="2400" dirty="0">
                <a:latin typeface="+mj-lt"/>
                <a:cs typeface="Arial"/>
              </a:rPr>
              <a:t>Hier wird zu viel für Kontext (Perspektive) normiert – was dazu führt, dass die Zwillinge unterschiedlicher Größe erscheinen</a:t>
            </a:r>
            <a:r>
              <a:rPr lang="de-DE" sz="2400" baseline="30000" dirty="0"/>
              <a:t>1</a:t>
            </a:r>
            <a:r>
              <a:rPr lang="de-DE" sz="2400" dirty="0">
                <a:latin typeface="+mj-lt"/>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19200" y="152400"/>
            <a:ext cx="548798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prstTxWarp prst="textNoShape">
              <a:avLst/>
            </a:prstTxWarp>
            <a:spAutoFit/>
          </a:bodyPr>
          <a:lstStyle/>
          <a:p>
            <a:pPr>
              <a:spcBef>
                <a:spcPct val="50000"/>
              </a:spcBef>
            </a:pPr>
            <a:r>
              <a:rPr lang="de-DE" sz="2400" dirty="0">
                <a:solidFill>
                  <a:srgbClr val="000000"/>
                </a:solidFill>
                <a:latin typeface="+mj-lt"/>
              </a:rPr>
              <a:t>Hyperkorrektur und Dissimilation</a:t>
            </a:r>
          </a:p>
        </p:txBody>
      </p:sp>
      <p:sp>
        <p:nvSpPr>
          <p:cNvPr id="3" name="Text Box 5"/>
          <p:cNvSpPr txBox="1">
            <a:spLocks noChangeArrowheads="1"/>
          </p:cNvSpPr>
          <p:nvPr/>
        </p:nvSpPr>
        <p:spPr bwMode="auto">
          <a:xfrm>
            <a:off x="0" y="692150"/>
            <a:ext cx="8207375" cy="1569660"/>
          </a:xfrm>
          <a:prstGeom prst="rect">
            <a:avLst/>
          </a:prstGeom>
          <a:noFill/>
          <a:ln w="9525">
            <a:noFill/>
            <a:miter lim="800000"/>
            <a:headEnd/>
            <a:tailEnd/>
          </a:ln>
        </p:spPr>
        <p:txBody>
          <a:bodyPr>
            <a:prstTxWarp prst="textNoShape">
              <a:avLst/>
            </a:prstTxWarp>
            <a:spAutoFit/>
          </a:bodyPr>
          <a:lstStyle/>
          <a:p>
            <a:pPr>
              <a:spcBef>
                <a:spcPct val="50000"/>
              </a:spcBef>
            </a:pPr>
            <a:r>
              <a:rPr lang="de-DE" sz="2400">
                <a:latin typeface="+mj-lt"/>
              </a:rPr>
              <a:t>Hyperkorrektur-Lautwandel  betrifft eher Laute, die mehrere Segmente überbrücken, also Merkmale, die ein langes Zeitfenster haben (von über 100 ms). Wie zB Labialisierung, Palatalisierung, Velarisierung = </a:t>
            </a:r>
            <a:r>
              <a:rPr lang="de-DE" sz="2400" b="1">
                <a:latin typeface="+mj-lt"/>
              </a:rPr>
              <a:t>die nicht robusten</a:t>
            </a:r>
            <a:r>
              <a:rPr lang="de-DE" sz="2400">
                <a:latin typeface="+mj-lt"/>
              </a:rPr>
              <a:t> Sprachlaute.</a:t>
            </a:r>
          </a:p>
        </p:txBody>
      </p:sp>
      <p:sp>
        <p:nvSpPr>
          <p:cNvPr id="4" name="Text Box 9"/>
          <p:cNvSpPr txBox="1">
            <a:spLocks noChangeArrowheads="1"/>
          </p:cNvSpPr>
          <p:nvPr/>
        </p:nvSpPr>
        <p:spPr bwMode="auto">
          <a:xfrm>
            <a:off x="152400" y="3657600"/>
            <a:ext cx="3816350" cy="1200328"/>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latin typeface="+mj-lt"/>
              </a:rPr>
              <a:t>Kontraste</a:t>
            </a:r>
            <a:r>
              <a:rPr lang="en-GB" sz="2400" dirty="0">
                <a:latin typeface="+mj-lt"/>
              </a:rPr>
              <a:t> </a:t>
            </a:r>
            <a:r>
              <a:rPr lang="en-GB" sz="2400" dirty="0" err="1">
                <a:latin typeface="+mj-lt"/>
              </a:rPr>
              <a:t>wie</a:t>
            </a:r>
            <a:r>
              <a:rPr lang="en-GB" sz="2400" dirty="0">
                <a:latin typeface="+mj-lt"/>
              </a:rPr>
              <a:t> /p, t, m/, die in den </a:t>
            </a:r>
            <a:r>
              <a:rPr lang="en-GB" sz="2400" dirty="0" err="1">
                <a:latin typeface="+mj-lt"/>
              </a:rPr>
              <a:t>meisten</a:t>
            </a:r>
            <a:r>
              <a:rPr lang="en-GB" sz="2400" dirty="0">
                <a:latin typeface="+mj-lt"/>
              </a:rPr>
              <a:t> </a:t>
            </a:r>
            <a:r>
              <a:rPr lang="en-GB" sz="2400" dirty="0" err="1">
                <a:latin typeface="+mj-lt"/>
              </a:rPr>
              <a:t>Sprachen</a:t>
            </a:r>
            <a:r>
              <a:rPr lang="en-GB" sz="2400" dirty="0">
                <a:latin typeface="+mj-lt"/>
              </a:rPr>
              <a:t> </a:t>
            </a:r>
            <a:r>
              <a:rPr lang="en-GB" sz="2400" dirty="0" err="1">
                <a:latin typeface="+mj-lt"/>
              </a:rPr>
              <a:t>vorkommen</a:t>
            </a:r>
            <a:r>
              <a:rPr lang="en-GB" sz="2400" dirty="0">
                <a:latin typeface="+mj-lt"/>
              </a:rPr>
              <a:t>.</a:t>
            </a:r>
            <a:endParaRPr lang="de-DE" sz="2400" dirty="0">
              <a:latin typeface="+mj-lt"/>
            </a:endParaRPr>
          </a:p>
        </p:txBody>
      </p:sp>
      <p:grpSp>
        <p:nvGrpSpPr>
          <p:cNvPr id="5" name="Group 13"/>
          <p:cNvGrpSpPr>
            <a:grpSpLocks/>
          </p:cNvGrpSpPr>
          <p:nvPr/>
        </p:nvGrpSpPr>
        <p:grpSpPr bwMode="auto">
          <a:xfrm>
            <a:off x="0" y="2924178"/>
            <a:ext cx="8316913" cy="461963"/>
            <a:chOff x="0" y="1842"/>
            <a:chExt cx="5239" cy="291"/>
          </a:xfrm>
        </p:grpSpPr>
        <p:sp>
          <p:nvSpPr>
            <p:cNvPr id="6" name="Text Box 8"/>
            <p:cNvSpPr txBox="1">
              <a:spLocks noChangeArrowheads="1"/>
            </p:cNvSpPr>
            <p:nvPr/>
          </p:nvSpPr>
          <p:spPr bwMode="auto">
            <a:xfrm>
              <a:off x="0" y="1842"/>
              <a:ext cx="2064"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Robuste Sprachlaute</a:t>
              </a:r>
              <a:endParaRPr lang="de-DE" sz="2400">
                <a:latin typeface="+mj-lt"/>
              </a:endParaRPr>
            </a:p>
          </p:txBody>
        </p:sp>
        <p:sp>
          <p:nvSpPr>
            <p:cNvPr id="7" name="Text Box 10"/>
            <p:cNvSpPr txBox="1">
              <a:spLocks noChangeArrowheads="1"/>
            </p:cNvSpPr>
            <p:nvPr/>
          </p:nvSpPr>
          <p:spPr bwMode="auto">
            <a:xfrm>
              <a:off x="2472" y="1842"/>
              <a:ext cx="2767"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Nicht-robuste Sprachlaute</a:t>
              </a:r>
              <a:endParaRPr lang="de-DE" sz="2400">
                <a:latin typeface="+mj-lt"/>
              </a:endParaRPr>
            </a:p>
          </p:txBody>
        </p:sp>
      </p:grpSp>
      <p:sp>
        <p:nvSpPr>
          <p:cNvPr id="8" name="Text Box 11"/>
          <p:cNvSpPr txBox="1">
            <a:spLocks noChangeArrowheads="1"/>
          </p:cNvSpPr>
          <p:nvPr/>
        </p:nvSpPr>
        <p:spPr bwMode="auto">
          <a:xfrm>
            <a:off x="4067175" y="3500438"/>
            <a:ext cx="3889375" cy="1200328"/>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Laute, die es in Sprachen nur gibt, nachdem die robusten Laute ausgeschöpt  sind. </a:t>
            </a:r>
            <a:endParaRPr lang="de-DE" sz="2400">
              <a:latin typeface="+mj-lt"/>
            </a:endParaRPr>
          </a:p>
        </p:txBody>
      </p:sp>
      <p:sp>
        <p:nvSpPr>
          <p:cNvPr id="9" name="Text Box 12"/>
          <p:cNvSpPr txBox="1">
            <a:spLocks noChangeArrowheads="1"/>
          </p:cNvSpPr>
          <p:nvPr/>
        </p:nvSpPr>
        <p:spPr bwMode="auto">
          <a:xfrm>
            <a:off x="4140200" y="5229225"/>
            <a:ext cx="4416425" cy="1569660"/>
          </a:xfrm>
          <a:prstGeom prst="rect">
            <a:avLst/>
          </a:prstGeom>
          <a:noFill/>
          <a:ln w="9525">
            <a:noFill/>
            <a:miter lim="800000"/>
            <a:headEnd/>
            <a:tailEnd/>
          </a:ln>
        </p:spPr>
        <p:txBody>
          <a:bodyPr>
            <a:prstTxWarp prst="textNoShape">
              <a:avLst/>
            </a:prstTxWarp>
            <a:spAutoFit/>
          </a:bodyPr>
          <a:lstStyle/>
          <a:p>
            <a:r>
              <a:rPr lang="en-GB" sz="2400" dirty="0" err="1">
                <a:latin typeface="+mj-lt"/>
              </a:rPr>
              <a:t>zB</a:t>
            </a:r>
            <a:r>
              <a:rPr lang="en-GB" sz="2400" dirty="0">
                <a:latin typeface="+mj-lt"/>
              </a:rPr>
              <a:t> </a:t>
            </a:r>
            <a:r>
              <a:rPr lang="en-GB" sz="2400" dirty="0" err="1">
                <a:latin typeface="+mj-lt"/>
              </a:rPr>
              <a:t>keine</a:t>
            </a:r>
            <a:r>
              <a:rPr lang="en-GB" sz="2400" dirty="0">
                <a:latin typeface="+mj-lt"/>
              </a:rPr>
              <a:t> </a:t>
            </a:r>
            <a:r>
              <a:rPr lang="en-GB" sz="2400" dirty="0" err="1">
                <a:latin typeface="+mj-lt"/>
              </a:rPr>
              <a:t>Sprache</a:t>
            </a:r>
            <a:r>
              <a:rPr lang="en-GB" sz="2400" dirty="0">
                <a:latin typeface="+mj-lt"/>
              </a:rPr>
              <a:t> </a:t>
            </a:r>
            <a:r>
              <a:rPr lang="en-GB" sz="2400" dirty="0" err="1">
                <a:latin typeface="+mj-lt"/>
              </a:rPr>
              <a:t>macht</a:t>
            </a:r>
            <a:r>
              <a:rPr lang="en-GB" sz="2400" dirty="0">
                <a:latin typeface="+mj-lt"/>
              </a:rPr>
              <a:t> </a:t>
            </a:r>
            <a:r>
              <a:rPr lang="en-GB" sz="2400" dirty="0" err="1">
                <a:latin typeface="+mj-lt"/>
              </a:rPr>
              <a:t>einen</a:t>
            </a:r>
            <a:r>
              <a:rPr lang="en-GB" sz="2400" dirty="0">
                <a:latin typeface="+mj-lt"/>
              </a:rPr>
              <a:t> /</a:t>
            </a:r>
            <a:r>
              <a:rPr lang="en-GB" sz="2400" dirty="0" err="1">
                <a:latin typeface="+mj-lt"/>
              </a:rPr>
              <a:t>t</a:t>
            </a:r>
            <a:r>
              <a:rPr lang="en-GB" sz="2400" baseline="-25000" dirty="0" err="1">
                <a:latin typeface="+mj-lt"/>
              </a:rPr>
              <a:t>w</a:t>
            </a:r>
            <a:r>
              <a:rPr lang="en-GB" sz="2400" dirty="0">
                <a:latin typeface="+mj-lt"/>
              </a:rPr>
              <a:t>, k</a:t>
            </a:r>
            <a:r>
              <a:rPr lang="en-GB" sz="2400" baseline="-25000" dirty="0">
                <a:latin typeface="+mj-lt"/>
              </a:rPr>
              <a:t>w</a:t>
            </a:r>
            <a:r>
              <a:rPr lang="en-GB" sz="2400" dirty="0">
                <a:latin typeface="+mj-lt"/>
              </a:rPr>
              <a:t>/ </a:t>
            </a:r>
            <a:r>
              <a:rPr lang="en-GB" sz="2400" dirty="0" err="1">
                <a:latin typeface="+mj-lt"/>
              </a:rPr>
              <a:t>Kontrast</a:t>
            </a:r>
            <a:r>
              <a:rPr lang="en-GB" sz="2400" dirty="0">
                <a:latin typeface="+mj-lt"/>
              </a:rPr>
              <a:t>, </a:t>
            </a:r>
            <a:r>
              <a:rPr lang="en-GB" sz="2400" dirty="0" err="1">
                <a:latin typeface="+mj-lt"/>
              </a:rPr>
              <a:t>ohne</a:t>
            </a:r>
            <a:r>
              <a:rPr lang="en-GB" sz="2400" dirty="0">
                <a:latin typeface="+mj-lt"/>
              </a:rPr>
              <a:t> </a:t>
            </a:r>
            <a:r>
              <a:rPr lang="en-GB" sz="2400" dirty="0" err="1">
                <a:latin typeface="+mj-lt"/>
              </a:rPr>
              <a:t>auch</a:t>
            </a:r>
            <a:r>
              <a:rPr lang="en-GB" sz="2400" dirty="0">
                <a:latin typeface="+mj-lt"/>
              </a:rPr>
              <a:t> </a:t>
            </a:r>
            <a:r>
              <a:rPr lang="en-GB" sz="2400" dirty="0" err="1">
                <a:latin typeface="+mj-lt"/>
              </a:rPr>
              <a:t>einen</a:t>
            </a:r>
            <a:r>
              <a:rPr lang="en-GB" sz="2400" dirty="0">
                <a:latin typeface="+mj-lt"/>
              </a:rPr>
              <a:t> /t,  k/ </a:t>
            </a:r>
            <a:r>
              <a:rPr lang="en-GB" sz="2400" dirty="0" err="1">
                <a:latin typeface="+mj-lt"/>
              </a:rPr>
              <a:t>zu</a:t>
            </a:r>
            <a:r>
              <a:rPr lang="en-GB" sz="2400" dirty="0">
                <a:latin typeface="+mj-lt"/>
              </a:rPr>
              <a:t> </a:t>
            </a:r>
            <a:r>
              <a:rPr lang="en-GB" sz="2400" dirty="0" err="1">
                <a:latin typeface="+mj-lt"/>
              </a:rPr>
              <a:t>machen</a:t>
            </a:r>
            <a:r>
              <a:rPr lang="en-GB" sz="2400" dirty="0">
                <a:latin typeface="+mj-lt"/>
              </a:rPr>
              <a:t>. </a:t>
            </a:r>
            <a:r>
              <a:rPr lang="en-GB" sz="2400" dirty="0" err="1">
                <a:latin typeface="+mj-lt"/>
              </a:rPr>
              <a:t>Daher</a:t>
            </a:r>
            <a:r>
              <a:rPr lang="en-GB" sz="2400" dirty="0">
                <a:latin typeface="+mj-lt"/>
              </a:rPr>
              <a:t> </a:t>
            </a:r>
            <a:r>
              <a:rPr lang="en-GB" sz="2400" dirty="0" err="1">
                <a:latin typeface="+mj-lt"/>
              </a:rPr>
              <a:t>ist</a:t>
            </a:r>
            <a:r>
              <a:rPr lang="en-GB" sz="2400" dirty="0">
                <a:latin typeface="+mj-lt"/>
              </a:rPr>
              <a:t> /</a:t>
            </a:r>
            <a:r>
              <a:rPr lang="en-GB" sz="2400" baseline="-25000" dirty="0">
                <a:latin typeface="+mj-lt"/>
              </a:rPr>
              <a:t>w</a:t>
            </a:r>
            <a:r>
              <a:rPr lang="en-GB" sz="2400" dirty="0">
                <a:latin typeface="+mj-lt"/>
              </a:rPr>
              <a:t>/ </a:t>
            </a:r>
            <a:r>
              <a:rPr lang="en-GB" sz="2400" dirty="0" err="1">
                <a:latin typeface="+mj-lt"/>
              </a:rPr>
              <a:t>nicht</a:t>
            </a:r>
            <a:r>
              <a:rPr lang="en-GB" sz="2400" dirty="0">
                <a:latin typeface="+mj-lt"/>
              </a:rPr>
              <a:t> robust.</a:t>
            </a:r>
            <a:endParaRPr lang="de-DE"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467769" y="188913"/>
            <a:ext cx="3141662"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Weitere Unterschiede</a:t>
            </a:r>
          </a:p>
        </p:txBody>
      </p:sp>
      <p:sp>
        <p:nvSpPr>
          <p:cNvPr id="3" name="Text Box 7"/>
          <p:cNvSpPr txBox="1">
            <a:spLocks noChangeArrowheads="1"/>
          </p:cNvSpPr>
          <p:nvPr/>
        </p:nvSpPr>
        <p:spPr bwMode="auto">
          <a:xfrm>
            <a:off x="179388" y="1052513"/>
            <a:ext cx="3859212" cy="461665"/>
          </a:xfrm>
          <a:prstGeom prst="rect">
            <a:avLst/>
          </a:prstGeom>
          <a:noFill/>
          <a:ln w="9525">
            <a:noFill/>
            <a:miter lim="800000"/>
            <a:headEnd/>
            <a:tailEnd/>
          </a:ln>
        </p:spPr>
        <p:txBody>
          <a:bodyPr wrap="square">
            <a:prstTxWarp prst="textNoShape">
              <a:avLst/>
            </a:prstTxWarp>
            <a:spAutoFit/>
          </a:bodyPr>
          <a:lstStyle/>
          <a:p>
            <a:r>
              <a:rPr lang="en-GB" sz="2400" dirty="0" err="1">
                <a:solidFill>
                  <a:srgbClr val="0000FF"/>
                </a:solidFill>
                <a:latin typeface="Calibri"/>
                <a:cs typeface="Calibri"/>
              </a:rPr>
              <a:t>Hypokorrektur-Lautwandel</a:t>
            </a:r>
            <a:endParaRPr lang="de-DE" sz="2400" dirty="0">
              <a:solidFill>
                <a:srgbClr val="0000FF"/>
              </a:solidFill>
              <a:latin typeface="Calibri"/>
              <a:cs typeface="Calibri"/>
            </a:endParaRPr>
          </a:p>
        </p:txBody>
      </p:sp>
      <p:sp>
        <p:nvSpPr>
          <p:cNvPr id="4" name="Text Box 8"/>
          <p:cNvSpPr txBox="1">
            <a:spLocks noChangeArrowheads="1"/>
          </p:cNvSpPr>
          <p:nvPr/>
        </p:nvSpPr>
        <p:spPr bwMode="auto">
          <a:xfrm>
            <a:off x="4876800" y="1066801"/>
            <a:ext cx="3962400" cy="461665"/>
          </a:xfrm>
          <a:prstGeom prst="rect">
            <a:avLst/>
          </a:prstGeom>
          <a:noFill/>
          <a:ln w="9525">
            <a:noFill/>
            <a:miter lim="800000"/>
            <a:headEnd/>
            <a:tailEnd/>
          </a:ln>
        </p:spPr>
        <p:txBody>
          <a:bodyPr wrap="square">
            <a:prstTxWarp prst="textNoShape">
              <a:avLst/>
            </a:prstTxWarp>
            <a:spAutoFit/>
          </a:bodyPr>
          <a:lstStyle/>
          <a:p>
            <a:r>
              <a:rPr lang="en-GB" sz="2400" dirty="0" err="1">
                <a:solidFill>
                  <a:srgbClr val="0000FF"/>
                </a:solidFill>
                <a:latin typeface="Calibri"/>
                <a:cs typeface="Calibri"/>
              </a:rPr>
              <a:t>Hyperkorrektur-Lautwandel</a:t>
            </a:r>
            <a:endParaRPr lang="de-DE" sz="2400" dirty="0">
              <a:solidFill>
                <a:srgbClr val="0000FF"/>
              </a:solidFill>
              <a:latin typeface="Calibri"/>
              <a:cs typeface="Calibri"/>
            </a:endParaRPr>
          </a:p>
        </p:txBody>
      </p:sp>
      <p:sp>
        <p:nvSpPr>
          <p:cNvPr id="5" name="Text Box 12"/>
          <p:cNvSpPr txBox="1">
            <a:spLocks noChangeArrowheads="1"/>
          </p:cNvSpPr>
          <p:nvPr/>
        </p:nvSpPr>
        <p:spPr bwMode="auto">
          <a:xfrm>
            <a:off x="304800" y="2362200"/>
            <a:ext cx="7924800" cy="461665"/>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solidFill>
                  <a:srgbClr val="FF0000"/>
                </a:solidFill>
                <a:latin typeface="Calibri"/>
                <a:cs typeface="Calibri"/>
              </a:rPr>
              <a:t>Der</a:t>
            </a:r>
            <a:r>
              <a:rPr lang="en-GB" sz="2400" dirty="0">
                <a:solidFill>
                  <a:srgbClr val="FF0000"/>
                </a:solidFill>
                <a:latin typeface="Calibri"/>
                <a:cs typeface="Calibri"/>
              </a:rPr>
              <a:t> </a:t>
            </a:r>
            <a:r>
              <a:rPr lang="en-GB" sz="2400" dirty="0" err="1">
                <a:solidFill>
                  <a:srgbClr val="FF0000"/>
                </a:solidFill>
                <a:latin typeface="Calibri"/>
                <a:cs typeface="Calibri"/>
              </a:rPr>
              <a:t>Kontext</a:t>
            </a:r>
            <a:r>
              <a:rPr lang="en-GB" sz="2400" dirty="0">
                <a:latin typeface="Calibri"/>
                <a:cs typeface="Calibri"/>
              </a:rPr>
              <a:t>, </a:t>
            </a:r>
            <a:r>
              <a:rPr lang="en-GB" sz="2400" dirty="0" err="1">
                <a:latin typeface="Calibri"/>
                <a:cs typeface="Calibri"/>
              </a:rPr>
              <a:t>der</a:t>
            </a:r>
            <a:r>
              <a:rPr lang="en-GB" sz="2400" dirty="0">
                <a:latin typeface="Calibri"/>
                <a:cs typeface="Calibri"/>
              </a:rPr>
              <a:t> </a:t>
            </a:r>
            <a:r>
              <a:rPr lang="en-GB" sz="2400" dirty="0" err="1">
                <a:latin typeface="Calibri"/>
                <a:cs typeface="Calibri"/>
              </a:rPr>
              <a:t>f</a:t>
            </a:r>
            <a:r>
              <a:rPr lang="de-DE" sz="2400" dirty="0">
                <a:latin typeface="Calibri"/>
                <a:cs typeface="Calibri"/>
              </a:rPr>
              <a:t>ü</a:t>
            </a:r>
            <a:r>
              <a:rPr lang="en-GB" sz="2400" dirty="0" err="1">
                <a:latin typeface="Calibri"/>
                <a:cs typeface="Calibri"/>
              </a:rPr>
              <a:t>r</a:t>
            </a:r>
            <a:r>
              <a:rPr lang="en-GB" sz="2400" dirty="0">
                <a:latin typeface="Calibri"/>
                <a:cs typeface="Calibri"/>
              </a:rPr>
              <a:t> den </a:t>
            </a:r>
            <a:r>
              <a:rPr lang="en-GB" sz="2400" dirty="0" err="1">
                <a:latin typeface="Calibri"/>
                <a:cs typeface="Calibri"/>
              </a:rPr>
              <a:t>Lautwandel</a:t>
            </a:r>
            <a:r>
              <a:rPr lang="en-GB" sz="2400" dirty="0">
                <a:latin typeface="Calibri"/>
                <a:cs typeface="Calibri"/>
              </a:rPr>
              <a:t> </a:t>
            </a:r>
            <a:r>
              <a:rPr lang="en-GB" sz="2400" dirty="0" err="1">
                <a:latin typeface="Calibri"/>
                <a:cs typeface="Calibri"/>
              </a:rPr>
              <a:t>verantwortlich</a:t>
            </a:r>
            <a:r>
              <a:rPr lang="en-GB" sz="2400" dirty="0">
                <a:latin typeface="Calibri"/>
                <a:cs typeface="Calibri"/>
              </a:rPr>
              <a:t> war:</a:t>
            </a:r>
            <a:endParaRPr lang="de-DE" sz="2400" dirty="0">
              <a:latin typeface="Calibri"/>
              <a:cs typeface="Calibri"/>
            </a:endParaRPr>
          </a:p>
        </p:txBody>
      </p:sp>
      <p:grpSp>
        <p:nvGrpSpPr>
          <p:cNvPr id="6" name="Group 18"/>
          <p:cNvGrpSpPr>
            <a:grpSpLocks/>
          </p:cNvGrpSpPr>
          <p:nvPr/>
        </p:nvGrpSpPr>
        <p:grpSpPr bwMode="auto">
          <a:xfrm>
            <a:off x="323850" y="3357566"/>
            <a:ext cx="7920038" cy="533400"/>
            <a:chOff x="204" y="2115"/>
            <a:chExt cx="4989" cy="336"/>
          </a:xfrm>
        </p:grpSpPr>
        <p:sp>
          <p:nvSpPr>
            <p:cNvPr id="7" name="Text Box 10"/>
            <p:cNvSpPr txBox="1">
              <a:spLocks noChangeArrowheads="1"/>
            </p:cNvSpPr>
            <p:nvPr/>
          </p:nvSpPr>
          <p:spPr bwMode="auto">
            <a:xfrm>
              <a:off x="204" y="2160"/>
              <a:ext cx="2041"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geht oft verloren</a:t>
              </a:r>
              <a:endParaRPr lang="de-DE" sz="2400">
                <a:latin typeface="Calibri"/>
                <a:cs typeface="Calibri"/>
              </a:endParaRPr>
            </a:p>
          </p:txBody>
        </p:sp>
        <p:sp>
          <p:nvSpPr>
            <p:cNvPr id="8" name="Text Box 13"/>
            <p:cNvSpPr txBox="1">
              <a:spLocks noChangeArrowheads="1"/>
            </p:cNvSpPr>
            <p:nvPr/>
          </p:nvSpPr>
          <p:spPr bwMode="auto">
            <a:xfrm>
              <a:off x="2835" y="2115"/>
              <a:ext cx="2358"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kann </a:t>
              </a:r>
              <a:r>
                <a:rPr lang="en-GB" sz="2400" b="1">
                  <a:latin typeface="Calibri"/>
                  <a:cs typeface="Calibri"/>
                </a:rPr>
                <a:t>nie</a:t>
              </a:r>
              <a:r>
                <a:rPr lang="en-GB" sz="2400">
                  <a:latin typeface="Calibri"/>
                  <a:cs typeface="Calibri"/>
                </a:rPr>
                <a:t> verloren gehen</a:t>
              </a:r>
              <a:endParaRPr lang="de-DE" sz="2400">
                <a:latin typeface="Calibri"/>
                <a:cs typeface="Calibri"/>
              </a:endParaRPr>
            </a:p>
          </p:txBody>
        </p:sp>
      </p:grpSp>
      <p:grpSp>
        <p:nvGrpSpPr>
          <p:cNvPr id="9" name="Group 19"/>
          <p:cNvGrpSpPr>
            <a:grpSpLocks/>
          </p:cNvGrpSpPr>
          <p:nvPr/>
        </p:nvGrpSpPr>
        <p:grpSpPr bwMode="auto">
          <a:xfrm>
            <a:off x="231775" y="4076700"/>
            <a:ext cx="7439025" cy="525463"/>
            <a:chOff x="146" y="2568"/>
            <a:chExt cx="4686" cy="331"/>
          </a:xfrm>
        </p:grpSpPr>
        <p:sp>
          <p:nvSpPr>
            <p:cNvPr id="10" name="Text Box 11"/>
            <p:cNvSpPr txBox="1">
              <a:spLocks noChangeArrowheads="1"/>
            </p:cNvSpPr>
            <p:nvPr/>
          </p:nvSpPr>
          <p:spPr bwMode="auto">
            <a:xfrm>
              <a:off x="146" y="2608"/>
              <a:ext cx="1199" cy="291"/>
            </a:xfrm>
            <a:prstGeom prst="rect">
              <a:avLst/>
            </a:prstGeom>
            <a:noFill/>
            <a:ln w="9525">
              <a:noFill/>
              <a:miter lim="800000"/>
              <a:headEnd/>
              <a:tailEnd/>
            </a:ln>
          </p:spPr>
          <p:txBody>
            <a:bodyPr wrap="none">
              <a:prstTxWarp prst="textNoShape">
                <a:avLst/>
              </a:prstTxWarp>
              <a:spAutoFit/>
            </a:bodyPr>
            <a:lstStyle/>
            <a:p>
              <a:r>
                <a:rPr lang="en-GB" sz="2400" dirty="0" err="1">
                  <a:latin typeface="Calibri"/>
                  <a:cs typeface="Calibri"/>
                </a:rPr>
                <a:t>zB</a:t>
              </a:r>
              <a:r>
                <a:rPr lang="en-GB" sz="2400" dirty="0">
                  <a:latin typeface="Calibri"/>
                  <a:cs typeface="Calibri"/>
                </a:rPr>
                <a:t> /o</a:t>
              </a:r>
              <a:r>
                <a:rPr lang="en-GB" sz="2400" dirty="0">
                  <a:solidFill>
                    <a:srgbClr val="FF0000"/>
                  </a:solidFill>
                  <a:latin typeface="Calibri"/>
                  <a:cs typeface="Calibri"/>
                </a:rPr>
                <a:t>n</a:t>
              </a:r>
              <a:r>
                <a:rPr lang="en-GB" sz="2400" dirty="0">
                  <a:latin typeface="Calibri"/>
                  <a:cs typeface="Calibri"/>
                </a:rPr>
                <a:t>/ -&gt; /</a:t>
              </a:r>
              <a:r>
                <a:rPr lang="en-GB" sz="2400" dirty="0" err="1">
                  <a:latin typeface="Calibri"/>
                  <a:cs typeface="Calibri"/>
                </a:rPr>
                <a:t>o</a:t>
              </a:r>
              <a:r>
                <a:rPr lang="en-GB" sz="2400" dirty="0">
                  <a:latin typeface="Calibri"/>
                  <a:cs typeface="Calibri"/>
                </a:rPr>
                <a:t>/</a:t>
              </a:r>
              <a:endParaRPr lang="de-DE" sz="2400" dirty="0">
                <a:latin typeface="Calibri"/>
                <a:cs typeface="Calibri"/>
              </a:endParaRPr>
            </a:p>
          </p:txBody>
        </p:sp>
        <p:sp>
          <p:nvSpPr>
            <p:cNvPr id="11" name="Rectangle 14"/>
            <p:cNvSpPr>
              <a:spLocks noChangeArrowheads="1"/>
            </p:cNvSpPr>
            <p:nvPr/>
          </p:nvSpPr>
          <p:spPr bwMode="auto">
            <a:xfrm>
              <a:off x="2971" y="2568"/>
              <a:ext cx="1861"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a:t>
              </a:r>
              <a:r>
                <a:rPr lang="de-DE" sz="2400" b="1">
                  <a:latin typeface="Calibri"/>
                  <a:cs typeface="Calibri"/>
                </a:rPr>
                <a:t>w</a:t>
              </a:r>
              <a:r>
                <a:rPr lang="de-DE" sz="2400">
                  <a:latin typeface="Calibri"/>
                  <a:cs typeface="Calibri"/>
                </a:rPr>
                <a:t>ɪnk</a:t>
              </a:r>
              <a:r>
                <a:rPr lang="de-DE" sz="2400" b="1">
                  <a:solidFill>
                    <a:srgbClr val="FF0000"/>
                  </a:solidFill>
                  <a:latin typeface="Calibri"/>
                  <a:cs typeface="Calibri"/>
                </a:rPr>
                <a:t>w</a:t>
              </a:r>
              <a:r>
                <a:rPr lang="de-DE" sz="2400">
                  <a:latin typeface="Calibri"/>
                  <a:cs typeface="Calibri"/>
                </a:rPr>
                <a:t>e/ -&gt; /kɪnk</a:t>
              </a:r>
              <a:r>
                <a:rPr lang="de-DE" sz="2400" b="1">
                  <a:solidFill>
                    <a:srgbClr val="FF0000"/>
                  </a:solidFill>
                  <a:latin typeface="Calibri"/>
                  <a:cs typeface="Calibri"/>
                </a:rPr>
                <a:t>w</a:t>
              </a:r>
              <a:r>
                <a:rPr lang="de-DE" sz="2400">
                  <a:latin typeface="Calibri"/>
                  <a:cs typeface="Calibri"/>
                </a:rPr>
                <a:t>e/</a:t>
              </a:r>
            </a:p>
          </p:txBody>
        </p:sp>
      </p:grpSp>
      <p:grpSp>
        <p:nvGrpSpPr>
          <p:cNvPr id="12" name="Group 20"/>
          <p:cNvGrpSpPr>
            <a:grpSpLocks/>
          </p:cNvGrpSpPr>
          <p:nvPr/>
        </p:nvGrpSpPr>
        <p:grpSpPr bwMode="auto">
          <a:xfrm>
            <a:off x="611188" y="4868867"/>
            <a:ext cx="7920037" cy="1614489"/>
            <a:chOff x="385" y="3067"/>
            <a:chExt cx="4989" cy="1017"/>
          </a:xfrm>
        </p:grpSpPr>
        <p:sp>
          <p:nvSpPr>
            <p:cNvPr id="13" name="Text Box 15"/>
            <p:cNvSpPr txBox="1">
              <a:spLocks noChangeArrowheads="1"/>
            </p:cNvSpPr>
            <p:nvPr/>
          </p:nvSpPr>
          <p:spPr bwMode="auto">
            <a:xfrm>
              <a:off x="385" y="3067"/>
              <a:ext cx="4989" cy="523"/>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Kann Lautwandel neue Segmenten bilden, die noch nicht Bestandteil des Phoneminventars sind?</a:t>
              </a:r>
              <a:endParaRPr lang="de-DE" sz="2400">
                <a:latin typeface="Calibri"/>
                <a:cs typeface="Calibri"/>
              </a:endParaRPr>
            </a:p>
          </p:txBody>
        </p:sp>
        <p:sp>
          <p:nvSpPr>
            <p:cNvPr id="14" name="Text Box 16"/>
            <p:cNvSpPr txBox="1">
              <a:spLocks noChangeArrowheads="1"/>
            </p:cNvSpPr>
            <p:nvPr/>
          </p:nvSpPr>
          <p:spPr bwMode="auto">
            <a:xfrm>
              <a:off x="431" y="3776"/>
              <a:ext cx="948" cy="291"/>
            </a:xfrm>
            <a:prstGeom prst="rect">
              <a:avLst/>
            </a:prstGeom>
            <a:noFill/>
            <a:ln w="9525">
              <a:noFill/>
              <a:miter lim="800000"/>
              <a:headEnd/>
              <a:tailEnd/>
            </a:ln>
          </p:spPr>
          <p:txBody>
            <a:bodyPr wrap="none">
              <a:prstTxWarp prst="textNoShape">
                <a:avLst/>
              </a:prstTxWarp>
              <a:spAutoFit/>
            </a:bodyPr>
            <a:lstStyle/>
            <a:p>
              <a:r>
                <a:rPr lang="en-GB" sz="2400">
                  <a:latin typeface="Calibri"/>
                  <a:cs typeface="Calibri"/>
                </a:rPr>
                <a:t>Ja, wie</a:t>
              </a:r>
              <a:r>
                <a:rPr lang="en-GB" sz="2400">
                  <a:solidFill>
                    <a:schemeClr val="hlink"/>
                  </a:solidFill>
                  <a:latin typeface="Calibri"/>
                  <a:cs typeface="Calibri"/>
                </a:rPr>
                <a:t> </a:t>
              </a:r>
              <a:r>
                <a:rPr lang="en-GB" sz="2400">
                  <a:latin typeface="Calibri"/>
                  <a:cs typeface="Calibri"/>
                </a:rPr>
                <a:t>/õ/</a:t>
              </a:r>
              <a:r>
                <a:rPr lang="en-GB" sz="2400">
                  <a:solidFill>
                    <a:schemeClr val="hlink"/>
                  </a:solidFill>
                  <a:latin typeface="Calibri"/>
                  <a:cs typeface="Calibri"/>
                </a:rPr>
                <a:t> </a:t>
              </a:r>
              <a:endParaRPr lang="de-DE" sz="2400">
                <a:solidFill>
                  <a:schemeClr val="hlink"/>
                </a:solidFill>
                <a:latin typeface="Calibri"/>
                <a:cs typeface="Calibri"/>
              </a:endParaRPr>
            </a:p>
          </p:txBody>
        </p:sp>
        <p:sp>
          <p:nvSpPr>
            <p:cNvPr id="15" name="Text Box 17"/>
            <p:cNvSpPr txBox="1">
              <a:spLocks noChangeArrowheads="1"/>
            </p:cNvSpPr>
            <p:nvPr/>
          </p:nvSpPr>
          <p:spPr bwMode="auto">
            <a:xfrm>
              <a:off x="3833" y="3793"/>
              <a:ext cx="484" cy="291"/>
            </a:xfrm>
            <a:prstGeom prst="rect">
              <a:avLst/>
            </a:prstGeom>
            <a:noFill/>
            <a:ln w="9525">
              <a:noFill/>
              <a:miter lim="800000"/>
              <a:headEnd/>
              <a:tailEnd/>
            </a:ln>
          </p:spPr>
          <p:txBody>
            <a:bodyPr wrap="none">
              <a:prstTxWarp prst="textNoShape">
                <a:avLst/>
              </a:prstTxWarp>
              <a:spAutoFit/>
            </a:bodyPr>
            <a:lstStyle/>
            <a:p>
              <a:r>
                <a:rPr lang="en-GB" sz="2400">
                  <a:latin typeface="Calibri"/>
                  <a:cs typeface="Calibri"/>
                </a:rPr>
                <a:t>Nein</a:t>
              </a:r>
              <a:endParaRPr lang="de-DE" sz="2400">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524000" y="2682875"/>
            <a:ext cx="5410200" cy="946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800" dirty="0">
                <a:solidFill>
                  <a:schemeClr val="tx1"/>
                </a:solidFill>
              </a:rPr>
              <a:t>Lautwandel ist nicht kognitiv, nicht phonologisch, nicht teleologisch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563888" y="159447"/>
            <a:ext cx="201622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Nicht kognitiv</a:t>
            </a:r>
          </a:p>
        </p:txBody>
      </p:sp>
      <p:sp>
        <p:nvSpPr>
          <p:cNvPr id="2" name="Rectangle 1"/>
          <p:cNvSpPr/>
          <p:nvPr/>
        </p:nvSpPr>
        <p:spPr>
          <a:xfrm>
            <a:off x="539552" y="836712"/>
            <a:ext cx="7632848" cy="5632310"/>
          </a:xfrm>
          <a:prstGeom prst="rect">
            <a:avLst/>
          </a:prstGeom>
        </p:spPr>
        <p:txBody>
          <a:bodyPr wrap="square">
            <a:spAutoFit/>
          </a:bodyPr>
          <a:lstStyle/>
          <a:p>
            <a:r>
              <a:rPr lang="en-US" sz="2400" dirty="0"/>
              <a:t>/</a:t>
            </a:r>
            <a:r>
              <a:rPr lang="en-US" sz="2400" dirty="0" err="1"/>
              <a:t>ba</a:t>
            </a:r>
            <a:r>
              <a:rPr lang="en-US" sz="2400" dirty="0"/>
              <a:t>, pa/</a:t>
            </a:r>
          </a:p>
          <a:p>
            <a:r>
              <a:rPr lang="en-US" sz="2400" dirty="0"/>
              <a:t>Die </a:t>
            </a:r>
            <a:r>
              <a:rPr lang="en-US" sz="2400" dirty="0" err="1"/>
              <a:t>Stimmlippen</a:t>
            </a:r>
            <a:r>
              <a:rPr lang="en-US" sz="2400" dirty="0"/>
              <a:t> </a:t>
            </a:r>
            <a:r>
              <a:rPr lang="en-US" sz="2400" dirty="0" err="1"/>
              <a:t>sind</a:t>
            </a:r>
            <a:r>
              <a:rPr lang="en-US" sz="2400" dirty="0"/>
              <a:t> </a:t>
            </a:r>
            <a:r>
              <a:rPr lang="en-US" sz="2400" dirty="0" err="1"/>
              <a:t>steif</a:t>
            </a:r>
            <a:r>
              <a:rPr lang="en-US" sz="2400" dirty="0"/>
              <a:t> in /pa/ </a:t>
            </a:r>
            <a:r>
              <a:rPr lang="en-US" sz="2400" dirty="0" err="1"/>
              <a:t>damit</a:t>
            </a:r>
            <a:r>
              <a:rPr lang="en-US" sz="2400" dirty="0"/>
              <a:t> die </a:t>
            </a:r>
            <a:r>
              <a:rPr lang="en-US" sz="2400" dirty="0" err="1"/>
              <a:t>Stimmlippen</a:t>
            </a:r>
            <a:r>
              <a:rPr lang="en-US" sz="2400" dirty="0"/>
              <a:t> </a:t>
            </a:r>
            <a:r>
              <a:rPr lang="en-US" sz="2400" dirty="0" err="1"/>
              <a:t>nicht</a:t>
            </a:r>
            <a:r>
              <a:rPr lang="en-US" sz="2400" dirty="0"/>
              <a:t> </a:t>
            </a:r>
            <a:r>
              <a:rPr lang="en-US" sz="2400" dirty="0" err="1"/>
              <a:t>zu</a:t>
            </a:r>
            <a:r>
              <a:rPr lang="en-US" sz="2400" dirty="0"/>
              <a:t> </a:t>
            </a:r>
            <a:r>
              <a:rPr lang="en-US" sz="2400" dirty="0" err="1"/>
              <a:t>früh</a:t>
            </a:r>
            <a:r>
              <a:rPr lang="en-US" sz="2400" dirty="0"/>
              <a:t> </a:t>
            </a:r>
            <a:r>
              <a:rPr lang="en-US" sz="2400" dirty="0" err="1"/>
              <a:t>schwingen</a:t>
            </a:r>
            <a:r>
              <a:rPr lang="en-US" sz="2400" dirty="0"/>
              <a:t>.</a:t>
            </a:r>
          </a:p>
          <a:p>
            <a:endParaRPr lang="en-US" sz="2400" dirty="0"/>
          </a:p>
          <a:p>
            <a:r>
              <a:rPr lang="en-US" sz="2400" b="1" dirty="0" err="1"/>
              <a:t>Eine</a:t>
            </a:r>
            <a:r>
              <a:rPr lang="en-US" sz="2400" b="1" dirty="0"/>
              <a:t> </a:t>
            </a:r>
            <a:r>
              <a:rPr lang="en-US" sz="2400" b="1" dirty="0" err="1"/>
              <a:t>indirekte</a:t>
            </a:r>
            <a:r>
              <a:rPr lang="en-US" sz="2400" b="1" dirty="0"/>
              <a:t> </a:t>
            </a:r>
            <a:r>
              <a:rPr lang="en-US" sz="2400" b="1" dirty="0" err="1"/>
              <a:t>Folge</a:t>
            </a:r>
            <a:r>
              <a:rPr lang="en-US" sz="2400" b="1" dirty="0"/>
              <a:t> der </a:t>
            </a:r>
            <a:r>
              <a:rPr lang="en-US" sz="2400" b="1" dirty="0" err="1"/>
              <a:t>steiferen</a:t>
            </a:r>
            <a:r>
              <a:rPr lang="en-US" sz="2400" b="1" dirty="0"/>
              <a:t> </a:t>
            </a:r>
            <a:r>
              <a:rPr lang="en-US" sz="2400" b="1" dirty="0" err="1"/>
              <a:t>Stimmlippen</a:t>
            </a:r>
            <a:r>
              <a:rPr lang="en-US" sz="2400" b="1" dirty="0"/>
              <a:t> </a:t>
            </a:r>
            <a:r>
              <a:rPr lang="en-US" sz="2400" b="1" dirty="0" err="1"/>
              <a:t>ist</a:t>
            </a:r>
            <a:r>
              <a:rPr lang="en-US" sz="2400" b="1" dirty="0"/>
              <a:t> die </a:t>
            </a:r>
            <a:r>
              <a:rPr lang="en-US" sz="2400" b="1" dirty="0" err="1"/>
              <a:t>höhere</a:t>
            </a:r>
            <a:r>
              <a:rPr lang="en-US" sz="2400" b="1" dirty="0"/>
              <a:t> f0 </a:t>
            </a:r>
            <a:r>
              <a:rPr lang="en-US" sz="2400" b="1" dirty="0" err="1"/>
              <a:t>zu</a:t>
            </a:r>
            <a:r>
              <a:rPr lang="en-US" sz="2400" b="1" dirty="0"/>
              <a:t> </a:t>
            </a:r>
            <a:r>
              <a:rPr lang="en-US" sz="2400" b="1" dirty="0" err="1"/>
              <a:t>Beginn</a:t>
            </a:r>
            <a:r>
              <a:rPr lang="en-US" sz="2400" b="1" dirty="0"/>
              <a:t> </a:t>
            </a:r>
            <a:r>
              <a:rPr lang="en-US" sz="2400" b="1" dirty="0" err="1"/>
              <a:t>vom</a:t>
            </a:r>
            <a:r>
              <a:rPr lang="en-US" sz="2400" b="1" dirty="0"/>
              <a:t> </a:t>
            </a:r>
            <a:r>
              <a:rPr lang="en-US" sz="2400" b="1" dirty="0" err="1"/>
              <a:t>Vokal</a:t>
            </a:r>
            <a:r>
              <a:rPr lang="en-US" sz="2400" b="1" dirty="0"/>
              <a:t> in /pa/</a:t>
            </a:r>
          </a:p>
          <a:p>
            <a:endParaRPr lang="en-US" sz="2400" b="1" dirty="0"/>
          </a:p>
          <a:p>
            <a:r>
              <a:rPr lang="en-US" sz="2400" dirty="0" err="1"/>
              <a:t>Wenn</a:t>
            </a:r>
            <a:r>
              <a:rPr lang="en-US" sz="2400" dirty="0"/>
              <a:t> die f0-Unterschiede </a:t>
            </a:r>
            <a:r>
              <a:rPr lang="en-US" sz="2400" dirty="0" err="1"/>
              <a:t>fehlerhaft</a:t>
            </a:r>
            <a:r>
              <a:rPr lang="en-US" sz="2400" dirty="0"/>
              <a:t> </a:t>
            </a:r>
            <a:r>
              <a:rPr lang="en-US" sz="2400" dirty="0" err="1"/>
              <a:t>mit</a:t>
            </a:r>
            <a:r>
              <a:rPr lang="en-US" sz="2400" dirty="0"/>
              <a:t> </a:t>
            </a:r>
            <a:r>
              <a:rPr lang="en-US" sz="2400" dirty="0" err="1"/>
              <a:t>dem</a:t>
            </a:r>
            <a:r>
              <a:rPr lang="en-US" sz="2400" dirty="0"/>
              <a:t> </a:t>
            </a:r>
            <a:r>
              <a:rPr lang="en-US" sz="2400" dirty="0" err="1"/>
              <a:t>Vokal</a:t>
            </a:r>
            <a:r>
              <a:rPr lang="en-US" sz="2400" dirty="0"/>
              <a:t> </a:t>
            </a:r>
            <a:r>
              <a:rPr lang="en-US" sz="2400" dirty="0" err="1"/>
              <a:t>statt</a:t>
            </a:r>
            <a:r>
              <a:rPr lang="en-US" sz="2400" dirty="0"/>
              <a:t> der </a:t>
            </a:r>
            <a:r>
              <a:rPr lang="en-US" sz="2400" dirty="0" err="1"/>
              <a:t>Quelle</a:t>
            </a:r>
            <a:r>
              <a:rPr lang="en-US" sz="2400" dirty="0"/>
              <a:t> (</a:t>
            </a:r>
            <a:r>
              <a:rPr lang="en-US" sz="2400" dirty="0" err="1"/>
              <a:t>Konsonant</a:t>
            </a:r>
            <a:r>
              <a:rPr lang="en-US" sz="2400" dirty="0"/>
              <a:t>) </a:t>
            </a:r>
            <a:r>
              <a:rPr lang="en-US" sz="2400" dirty="0" err="1"/>
              <a:t>vom</a:t>
            </a:r>
            <a:r>
              <a:rPr lang="en-US" sz="2400" dirty="0"/>
              <a:t> </a:t>
            </a:r>
            <a:r>
              <a:rPr lang="en-US" sz="2400" dirty="0" err="1"/>
              <a:t>Hörer</a:t>
            </a:r>
            <a:r>
              <a:rPr lang="en-US" sz="2400" dirty="0"/>
              <a:t> </a:t>
            </a:r>
            <a:r>
              <a:rPr lang="en-US" sz="2400" dirty="0" err="1"/>
              <a:t>intepretiert</a:t>
            </a:r>
            <a:r>
              <a:rPr lang="en-US" sz="2400" dirty="0"/>
              <a:t> </a:t>
            </a:r>
            <a:r>
              <a:rPr lang="en-US" sz="2400" dirty="0" err="1"/>
              <a:t>werden</a:t>
            </a:r>
            <a:r>
              <a:rPr lang="en-US" sz="2400" dirty="0"/>
              <a:t>, </a:t>
            </a:r>
            <a:r>
              <a:rPr lang="en-US" sz="2400" dirty="0" err="1"/>
              <a:t>kann</a:t>
            </a:r>
            <a:r>
              <a:rPr lang="en-US" sz="2400" dirty="0"/>
              <a:t> </a:t>
            </a:r>
            <a:r>
              <a:rPr lang="en-US" sz="2400" dirty="0" err="1"/>
              <a:t>es</a:t>
            </a:r>
            <a:r>
              <a:rPr lang="en-US" sz="2400" dirty="0"/>
              <a:t> </a:t>
            </a:r>
            <a:r>
              <a:rPr lang="en-US" sz="2400" dirty="0" err="1"/>
              <a:t>zur</a:t>
            </a:r>
            <a:r>
              <a:rPr lang="en-US" sz="2400" dirty="0"/>
              <a:t> </a:t>
            </a:r>
            <a:r>
              <a:rPr lang="en-US" sz="2400" dirty="0" err="1"/>
              <a:t>Tonogenese</a:t>
            </a:r>
            <a:r>
              <a:rPr lang="en-US" sz="2400" dirty="0"/>
              <a:t> </a:t>
            </a:r>
            <a:r>
              <a:rPr lang="en-US" sz="2400" dirty="0" err="1"/>
              <a:t>kommen</a:t>
            </a:r>
            <a:r>
              <a:rPr lang="en-US" sz="2400" dirty="0"/>
              <a:t>:</a:t>
            </a:r>
          </a:p>
          <a:p>
            <a:endParaRPr lang="en-US" sz="2400" dirty="0"/>
          </a:p>
          <a:p>
            <a:r>
              <a:rPr lang="en-US" sz="2400" dirty="0"/>
              <a:t>/</a:t>
            </a:r>
            <a:r>
              <a:rPr lang="en-US" sz="2400" dirty="0" err="1"/>
              <a:t>ba</a:t>
            </a:r>
            <a:r>
              <a:rPr lang="en-US" sz="2400" dirty="0"/>
              <a:t>, pa/ -&gt; /</a:t>
            </a:r>
            <a:r>
              <a:rPr lang="en-US" sz="2400" dirty="0" err="1"/>
              <a:t>pà</a:t>
            </a:r>
            <a:r>
              <a:rPr lang="en-US" sz="2400" dirty="0"/>
              <a:t>, </a:t>
            </a:r>
            <a:r>
              <a:rPr lang="en-US" sz="2400" dirty="0" err="1"/>
              <a:t>pá</a:t>
            </a:r>
            <a:r>
              <a:rPr lang="en-US" sz="2400" dirty="0"/>
              <a:t>/ (= </a:t>
            </a:r>
            <a:r>
              <a:rPr lang="en-US" sz="2400" dirty="0" err="1"/>
              <a:t>Lautwandel</a:t>
            </a:r>
            <a:r>
              <a:rPr lang="en-US" sz="2400" dirty="0"/>
              <a:t>)</a:t>
            </a:r>
          </a:p>
          <a:p>
            <a:endParaRPr lang="en-US" sz="2400" dirty="0"/>
          </a:p>
          <a:p>
            <a:r>
              <a:rPr lang="en-US" sz="2400" dirty="0"/>
              <a:t>Der </a:t>
            </a:r>
            <a:r>
              <a:rPr lang="en-US" sz="2400" dirty="0" err="1"/>
              <a:t>Ursprung</a:t>
            </a:r>
            <a:r>
              <a:rPr lang="en-US" sz="2400" dirty="0"/>
              <a:t> des </a:t>
            </a:r>
            <a:r>
              <a:rPr lang="en-US" sz="2400" dirty="0" err="1"/>
              <a:t>Lautwandels</a:t>
            </a:r>
            <a:r>
              <a:rPr lang="en-US" sz="2400" dirty="0"/>
              <a:t> </a:t>
            </a:r>
            <a:r>
              <a:rPr lang="en-US" sz="2400" dirty="0" err="1"/>
              <a:t>ist</a:t>
            </a:r>
            <a:r>
              <a:rPr lang="en-US" sz="2400" dirty="0"/>
              <a:t> </a:t>
            </a:r>
            <a:r>
              <a:rPr lang="en-US" sz="2400" b="1" dirty="0" err="1"/>
              <a:t>insofern</a:t>
            </a:r>
            <a:r>
              <a:rPr lang="en-US" sz="2400" b="1" dirty="0"/>
              <a:t> </a:t>
            </a:r>
            <a:r>
              <a:rPr lang="en-US" sz="2400" b="1" dirty="0" err="1"/>
              <a:t>nicht</a:t>
            </a:r>
            <a:r>
              <a:rPr lang="en-US" sz="2400" b="1" dirty="0"/>
              <a:t> </a:t>
            </a:r>
            <a:r>
              <a:rPr lang="en-US" sz="2400" b="1" dirty="0" err="1"/>
              <a:t>kognitiv</a:t>
            </a:r>
            <a:r>
              <a:rPr lang="en-US" sz="2400" dirty="0"/>
              <a:t>, </a:t>
            </a:r>
            <a:r>
              <a:rPr lang="en-US" sz="2400" b="1" dirty="0" err="1"/>
              <a:t>weil</a:t>
            </a:r>
            <a:r>
              <a:rPr lang="en-US" sz="2400" b="1" dirty="0"/>
              <a:t> die </a:t>
            </a:r>
            <a:r>
              <a:rPr lang="en-US" sz="2400" b="1" dirty="0" err="1"/>
              <a:t>intrinsische</a:t>
            </a:r>
            <a:r>
              <a:rPr lang="en-US" sz="2400" b="1" dirty="0"/>
              <a:t> f0 </a:t>
            </a:r>
            <a:r>
              <a:rPr lang="en-US" sz="2400" b="1" dirty="0" err="1"/>
              <a:t>eine</a:t>
            </a:r>
            <a:r>
              <a:rPr lang="en-US" sz="2400" b="1" dirty="0"/>
              <a:t> </a:t>
            </a:r>
            <a:r>
              <a:rPr lang="en-US" sz="2400" b="1" dirty="0" err="1"/>
              <a:t>Nebenwirkung</a:t>
            </a:r>
            <a:r>
              <a:rPr lang="en-US" sz="2400" b="1" dirty="0"/>
              <a:t> </a:t>
            </a:r>
            <a:r>
              <a:rPr lang="en-US" sz="2400" b="1" dirty="0" err="1"/>
              <a:t>ist</a:t>
            </a:r>
            <a:r>
              <a:rPr lang="en-US" sz="24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539750" y="3716338"/>
            <a:ext cx="7921625"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a:t>Vor allem ist für Ohala die (gesamte) Phonologie eine </a:t>
            </a:r>
            <a:r>
              <a:rPr lang="de-DE" sz="2400" b="1"/>
              <a:t>Beschreibung</a:t>
            </a:r>
            <a:r>
              <a:rPr lang="de-DE" sz="2400"/>
              <a:t>, aber keine </a:t>
            </a:r>
            <a:r>
              <a:rPr lang="de-DE" sz="2400" b="1"/>
              <a:t>Erklärung</a:t>
            </a:r>
            <a:r>
              <a:rPr lang="de-DE" sz="2400"/>
              <a:t>.</a:t>
            </a:r>
          </a:p>
        </p:txBody>
      </p:sp>
      <p:grpSp>
        <p:nvGrpSpPr>
          <p:cNvPr id="2" name="Group 16"/>
          <p:cNvGrpSpPr>
            <a:grpSpLocks/>
          </p:cNvGrpSpPr>
          <p:nvPr/>
        </p:nvGrpSpPr>
        <p:grpSpPr bwMode="auto">
          <a:xfrm>
            <a:off x="250825" y="4598989"/>
            <a:ext cx="8447092" cy="1884363"/>
            <a:chOff x="158" y="2897"/>
            <a:chExt cx="5321" cy="1187"/>
          </a:xfrm>
        </p:grpSpPr>
        <p:sp>
          <p:nvSpPr>
            <p:cNvPr id="50187" name="Text Box 8"/>
            <p:cNvSpPr txBox="1">
              <a:spLocks noChangeArrowheads="1"/>
            </p:cNvSpPr>
            <p:nvPr/>
          </p:nvSpPr>
          <p:spPr bwMode="auto">
            <a:xfrm>
              <a:off x="373" y="2897"/>
              <a:ext cx="2499" cy="291"/>
            </a:xfrm>
            <a:prstGeom prst="rect">
              <a:avLst/>
            </a:prstGeom>
            <a:noFill/>
            <a:ln w="9525">
              <a:noFill/>
              <a:miter lim="800000"/>
              <a:headEnd/>
              <a:tailEnd/>
            </a:ln>
          </p:spPr>
          <p:txBody>
            <a:bodyPr wrap="none">
              <a:prstTxWarp prst="textNoShape">
                <a:avLst/>
              </a:prstTxWarp>
              <a:spAutoFit/>
            </a:bodyPr>
            <a:lstStyle/>
            <a:p>
              <a:r>
                <a:rPr lang="de-DE" sz="2400"/>
                <a:t>Eine phonologische Regel wie: </a:t>
              </a:r>
            </a:p>
          </p:txBody>
        </p:sp>
        <p:sp>
          <p:nvSpPr>
            <p:cNvPr id="50188" name="Text Box 9"/>
            <p:cNvSpPr txBox="1">
              <a:spLocks noChangeArrowheads="1"/>
            </p:cNvSpPr>
            <p:nvPr/>
          </p:nvSpPr>
          <p:spPr bwMode="auto">
            <a:xfrm>
              <a:off x="657" y="3321"/>
              <a:ext cx="3158" cy="291"/>
            </a:xfrm>
            <a:prstGeom prst="rect">
              <a:avLst/>
            </a:prstGeom>
            <a:noFill/>
            <a:ln w="9525">
              <a:noFill/>
              <a:miter lim="800000"/>
              <a:headEnd/>
              <a:tailEnd/>
            </a:ln>
          </p:spPr>
          <p:txBody>
            <a:bodyPr wrap="none">
              <a:prstTxWarp prst="textNoShape">
                <a:avLst/>
              </a:prstTxWarp>
              <a:spAutoFit/>
            </a:bodyPr>
            <a:lstStyle/>
            <a:p>
              <a:r>
                <a:rPr lang="en-GB" sz="2400"/>
                <a:t>/o/ -&gt; /</a:t>
              </a:r>
              <a:r>
                <a:rPr lang="en-GB" sz="2400">
                  <a:latin typeface="SILDoulosIPA" charset="0"/>
                </a:rPr>
                <a:t>õ</a:t>
              </a:r>
              <a:r>
                <a:rPr lang="en-GB" sz="2400"/>
                <a:t>/ _ +nasal  (Lautwandel Regel)</a:t>
              </a:r>
              <a:endParaRPr lang="de-DE" sz="2400"/>
            </a:p>
          </p:txBody>
        </p:sp>
        <p:sp>
          <p:nvSpPr>
            <p:cNvPr id="50189" name="Text Box 10"/>
            <p:cNvSpPr txBox="1">
              <a:spLocks noChangeArrowheads="1"/>
            </p:cNvSpPr>
            <p:nvPr/>
          </p:nvSpPr>
          <p:spPr bwMode="auto">
            <a:xfrm>
              <a:off x="158" y="3793"/>
              <a:ext cx="5321" cy="291"/>
            </a:xfrm>
            <a:prstGeom prst="rect">
              <a:avLst/>
            </a:prstGeom>
            <a:noFill/>
            <a:ln w="9525">
              <a:noFill/>
              <a:miter lim="800000"/>
              <a:headEnd/>
              <a:tailEnd/>
            </a:ln>
          </p:spPr>
          <p:txBody>
            <a:bodyPr wrap="none">
              <a:prstTxWarp prst="textNoShape">
                <a:avLst/>
              </a:prstTxWarp>
              <a:spAutoFit/>
            </a:bodyPr>
            <a:lstStyle/>
            <a:p>
              <a:r>
                <a:rPr lang="en-GB" sz="2400" dirty="0" err="1"/>
                <a:t>ist</a:t>
              </a:r>
              <a:r>
                <a:rPr lang="en-GB" sz="2400" dirty="0"/>
                <a:t> </a:t>
              </a:r>
              <a:r>
                <a:rPr lang="en-GB" sz="2400" dirty="0" err="1"/>
                <a:t>nicht</a:t>
              </a:r>
              <a:r>
                <a:rPr lang="en-GB" sz="2400" dirty="0"/>
                <a:t> die </a:t>
              </a:r>
              <a:r>
                <a:rPr lang="en-GB" sz="2400" dirty="0" err="1"/>
                <a:t>richtige</a:t>
              </a:r>
              <a:r>
                <a:rPr lang="en-GB" sz="2400" dirty="0"/>
                <a:t> </a:t>
              </a:r>
              <a:r>
                <a:rPr lang="en-GB" sz="2400" dirty="0" err="1"/>
                <a:t>Metasprache</a:t>
              </a:r>
              <a:r>
                <a:rPr lang="en-GB" sz="2400" dirty="0"/>
                <a:t>, um </a:t>
              </a:r>
              <a:r>
                <a:rPr lang="en-GB" sz="2400" dirty="0" err="1"/>
                <a:t>Lautwandel</a:t>
              </a:r>
              <a:r>
                <a:rPr lang="en-GB" sz="2400" dirty="0"/>
                <a:t> </a:t>
              </a:r>
              <a:r>
                <a:rPr lang="en-GB" sz="2400" dirty="0" err="1"/>
                <a:t>zu</a:t>
              </a:r>
              <a:r>
                <a:rPr lang="en-GB" sz="2400" dirty="0"/>
                <a:t> </a:t>
              </a:r>
              <a:r>
                <a:rPr lang="en-GB" sz="2400" dirty="0" err="1"/>
                <a:t>modellieren</a:t>
              </a:r>
              <a:r>
                <a:rPr lang="en-GB" sz="2400" dirty="0"/>
                <a:t>.</a:t>
              </a:r>
              <a:endParaRPr lang="de-DE" sz="2400" dirty="0"/>
            </a:p>
          </p:txBody>
        </p:sp>
      </p:grpSp>
      <p:sp>
        <p:nvSpPr>
          <p:cNvPr id="50181" name="Text Box 11"/>
          <p:cNvSpPr txBox="1">
            <a:spLocks noChangeArrowheads="1"/>
          </p:cNvSpPr>
          <p:nvPr/>
        </p:nvSpPr>
        <p:spPr bwMode="auto">
          <a:xfrm>
            <a:off x="179388" y="836613"/>
            <a:ext cx="78486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a:t>Laut der generativen Phonologie kommt Lautwandel wegen einer Änderung in der Grammatik vor.</a:t>
            </a:r>
          </a:p>
        </p:txBody>
      </p:sp>
      <p:sp>
        <p:nvSpPr>
          <p:cNvPr id="50182" name="Text Box 12"/>
          <p:cNvSpPr txBox="1">
            <a:spLocks noChangeArrowheads="1"/>
          </p:cNvSpPr>
          <p:nvPr/>
        </p:nvSpPr>
        <p:spPr bwMode="auto">
          <a:xfrm>
            <a:off x="179388" y="1844675"/>
            <a:ext cx="7991475"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a:t>Jedoch kann dies nicht der Fall sein wenn:</a:t>
            </a:r>
          </a:p>
        </p:txBody>
      </p:sp>
      <p:sp>
        <p:nvSpPr>
          <p:cNvPr id="9221" name="Text Box 5"/>
          <p:cNvSpPr txBox="1">
            <a:spLocks noChangeArrowheads="1"/>
          </p:cNvSpPr>
          <p:nvPr/>
        </p:nvSpPr>
        <p:spPr bwMode="auto">
          <a:xfrm>
            <a:off x="395288" y="2349500"/>
            <a:ext cx="3744912" cy="1200150"/>
          </a:xfrm>
          <a:prstGeom prst="rect">
            <a:avLst/>
          </a:prstGeom>
          <a:noFill/>
          <a:ln w="9525">
            <a:noFill/>
            <a:miter lim="800000"/>
            <a:headEnd/>
            <a:tailEnd/>
          </a:ln>
        </p:spPr>
        <p:txBody>
          <a:bodyPr>
            <a:prstTxWarp prst="textNoShape">
              <a:avLst/>
            </a:prstTxWarp>
            <a:spAutoFit/>
          </a:bodyPr>
          <a:lstStyle/>
          <a:p>
            <a:pPr>
              <a:spcBef>
                <a:spcPct val="50000"/>
              </a:spcBef>
            </a:pPr>
            <a:r>
              <a:rPr lang="de-DE" sz="2400"/>
              <a:t>(a)  (laut der generativen Phonologie</a:t>
            </a:r>
            <a:r>
              <a:rPr lang="en-GB" sz="2400"/>
              <a:t>) die Phonologie</a:t>
            </a:r>
            <a:r>
              <a:rPr lang="en-GB" sz="2400" b="1"/>
              <a:t> kognitiv</a:t>
            </a:r>
            <a:r>
              <a:rPr lang="en-GB" sz="2400"/>
              <a:t> ist</a:t>
            </a:r>
            <a:endParaRPr lang="de-DE" sz="2400"/>
          </a:p>
        </p:txBody>
      </p:sp>
      <p:grpSp>
        <p:nvGrpSpPr>
          <p:cNvPr id="3" name="Group 17"/>
          <p:cNvGrpSpPr>
            <a:grpSpLocks/>
          </p:cNvGrpSpPr>
          <p:nvPr/>
        </p:nvGrpSpPr>
        <p:grpSpPr bwMode="auto">
          <a:xfrm>
            <a:off x="4119563" y="2420938"/>
            <a:ext cx="4845050" cy="1200150"/>
            <a:chOff x="2595" y="1525"/>
            <a:chExt cx="3052" cy="756"/>
          </a:xfrm>
        </p:grpSpPr>
        <p:sp>
          <p:nvSpPr>
            <p:cNvPr id="50185" name="Text Box 13"/>
            <p:cNvSpPr txBox="1">
              <a:spLocks noChangeArrowheads="1"/>
            </p:cNvSpPr>
            <p:nvPr/>
          </p:nvSpPr>
          <p:spPr bwMode="auto">
            <a:xfrm>
              <a:off x="2595" y="1718"/>
              <a:ext cx="437" cy="288"/>
            </a:xfrm>
            <a:prstGeom prst="rect">
              <a:avLst/>
            </a:prstGeom>
            <a:noFill/>
            <a:ln w="9525">
              <a:noFill/>
              <a:miter lim="800000"/>
              <a:headEnd/>
              <a:tailEnd/>
            </a:ln>
          </p:spPr>
          <p:txBody>
            <a:bodyPr wrap="none">
              <a:prstTxWarp prst="textNoShape">
                <a:avLst/>
              </a:prstTxWarp>
              <a:spAutoFit/>
            </a:bodyPr>
            <a:lstStyle/>
            <a:p>
              <a:r>
                <a:rPr lang="en-GB" sz="2400">
                  <a:solidFill>
                    <a:srgbClr val="FF0000"/>
                  </a:solidFill>
                </a:rPr>
                <a:t>und</a:t>
              </a:r>
              <a:endParaRPr lang="de-DE" sz="2400">
                <a:solidFill>
                  <a:srgbClr val="FF0000"/>
                </a:solidFill>
              </a:endParaRPr>
            </a:p>
          </p:txBody>
        </p:sp>
        <p:sp>
          <p:nvSpPr>
            <p:cNvPr id="50186" name="Text Box 14"/>
            <p:cNvSpPr txBox="1">
              <a:spLocks noChangeArrowheads="1"/>
            </p:cNvSpPr>
            <p:nvPr/>
          </p:nvSpPr>
          <p:spPr bwMode="auto">
            <a:xfrm>
              <a:off x="3424" y="1525"/>
              <a:ext cx="2223" cy="756"/>
            </a:xfrm>
            <a:prstGeom prst="rect">
              <a:avLst/>
            </a:prstGeom>
            <a:noFill/>
            <a:ln w="9525">
              <a:noFill/>
              <a:miter lim="800000"/>
              <a:headEnd/>
              <a:tailEnd/>
            </a:ln>
          </p:spPr>
          <p:txBody>
            <a:bodyPr>
              <a:prstTxWarp prst="textNoShape">
                <a:avLst/>
              </a:prstTxWarp>
              <a:spAutoFit/>
            </a:bodyPr>
            <a:lstStyle/>
            <a:p>
              <a:pPr>
                <a:spcBef>
                  <a:spcPct val="50000"/>
                </a:spcBef>
              </a:pPr>
              <a:r>
                <a:rPr lang="en-GB" sz="2400"/>
                <a:t>(b) Lautwandel durch </a:t>
              </a:r>
              <a:r>
                <a:rPr lang="en-GB" sz="2400" b="1"/>
                <a:t>nicht kognitive</a:t>
              </a:r>
              <a:r>
                <a:rPr lang="en-GB" sz="2400"/>
                <a:t> Vorgänge entsteht</a:t>
              </a:r>
              <a:r>
                <a:rPr lang="de-DE" sz="2400"/>
                <a:t>.</a:t>
              </a:r>
            </a:p>
          </p:txBody>
        </p:sp>
      </p:grpSp>
      <p:sp>
        <p:nvSpPr>
          <p:cNvPr id="14" name="Text Box 6"/>
          <p:cNvSpPr txBox="1">
            <a:spLocks noChangeArrowheads="1"/>
          </p:cNvSpPr>
          <p:nvPr/>
        </p:nvSpPr>
        <p:spPr bwMode="auto">
          <a:xfrm>
            <a:off x="2529506" y="140991"/>
            <a:ext cx="2939631"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Nicht phonologisch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323850" y="485180"/>
            <a:ext cx="84963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t>Teleologie</a:t>
            </a:r>
            <a:r>
              <a:rPr lang="en-GB" sz="2400" dirty="0"/>
              <a:t> </a:t>
            </a:r>
            <a:r>
              <a:rPr lang="en-GB" sz="2400" dirty="0">
                <a:latin typeface="Times New Roman" pitchFamily="-112" charset="0"/>
              </a:rPr>
              <a:t>= </a:t>
            </a:r>
            <a:r>
              <a:rPr lang="en-GB" sz="2400" dirty="0" err="1"/>
              <a:t>folgt</a:t>
            </a:r>
            <a:r>
              <a:rPr lang="en-GB" sz="2400" dirty="0"/>
              <a:t> </a:t>
            </a:r>
            <a:r>
              <a:rPr lang="en-GB" sz="2400" dirty="0" err="1"/>
              <a:t>einem</a:t>
            </a:r>
            <a:r>
              <a:rPr lang="en-GB" sz="2400" dirty="0"/>
              <a:t> </a:t>
            </a:r>
            <a:r>
              <a:rPr lang="en-GB" sz="2400" dirty="0" err="1"/>
              <a:t>Ziel</a:t>
            </a:r>
            <a:r>
              <a:rPr lang="en-GB" sz="2400" dirty="0"/>
              <a:t>, hat </a:t>
            </a:r>
            <a:r>
              <a:rPr lang="en-GB" sz="2400" dirty="0" err="1"/>
              <a:t>einen</a:t>
            </a:r>
            <a:r>
              <a:rPr lang="en-GB" sz="2400" dirty="0"/>
              <a:t> Sinn, </a:t>
            </a:r>
            <a:r>
              <a:rPr lang="en-GB" sz="2400" dirty="0" err="1"/>
              <a:t>einen</a:t>
            </a:r>
            <a:r>
              <a:rPr lang="en-GB" sz="2400" dirty="0"/>
              <a:t> </a:t>
            </a:r>
            <a:r>
              <a:rPr lang="en-GB" sz="2400" dirty="0" err="1"/>
              <a:t>Zweck</a:t>
            </a:r>
            <a:r>
              <a:rPr lang="en-GB" sz="2400" dirty="0"/>
              <a:t>.</a:t>
            </a:r>
            <a:endParaRPr lang="de-DE" sz="2400" dirty="0"/>
          </a:p>
        </p:txBody>
      </p:sp>
      <p:sp>
        <p:nvSpPr>
          <p:cNvPr id="10247" name="Text Box 7"/>
          <p:cNvSpPr txBox="1">
            <a:spLocks noChangeArrowheads="1"/>
          </p:cNvSpPr>
          <p:nvPr/>
        </p:nvSpPr>
        <p:spPr bwMode="auto">
          <a:xfrm>
            <a:off x="270545" y="2142708"/>
            <a:ext cx="8497888" cy="193833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Und daher, contra viele Forscher:  Lautwandel kommt nicht zustande, um die Sprache zu verdeutlichen,  oder zu verbessern  (oder weil,  wie oft vermutet wird, junge Leute absichtlich die Sprache für die ältere Generation unverständlicher machen wollen).</a:t>
            </a:r>
          </a:p>
        </p:txBody>
      </p:sp>
      <p:sp>
        <p:nvSpPr>
          <p:cNvPr id="52229" name="Text Box 8"/>
          <p:cNvSpPr txBox="1">
            <a:spLocks noChangeArrowheads="1"/>
          </p:cNvSpPr>
          <p:nvPr/>
        </p:nvSpPr>
        <p:spPr bwMode="auto">
          <a:xfrm>
            <a:off x="250825" y="942380"/>
            <a:ext cx="8280400"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Lautwandel kann nicht teleologisch sein, weil Lautwandel </a:t>
            </a:r>
            <a:r>
              <a:rPr lang="de-DE" sz="2400" b="1" dirty="0"/>
              <a:t>unbeabsichtigt</a:t>
            </a:r>
            <a:r>
              <a:rPr lang="de-DE" sz="2400" dirty="0"/>
              <a:t> durch eine fehlerhafte Interpretation (des Hörers) zustande kommt…</a:t>
            </a:r>
          </a:p>
        </p:txBody>
      </p:sp>
      <p:sp>
        <p:nvSpPr>
          <p:cNvPr id="10249" name="Text Box 9"/>
          <p:cNvSpPr txBox="1">
            <a:spLocks noChangeArrowheads="1"/>
          </p:cNvSpPr>
          <p:nvPr/>
        </p:nvSpPr>
        <p:spPr bwMode="auto">
          <a:xfrm>
            <a:off x="199232" y="4081046"/>
            <a:ext cx="8820150" cy="156966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err="1"/>
              <a:t>Ohala</a:t>
            </a:r>
            <a:r>
              <a:rPr lang="en-GB" sz="2400" dirty="0"/>
              <a:t>: </a:t>
            </a:r>
            <a:r>
              <a:rPr lang="de-DE" sz="2400" dirty="0"/>
              <a:t>“</a:t>
            </a:r>
            <a:r>
              <a:rPr lang="de-DE" sz="2400" dirty="0" err="1"/>
              <a:t>For</a:t>
            </a:r>
            <a:r>
              <a:rPr lang="en-GB" sz="2400" dirty="0"/>
              <a:t> the same reason that the mature sciences such as physics and chemistry do not explain their phenomena (any more) by saying that the gods willed it, linguists would be advised not to have the speaker's ‘will’ as the first explanation for language change”.</a:t>
            </a:r>
          </a:p>
        </p:txBody>
      </p:sp>
      <p:sp>
        <p:nvSpPr>
          <p:cNvPr id="7" name="Text Box 6"/>
          <p:cNvSpPr txBox="1">
            <a:spLocks noChangeArrowheads="1"/>
          </p:cNvSpPr>
          <p:nvPr/>
        </p:nvSpPr>
        <p:spPr bwMode="auto">
          <a:xfrm>
            <a:off x="3203848" y="23515"/>
            <a:ext cx="266429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Nicht teleologisch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619672" y="140991"/>
            <a:ext cx="5200575"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Nicht teleologisch aber systematisch?</a:t>
            </a:r>
          </a:p>
        </p:txBody>
      </p:sp>
      <p:sp>
        <p:nvSpPr>
          <p:cNvPr id="3" name="TextBox 2"/>
          <p:cNvSpPr txBox="1"/>
          <p:nvPr/>
        </p:nvSpPr>
        <p:spPr>
          <a:xfrm>
            <a:off x="323528" y="908720"/>
            <a:ext cx="7560840" cy="830997"/>
          </a:xfrm>
          <a:prstGeom prst="rect">
            <a:avLst/>
          </a:prstGeom>
          <a:noFill/>
        </p:spPr>
        <p:txBody>
          <a:bodyPr wrap="square" rtlCol="0">
            <a:spAutoFit/>
          </a:bodyPr>
          <a:lstStyle/>
          <a:p>
            <a:r>
              <a:rPr lang="de-DE" sz="2400" dirty="0">
                <a:latin typeface="+mj-lt"/>
                <a:cs typeface="Arial"/>
              </a:rPr>
              <a:t>Wenn aber Lautwandel nicht teleologisch ist, wieso ist Lautwandel </a:t>
            </a:r>
            <a:r>
              <a:rPr lang="de-DE" sz="2400" b="1" dirty="0">
                <a:latin typeface="+mj-lt"/>
                <a:cs typeface="Arial"/>
              </a:rPr>
              <a:t>systematisch</a:t>
            </a:r>
            <a:r>
              <a:rPr lang="de-DE" sz="2400" dirty="0">
                <a:latin typeface="+mj-lt"/>
                <a:cs typeface="Arial"/>
              </a:rPr>
              <a:t> oder </a:t>
            </a:r>
            <a:r>
              <a:rPr lang="de-DE" sz="2400" b="1" dirty="0">
                <a:latin typeface="+mj-lt"/>
                <a:cs typeface="Arial"/>
              </a:rPr>
              <a:t>nicht willkürlich</a:t>
            </a:r>
            <a:r>
              <a:rPr lang="de-DE" sz="2400" dirty="0">
                <a:latin typeface="+mj-lt"/>
                <a:cs typeface="Arial"/>
              </a:rPr>
              <a:t>?</a:t>
            </a:r>
          </a:p>
        </p:txBody>
      </p:sp>
      <p:sp>
        <p:nvSpPr>
          <p:cNvPr id="4" name="TextBox 3"/>
          <p:cNvSpPr txBox="1"/>
          <p:nvPr/>
        </p:nvSpPr>
        <p:spPr>
          <a:xfrm>
            <a:off x="439416" y="3124418"/>
            <a:ext cx="7344816" cy="1569660"/>
          </a:xfrm>
          <a:prstGeom prst="rect">
            <a:avLst/>
          </a:prstGeom>
          <a:noFill/>
        </p:spPr>
        <p:txBody>
          <a:bodyPr wrap="square" rtlCol="0">
            <a:spAutoFit/>
          </a:bodyPr>
          <a:lstStyle/>
          <a:p>
            <a:r>
              <a:rPr lang="de-DE" sz="2400" dirty="0">
                <a:latin typeface="+mj-lt"/>
                <a:cs typeface="Arial"/>
              </a:rPr>
              <a:t>Lautwandel gehen oft in eine Richtung:</a:t>
            </a:r>
          </a:p>
          <a:p>
            <a:endParaRPr lang="de-DE" sz="2400" dirty="0">
              <a:latin typeface="+mj-lt"/>
              <a:cs typeface="Arial"/>
            </a:endParaRPr>
          </a:p>
          <a:p>
            <a:r>
              <a:rPr lang="de-DE" sz="2400" dirty="0">
                <a:latin typeface="+mj-lt"/>
                <a:cs typeface="Arial"/>
              </a:rPr>
              <a:t>Präaspiration verschwindet häufiger als Post-Aspiration</a:t>
            </a:r>
          </a:p>
          <a:p>
            <a:r>
              <a:rPr lang="de-DE" sz="2400" dirty="0">
                <a:latin typeface="+mj-lt"/>
                <a:cs typeface="Arial"/>
              </a:rPr>
              <a:t>Vokal-</a:t>
            </a:r>
            <a:r>
              <a:rPr lang="de-DE" sz="2400" dirty="0" err="1">
                <a:latin typeface="+mj-lt"/>
                <a:cs typeface="Arial"/>
              </a:rPr>
              <a:t>Frontierung</a:t>
            </a:r>
            <a:r>
              <a:rPr lang="de-DE" sz="2400" dirty="0">
                <a:latin typeface="+mj-lt"/>
                <a:cs typeface="Arial"/>
              </a:rPr>
              <a:t> häufiger als Rückverlagerung...</a:t>
            </a:r>
          </a:p>
        </p:txBody>
      </p:sp>
      <p:sp>
        <p:nvSpPr>
          <p:cNvPr id="5" name="TextBox 4"/>
          <p:cNvSpPr txBox="1"/>
          <p:nvPr/>
        </p:nvSpPr>
        <p:spPr>
          <a:xfrm>
            <a:off x="423888" y="1916832"/>
            <a:ext cx="7460480" cy="461665"/>
          </a:xfrm>
          <a:prstGeom prst="rect">
            <a:avLst/>
          </a:prstGeom>
          <a:noFill/>
        </p:spPr>
        <p:txBody>
          <a:bodyPr wrap="square" rtlCol="0">
            <a:spAutoFit/>
          </a:bodyPr>
          <a:lstStyle/>
          <a:p>
            <a:r>
              <a:rPr lang="de-DE" sz="2400">
                <a:latin typeface="+mj-lt"/>
                <a:cs typeface="Arial"/>
              </a:rPr>
              <a:t>z.B. Vokal-Kettenverschiebung, Grimms-Law…</a:t>
            </a:r>
          </a:p>
        </p:txBody>
      </p:sp>
    </p:spTree>
    <p:extLst>
      <p:ext uri="{BB962C8B-B14F-4D97-AF65-F5344CB8AC3E}">
        <p14:creationId xmlns:p14="http://schemas.microsoft.com/office/powerpoint/2010/main" val="301961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CDAAB1B7-62D1-BD4C-BEFE-9A72C5A39215}"/>
              </a:ext>
            </a:extLst>
          </p:cNvPr>
          <p:cNvSpPr>
            <a:spLocks noChangeArrowheads="1"/>
          </p:cNvSpPr>
          <p:nvPr/>
        </p:nvSpPr>
        <p:spPr bwMode="auto">
          <a:xfrm>
            <a:off x="0" y="116632"/>
            <a:ext cx="914400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r>
              <a:rPr lang="en-GB" sz="2400" dirty="0" err="1">
                <a:latin typeface="Calibri"/>
                <a:cs typeface="Calibri"/>
              </a:rPr>
              <a:t>Lautwandelhäufigkeit</a:t>
            </a:r>
            <a:r>
              <a:rPr lang="en-GB" sz="2400" dirty="0">
                <a:latin typeface="Calibri"/>
                <a:cs typeface="Calibri"/>
              </a:rPr>
              <a:t>, </a:t>
            </a:r>
            <a:r>
              <a:rPr lang="en-GB" sz="2400" dirty="0" err="1">
                <a:latin typeface="Calibri"/>
                <a:cs typeface="Calibri"/>
              </a:rPr>
              <a:t>synchrone</a:t>
            </a:r>
            <a:r>
              <a:rPr lang="en-GB" sz="2400" dirty="0">
                <a:latin typeface="Calibri"/>
                <a:cs typeface="Calibri"/>
              </a:rPr>
              <a:t> </a:t>
            </a:r>
            <a:r>
              <a:rPr lang="en-GB" sz="2400" dirty="0" err="1">
                <a:latin typeface="Calibri"/>
                <a:cs typeface="Calibri"/>
              </a:rPr>
              <a:t>Variabilität</a:t>
            </a:r>
            <a:r>
              <a:rPr lang="en-GB" sz="2400" dirty="0">
                <a:latin typeface="Calibri"/>
                <a:cs typeface="Calibri"/>
              </a:rPr>
              <a:t>, </a:t>
            </a:r>
            <a:r>
              <a:rPr lang="en-GB" sz="2400" dirty="0" err="1">
                <a:latin typeface="Calibri"/>
                <a:cs typeface="Calibri"/>
              </a:rPr>
              <a:t>perzeptive</a:t>
            </a:r>
            <a:r>
              <a:rPr lang="en-GB" sz="2400" dirty="0">
                <a:latin typeface="Calibri"/>
                <a:cs typeface="Calibri"/>
              </a:rPr>
              <a:t> </a:t>
            </a:r>
            <a:r>
              <a:rPr lang="en-GB" sz="2400" dirty="0" err="1">
                <a:latin typeface="Calibri"/>
                <a:cs typeface="Calibri"/>
              </a:rPr>
              <a:t>Normierung</a:t>
            </a:r>
            <a:r>
              <a:rPr lang="en-GB" sz="2400" dirty="0">
                <a:latin typeface="Calibri"/>
                <a:cs typeface="Calibri"/>
              </a:rPr>
              <a:t> </a:t>
            </a:r>
            <a:endParaRPr lang="de-DE" sz="2400" dirty="0">
              <a:latin typeface="Calibri"/>
              <a:cs typeface="Calibri"/>
            </a:endParaRPr>
          </a:p>
        </p:txBody>
      </p:sp>
      <p:sp>
        <p:nvSpPr>
          <p:cNvPr id="3" name="TextBox 2">
            <a:extLst>
              <a:ext uri="{FF2B5EF4-FFF2-40B4-BE49-F238E27FC236}">
                <a16:creationId xmlns:a16="http://schemas.microsoft.com/office/drawing/2014/main" id="{83EDC5D4-F098-E844-83A5-E748D41EBA1A}"/>
              </a:ext>
            </a:extLst>
          </p:cNvPr>
          <p:cNvSpPr txBox="1"/>
          <p:nvPr/>
        </p:nvSpPr>
        <p:spPr>
          <a:xfrm>
            <a:off x="683568" y="1183493"/>
            <a:ext cx="5079532" cy="461665"/>
          </a:xfrm>
          <a:prstGeom prst="rect">
            <a:avLst/>
          </a:prstGeom>
          <a:noFill/>
        </p:spPr>
        <p:txBody>
          <a:bodyPr wrap="none" rtlCol="0">
            <a:spAutoFit/>
          </a:bodyPr>
          <a:lstStyle/>
          <a:p>
            <a:r>
              <a:rPr lang="de-DE" sz="2400" dirty="0">
                <a:latin typeface="+mj-lt"/>
                <a:cs typeface="Arial"/>
              </a:rPr>
              <a:t>Synchrone Variabilität ist unendlich viel</a:t>
            </a:r>
          </a:p>
        </p:txBody>
      </p:sp>
      <p:sp>
        <p:nvSpPr>
          <p:cNvPr id="4" name="TextBox 3">
            <a:extLst>
              <a:ext uri="{FF2B5EF4-FFF2-40B4-BE49-F238E27FC236}">
                <a16:creationId xmlns:a16="http://schemas.microsoft.com/office/drawing/2014/main" id="{E443BA45-B7E1-B24A-B940-707C2A2F26A5}"/>
              </a:ext>
            </a:extLst>
          </p:cNvPr>
          <p:cNvSpPr txBox="1"/>
          <p:nvPr/>
        </p:nvSpPr>
        <p:spPr>
          <a:xfrm>
            <a:off x="683568" y="1902023"/>
            <a:ext cx="7653121" cy="461665"/>
          </a:xfrm>
          <a:prstGeom prst="rect">
            <a:avLst/>
          </a:prstGeom>
          <a:noFill/>
        </p:spPr>
        <p:txBody>
          <a:bodyPr wrap="none" rtlCol="0">
            <a:spAutoFit/>
          </a:bodyPr>
          <a:lstStyle/>
          <a:p>
            <a:r>
              <a:rPr lang="de-DE" sz="2400" dirty="0">
                <a:latin typeface="+mj-lt"/>
                <a:cs typeface="Arial"/>
              </a:rPr>
              <a:t>Jedoch ist es sehr sehr selten, dass dies zu Lautwandel wird.</a:t>
            </a:r>
          </a:p>
        </p:txBody>
      </p:sp>
      <p:sp>
        <p:nvSpPr>
          <p:cNvPr id="5" name="TextBox 4">
            <a:extLst>
              <a:ext uri="{FF2B5EF4-FFF2-40B4-BE49-F238E27FC236}">
                <a16:creationId xmlns:a16="http://schemas.microsoft.com/office/drawing/2014/main" id="{C3312AB7-2351-5E48-A989-21E3083633B6}"/>
              </a:ext>
            </a:extLst>
          </p:cNvPr>
          <p:cNvSpPr txBox="1"/>
          <p:nvPr/>
        </p:nvSpPr>
        <p:spPr>
          <a:xfrm>
            <a:off x="683568" y="2620553"/>
            <a:ext cx="7071345" cy="830997"/>
          </a:xfrm>
          <a:prstGeom prst="rect">
            <a:avLst/>
          </a:prstGeom>
          <a:noFill/>
        </p:spPr>
        <p:txBody>
          <a:bodyPr wrap="square" rtlCol="0">
            <a:spAutoFit/>
          </a:bodyPr>
          <a:lstStyle/>
          <a:p>
            <a:r>
              <a:rPr lang="de-DE" sz="2400" dirty="0">
                <a:latin typeface="+mj-lt"/>
                <a:cs typeface="Arial"/>
              </a:rPr>
              <a:t>Der Grund ist, dass wir also Hörer so gut das Signal in Kategorien </a:t>
            </a:r>
            <a:r>
              <a:rPr lang="de-DE" sz="2400" i="1" dirty="0">
                <a:latin typeface="+mj-lt"/>
                <a:cs typeface="Arial"/>
              </a:rPr>
              <a:t>parsen </a:t>
            </a:r>
            <a:r>
              <a:rPr lang="de-DE" sz="2400" dirty="0">
                <a:latin typeface="+mj-lt"/>
                <a:cs typeface="Arial"/>
              </a:rPr>
              <a:t>können</a:t>
            </a:r>
          </a:p>
        </p:txBody>
      </p:sp>
    </p:spTree>
    <p:extLst>
      <p:ext uri="{BB962C8B-B14F-4D97-AF65-F5344CB8AC3E}">
        <p14:creationId xmlns:p14="http://schemas.microsoft.com/office/powerpoint/2010/main" val="320413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69A937AF-A742-6E41-B669-2C4A9C98ADF3}"/>
              </a:ext>
            </a:extLst>
          </p:cNvPr>
          <p:cNvSpPr>
            <a:spLocks noChangeArrowheads="1"/>
          </p:cNvSpPr>
          <p:nvPr/>
        </p:nvSpPr>
        <p:spPr bwMode="auto">
          <a:xfrm>
            <a:off x="2339752" y="58405"/>
            <a:ext cx="349188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r>
              <a:rPr lang="en-GB" sz="2400" dirty="0">
                <a:latin typeface="Calibri"/>
                <a:cs typeface="Calibri"/>
              </a:rPr>
              <a:t>Parsing und </a:t>
            </a:r>
            <a:r>
              <a:rPr lang="en-GB" sz="2400" dirty="0" err="1">
                <a:latin typeface="Calibri"/>
                <a:cs typeface="Calibri"/>
              </a:rPr>
              <a:t>Lautwandel</a:t>
            </a:r>
            <a:endParaRPr lang="de-DE" sz="2400" dirty="0">
              <a:latin typeface="Calibri"/>
              <a:cs typeface="Calibri"/>
            </a:endParaRPr>
          </a:p>
        </p:txBody>
      </p:sp>
      <p:sp>
        <p:nvSpPr>
          <p:cNvPr id="4" name="TextBox 3">
            <a:extLst>
              <a:ext uri="{FF2B5EF4-FFF2-40B4-BE49-F238E27FC236}">
                <a16:creationId xmlns:a16="http://schemas.microsoft.com/office/drawing/2014/main" id="{0761A669-286F-994F-A5C9-72D6B2CEA7D5}"/>
              </a:ext>
            </a:extLst>
          </p:cNvPr>
          <p:cNvSpPr txBox="1"/>
          <p:nvPr/>
        </p:nvSpPr>
        <p:spPr>
          <a:xfrm>
            <a:off x="395536" y="520070"/>
            <a:ext cx="7992888" cy="830997"/>
          </a:xfrm>
          <a:prstGeom prst="rect">
            <a:avLst/>
          </a:prstGeom>
          <a:noFill/>
        </p:spPr>
        <p:txBody>
          <a:bodyPr wrap="square" rtlCol="0">
            <a:spAutoFit/>
          </a:bodyPr>
          <a:lstStyle/>
          <a:p>
            <a:r>
              <a:rPr lang="de-DE" sz="2400" dirty="0">
                <a:latin typeface="+mj-lt"/>
                <a:cs typeface="Arial"/>
              </a:rPr>
              <a:t>1. Unabhängige Gesten (hier für /s/ und für /</a:t>
            </a:r>
            <a:r>
              <a:rPr lang="de-DE" sz="2400" dirty="0" err="1">
                <a:latin typeface="+mj-lt"/>
                <a:cs typeface="Arial"/>
              </a:rPr>
              <a:t>u</a:t>
            </a:r>
            <a:r>
              <a:rPr lang="de-DE" sz="2400" dirty="0">
                <a:latin typeface="+mj-lt"/>
                <a:cs typeface="Arial"/>
              </a:rPr>
              <a:t>/) die miteinander zeitlich überlappen1, 2</a:t>
            </a:r>
          </a:p>
        </p:txBody>
      </p:sp>
      <p:sp>
        <p:nvSpPr>
          <p:cNvPr id="5" name="TextBox 4">
            <a:extLst>
              <a:ext uri="{FF2B5EF4-FFF2-40B4-BE49-F238E27FC236}">
                <a16:creationId xmlns:a16="http://schemas.microsoft.com/office/drawing/2014/main" id="{E3BAB649-CC4F-6541-8B18-032980659A2B}"/>
              </a:ext>
            </a:extLst>
          </p:cNvPr>
          <p:cNvSpPr txBox="1"/>
          <p:nvPr/>
        </p:nvSpPr>
        <p:spPr>
          <a:xfrm>
            <a:off x="395536" y="2780928"/>
            <a:ext cx="7992888" cy="830997"/>
          </a:xfrm>
          <a:prstGeom prst="rect">
            <a:avLst/>
          </a:prstGeom>
          <a:noFill/>
        </p:spPr>
        <p:txBody>
          <a:bodyPr wrap="square" rtlCol="0">
            <a:spAutoFit/>
          </a:bodyPr>
          <a:lstStyle/>
          <a:p>
            <a:r>
              <a:rPr lang="de-DE" sz="2400" dirty="0">
                <a:latin typeface="+mj-lt"/>
                <a:cs typeface="Arial"/>
              </a:rPr>
              <a:t>Die Akustik zeigt daher eine Mischung </a:t>
            </a:r>
            <a:r>
              <a:rPr lang="de-DE" sz="2400" dirty="0" err="1">
                <a:latin typeface="+mj-lt"/>
                <a:cs typeface="Arial"/>
              </a:rPr>
              <a:t>and</a:t>
            </a:r>
            <a:r>
              <a:rPr lang="de-DE" sz="2400" dirty="0">
                <a:latin typeface="+mj-lt"/>
                <a:cs typeface="Arial"/>
              </a:rPr>
              <a:t> /s/ und /</a:t>
            </a:r>
            <a:r>
              <a:rPr lang="de-DE" sz="2400" dirty="0" err="1">
                <a:latin typeface="+mj-lt"/>
                <a:cs typeface="Arial"/>
              </a:rPr>
              <a:t>u</a:t>
            </a:r>
            <a:r>
              <a:rPr lang="de-DE" sz="2400" dirty="0">
                <a:latin typeface="+mj-lt"/>
                <a:cs typeface="Arial"/>
              </a:rPr>
              <a:t>/ (also ein gerundeter /s/). </a:t>
            </a:r>
          </a:p>
        </p:txBody>
      </p:sp>
      <p:sp>
        <p:nvSpPr>
          <p:cNvPr id="6" name="TextBox 5">
            <a:extLst>
              <a:ext uri="{FF2B5EF4-FFF2-40B4-BE49-F238E27FC236}">
                <a16:creationId xmlns:a16="http://schemas.microsoft.com/office/drawing/2014/main" id="{98F68EE4-5756-6A43-9561-092382439830}"/>
              </a:ext>
            </a:extLst>
          </p:cNvPr>
          <p:cNvSpPr txBox="1"/>
          <p:nvPr/>
        </p:nvSpPr>
        <p:spPr>
          <a:xfrm>
            <a:off x="683568" y="4256956"/>
            <a:ext cx="6264696" cy="1569660"/>
          </a:xfrm>
          <a:prstGeom prst="rect">
            <a:avLst/>
          </a:prstGeom>
          <a:noFill/>
        </p:spPr>
        <p:txBody>
          <a:bodyPr wrap="square" rtlCol="0">
            <a:spAutoFit/>
          </a:bodyPr>
          <a:lstStyle/>
          <a:p>
            <a:r>
              <a:rPr lang="de-DE" sz="2400" dirty="0">
                <a:latin typeface="+mj-lt"/>
                <a:cs typeface="Arial"/>
              </a:rPr>
              <a:t>Hörer Parsen das akustische Signal: sie ordnen die Rundung dem /</a:t>
            </a:r>
            <a:r>
              <a:rPr lang="de-DE" sz="2400" dirty="0" err="1">
                <a:latin typeface="+mj-lt"/>
                <a:cs typeface="Arial"/>
              </a:rPr>
              <a:t>u</a:t>
            </a:r>
            <a:r>
              <a:rPr lang="de-DE" sz="2400" dirty="0">
                <a:latin typeface="+mj-lt"/>
                <a:cs typeface="Arial"/>
              </a:rPr>
              <a:t>/ zu und insofern hören das gleiche /s/ in </a:t>
            </a:r>
            <a:r>
              <a:rPr lang="de-DE" sz="2400" dirty="0" err="1">
                <a:latin typeface="+mj-lt"/>
                <a:cs typeface="Arial"/>
              </a:rPr>
              <a:t>see</a:t>
            </a:r>
            <a:r>
              <a:rPr lang="de-DE" sz="2400" dirty="0">
                <a:latin typeface="+mj-lt"/>
                <a:cs typeface="Arial"/>
              </a:rPr>
              <a:t> und Sue obwohl akustisch die ganz unterschiedlich </a:t>
            </a:r>
            <a:r>
              <a:rPr lang="de-DE" sz="2400" dirty="0" err="1">
                <a:latin typeface="+mj-lt"/>
                <a:cs typeface="Arial"/>
              </a:rPr>
              <a:t>snid</a:t>
            </a:r>
            <a:endParaRPr lang="de-DE" sz="2400" dirty="0">
              <a:latin typeface="+mj-lt"/>
              <a:cs typeface="Arial"/>
            </a:endParaRPr>
          </a:p>
        </p:txBody>
      </p:sp>
    </p:spTree>
    <p:extLst>
      <p:ext uri="{BB962C8B-B14F-4D97-AF65-F5344CB8AC3E}">
        <p14:creationId xmlns:p14="http://schemas.microsoft.com/office/powerpoint/2010/main" val="1310181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59E36B7C-D8C9-ED4E-A933-4E89B207E068}"/>
              </a:ext>
            </a:extLst>
          </p:cNvPr>
          <p:cNvSpPr>
            <a:spLocks noChangeArrowheads="1"/>
          </p:cNvSpPr>
          <p:nvPr/>
        </p:nvSpPr>
        <p:spPr bwMode="auto">
          <a:xfrm>
            <a:off x="1762712" y="0"/>
            <a:ext cx="489752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r>
              <a:rPr lang="en-GB" sz="2400" dirty="0">
                <a:latin typeface="Calibri"/>
                <a:cs typeface="Calibri"/>
              </a:rPr>
              <a:t>Parsing in </a:t>
            </a:r>
            <a:r>
              <a:rPr lang="en-GB" sz="2400" dirty="0" err="1">
                <a:latin typeface="Calibri"/>
                <a:cs typeface="Calibri"/>
              </a:rPr>
              <a:t>Produktion</a:t>
            </a:r>
            <a:r>
              <a:rPr lang="en-GB" sz="2400" dirty="0">
                <a:latin typeface="Calibri"/>
                <a:cs typeface="Calibri"/>
              </a:rPr>
              <a:t> und </a:t>
            </a:r>
            <a:r>
              <a:rPr lang="en-GB" sz="2400" dirty="0" err="1">
                <a:latin typeface="Calibri"/>
                <a:cs typeface="Calibri"/>
              </a:rPr>
              <a:t>Perzeption</a:t>
            </a:r>
            <a:endParaRPr lang="de-DE" sz="2400" dirty="0">
              <a:latin typeface="Calibri"/>
              <a:cs typeface="Calibri"/>
            </a:endParaRPr>
          </a:p>
        </p:txBody>
      </p:sp>
      <p:sp>
        <p:nvSpPr>
          <p:cNvPr id="3" name="Freeform 2">
            <a:extLst>
              <a:ext uri="{FF2B5EF4-FFF2-40B4-BE49-F238E27FC236}">
                <a16:creationId xmlns:a16="http://schemas.microsoft.com/office/drawing/2014/main" id="{CFA5B2E5-5B92-DC43-906A-81BBE2E05223}"/>
              </a:ext>
            </a:extLst>
          </p:cNvPr>
          <p:cNvSpPr>
            <a:spLocks/>
          </p:cNvSpPr>
          <p:nvPr/>
        </p:nvSpPr>
        <p:spPr bwMode="auto">
          <a:xfrm>
            <a:off x="602133" y="1296867"/>
            <a:ext cx="3516312" cy="1035050"/>
          </a:xfrm>
          <a:custGeom>
            <a:avLst/>
            <a:gdLst>
              <a:gd name="T0" fmla="*/ 0 w 4368800"/>
              <a:gd name="T1" fmla="*/ 1025641 h 1397043"/>
              <a:gd name="T2" fmla="*/ 1134624 w 4368800"/>
              <a:gd name="T3" fmla="*/ 395221 h 1397043"/>
              <a:gd name="T4" fmla="*/ 1983036 w 4368800"/>
              <a:gd name="T5" fmla="*/ 32 h 1397043"/>
              <a:gd name="T6" fmla="*/ 2667900 w 4368800"/>
              <a:gd name="T7" fmla="*/ 414039 h 1397043"/>
              <a:gd name="T8" fmla="*/ 3516312 w 4368800"/>
              <a:gd name="T9" fmla="*/ 1035050 h 1397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8800" h="1397043">
                <a:moveTo>
                  <a:pt x="0" y="1384343"/>
                </a:moveTo>
                <a:cubicBezTo>
                  <a:pt x="499533" y="1074251"/>
                  <a:pt x="999067" y="764160"/>
                  <a:pt x="1409700" y="533443"/>
                </a:cubicBezTo>
                <a:cubicBezTo>
                  <a:pt x="1820333" y="302726"/>
                  <a:pt x="2146300" y="-4190"/>
                  <a:pt x="2463800" y="43"/>
                </a:cubicBezTo>
                <a:cubicBezTo>
                  <a:pt x="2781300" y="4276"/>
                  <a:pt x="2997200" y="326010"/>
                  <a:pt x="3314700" y="558843"/>
                </a:cubicBezTo>
                <a:cubicBezTo>
                  <a:pt x="3632200" y="791676"/>
                  <a:pt x="4368800" y="1397043"/>
                  <a:pt x="4368800" y="1397043"/>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4" name="Freeform 3">
            <a:extLst>
              <a:ext uri="{FF2B5EF4-FFF2-40B4-BE49-F238E27FC236}">
                <a16:creationId xmlns:a16="http://schemas.microsoft.com/office/drawing/2014/main" id="{54E73F34-9573-C34B-A643-7F2D73FD94E9}"/>
              </a:ext>
            </a:extLst>
          </p:cNvPr>
          <p:cNvSpPr>
            <a:spLocks/>
          </p:cNvSpPr>
          <p:nvPr/>
        </p:nvSpPr>
        <p:spPr bwMode="auto">
          <a:xfrm>
            <a:off x="1706722" y="1326202"/>
            <a:ext cx="3516312" cy="1035050"/>
          </a:xfrm>
          <a:custGeom>
            <a:avLst/>
            <a:gdLst>
              <a:gd name="T0" fmla="*/ 0 w 4368800"/>
              <a:gd name="T1" fmla="*/ 1025641 h 1397043"/>
              <a:gd name="T2" fmla="*/ 1134624 w 4368800"/>
              <a:gd name="T3" fmla="*/ 395221 h 1397043"/>
              <a:gd name="T4" fmla="*/ 1983036 w 4368800"/>
              <a:gd name="T5" fmla="*/ 32 h 1397043"/>
              <a:gd name="T6" fmla="*/ 2667900 w 4368800"/>
              <a:gd name="T7" fmla="*/ 414039 h 1397043"/>
              <a:gd name="T8" fmla="*/ 3516312 w 4368800"/>
              <a:gd name="T9" fmla="*/ 1035050 h 1397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8800" h="1397043">
                <a:moveTo>
                  <a:pt x="0" y="1384343"/>
                </a:moveTo>
                <a:cubicBezTo>
                  <a:pt x="499533" y="1074251"/>
                  <a:pt x="999067" y="764160"/>
                  <a:pt x="1409700" y="533443"/>
                </a:cubicBezTo>
                <a:cubicBezTo>
                  <a:pt x="1820333" y="302726"/>
                  <a:pt x="2146300" y="-4190"/>
                  <a:pt x="2463800" y="43"/>
                </a:cubicBezTo>
                <a:cubicBezTo>
                  <a:pt x="2781300" y="4276"/>
                  <a:pt x="2997200" y="326010"/>
                  <a:pt x="3314700" y="558843"/>
                </a:cubicBezTo>
                <a:cubicBezTo>
                  <a:pt x="3632200" y="791676"/>
                  <a:pt x="4368800" y="1397043"/>
                  <a:pt x="4368800" y="1397043"/>
                </a:cubicBezTo>
              </a:path>
            </a:pathLst>
          </a:custGeom>
          <a:noFill/>
          <a:ln w="25400" cap="flat" cmpd="sng">
            <a:solidFill>
              <a:srgbClr val="0432FF"/>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de-DE"/>
          </a:p>
        </p:txBody>
      </p:sp>
      <p:sp>
        <p:nvSpPr>
          <p:cNvPr id="5" name="TextBox 12">
            <a:extLst>
              <a:ext uri="{FF2B5EF4-FFF2-40B4-BE49-F238E27FC236}">
                <a16:creationId xmlns:a16="http://schemas.microsoft.com/office/drawing/2014/main" id="{198ADAF0-592C-4A48-B9E8-963EAA8BBCE4}"/>
              </a:ext>
            </a:extLst>
          </p:cNvPr>
          <p:cNvSpPr txBox="1">
            <a:spLocks noChangeArrowheads="1"/>
          </p:cNvSpPr>
          <p:nvPr/>
        </p:nvSpPr>
        <p:spPr bwMode="auto">
          <a:xfrm>
            <a:off x="2372851" y="798860"/>
            <a:ext cx="50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DE" dirty="0">
                <a:latin typeface="Calibri" panose="020F0502020204030204" pitchFamily="34" charset="0"/>
              </a:rPr>
              <a:t>s</a:t>
            </a:r>
          </a:p>
        </p:txBody>
      </p:sp>
      <p:sp>
        <p:nvSpPr>
          <p:cNvPr id="6" name="TextBox 14">
            <a:extLst>
              <a:ext uri="{FF2B5EF4-FFF2-40B4-BE49-F238E27FC236}">
                <a16:creationId xmlns:a16="http://schemas.microsoft.com/office/drawing/2014/main" id="{72C97C1B-E3BA-394A-A3BD-D5783750EBDA}"/>
              </a:ext>
            </a:extLst>
          </p:cNvPr>
          <p:cNvSpPr txBox="1">
            <a:spLocks noChangeArrowheads="1"/>
          </p:cNvSpPr>
          <p:nvPr/>
        </p:nvSpPr>
        <p:spPr bwMode="auto">
          <a:xfrm>
            <a:off x="4240286" y="808385"/>
            <a:ext cx="504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DE" dirty="0">
                <a:solidFill>
                  <a:srgbClr val="0000FF"/>
                </a:solidFill>
                <a:latin typeface="Calibri" panose="020F0502020204030204" pitchFamily="34" charset="0"/>
              </a:rPr>
              <a:t>u</a:t>
            </a:r>
          </a:p>
        </p:txBody>
      </p:sp>
      <p:sp>
        <p:nvSpPr>
          <p:cNvPr id="11" name="TextBox 10">
            <a:extLst>
              <a:ext uri="{FF2B5EF4-FFF2-40B4-BE49-F238E27FC236}">
                <a16:creationId xmlns:a16="http://schemas.microsoft.com/office/drawing/2014/main" id="{716B517F-5045-9844-9341-2DF29DDE702A}"/>
              </a:ext>
            </a:extLst>
          </p:cNvPr>
          <p:cNvSpPr txBox="1"/>
          <p:nvPr/>
        </p:nvSpPr>
        <p:spPr>
          <a:xfrm>
            <a:off x="7550486" y="1904174"/>
            <a:ext cx="651269" cy="461665"/>
          </a:xfrm>
          <a:prstGeom prst="rect">
            <a:avLst/>
          </a:prstGeom>
          <a:noFill/>
        </p:spPr>
        <p:txBody>
          <a:bodyPr wrap="none" rtlCol="0">
            <a:spAutoFit/>
          </a:bodyPr>
          <a:lstStyle/>
          <a:p>
            <a:r>
              <a:rPr lang="de-DE" sz="2400" dirty="0">
                <a:latin typeface="+mj-lt"/>
                <a:cs typeface="Arial"/>
              </a:rPr>
              <a:t>Zeit</a:t>
            </a:r>
          </a:p>
        </p:txBody>
      </p:sp>
      <p:cxnSp>
        <p:nvCxnSpPr>
          <p:cNvPr id="12" name="Straight Arrow Connector 11">
            <a:extLst>
              <a:ext uri="{FF2B5EF4-FFF2-40B4-BE49-F238E27FC236}">
                <a16:creationId xmlns:a16="http://schemas.microsoft.com/office/drawing/2014/main" id="{8CE0AE9B-71EE-5248-99D4-FA945CE3EE18}"/>
              </a:ext>
            </a:extLst>
          </p:cNvPr>
          <p:cNvCxnSpPr/>
          <p:nvPr/>
        </p:nvCxnSpPr>
        <p:spPr>
          <a:xfrm flipV="1">
            <a:off x="6949632" y="1617900"/>
            <a:ext cx="0" cy="53615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C3402712-7196-1646-9202-4876AA5423A6}"/>
              </a:ext>
            </a:extLst>
          </p:cNvPr>
          <p:cNvCxnSpPr>
            <a:cxnSpLocks/>
          </p:cNvCxnSpPr>
          <p:nvPr/>
        </p:nvCxnSpPr>
        <p:spPr>
          <a:xfrm rot="5400000" flipV="1">
            <a:off x="7217708" y="1885976"/>
            <a:ext cx="0" cy="53615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4851DEA-6A23-7449-84AF-F5FDA90B2BEE}"/>
              </a:ext>
            </a:extLst>
          </p:cNvPr>
          <p:cNvSpPr txBox="1"/>
          <p:nvPr/>
        </p:nvSpPr>
        <p:spPr>
          <a:xfrm>
            <a:off x="5668364" y="1167218"/>
            <a:ext cx="3537828" cy="461665"/>
          </a:xfrm>
          <a:prstGeom prst="rect">
            <a:avLst/>
          </a:prstGeom>
          <a:noFill/>
        </p:spPr>
        <p:txBody>
          <a:bodyPr wrap="none" rtlCol="0">
            <a:spAutoFit/>
          </a:bodyPr>
          <a:lstStyle/>
          <a:p>
            <a:r>
              <a:rPr lang="de-DE" sz="2400" dirty="0">
                <a:latin typeface="+mj-lt"/>
                <a:cs typeface="Arial"/>
              </a:rPr>
              <a:t>artikulatorische Prominenz</a:t>
            </a:r>
          </a:p>
        </p:txBody>
      </p:sp>
      <p:sp>
        <p:nvSpPr>
          <p:cNvPr id="15" name="TextBox 14">
            <a:extLst>
              <a:ext uri="{FF2B5EF4-FFF2-40B4-BE49-F238E27FC236}">
                <a16:creationId xmlns:a16="http://schemas.microsoft.com/office/drawing/2014/main" id="{6301E0C5-6043-CB4B-8654-0C059368027E}"/>
              </a:ext>
            </a:extLst>
          </p:cNvPr>
          <p:cNvSpPr txBox="1"/>
          <p:nvPr/>
        </p:nvSpPr>
        <p:spPr>
          <a:xfrm>
            <a:off x="252495" y="497710"/>
            <a:ext cx="7975581" cy="461665"/>
          </a:xfrm>
          <a:prstGeom prst="rect">
            <a:avLst/>
          </a:prstGeom>
          <a:noFill/>
        </p:spPr>
        <p:txBody>
          <a:bodyPr wrap="none" rtlCol="0">
            <a:spAutoFit/>
          </a:bodyPr>
          <a:lstStyle/>
          <a:p>
            <a:r>
              <a:rPr lang="de-DE" sz="2400" dirty="0">
                <a:latin typeface="+mj-lt"/>
                <a:cs typeface="Arial"/>
              </a:rPr>
              <a:t>Unabhängige Gesten für /s/ und /</a:t>
            </a:r>
            <a:r>
              <a:rPr lang="de-DE" sz="2400" dirty="0" err="1">
                <a:latin typeface="+mj-lt"/>
                <a:cs typeface="Arial"/>
              </a:rPr>
              <a:t>u</a:t>
            </a:r>
            <a:r>
              <a:rPr lang="de-DE" sz="2400" dirty="0">
                <a:latin typeface="+mj-lt"/>
                <a:cs typeface="Arial"/>
              </a:rPr>
              <a:t>/ die zeitlich überlappen</a:t>
            </a:r>
            <a:r>
              <a:rPr lang="de-DE" sz="2400" baseline="30000" dirty="0">
                <a:latin typeface="+mj-lt"/>
                <a:cs typeface="Arial"/>
              </a:rPr>
              <a:t>1-3</a:t>
            </a:r>
          </a:p>
        </p:txBody>
      </p:sp>
      <p:sp>
        <p:nvSpPr>
          <p:cNvPr id="16" name="TextBox 15">
            <a:extLst>
              <a:ext uri="{FF2B5EF4-FFF2-40B4-BE49-F238E27FC236}">
                <a16:creationId xmlns:a16="http://schemas.microsoft.com/office/drawing/2014/main" id="{DE39E382-502B-D546-915F-840795BED363}"/>
              </a:ext>
            </a:extLst>
          </p:cNvPr>
          <p:cNvSpPr txBox="1"/>
          <p:nvPr/>
        </p:nvSpPr>
        <p:spPr>
          <a:xfrm>
            <a:off x="125057" y="1078004"/>
            <a:ext cx="1566454" cy="461665"/>
          </a:xfrm>
          <a:prstGeom prst="rect">
            <a:avLst/>
          </a:prstGeom>
          <a:noFill/>
        </p:spPr>
        <p:txBody>
          <a:bodyPr wrap="none" rtlCol="0">
            <a:spAutoFit/>
          </a:bodyPr>
          <a:lstStyle/>
          <a:p>
            <a:r>
              <a:rPr lang="de-DE" sz="2400" dirty="0">
                <a:latin typeface="+mj-lt"/>
                <a:cs typeface="Arial"/>
              </a:rPr>
              <a:t>Produktion</a:t>
            </a:r>
          </a:p>
        </p:txBody>
      </p:sp>
      <p:sp>
        <p:nvSpPr>
          <p:cNvPr id="17" name="TextBox 16">
            <a:extLst>
              <a:ext uri="{FF2B5EF4-FFF2-40B4-BE49-F238E27FC236}">
                <a16:creationId xmlns:a16="http://schemas.microsoft.com/office/drawing/2014/main" id="{AEAD4B64-F816-CC49-92D5-261B31EEECDA}"/>
              </a:ext>
            </a:extLst>
          </p:cNvPr>
          <p:cNvSpPr txBox="1"/>
          <p:nvPr/>
        </p:nvSpPr>
        <p:spPr>
          <a:xfrm>
            <a:off x="125064" y="2819921"/>
            <a:ext cx="8076691" cy="830997"/>
          </a:xfrm>
          <a:prstGeom prst="rect">
            <a:avLst/>
          </a:prstGeom>
          <a:noFill/>
        </p:spPr>
        <p:txBody>
          <a:bodyPr wrap="square" rtlCol="0">
            <a:spAutoFit/>
          </a:bodyPr>
          <a:lstStyle/>
          <a:p>
            <a:r>
              <a:rPr lang="de-DE" sz="2400" dirty="0">
                <a:latin typeface="+mj-lt"/>
                <a:cs typeface="Arial"/>
              </a:rPr>
              <a:t>Akustik: aufgrund der Überlappung ist /s/ gerundet als [</a:t>
            </a:r>
            <a:r>
              <a:rPr lang="de-DE" sz="2400" dirty="0" err="1">
                <a:latin typeface="+mj-lt"/>
                <a:cs typeface="Arial"/>
              </a:rPr>
              <a:t>sʷ</a:t>
            </a:r>
            <a:r>
              <a:rPr lang="de-DE" sz="2400" dirty="0">
                <a:latin typeface="+mj-lt"/>
                <a:cs typeface="Arial"/>
              </a:rPr>
              <a:t>]  was akustisch zu einer Senkung der spektralen Energie führt.</a:t>
            </a:r>
          </a:p>
        </p:txBody>
      </p:sp>
      <p:sp>
        <p:nvSpPr>
          <p:cNvPr id="18" name="TextBox 17">
            <a:extLst>
              <a:ext uri="{FF2B5EF4-FFF2-40B4-BE49-F238E27FC236}">
                <a16:creationId xmlns:a16="http://schemas.microsoft.com/office/drawing/2014/main" id="{52ED3100-2DC6-944D-AC27-C59D29ECA255}"/>
              </a:ext>
            </a:extLst>
          </p:cNvPr>
          <p:cNvSpPr txBox="1"/>
          <p:nvPr/>
        </p:nvSpPr>
        <p:spPr>
          <a:xfrm>
            <a:off x="168860" y="3985600"/>
            <a:ext cx="8435588" cy="1200329"/>
          </a:xfrm>
          <a:prstGeom prst="rect">
            <a:avLst/>
          </a:prstGeom>
          <a:noFill/>
        </p:spPr>
        <p:txBody>
          <a:bodyPr wrap="square" rtlCol="0">
            <a:spAutoFit/>
          </a:bodyPr>
          <a:lstStyle/>
          <a:p>
            <a:r>
              <a:rPr lang="de-DE" sz="2400" dirty="0">
                <a:latin typeface="+mj-lt"/>
                <a:cs typeface="Arial"/>
              </a:rPr>
              <a:t>Perzeption: man nimmt nicht direkt [</a:t>
            </a:r>
            <a:r>
              <a:rPr lang="de-DE" sz="2400" dirty="0" err="1">
                <a:cs typeface="Arial"/>
              </a:rPr>
              <a:t>sʷ</a:t>
            </a:r>
            <a:r>
              <a:rPr lang="de-DE" sz="2400" dirty="0">
                <a:latin typeface="+mj-lt"/>
                <a:cs typeface="Arial"/>
              </a:rPr>
              <a:t>] sondern die dem zugrundeliegenden unabhängigen Gesten. Die hat zur Folge: </a:t>
            </a:r>
            <a:r>
              <a:rPr lang="de-DE" sz="2400" b="1" dirty="0">
                <a:latin typeface="+mj-lt"/>
                <a:cs typeface="Arial"/>
              </a:rPr>
              <a:t>die Lippenrundung wird nicht dem /s/ sondern dem /</a:t>
            </a:r>
            <a:r>
              <a:rPr lang="de-DE" sz="2400" b="1" dirty="0" err="1">
                <a:latin typeface="+mj-lt"/>
                <a:cs typeface="Arial"/>
              </a:rPr>
              <a:t>u</a:t>
            </a:r>
            <a:r>
              <a:rPr lang="de-DE" sz="2400" b="1" dirty="0">
                <a:latin typeface="+mj-lt"/>
                <a:cs typeface="Arial"/>
              </a:rPr>
              <a:t>/ zugeordnet</a:t>
            </a:r>
            <a:r>
              <a:rPr lang="de-DE" sz="2400" dirty="0">
                <a:latin typeface="+mj-lt"/>
                <a:cs typeface="Arial"/>
              </a:rPr>
              <a:t>.</a:t>
            </a:r>
          </a:p>
        </p:txBody>
      </p:sp>
      <p:sp>
        <p:nvSpPr>
          <p:cNvPr id="19" name="TextBox 18">
            <a:extLst>
              <a:ext uri="{FF2B5EF4-FFF2-40B4-BE49-F238E27FC236}">
                <a16:creationId xmlns:a16="http://schemas.microsoft.com/office/drawing/2014/main" id="{F5D08200-01C6-1D44-972F-92F28635C5CD}"/>
              </a:ext>
            </a:extLst>
          </p:cNvPr>
          <p:cNvSpPr txBox="1"/>
          <p:nvPr/>
        </p:nvSpPr>
        <p:spPr>
          <a:xfrm>
            <a:off x="168860" y="5511464"/>
            <a:ext cx="8291571" cy="1200329"/>
          </a:xfrm>
          <a:prstGeom prst="rect">
            <a:avLst/>
          </a:prstGeom>
          <a:noFill/>
        </p:spPr>
        <p:txBody>
          <a:bodyPr wrap="square" rtlCol="0">
            <a:spAutoFit/>
          </a:bodyPr>
          <a:lstStyle/>
          <a:p>
            <a:r>
              <a:rPr lang="de-DE" sz="2400" dirty="0">
                <a:latin typeface="+mj-lt"/>
                <a:cs typeface="Arial"/>
              </a:rPr>
              <a:t>Daher hört man nicht den Unterschied zwischen /s/ in '</a:t>
            </a:r>
            <a:r>
              <a:rPr lang="de-DE" sz="2400" dirty="0" err="1">
                <a:latin typeface="+mj-lt"/>
                <a:cs typeface="Arial"/>
              </a:rPr>
              <a:t>see</a:t>
            </a:r>
            <a:r>
              <a:rPr lang="de-DE" sz="2400" dirty="0">
                <a:latin typeface="+mj-lt"/>
                <a:cs typeface="Arial"/>
              </a:rPr>
              <a:t>' und 'Sue', </a:t>
            </a:r>
            <a:r>
              <a:rPr lang="de-DE" sz="2400" b="1" dirty="0">
                <a:latin typeface="+mj-lt"/>
                <a:cs typeface="Arial"/>
              </a:rPr>
              <a:t>obwohl akustisch sie ganz unterschiedlich sind </a:t>
            </a:r>
            <a:r>
              <a:rPr lang="de-DE" sz="2400" dirty="0">
                <a:latin typeface="+mj-lt"/>
                <a:cs typeface="Arial"/>
              </a:rPr>
              <a:t>(man hört nur den Unterschied wenn man den Vokal wegschneidet).</a:t>
            </a:r>
          </a:p>
        </p:txBody>
      </p:sp>
    </p:spTree>
    <p:extLst>
      <p:ext uri="{BB962C8B-B14F-4D97-AF65-F5344CB8AC3E}">
        <p14:creationId xmlns:p14="http://schemas.microsoft.com/office/powerpoint/2010/main" val="270386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a:extLst>
              <a:ext uri="{FF2B5EF4-FFF2-40B4-BE49-F238E27FC236}">
                <a16:creationId xmlns:a16="http://schemas.microsoft.com/office/drawing/2014/main" id="{4AD350D5-9888-574D-8754-32CC3319147F}"/>
              </a:ext>
            </a:extLst>
          </p:cNvPr>
          <p:cNvSpPr>
            <a:spLocks noChangeArrowheads="1"/>
          </p:cNvSpPr>
          <p:nvPr/>
        </p:nvSpPr>
        <p:spPr bwMode="auto">
          <a:xfrm>
            <a:off x="1762712" y="0"/>
            <a:ext cx="489752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r>
              <a:rPr lang="en-GB" sz="2400" dirty="0">
                <a:latin typeface="Calibri"/>
                <a:cs typeface="Calibri"/>
              </a:rPr>
              <a:t>Parsing in </a:t>
            </a:r>
            <a:r>
              <a:rPr lang="en-GB" sz="2400" dirty="0" err="1">
                <a:latin typeface="Calibri"/>
                <a:cs typeface="Calibri"/>
              </a:rPr>
              <a:t>Produktion</a:t>
            </a:r>
            <a:r>
              <a:rPr lang="en-GB" sz="2400" dirty="0">
                <a:latin typeface="Calibri"/>
                <a:cs typeface="Calibri"/>
              </a:rPr>
              <a:t> und </a:t>
            </a:r>
            <a:r>
              <a:rPr lang="en-GB" sz="2400" dirty="0" err="1">
                <a:latin typeface="Calibri"/>
                <a:cs typeface="Calibri"/>
              </a:rPr>
              <a:t>Perzeption</a:t>
            </a:r>
            <a:endParaRPr lang="de-DE" sz="2400" dirty="0">
              <a:latin typeface="Calibri"/>
              <a:cs typeface="Calibri"/>
            </a:endParaRPr>
          </a:p>
        </p:txBody>
      </p:sp>
      <p:sp>
        <p:nvSpPr>
          <p:cNvPr id="6" name="TextBox 5">
            <a:extLst>
              <a:ext uri="{FF2B5EF4-FFF2-40B4-BE49-F238E27FC236}">
                <a16:creationId xmlns:a16="http://schemas.microsoft.com/office/drawing/2014/main" id="{CD6262FA-9FCC-5C43-86BD-C4E61E92C8B9}"/>
              </a:ext>
            </a:extLst>
          </p:cNvPr>
          <p:cNvSpPr txBox="1"/>
          <p:nvPr/>
        </p:nvSpPr>
        <p:spPr>
          <a:xfrm>
            <a:off x="647076" y="548680"/>
            <a:ext cx="7128792" cy="461665"/>
          </a:xfrm>
          <a:prstGeom prst="rect">
            <a:avLst/>
          </a:prstGeom>
          <a:noFill/>
        </p:spPr>
        <p:txBody>
          <a:bodyPr wrap="square" rtlCol="0">
            <a:spAutoFit/>
          </a:bodyPr>
          <a:lstStyle/>
          <a:p>
            <a:r>
              <a:rPr lang="de-DE" sz="2400" dirty="0">
                <a:latin typeface="+mj-lt"/>
                <a:cs typeface="Arial"/>
              </a:rPr>
              <a:t>Den Unterschied </a:t>
            </a:r>
          </a:p>
        </p:txBody>
      </p:sp>
    </p:spTree>
    <p:extLst>
      <p:ext uri="{BB962C8B-B14F-4D97-AF65-F5344CB8AC3E}">
        <p14:creationId xmlns:p14="http://schemas.microsoft.com/office/powerpoint/2010/main" val="419788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AFF16E51-53E3-9149-AA5A-7E2A06B2D147}"/>
              </a:ext>
            </a:extLst>
          </p:cNvPr>
          <p:cNvSpPr>
            <a:spLocks noChangeArrowheads="1"/>
          </p:cNvSpPr>
          <p:nvPr/>
        </p:nvSpPr>
        <p:spPr bwMode="auto">
          <a:xfrm>
            <a:off x="1115616" y="65656"/>
            <a:ext cx="5019252"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r>
              <a:rPr lang="en-GB" sz="2400" dirty="0">
                <a:latin typeface="Calibri"/>
                <a:cs typeface="Calibri"/>
              </a:rPr>
              <a:t>Parsing in </a:t>
            </a:r>
            <a:r>
              <a:rPr lang="en-GB" sz="2400" dirty="0" err="1">
                <a:latin typeface="Calibri"/>
                <a:cs typeface="Calibri"/>
              </a:rPr>
              <a:t>Produktion</a:t>
            </a:r>
            <a:r>
              <a:rPr lang="en-GB" sz="2400" dirty="0">
                <a:latin typeface="Calibri"/>
                <a:cs typeface="Calibri"/>
              </a:rPr>
              <a:t> und </a:t>
            </a:r>
            <a:r>
              <a:rPr lang="en-GB" sz="2400" dirty="0" err="1">
                <a:latin typeface="Calibri"/>
                <a:cs typeface="Calibri"/>
              </a:rPr>
              <a:t>Perzeption</a:t>
            </a:r>
            <a:endParaRPr lang="de-DE" sz="2400" dirty="0">
              <a:latin typeface="Calibri"/>
              <a:cs typeface="Calibri"/>
            </a:endParaRPr>
          </a:p>
        </p:txBody>
      </p:sp>
      <p:sp>
        <p:nvSpPr>
          <p:cNvPr id="3" name="TextBox 2">
            <a:extLst>
              <a:ext uri="{FF2B5EF4-FFF2-40B4-BE49-F238E27FC236}">
                <a16:creationId xmlns:a16="http://schemas.microsoft.com/office/drawing/2014/main" id="{0236840D-D386-5048-B271-A1814CDCED75}"/>
              </a:ext>
            </a:extLst>
          </p:cNvPr>
          <p:cNvSpPr txBox="1"/>
          <p:nvPr/>
        </p:nvSpPr>
        <p:spPr>
          <a:xfrm>
            <a:off x="17447" y="519580"/>
            <a:ext cx="7808832" cy="830997"/>
          </a:xfrm>
          <a:prstGeom prst="rect">
            <a:avLst/>
          </a:prstGeom>
          <a:noFill/>
        </p:spPr>
        <p:txBody>
          <a:bodyPr wrap="square" rtlCol="0">
            <a:spAutoFit/>
          </a:bodyPr>
          <a:lstStyle/>
          <a:p>
            <a:r>
              <a:rPr lang="de-DE" sz="2400" dirty="0">
                <a:latin typeface="+mj-lt"/>
                <a:cs typeface="Arial"/>
              </a:rPr>
              <a:t>Ein 11-stufiges Kontinuum zwischen /s/ und /</a:t>
            </a:r>
            <a:r>
              <a:rPr lang="de-DE" sz="2400" dirty="0" err="1">
                <a:latin typeface="+mj-lt"/>
                <a:cs typeface="Arial"/>
              </a:rPr>
              <a:t>ʃ</a:t>
            </a:r>
            <a:r>
              <a:rPr lang="de-DE" sz="2400" dirty="0">
                <a:latin typeface="+mj-lt"/>
                <a:cs typeface="Arial"/>
              </a:rPr>
              <a:t>/ wird synthetisiert (durch Senkung der Frikativ-Energie)</a:t>
            </a:r>
          </a:p>
        </p:txBody>
      </p:sp>
      <p:sp>
        <p:nvSpPr>
          <p:cNvPr id="4" name="TextBox 3">
            <a:extLst>
              <a:ext uri="{FF2B5EF4-FFF2-40B4-BE49-F238E27FC236}">
                <a16:creationId xmlns:a16="http://schemas.microsoft.com/office/drawing/2014/main" id="{881EA7DE-8908-9049-B414-125FA31D0C5B}"/>
              </a:ext>
            </a:extLst>
          </p:cNvPr>
          <p:cNvSpPr txBox="1"/>
          <p:nvPr/>
        </p:nvSpPr>
        <p:spPr>
          <a:xfrm>
            <a:off x="41848" y="1440371"/>
            <a:ext cx="9102152" cy="1200329"/>
          </a:xfrm>
          <a:prstGeom prst="rect">
            <a:avLst/>
          </a:prstGeom>
          <a:noFill/>
        </p:spPr>
        <p:txBody>
          <a:bodyPr wrap="square" rtlCol="0">
            <a:spAutoFit/>
          </a:bodyPr>
          <a:lstStyle/>
          <a:p>
            <a:r>
              <a:rPr lang="de-DE" sz="2400" dirty="0">
                <a:latin typeface="+mj-lt"/>
                <a:cs typeface="Arial"/>
              </a:rPr>
              <a:t>Die 11 Tokens aus dem Kontinuum werden einzeln vor einem /</a:t>
            </a:r>
            <a:r>
              <a:rPr lang="de-DE" sz="2400" dirty="0" err="1">
                <a:latin typeface="+mj-lt"/>
                <a:cs typeface="Arial"/>
              </a:rPr>
              <a:t>u</a:t>
            </a:r>
            <a:r>
              <a:rPr lang="de-DE" sz="2400" dirty="0">
                <a:latin typeface="+mj-lt"/>
                <a:cs typeface="Arial"/>
              </a:rPr>
              <a:t>/ und /a/ </a:t>
            </a:r>
            <a:r>
              <a:rPr lang="de-DE" sz="2400" dirty="0" err="1">
                <a:latin typeface="+mj-lt"/>
                <a:cs typeface="Arial"/>
              </a:rPr>
              <a:t>gesplicet</a:t>
            </a:r>
            <a:r>
              <a:rPr lang="de-DE" sz="2400" dirty="0">
                <a:latin typeface="+mj-lt"/>
                <a:cs typeface="Arial"/>
              </a:rPr>
              <a:t>. Hörer nehmen also Fu oder </a:t>
            </a:r>
            <a:r>
              <a:rPr lang="de-DE" sz="2400" dirty="0" err="1">
                <a:latin typeface="+mj-lt"/>
                <a:cs typeface="Arial"/>
              </a:rPr>
              <a:t>Fa</a:t>
            </a:r>
            <a:r>
              <a:rPr lang="de-DE" sz="2400" dirty="0">
                <a:latin typeface="+mj-lt"/>
                <a:cs typeface="Arial"/>
              </a:rPr>
              <a:t> wahr, wo F ein Stimulus aus dem Kontinuum ist. Sie müssen sagen: war F /s/ oder /</a:t>
            </a:r>
            <a:r>
              <a:rPr lang="de-DE" sz="2400" dirty="0" err="1">
                <a:cs typeface="Arial"/>
              </a:rPr>
              <a:t>ʃ</a:t>
            </a:r>
            <a:r>
              <a:rPr lang="de-DE" sz="2400" dirty="0">
                <a:latin typeface="+mj-lt"/>
                <a:cs typeface="Arial"/>
              </a:rPr>
              <a:t>/?</a:t>
            </a:r>
          </a:p>
        </p:txBody>
      </p:sp>
      <p:sp>
        <p:nvSpPr>
          <p:cNvPr id="5" name="TextBox 4">
            <a:extLst>
              <a:ext uri="{FF2B5EF4-FFF2-40B4-BE49-F238E27FC236}">
                <a16:creationId xmlns:a16="http://schemas.microsoft.com/office/drawing/2014/main" id="{200EC28E-4C25-EA45-BCAA-3C92E9502FD3}"/>
              </a:ext>
            </a:extLst>
          </p:cNvPr>
          <p:cNvSpPr txBox="1"/>
          <p:nvPr/>
        </p:nvSpPr>
        <p:spPr>
          <a:xfrm>
            <a:off x="107504" y="2913363"/>
            <a:ext cx="5824351" cy="461665"/>
          </a:xfrm>
          <a:prstGeom prst="rect">
            <a:avLst/>
          </a:prstGeom>
          <a:noFill/>
        </p:spPr>
        <p:txBody>
          <a:bodyPr wrap="none" rtlCol="0">
            <a:spAutoFit/>
          </a:bodyPr>
          <a:lstStyle/>
          <a:p>
            <a:r>
              <a:rPr lang="de-DE" sz="2400" dirty="0">
                <a:latin typeface="+mj-lt"/>
                <a:cs typeface="Arial"/>
              </a:rPr>
              <a:t>Sie antworten viel mehr mit /s/ vor /</a:t>
            </a:r>
            <a:r>
              <a:rPr lang="de-DE" sz="2400" dirty="0" err="1">
                <a:latin typeface="+mj-lt"/>
                <a:cs typeface="Arial"/>
              </a:rPr>
              <a:t>u</a:t>
            </a:r>
            <a:r>
              <a:rPr lang="de-DE" sz="2400" dirty="0">
                <a:latin typeface="+mj-lt"/>
                <a:cs typeface="Arial"/>
              </a:rPr>
              <a:t>/, weil: </a:t>
            </a:r>
          </a:p>
        </p:txBody>
      </p:sp>
      <p:sp>
        <p:nvSpPr>
          <p:cNvPr id="6" name="TextBox 5">
            <a:extLst>
              <a:ext uri="{FF2B5EF4-FFF2-40B4-BE49-F238E27FC236}">
                <a16:creationId xmlns:a16="http://schemas.microsoft.com/office/drawing/2014/main" id="{C1808D68-61F5-284B-B747-39B41FA5FB34}"/>
              </a:ext>
            </a:extLst>
          </p:cNvPr>
          <p:cNvSpPr txBox="1"/>
          <p:nvPr/>
        </p:nvSpPr>
        <p:spPr>
          <a:xfrm>
            <a:off x="251520" y="3482973"/>
            <a:ext cx="9144000" cy="461665"/>
          </a:xfrm>
          <a:prstGeom prst="rect">
            <a:avLst/>
          </a:prstGeom>
          <a:noFill/>
        </p:spPr>
        <p:txBody>
          <a:bodyPr wrap="square" rtlCol="0">
            <a:spAutoFit/>
          </a:bodyPr>
          <a:lstStyle/>
          <a:p>
            <a:r>
              <a:rPr lang="de-DE" sz="2400" dirty="0">
                <a:latin typeface="+mj-lt"/>
                <a:cs typeface="Arial"/>
              </a:rPr>
              <a:t>1. Hörer parsen ein Teil der Energie</a:t>
            </a:r>
          </a:p>
        </p:txBody>
      </p:sp>
    </p:spTree>
    <p:extLst>
      <p:ext uri="{BB962C8B-B14F-4D97-AF65-F5344CB8AC3E}">
        <p14:creationId xmlns:p14="http://schemas.microsoft.com/office/powerpoint/2010/main" val="253793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CF8FDE-ED6E-3540-89D4-B193B26F6317}"/>
              </a:ext>
            </a:extLst>
          </p:cNvPr>
          <p:cNvSpPr txBox="1"/>
          <p:nvPr/>
        </p:nvSpPr>
        <p:spPr>
          <a:xfrm>
            <a:off x="2987824" y="2967335"/>
            <a:ext cx="2088232" cy="461665"/>
          </a:xfrm>
          <a:prstGeom prst="rect">
            <a:avLst/>
          </a:prstGeom>
          <a:noFill/>
        </p:spPr>
        <p:txBody>
          <a:bodyPr wrap="square" rtlCol="0">
            <a:spAutoFit/>
          </a:bodyPr>
          <a:lstStyle/>
          <a:p>
            <a:r>
              <a:rPr lang="de-DE" sz="2400" dirty="0">
                <a:latin typeface="+mj-lt"/>
                <a:cs typeface="Arial"/>
                <a:hlinkClick r:id="rId2"/>
              </a:rPr>
              <a:t>Neckar cube</a:t>
            </a:r>
            <a:r>
              <a:rPr lang="de-DE" sz="2400" dirty="0">
                <a:latin typeface="+mj-lt"/>
                <a:cs typeface="Arial"/>
              </a:rPr>
              <a:t> </a:t>
            </a:r>
          </a:p>
        </p:txBody>
      </p:sp>
      <p:sp>
        <p:nvSpPr>
          <p:cNvPr id="4" name="TextBox 3">
            <a:extLst>
              <a:ext uri="{FF2B5EF4-FFF2-40B4-BE49-F238E27FC236}">
                <a16:creationId xmlns:a16="http://schemas.microsoft.com/office/drawing/2014/main" id="{9A867B5A-41AA-714F-AD1A-5C741468366B}"/>
              </a:ext>
            </a:extLst>
          </p:cNvPr>
          <p:cNvSpPr txBox="1"/>
          <p:nvPr/>
        </p:nvSpPr>
        <p:spPr>
          <a:xfrm>
            <a:off x="971600" y="1340768"/>
            <a:ext cx="4483920" cy="461665"/>
          </a:xfrm>
          <a:prstGeom prst="rect">
            <a:avLst/>
          </a:prstGeom>
          <a:noFill/>
        </p:spPr>
        <p:txBody>
          <a:bodyPr wrap="none" rtlCol="0">
            <a:spAutoFit/>
          </a:bodyPr>
          <a:lstStyle/>
          <a:p>
            <a:r>
              <a:rPr lang="de-DE" sz="2400" dirty="0">
                <a:latin typeface="+mj-lt"/>
                <a:cs typeface="Arial"/>
              </a:rPr>
              <a:t>Lautwandelmodell von John </a:t>
            </a:r>
            <a:r>
              <a:rPr lang="de-DE" sz="2400" dirty="0" err="1">
                <a:latin typeface="+mj-lt"/>
                <a:cs typeface="Arial"/>
              </a:rPr>
              <a:t>Ohala</a:t>
            </a:r>
            <a:endParaRPr lang="de-DE" sz="2400" dirty="0">
              <a:latin typeface="+mj-lt"/>
              <a:cs typeface="Arial"/>
            </a:endParaRPr>
          </a:p>
        </p:txBody>
      </p:sp>
      <p:sp>
        <p:nvSpPr>
          <p:cNvPr id="5" name="TextBox 4">
            <a:extLst>
              <a:ext uri="{FF2B5EF4-FFF2-40B4-BE49-F238E27FC236}">
                <a16:creationId xmlns:a16="http://schemas.microsoft.com/office/drawing/2014/main" id="{0F97A084-4C47-8149-8FBF-E54F35DE0CA9}"/>
              </a:ext>
            </a:extLst>
          </p:cNvPr>
          <p:cNvSpPr txBox="1"/>
          <p:nvPr/>
        </p:nvSpPr>
        <p:spPr>
          <a:xfrm>
            <a:off x="971600" y="1827006"/>
            <a:ext cx="7776864" cy="1569660"/>
          </a:xfrm>
          <a:prstGeom prst="rect">
            <a:avLst/>
          </a:prstGeom>
          <a:noFill/>
        </p:spPr>
        <p:txBody>
          <a:bodyPr wrap="square" rtlCol="0">
            <a:spAutoFit/>
          </a:bodyPr>
          <a:lstStyle/>
          <a:p>
            <a:r>
              <a:rPr lang="de-DE" sz="2400" dirty="0" err="1">
                <a:latin typeface="+mj-lt"/>
                <a:cs typeface="Arial"/>
              </a:rPr>
              <a:t>Parsing</a:t>
            </a:r>
            <a:r>
              <a:rPr lang="de-DE" sz="2400" dirty="0">
                <a:latin typeface="+mj-lt"/>
                <a:cs typeface="Arial"/>
              </a:rPr>
              <a:t> – die Zuordnung von </a:t>
            </a:r>
            <a:r>
              <a:rPr lang="de-DE" sz="2400" dirty="0" err="1">
                <a:latin typeface="+mj-lt"/>
                <a:cs typeface="Arial"/>
              </a:rPr>
              <a:t>Cues</a:t>
            </a:r>
            <a:r>
              <a:rPr lang="de-DE" sz="2400" dirty="0">
                <a:latin typeface="+mj-lt"/>
                <a:cs typeface="Arial"/>
              </a:rPr>
              <a:t> in der Zeit zu Phonemen ist zwei- oder mehrdeutig. (Und daher ist Wandel kategorial: der Hörer parst </a:t>
            </a:r>
            <a:r>
              <a:rPr lang="de-DE" sz="2400" dirty="0" err="1">
                <a:latin typeface="+mj-lt"/>
                <a:cs typeface="Arial"/>
              </a:rPr>
              <a:t>zB</a:t>
            </a:r>
            <a:r>
              <a:rPr lang="de-DE" sz="2400" dirty="0">
                <a:latin typeface="+mj-lt"/>
                <a:cs typeface="Arial"/>
              </a:rPr>
              <a:t> die Energie Senkung mit entweder /</a:t>
            </a:r>
            <a:r>
              <a:rPr lang="de-DE" sz="2400" dirty="0" err="1">
                <a:latin typeface="+mj-lt"/>
                <a:cs typeface="Arial"/>
              </a:rPr>
              <a:t>u</a:t>
            </a:r>
            <a:r>
              <a:rPr lang="de-DE" sz="2400" dirty="0">
                <a:latin typeface="+mj-lt"/>
                <a:cs typeface="Arial"/>
              </a:rPr>
              <a:t>/ oder /s/</a:t>
            </a:r>
          </a:p>
        </p:txBody>
      </p:sp>
      <p:sp>
        <p:nvSpPr>
          <p:cNvPr id="6" name="TextBox 5">
            <a:extLst>
              <a:ext uri="{FF2B5EF4-FFF2-40B4-BE49-F238E27FC236}">
                <a16:creationId xmlns:a16="http://schemas.microsoft.com/office/drawing/2014/main" id="{67DC4DD2-AFF7-E34A-B896-B06CAB428594}"/>
              </a:ext>
            </a:extLst>
          </p:cNvPr>
          <p:cNvSpPr txBox="1"/>
          <p:nvPr/>
        </p:nvSpPr>
        <p:spPr>
          <a:xfrm>
            <a:off x="1115616" y="3645024"/>
            <a:ext cx="8918403" cy="461665"/>
          </a:xfrm>
          <a:prstGeom prst="rect">
            <a:avLst/>
          </a:prstGeom>
          <a:noFill/>
        </p:spPr>
        <p:txBody>
          <a:bodyPr wrap="none" rtlCol="0">
            <a:spAutoFit/>
          </a:bodyPr>
          <a:lstStyle/>
          <a:p>
            <a:r>
              <a:rPr lang="de-DE" sz="2400" dirty="0">
                <a:latin typeface="+mj-lt"/>
                <a:cs typeface="Arial"/>
              </a:rPr>
              <a:t>In /</a:t>
            </a:r>
            <a:r>
              <a:rPr lang="de-DE" sz="2400" dirty="0" err="1">
                <a:latin typeface="+mj-lt"/>
                <a:cs typeface="Arial"/>
              </a:rPr>
              <a:t>su</a:t>
            </a:r>
            <a:r>
              <a:rPr lang="de-DE" sz="2400" dirty="0">
                <a:latin typeface="+mj-lt"/>
                <a:cs typeface="Arial"/>
              </a:rPr>
              <a:t>/ wird in der Regelfall die Energiesenkung dem Vokal zugeordnet</a:t>
            </a:r>
          </a:p>
        </p:txBody>
      </p:sp>
      <p:sp>
        <p:nvSpPr>
          <p:cNvPr id="7" name="TextBox 6">
            <a:extLst>
              <a:ext uri="{FF2B5EF4-FFF2-40B4-BE49-F238E27FC236}">
                <a16:creationId xmlns:a16="http://schemas.microsoft.com/office/drawing/2014/main" id="{BE9A01FB-2086-0C45-B90F-67E32FFDE000}"/>
              </a:ext>
            </a:extLst>
          </p:cNvPr>
          <p:cNvSpPr txBox="1"/>
          <p:nvPr/>
        </p:nvSpPr>
        <p:spPr>
          <a:xfrm>
            <a:off x="616854" y="4272444"/>
            <a:ext cx="10130081" cy="461665"/>
          </a:xfrm>
          <a:prstGeom prst="rect">
            <a:avLst/>
          </a:prstGeom>
          <a:noFill/>
        </p:spPr>
        <p:txBody>
          <a:bodyPr wrap="none" rtlCol="0">
            <a:spAutoFit/>
          </a:bodyPr>
          <a:lstStyle/>
          <a:p>
            <a:r>
              <a:rPr lang="de-DE" sz="2400" dirty="0">
                <a:latin typeface="+mj-lt"/>
                <a:cs typeface="Arial"/>
              </a:rPr>
              <a:t>Ausnahmsweise könnte jedoch der Hörer die Energiesenkung dem /s/ zuordnen.</a:t>
            </a:r>
          </a:p>
        </p:txBody>
      </p:sp>
      <p:sp>
        <p:nvSpPr>
          <p:cNvPr id="8" name="TextBox 7">
            <a:extLst>
              <a:ext uri="{FF2B5EF4-FFF2-40B4-BE49-F238E27FC236}">
                <a16:creationId xmlns:a16="http://schemas.microsoft.com/office/drawing/2014/main" id="{67A53034-083B-0D40-8754-8F8A8D3E2CDE}"/>
              </a:ext>
            </a:extLst>
          </p:cNvPr>
          <p:cNvSpPr txBox="1"/>
          <p:nvPr/>
        </p:nvSpPr>
        <p:spPr>
          <a:xfrm>
            <a:off x="1039333" y="5286399"/>
            <a:ext cx="7133067" cy="1569660"/>
          </a:xfrm>
          <a:prstGeom prst="rect">
            <a:avLst/>
          </a:prstGeom>
          <a:noFill/>
        </p:spPr>
        <p:txBody>
          <a:bodyPr wrap="square" rtlCol="0">
            <a:spAutoFit/>
          </a:bodyPr>
          <a:lstStyle/>
          <a:p>
            <a:r>
              <a:rPr lang="de-DE" sz="2400" dirty="0">
                <a:latin typeface="+mj-lt"/>
                <a:cs typeface="Arial"/>
              </a:rPr>
              <a:t>In dem Fall perzipiert der Hörer /Su/ und nicht /</a:t>
            </a:r>
            <a:r>
              <a:rPr lang="de-DE" sz="2400" dirty="0" err="1">
                <a:latin typeface="+mj-lt"/>
                <a:cs typeface="Arial"/>
              </a:rPr>
              <a:t>su</a:t>
            </a:r>
            <a:r>
              <a:rPr lang="de-DE" sz="2400" dirty="0">
                <a:latin typeface="+mj-lt"/>
                <a:cs typeface="Arial"/>
              </a:rPr>
              <a:t>/. Ein sogenannter Mini-Lautwandel findet statt – hier weil der Hörer für die </a:t>
            </a:r>
            <a:r>
              <a:rPr lang="de-DE" sz="2400" dirty="0" err="1">
                <a:latin typeface="+mj-lt"/>
                <a:cs typeface="Arial"/>
              </a:rPr>
              <a:t>Koartikulation</a:t>
            </a:r>
            <a:r>
              <a:rPr lang="de-DE" sz="2400" dirty="0">
                <a:latin typeface="+mj-lt"/>
                <a:cs typeface="Arial"/>
              </a:rPr>
              <a:t> nicht kompensiert (= ordnet die Energiesenkung nicht dem Vokal zu).</a:t>
            </a:r>
          </a:p>
        </p:txBody>
      </p:sp>
    </p:spTree>
    <p:extLst>
      <p:ext uri="{BB962C8B-B14F-4D97-AF65-F5344CB8AC3E}">
        <p14:creationId xmlns:p14="http://schemas.microsoft.com/office/powerpoint/2010/main" val="124118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5190B2F5-E571-014B-900C-6FD82B9A2678}"/>
              </a:ext>
            </a:extLst>
          </p:cNvPr>
          <p:cNvSpPr>
            <a:spLocks noChangeArrowheads="1"/>
          </p:cNvSpPr>
          <p:nvPr/>
        </p:nvSpPr>
        <p:spPr bwMode="auto">
          <a:xfrm>
            <a:off x="971600" y="188640"/>
            <a:ext cx="525658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r>
              <a:rPr lang="en-GB" sz="2400" dirty="0" err="1">
                <a:latin typeface="Calibri"/>
                <a:cs typeface="Calibri"/>
              </a:rPr>
              <a:t>Ohala</a:t>
            </a:r>
            <a:r>
              <a:rPr lang="en-GB" sz="2400" dirty="0">
                <a:latin typeface="Calibri"/>
                <a:cs typeface="Calibri"/>
              </a:rPr>
              <a:t>: </a:t>
            </a:r>
            <a:r>
              <a:rPr lang="en-GB" sz="2400" dirty="0" err="1">
                <a:latin typeface="Calibri"/>
                <a:cs typeface="Calibri"/>
              </a:rPr>
              <a:t>Lautwandel</a:t>
            </a:r>
            <a:r>
              <a:rPr lang="en-GB" sz="2400" dirty="0">
                <a:latin typeface="Calibri"/>
                <a:cs typeface="Calibri"/>
              </a:rPr>
              <a:t> und </a:t>
            </a:r>
            <a:r>
              <a:rPr lang="en-GB" sz="2400" dirty="0" err="1">
                <a:latin typeface="Calibri"/>
                <a:cs typeface="Calibri"/>
              </a:rPr>
              <a:t>hypocorrection</a:t>
            </a:r>
            <a:endParaRPr lang="de-DE" sz="2400" dirty="0">
              <a:latin typeface="Calibri"/>
              <a:cs typeface="Calibri"/>
            </a:endParaRPr>
          </a:p>
        </p:txBody>
      </p:sp>
      <p:sp>
        <p:nvSpPr>
          <p:cNvPr id="5" name="TextBox 4">
            <a:extLst>
              <a:ext uri="{FF2B5EF4-FFF2-40B4-BE49-F238E27FC236}">
                <a16:creationId xmlns:a16="http://schemas.microsoft.com/office/drawing/2014/main" id="{83D63D38-051B-FF4C-9BA5-304DD997113C}"/>
              </a:ext>
            </a:extLst>
          </p:cNvPr>
          <p:cNvSpPr txBox="1"/>
          <p:nvPr/>
        </p:nvSpPr>
        <p:spPr>
          <a:xfrm>
            <a:off x="611560" y="1052736"/>
            <a:ext cx="2120902" cy="461665"/>
          </a:xfrm>
          <a:prstGeom prst="rect">
            <a:avLst/>
          </a:prstGeom>
          <a:noFill/>
        </p:spPr>
        <p:txBody>
          <a:bodyPr wrap="none" rtlCol="0">
            <a:spAutoFit/>
          </a:bodyPr>
          <a:lstStyle/>
          <a:p>
            <a:r>
              <a:rPr lang="de-DE" sz="2400" dirty="0" err="1">
                <a:latin typeface="+mj-lt"/>
                <a:cs typeface="Arial"/>
              </a:rPr>
              <a:t>Hypocorrection</a:t>
            </a:r>
            <a:endParaRPr lang="de-DE" sz="2400" dirty="0">
              <a:latin typeface="+mj-lt"/>
              <a:cs typeface="Arial"/>
            </a:endParaRPr>
          </a:p>
        </p:txBody>
      </p:sp>
      <p:sp>
        <p:nvSpPr>
          <p:cNvPr id="6" name="TextBox 5">
            <a:extLst>
              <a:ext uri="{FF2B5EF4-FFF2-40B4-BE49-F238E27FC236}">
                <a16:creationId xmlns:a16="http://schemas.microsoft.com/office/drawing/2014/main" id="{93880078-0DB6-2445-B429-B141E380AB61}"/>
              </a:ext>
            </a:extLst>
          </p:cNvPr>
          <p:cNvSpPr txBox="1"/>
          <p:nvPr/>
        </p:nvSpPr>
        <p:spPr>
          <a:xfrm>
            <a:off x="251520" y="1844824"/>
            <a:ext cx="8208912" cy="1200329"/>
          </a:xfrm>
          <a:prstGeom prst="rect">
            <a:avLst/>
          </a:prstGeom>
          <a:noFill/>
        </p:spPr>
        <p:txBody>
          <a:bodyPr wrap="square" rtlCol="0">
            <a:spAutoFit/>
          </a:bodyPr>
          <a:lstStyle/>
          <a:p>
            <a:r>
              <a:rPr lang="de-DE" sz="2400" dirty="0" err="1">
                <a:latin typeface="+mj-lt"/>
                <a:cs typeface="Arial"/>
              </a:rPr>
              <a:t>Listeners</a:t>
            </a:r>
            <a:r>
              <a:rPr lang="de-DE" sz="2400" dirty="0">
                <a:latin typeface="+mj-lt"/>
                <a:cs typeface="Arial"/>
              </a:rPr>
              <a:t> parse an </a:t>
            </a:r>
            <a:r>
              <a:rPr lang="de-DE" sz="2400" dirty="0" err="1">
                <a:latin typeface="+mj-lt"/>
                <a:cs typeface="Arial"/>
              </a:rPr>
              <a:t>insufficient</a:t>
            </a:r>
            <a:r>
              <a:rPr lang="de-DE" sz="2400" dirty="0">
                <a:latin typeface="+mj-lt"/>
                <a:cs typeface="Arial"/>
              </a:rPr>
              <a:t> </a:t>
            </a:r>
            <a:r>
              <a:rPr lang="de-DE" sz="2400" dirty="0" err="1">
                <a:latin typeface="+mj-lt"/>
                <a:cs typeface="Arial"/>
              </a:rPr>
              <a:t>amount</a:t>
            </a:r>
            <a:r>
              <a:rPr lang="de-DE" sz="2400" dirty="0">
                <a:latin typeface="+mj-lt"/>
                <a:cs typeface="Arial"/>
              </a:rPr>
              <a:t> </a:t>
            </a:r>
            <a:r>
              <a:rPr lang="de-DE" sz="2400" dirty="0" err="1">
                <a:latin typeface="+mj-lt"/>
                <a:cs typeface="Arial"/>
              </a:rPr>
              <a:t>of</a:t>
            </a:r>
            <a:r>
              <a:rPr lang="de-DE" sz="2400" dirty="0">
                <a:latin typeface="+mj-lt"/>
                <a:cs typeface="Arial"/>
              </a:rPr>
              <a:t> </a:t>
            </a:r>
            <a:r>
              <a:rPr lang="de-DE" sz="2400" dirty="0" err="1">
                <a:latin typeface="+mj-lt"/>
                <a:cs typeface="Arial"/>
              </a:rPr>
              <a:t>the</a:t>
            </a:r>
            <a:r>
              <a:rPr lang="de-DE" sz="2400" dirty="0">
                <a:latin typeface="+mj-lt"/>
                <a:cs typeface="Arial"/>
              </a:rPr>
              <a:t> coarticulation </a:t>
            </a:r>
            <a:r>
              <a:rPr lang="de-DE" sz="2400" dirty="0" err="1">
                <a:latin typeface="+mj-lt"/>
                <a:cs typeface="Arial"/>
              </a:rPr>
              <a:t>with</a:t>
            </a:r>
            <a:r>
              <a:rPr lang="de-DE" sz="2400" dirty="0">
                <a:latin typeface="+mj-lt"/>
                <a:cs typeface="Arial"/>
              </a:rPr>
              <a:t> </a:t>
            </a:r>
            <a:r>
              <a:rPr lang="de-DE" sz="2400" dirty="0" err="1">
                <a:latin typeface="+mj-lt"/>
                <a:cs typeface="Arial"/>
              </a:rPr>
              <a:t>the</a:t>
            </a:r>
            <a:r>
              <a:rPr lang="de-DE" sz="2400" dirty="0">
                <a:latin typeface="+mj-lt"/>
                <a:cs typeface="Arial"/>
              </a:rPr>
              <a:t> </a:t>
            </a:r>
            <a:r>
              <a:rPr lang="de-DE" sz="2400" dirty="0" err="1">
                <a:latin typeface="+mj-lt"/>
                <a:cs typeface="Arial"/>
              </a:rPr>
              <a:t>source</a:t>
            </a:r>
            <a:r>
              <a:rPr lang="de-DE" sz="2400" dirty="0">
                <a:latin typeface="+mj-lt"/>
                <a:cs typeface="Arial"/>
              </a:rPr>
              <a:t> e.g. s-&gt;S </a:t>
            </a:r>
            <a:r>
              <a:rPr lang="de-DE" sz="2400" dirty="0" err="1">
                <a:latin typeface="+mj-lt"/>
                <a:cs typeface="Arial"/>
              </a:rPr>
              <a:t>before</a:t>
            </a:r>
            <a:r>
              <a:rPr lang="de-DE" sz="2400" dirty="0">
                <a:latin typeface="+mj-lt"/>
                <a:cs typeface="Arial"/>
              </a:rPr>
              <a:t> /</a:t>
            </a:r>
            <a:r>
              <a:rPr lang="de-DE" sz="2400" dirty="0" err="1">
                <a:latin typeface="+mj-lt"/>
                <a:cs typeface="Arial"/>
              </a:rPr>
              <a:t>u</a:t>
            </a:r>
            <a:r>
              <a:rPr lang="de-DE" sz="2400" dirty="0">
                <a:latin typeface="+mj-lt"/>
                <a:cs typeface="Arial"/>
              </a:rPr>
              <a:t>/; </a:t>
            </a:r>
            <a:r>
              <a:rPr lang="de-DE" sz="2400" dirty="0" err="1">
                <a:latin typeface="+mj-lt"/>
                <a:cs typeface="Arial"/>
              </a:rPr>
              <a:t>the</a:t>
            </a:r>
            <a:r>
              <a:rPr lang="de-DE" sz="2400" dirty="0">
                <a:latin typeface="+mj-lt"/>
                <a:cs typeface="Arial"/>
              </a:rPr>
              <a:t> </a:t>
            </a:r>
            <a:r>
              <a:rPr lang="de-DE" sz="2400" dirty="0" err="1">
                <a:latin typeface="+mj-lt"/>
                <a:cs typeface="Arial"/>
              </a:rPr>
              <a:t>phonologisation</a:t>
            </a:r>
            <a:r>
              <a:rPr lang="de-DE" sz="2400" dirty="0">
                <a:latin typeface="+mj-lt"/>
                <a:cs typeface="Arial"/>
              </a:rPr>
              <a:t> </a:t>
            </a:r>
            <a:r>
              <a:rPr lang="de-DE" sz="2400" dirty="0" err="1">
                <a:latin typeface="+mj-lt"/>
                <a:cs typeface="Arial"/>
              </a:rPr>
              <a:t>of</a:t>
            </a:r>
            <a:r>
              <a:rPr lang="de-DE" sz="2400" dirty="0">
                <a:latin typeface="+mj-lt"/>
                <a:cs typeface="Arial"/>
              </a:rPr>
              <a:t> </a:t>
            </a:r>
            <a:r>
              <a:rPr lang="de-DE" sz="2400" dirty="0" err="1">
                <a:latin typeface="+mj-lt"/>
                <a:cs typeface="Arial"/>
              </a:rPr>
              <a:t>vowel</a:t>
            </a:r>
            <a:r>
              <a:rPr lang="de-DE" sz="2400" dirty="0">
                <a:latin typeface="+mj-lt"/>
                <a:cs typeface="Arial"/>
              </a:rPr>
              <a:t> </a:t>
            </a:r>
            <a:r>
              <a:rPr lang="de-DE" sz="2400" dirty="0" err="1">
                <a:latin typeface="+mj-lt"/>
                <a:cs typeface="Arial"/>
              </a:rPr>
              <a:t>nasalisation</a:t>
            </a:r>
            <a:r>
              <a:rPr lang="de-DE" sz="2400" dirty="0">
                <a:latin typeface="+mj-lt"/>
                <a:cs typeface="Arial"/>
              </a:rPr>
              <a:t>.</a:t>
            </a:r>
          </a:p>
        </p:txBody>
      </p:sp>
      <p:sp>
        <p:nvSpPr>
          <p:cNvPr id="7" name="TextBox 6">
            <a:extLst>
              <a:ext uri="{FF2B5EF4-FFF2-40B4-BE49-F238E27FC236}">
                <a16:creationId xmlns:a16="http://schemas.microsoft.com/office/drawing/2014/main" id="{8E47FE1E-2E27-1C4D-B455-0A2B68F9EDA0}"/>
              </a:ext>
            </a:extLst>
          </p:cNvPr>
          <p:cNvSpPr txBox="1"/>
          <p:nvPr/>
        </p:nvSpPr>
        <p:spPr>
          <a:xfrm>
            <a:off x="611560" y="3381743"/>
            <a:ext cx="2214068" cy="461665"/>
          </a:xfrm>
          <a:prstGeom prst="rect">
            <a:avLst/>
          </a:prstGeom>
          <a:noFill/>
        </p:spPr>
        <p:txBody>
          <a:bodyPr wrap="none" rtlCol="0">
            <a:spAutoFit/>
          </a:bodyPr>
          <a:lstStyle/>
          <a:p>
            <a:r>
              <a:rPr lang="de-DE" sz="2400" dirty="0" err="1">
                <a:latin typeface="+mj-lt"/>
                <a:cs typeface="Arial"/>
              </a:rPr>
              <a:t>Hypercorrection</a:t>
            </a:r>
            <a:endParaRPr lang="de-DE" sz="2400" dirty="0">
              <a:latin typeface="+mj-lt"/>
              <a:cs typeface="Arial"/>
            </a:endParaRPr>
          </a:p>
        </p:txBody>
      </p:sp>
      <p:sp>
        <p:nvSpPr>
          <p:cNvPr id="8" name="TextBox 7">
            <a:extLst>
              <a:ext uri="{FF2B5EF4-FFF2-40B4-BE49-F238E27FC236}">
                <a16:creationId xmlns:a16="http://schemas.microsoft.com/office/drawing/2014/main" id="{1EA6D48B-3879-AA40-AD0F-AEB81794D744}"/>
              </a:ext>
            </a:extLst>
          </p:cNvPr>
          <p:cNvSpPr txBox="1"/>
          <p:nvPr/>
        </p:nvSpPr>
        <p:spPr>
          <a:xfrm>
            <a:off x="467544" y="3843408"/>
            <a:ext cx="8208912" cy="830997"/>
          </a:xfrm>
          <a:prstGeom prst="rect">
            <a:avLst/>
          </a:prstGeom>
          <a:noFill/>
        </p:spPr>
        <p:txBody>
          <a:bodyPr wrap="square" rtlCol="0">
            <a:spAutoFit/>
          </a:bodyPr>
          <a:lstStyle/>
          <a:p>
            <a:r>
              <a:rPr lang="de-DE" sz="2400" dirty="0" err="1">
                <a:latin typeface="+mj-lt"/>
                <a:cs typeface="Arial"/>
              </a:rPr>
              <a:t>Listeners</a:t>
            </a:r>
            <a:r>
              <a:rPr lang="de-DE" sz="2400" dirty="0">
                <a:latin typeface="+mj-lt"/>
                <a:cs typeface="Arial"/>
              </a:rPr>
              <a:t> parse </a:t>
            </a:r>
            <a:r>
              <a:rPr lang="de-DE" sz="2400" dirty="0" err="1">
                <a:latin typeface="+mj-lt"/>
                <a:cs typeface="Arial"/>
              </a:rPr>
              <a:t>too</a:t>
            </a:r>
            <a:r>
              <a:rPr lang="de-DE" sz="2400" dirty="0">
                <a:latin typeface="+mj-lt"/>
                <a:cs typeface="Arial"/>
              </a:rPr>
              <a:t> </a:t>
            </a:r>
            <a:r>
              <a:rPr lang="de-DE" sz="2400" dirty="0" err="1">
                <a:latin typeface="+mj-lt"/>
                <a:cs typeface="Arial"/>
              </a:rPr>
              <a:t>much</a:t>
            </a:r>
            <a:r>
              <a:rPr lang="de-DE" sz="2400" dirty="0">
                <a:latin typeface="+mj-lt"/>
                <a:cs typeface="Arial"/>
              </a:rPr>
              <a:t> coarticulation </a:t>
            </a:r>
            <a:r>
              <a:rPr lang="de-DE" sz="2400" dirty="0" err="1">
                <a:latin typeface="+mj-lt"/>
                <a:cs typeface="Arial"/>
              </a:rPr>
              <a:t>with</a:t>
            </a:r>
            <a:r>
              <a:rPr lang="de-DE" sz="2400" dirty="0">
                <a:latin typeface="+mj-lt"/>
                <a:cs typeface="Arial"/>
              </a:rPr>
              <a:t> </a:t>
            </a:r>
            <a:r>
              <a:rPr lang="de-DE" sz="2400" dirty="0" err="1">
                <a:latin typeface="+mj-lt"/>
                <a:cs typeface="Arial"/>
              </a:rPr>
              <a:t>the</a:t>
            </a:r>
            <a:r>
              <a:rPr lang="de-DE" sz="2400" dirty="0">
                <a:latin typeface="+mj-lt"/>
                <a:cs typeface="Arial"/>
              </a:rPr>
              <a:t> </a:t>
            </a:r>
            <a:r>
              <a:rPr lang="de-DE" sz="2400" dirty="0" err="1">
                <a:latin typeface="+mj-lt"/>
                <a:cs typeface="Arial"/>
              </a:rPr>
              <a:t>source</a:t>
            </a:r>
            <a:r>
              <a:rPr lang="de-DE" sz="2400" dirty="0">
                <a:latin typeface="+mj-lt"/>
                <a:cs typeface="Arial"/>
              </a:rPr>
              <a:t>: </a:t>
            </a:r>
            <a:r>
              <a:rPr lang="de-DE" sz="2400" dirty="0" err="1">
                <a:latin typeface="+mj-lt"/>
                <a:cs typeface="Arial"/>
              </a:rPr>
              <a:t>dissimilation</a:t>
            </a:r>
            <a:r>
              <a:rPr lang="de-DE" sz="2400" dirty="0">
                <a:latin typeface="+mj-lt"/>
                <a:cs typeface="Arial"/>
              </a:rPr>
              <a:t>. </a:t>
            </a:r>
          </a:p>
        </p:txBody>
      </p:sp>
      <p:sp>
        <p:nvSpPr>
          <p:cNvPr id="9" name="TextBox 8">
            <a:extLst>
              <a:ext uri="{FF2B5EF4-FFF2-40B4-BE49-F238E27FC236}">
                <a16:creationId xmlns:a16="http://schemas.microsoft.com/office/drawing/2014/main" id="{A29C7302-EA14-1C4C-8F3F-5F707E53522B}"/>
              </a:ext>
            </a:extLst>
          </p:cNvPr>
          <p:cNvSpPr txBox="1"/>
          <p:nvPr/>
        </p:nvSpPr>
        <p:spPr>
          <a:xfrm>
            <a:off x="1331640" y="5085184"/>
            <a:ext cx="5053756" cy="461665"/>
          </a:xfrm>
          <a:prstGeom prst="rect">
            <a:avLst/>
          </a:prstGeom>
          <a:noFill/>
        </p:spPr>
        <p:txBody>
          <a:bodyPr wrap="none" rtlCol="0">
            <a:spAutoFit/>
          </a:bodyPr>
          <a:lstStyle/>
          <a:p>
            <a:r>
              <a:rPr lang="de-DE" sz="2400" dirty="0">
                <a:latin typeface="+mj-lt"/>
                <a:cs typeface="Arial"/>
              </a:rPr>
              <a:t>e.g. </a:t>
            </a:r>
            <a:r>
              <a:rPr lang="de-DE" sz="2400" dirty="0" err="1">
                <a:latin typeface="+mj-lt"/>
                <a:cs typeface="Arial"/>
              </a:rPr>
              <a:t>Latin</a:t>
            </a:r>
            <a:r>
              <a:rPr lang="de-DE" sz="2400" dirty="0">
                <a:latin typeface="+mj-lt"/>
                <a:cs typeface="Arial"/>
              </a:rPr>
              <a:t> </a:t>
            </a:r>
            <a:r>
              <a:rPr lang="de-DE" sz="2400" dirty="0" err="1">
                <a:latin typeface="+mj-lt"/>
                <a:cs typeface="Arial"/>
              </a:rPr>
              <a:t>quinque</a:t>
            </a:r>
            <a:r>
              <a:rPr lang="de-DE" sz="2400" dirty="0">
                <a:latin typeface="+mj-lt"/>
                <a:cs typeface="Arial"/>
              </a:rPr>
              <a:t> -&gt; </a:t>
            </a:r>
            <a:r>
              <a:rPr lang="de-DE" sz="2400" dirty="0" err="1">
                <a:latin typeface="+mj-lt"/>
                <a:cs typeface="Arial"/>
              </a:rPr>
              <a:t>kinkwe</a:t>
            </a:r>
            <a:r>
              <a:rPr lang="de-DE" sz="2400" dirty="0">
                <a:latin typeface="+mj-lt"/>
                <a:cs typeface="Arial"/>
              </a:rPr>
              <a:t> -&gt; </a:t>
            </a:r>
            <a:r>
              <a:rPr lang="de-DE" sz="2400" dirty="0" err="1">
                <a:latin typeface="+mj-lt"/>
                <a:cs typeface="Arial"/>
              </a:rPr>
              <a:t>tSinkew</a:t>
            </a:r>
            <a:endParaRPr lang="de-DE" sz="2400" dirty="0">
              <a:latin typeface="+mj-lt"/>
              <a:cs typeface="Arial"/>
            </a:endParaRPr>
          </a:p>
        </p:txBody>
      </p:sp>
      <p:sp>
        <p:nvSpPr>
          <p:cNvPr id="10" name="TextBox 9">
            <a:extLst>
              <a:ext uri="{FF2B5EF4-FFF2-40B4-BE49-F238E27FC236}">
                <a16:creationId xmlns:a16="http://schemas.microsoft.com/office/drawing/2014/main" id="{FF56ABC1-74B0-B646-8A67-307C82147B70}"/>
              </a:ext>
            </a:extLst>
          </p:cNvPr>
          <p:cNvSpPr txBox="1"/>
          <p:nvPr/>
        </p:nvSpPr>
        <p:spPr>
          <a:xfrm>
            <a:off x="2267744" y="5733256"/>
            <a:ext cx="2802562" cy="461665"/>
          </a:xfrm>
          <a:prstGeom prst="rect">
            <a:avLst/>
          </a:prstGeom>
          <a:noFill/>
        </p:spPr>
        <p:txBody>
          <a:bodyPr wrap="none" rtlCol="0">
            <a:spAutoFit/>
          </a:bodyPr>
          <a:lstStyle/>
          <a:p>
            <a:r>
              <a:rPr lang="de-DE" sz="2400" dirty="0">
                <a:latin typeface="+mj-lt"/>
                <a:cs typeface="Arial"/>
              </a:rPr>
              <a:t>/</a:t>
            </a:r>
            <a:r>
              <a:rPr lang="de-DE" sz="2400" dirty="0" err="1">
                <a:latin typeface="+mj-lt"/>
                <a:cs typeface="Arial"/>
              </a:rPr>
              <a:t>kwinke</a:t>
            </a:r>
            <a:r>
              <a:rPr lang="de-DE" sz="2400" dirty="0">
                <a:latin typeface="+mj-lt"/>
                <a:cs typeface="Arial"/>
              </a:rPr>
              <a:t>/ -&gt; /</a:t>
            </a:r>
            <a:r>
              <a:rPr lang="de-DE" sz="2400" dirty="0" err="1">
                <a:latin typeface="+mj-lt"/>
                <a:cs typeface="Arial"/>
              </a:rPr>
              <a:t>kinkwe</a:t>
            </a:r>
            <a:r>
              <a:rPr lang="de-DE" sz="2400" dirty="0">
                <a:latin typeface="+mj-lt"/>
                <a:cs typeface="Arial"/>
              </a:rPr>
              <a:t>/</a:t>
            </a:r>
          </a:p>
        </p:txBody>
      </p:sp>
      <p:sp>
        <p:nvSpPr>
          <p:cNvPr id="11" name="TextBox 10">
            <a:extLst>
              <a:ext uri="{FF2B5EF4-FFF2-40B4-BE49-F238E27FC236}">
                <a16:creationId xmlns:a16="http://schemas.microsoft.com/office/drawing/2014/main" id="{6DBB3190-BF33-0943-8684-E51E6A816207}"/>
              </a:ext>
            </a:extLst>
          </p:cNvPr>
          <p:cNvSpPr txBox="1"/>
          <p:nvPr/>
        </p:nvSpPr>
        <p:spPr>
          <a:xfrm>
            <a:off x="755576" y="6237312"/>
            <a:ext cx="8208912" cy="830997"/>
          </a:xfrm>
          <a:prstGeom prst="rect">
            <a:avLst/>
          </a:prstGeom>
          <a:noFill/>
        </p:spPr>
        <p:txBody>
          <a:bodyPr wrap="square" rtlCol="0">
            <a:spAutoFit/>
          </a:bodyPr>
          <a:lstStyle/>
          <a:p>
            <a:r>
              <a:rPr lang="de-DE" sz="2400" dirty="0" err="1">
                <a:latin typeface="+mj-lt"/>
                <a:cs typeface="Arial"/>
              </a:rPr>
              <a:t>Listeners</a:t>
            </a:r>
            <a:r>
              <a:rPr lang="de-DE" sz="2400" dirty="0">
                <a:latin typeface="+mj-lt"/>
                <a:cs typeface="Arial"/>
              </a:rPr>
              <a:t> </a:t>
            </a:r>
            <a:r>
              <a:rPr lang="de-DE" sz="2400" dirty="0" err="1">
                <a:latin typeface="+mj-lt"/>
                <a:cs typeface="Arial"/>
              </a:rPr>
              <a:t>incorrectly</a:t>
            </a:r>
            <a:r>
              <a:rPr lang="de-DE" sz="2400" dirty="0">
                <a:latin typeface="+mj-lt"/>
                <a:cs typeface="Arial"/>
              </a:rPr>
              <a:t> </a:t>
            </a:r>
            <a:r>
              <a:rPr lang="de-DE" sz="2400" dirty="0" err="1">
                <a:latin typeface="+mj-lt"/>
                <a:cs typeface="Arial"/>
              </a:rPr>
              <a:t>attribute</a:t>
            </a:r>
            <a:r>
              <a:rPr lang="de-DE" sz="2400" dirty="0">
                <a:latin typeface="+mj-lt"/>
                <a:cs typeface="Arial"/>
              </a:rPr>
              <a:t> </a:t>
            </a:r>
            <a:r>
              <a:rPr lang="de-DE" sz="2400" dirty="0" err="1">
                <a:latin typeface="+mj-lt"/>
                <a:cs typeface="Arial"/>
              </a:rPr>
              <a:t>the</a:t>
            </a:r>
            <a:r>
              <a:rPr lang="de-DE" sz="2400" dirty="0">
                <a:latin typeface="+mj-lt"/>
                <a:cs typeface="Arial"/>
              </a:rPr>
              <a:t> </a:t>
            </a:r>
            <a:r>
              <a:rPr lang="de-DE" sz="2400" dirty="0" err="1">
                <a:latin typeface="+mj-lt"/>
                <a:cs typeface="Arial"/>
              </a:rPr>
              <a:t>presence</a:t>
            </a:r>
            <a:r>
              <a:rPr lang="de-DE" sz="2400" dirty="0">
                <a:latin typeface="+mj-lt"/>
                <a:cs typeface="Arial"/>
              </a:rPr>
              <a:t> </a:t>
            </a:r>
            <a:r>
              <a:rPr lang="de-DE" sz="2400" dirty="0" err="1">
                <a:latin typeface="+mj-lt"/>
                <a:cs typeface="Arial"/>
              </a:rPr>
              <a:t>of</a:t>
            </a:r>
            <a:r>
              <a:rPr lang="de-DE" sz="2400" dirty="0">
                <a:latin typeface="+mj-lt"/>
                <a:cs typeface="Arial"/>
              </a:rPr>
              <a:t> </a:t>
            </a:r>
            <a:r>
              <a:rPr lang="de-DE" sz="2400" dirty="0" err="1">
                <a:latin typeface="+mj-lt"/>
                <a:cs typeface="Arial"/>
              </a:rPr>
              <a:t>the</a:t>
            </a:r>
            <a:r>
              <a:rPr lang="de-DE" sz="2400" dirty="0">
                <a:latin typeface="+mj-lt"/>
                <a:cs typeface="Arial"/>
              </a:rPr>
              <a:t> </a:t>
            </a:r>
            <a:r>
              <a:rPr lang="de-DE" sz="2400" dirty="0" err="1">
                <a:latin typeface="+mj-lt"/>
                <a:cs typeface="Arial"/>
              </a:rPr>
              <a:t>first</a:t>
            </a:r>
            <a:r>
              <a:rPr lang="de-DE" sz="2400" dirty="0">
                <a:latin typeface="+mj-lt"/>
                <a:cs typeface="Arial"/>
              </a:rPr>
              <a:t> /</a:t>
            </a:r>
            <a:r>
              <a:rPr lang="de-DE" sz="2400" dirty="0" err="1">
                <a:latin typeface="+mj-lt"/>
                <a:cs typeface="Arial"/>
              </a:rPr>
              <a:t>w</a:t>
            </a:r>
            <a:r>
              <a:rPr lang="de-DE" sz="2400" dirty="0">
                <a:latin typeface="+mj-lt"/>
                <a:cs typeface="Arial"/>
              </a:rPr>
              <a:t>/ </a:t>
            </a:r>
            <a:r>
              <a:rPr lang="de-DE" sz="2400" dirty="0" err="1">
                <a:latin typeface="+mj-lt"/>
                <a:cs typeface="Arial"/>
              </a:rPr>
              <a:t>to</a:t>
            </a:r>
            <a:r>
              <a:rPr lang="de-DE" sz="2400" dirty="0">
                <a:latin typeface="+mj-lt"/>
                <a:cs typeface="Arial"/>
              </a:rPr>
              <a:t> </a:t>
            </a:r>
            <a:r>
              <a:rPr lang="de-DE" sz="2400" dirty="0" err="1">
                <a:latin typeface="+mj-lt"/>
                <a:cs typeface="Arial"/>
              </a:rPr>
              <a:t>anticipatory</a:t>
            </a:r>
            <a:r>
              <a:rPr lang="de-DE" sz="2400" dirty="0">
                <a:latin typeface="+mj-lt"/>
                <a:cs typeface="Arial"/>
              </a:rPr>
              <a:t> coarticulation </a:t>
            </a:r>
            <a:r>
              <a:rPr lang="de-DE" sz="2400" dirty="0" err="1">
                <a:latin typeface="+mj-lt"/>
                <a:cs typeface="Arial"/>
              </a:rPr>
              <a:t>caused</a:t>
            </a:r>
            <a:r>
              <a:rPr lang="de-DE" sz="2400" dirty="0">
                <a:latin typeface="+mj-lt"/>
                <a:cs typeface="Arial"/>
              </a:rPr>
              <a:t> </a:t>
            </a:r>
            <a:r>
              <a:rPr lang="de-DE" sz="2400" dirty="0" err="1">
                <a:latin typeface="+mj-lt"/>
                <a:cs typeface="Arial"/>
              </a:rPr>
              <a:t>by</a:t>
            </a:r>
            <a:r>
              <a:rPr lang="de-DE" sz="2400" dirty="0">
                <a:latin typeface="+mj-lt"/>
                <a:cs typeface="Arial"/>
              </a:rPr>
              <a:t> </a:t>
            </a:r>
            <a:r>
              <a:rPr lang="de-DE" sz="2400" dirty="0" err="1">
                <a:latin typeface="+mj-lt"/>
                <a:cs typeface="Arial"/>
              </a:rPr>
              <a:t>the</a:t>
            </a:r>
            <a:r>
              <a:rPr lang="de-DE" sz="2400" dirty="0">
                <a:latin typeface="+mj-lt"/>
                <a:cs typeface="Arial"/>
              </a:rPr>
              <a:t> </a:t>
            </a:r>
            <a:r>
              <a:rPr lang="de-DE" sz="2400" dirty="0" err="1">
                <a:latin typeface="+mj-lt"/>
                <a:cs typeface="Arial"/>
              </a:rPr>
              <a:t>second</a:t>
            </a:r>
            <a:r>
              <a:rPr lang="de-DE" sz="2400" dirty="0">
                <a:latin typeface="+mj-lt"/>
                <a:cs typeface="Arial"/>
              </a:rPr>
              <a:t> /</a:t>
            </a:r>
            <a:r>
              <a:rPr lang="de-DE" sz="2400" dirty="0" err="1">
                <a:latin typeface="+mj-lt"/>
                <a:cs typeface="Arial"/>
              </a:rPr>
              <a:t>w</a:t>
            </a:r>
            <a:r>
              <a:rPr lang="de-DE" sz="2400" dirty="0">
                <a:latin typeface="+mj-lt"/>
                <a:cs typeface="Arial"/>
              </a:rPr>
              <a:t>/</a:t>
            </a:r>
          </a:p>
        </p:txBody>
      </p:sp>
    </p:spTree>
    <p:extLst>
      <p:ext uri="{BB962C8B-B14F-4D97-AF65-F5344CB8AC3E}">
        <p14:creationId xmlns:p14="http://schemas.microsoft.com/office/powerpoint/2010/main" val="622453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mj-lt"/>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17477</TotalTime>
  <Words>2033</Words>
  <Application>Microsoft Macintosh PowerPoint</Application>
  <PresentationFormat>On-screen Show (4:3)</PresentationFormat>
  <Paragraphs>237</Paragraphs>
  <Slides>29</Slides>
  <Notes>4</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SILDoulosIPA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Harrington</dc:creator>
  <cp:lastModifiedBy>Microsoft Office User</cp:lastModifiedBy>
  <cp:revision>635</cp:revision>
  <cp:lastPrinted>2013-07-30T18:35:25Z</cp:lastPrinted>
  <dcterms:created xsi:type="dcterms:W3CDTF">2014-10-10T06:03:31Z</dcterms:created>
  <dcterms:modified xsi:type="dcterms:W3CDTF">2020-11-05T11:04:16Z</dcterms:modified>
</cp:coreProperties>
</file>