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60" r:id="rId2"/>
    <p:sldId id="530" r:id="rId3"/>
    <p:sldId id="324" r:id="rId4"/>
    <p:sldId id="325" r:id="rId5"/>
    <p:sldId id="326" r:id="rId6"/>
    <p:sldId id="485" r:id="rId7"/>
    <p:sldId id="526" r:id="rId8"/>
    <p:sldId id="527" r:id="rId9"/>
    <p:sldId id="528" r:id="rId10"/>
    <p:sldId id="529" r:id="rId11"/>
    <p:sldId id="520" r:id="rId12"/>
    <p:sldId id="524" r:id="rId13"/>
    <p:sldId id="525" r:id="rId14"/>
    <p:sldId id="521" r:id="rId15"/>
    <p:sldId id="522" r:id="rId16"/>
    <p:sldId id="523" r:id="rId17"/>
    <p:sldId id="531" r:id="rId18"/>
    <p:sldId id="487" r:id="rId19"/>
    <p:sldId id="500" r:id="rId20"/>
    <p:sldId id="489" r:id="rId21"/>
    <p:sldId id="491" r:id="rId22"/>
    <p:sldId id="493" r:id="rId23"/>
    <p:sldId id="495" r:id="rId24"/>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Arial" pitchFamily="-89" charset="0"/>
        <a:ea typeface="ＭＳ Ｐゴシック" pitchFamily="-89" charset="-128"/>
        <a:cs typeface="ＭＳ Ｐゴシック" pitchFamily="-89" charset="-128"/>
      </a:defRPr>
    </a:lvl1pPr>
    <a:lvl2pPr marL="457200" algn="l" rtl="0" fontAlgn="base">
      <a:spcBef>
        <a:spcPct val="0"/>
      </a:spcBef>
      <a:spcAft>
        <a:spcPct val="0"/>
      </a:spcAft>
      <a:defRPr sz="2400" kern="1200">
        <a:solidFill>
          <a:schemeClr val="tx1"/>
        </a:solidFill>
        <a:latin typeface="Arial" pitchFamily="-89" charset="0"/>
        <a:ea typeface="ＭＳ Ｐゴシック" pitchFamily="-89" charset="-128"/>
        <a:cs typeface="ＭＳ Ｐゴシック" pitchFamily="-89" charset="-128"/>
      </a:defRPr>
    </a:lvl2pPr>
    <a:lvl3pPr marL="914400" algn="l" rtl="0" fontAlgn="base">
      <a:spcBef>
        <a:spcPct val="0"/>
      </a:spcBef>
      <a:spcAft>
        <a:spcPct val="0"/>
      </a:spcAft>
      <a:defRPr sz="2400" kern="1200">
        <a:solidFill>
          <a:schemeClr val="tx1"/>
        </a:solidFill>
        <a:latin typeface="Arial" pitchFamily="-89" charset="0"/>
        <a:ea typeface="ＭＳ Ｐゴシック" pitchFamily="-89" charset="-128"/>
        <a:cs typeface="ＭＳ Ｐゴシック" pitchFamily="-89" charset="-128"/>
      </a:defRPr>
    </a:lvl3pPr>
    <a:lvl4pPr marL="1371600" algn="l" rtl="0" fontAlgn="base">
      <a:spcBef>
        <a:spcPct val="0"/>
      </a:spcBef>
      <a:spcAft>
        <a:spcPct val="0"/>
      </a:spcAft>
      <a:defRPr sz="2400" kern="1200">
        <a:solidFill>
          <a:schemeClr val="tx1"/>
        </a:solidFill>
        <a:latin typeface="Arial" pitchFamily="-89" charset="0"/>
        <a:ea typeface="ＭＳ Ｐゴシック" pitchFamily="-89" charset="-128"/>
        <a:cs typeface="ＭＳ Ｐゴシック" pitchFamily="-89" charset="-128"/>
      </a:defRPr>
    </a:lvl4pPr>
    <a:lvl5pPr marL="1828800" algn="l" rtl="0" fontAlgn="base">
      <a:spcBef>
        <a:spcPct val="0"/>
      </a:spcBef>
      <a:spcAft>
        <a:spcPct val="0"/>
      </a:spcAft>
      <a:defRPr sz="2400" kern="1200">
        <a:solidFill>
          <a:schemeClr val="tx1"/>
        </a:solidFill>
        <a:latin typeface="Arial" pitchFamily="-89" charset="0"/>
        <a:ea typeface="ＭＳ Ｐゴシック" pitchFamily="-89" charset="-128"/>
        <a:cs typeface="ＭＳ Ｐゴシック" pitchFamily="-89" charset="-128"/>
      </a:defRPr>
    </a:lvl5pPr>
    <a:lvl6pPr marL="2286000" algn="l" defTabSz="457200" rtl="0" eaLnBrk="1" latinLnBrk="0" hangingPunct="1">
      <a:defRPr sz="2400" kern="1200">
        <a:solidFill>
          <a:schemeClr val="tx1"/>
        </a:solidFill>
        <a:latin typeface="Arial" pitchFamily="-89" charset="0"/>
        <a:ea typeface="ＭＳ Ｐゴシック" pitchFamily="-89" charset="-128"/>
        <a:cs typeface="ＭＳ Ｐゴシック" pitchFamily="-89" charset="-128"/>
      </a:defRPr>
    </a:lvl6pPr>
    <a:lvl7pPr marL="2743200" algn="l" defTabSz="457200" rtl="0" eaLnBrk="1" latinLnBrk="0" hangingPunct="1">
      <a:defRPr sz="2400" kern="1200">
        <a:solidFill>
          <a:schemeClr val="tx1"/>
        </a:solidFill>
        <a:latin typeface="Arial" pitchFamily="-89" charset="0"/>
        <a:ea typeface="ＭＳ Ｐゴシック" pitchFamily="-89" charset="-128"/>
        <a:cs typeface="ＭＳ Ｐゴシック" pitchFamily="-89" charset="-128"/>
      </a:defRPr>
    </a:lvl7pPr>
    <a:lvl8pPr marL="3200400" algn="l" defTabSz="457200" rtl="0" eaLnBrk="1" latinLnBrk="0" hangingPunct="1">
      <a:defRPr sz="2400" kern="1200">
        <a:solidFill>
          <a:schemeClr val="tx1"/>
        </a:solidFill>
        <a:latin typeface="Arial" pitchFamily="-89" charset="0"/>
        <a:ea typeface="ＭＳ Ｐゴシック" pitchFamily="-89" charset="-128"/>
        <a:cs typeface="ＭＳ Ｐゴシック" pitchFamily="-89" charset="-128"/>
      </a:defRPr>
    </a:lvl8pPr>
    <a:lvl9pPr marL="3657600" algn="l" defTabSz="457200" rtl="0" eaLnBrk="1" latinLnBrk="0" hangingPunct="1">
      <a:defRPr sz="2400" kern="1200">
        <a:solidFill>
          <a:schemeClr val="tx1"/>
        </a:solidFill>
        <a:latin typeface="Arial" pitchFamily="-89" charset="0"/>
        <a:ea typeface="ＭＳ Ｐゴシック" pitchFamily="-89" charset="-128"/>
        <a:cs typeface="ＭＳ Ｐゴシック" pitchFamily="-89"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7C640"/>
    <a:srgbClr val="FF0000"/>
    <a:srgbClr val="E658E4"/>
    <a:srgbClr val="33EC40"/>
    <a:srgbClr val="E8B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7"/>
    <p:restoredTop sz="94688"/>
  </p:normalViewPr>
  <p:slideViewPr>
    <p:cSldViewPr>
      <p:cViewPr varScale="1">
        <p:scale>
          <a:sx n="116" d="100"/>
          <a:sy n="116" d="100"/>
        </p:scale>
        <p:origin x="11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4" charset="0"/>
                <a:ea typeface="ＭＳ Ｐゴシック" pitchFamily="4" charset="-128"/>
                <a:cs typeface="ＭＳ Ｐゴシック" pitchFamily="4" charset="-12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4FED4D7-547F-7043-ABAF-49566645C7F1}" type="datetime1">
              <a:rPr lang="en-US"/>
              <a:pPr>
                <a:defRPr/>
              </a:pPr>
              <a:t>11/13/20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4" charset="0"/>
                <a:ea typeface="ＭＳ Ｐゴシック" pitchFamily="4" charset="-128"/>
                <a:cs typeface="ＭＳ Ｐゴシック" pitchFamily="4" charset="-12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0213416-0A8C-8541-9420-0D834C45F0D7}" type="slidenum">
              <a:rPr lang="en-GB"/>
              <a:pPr>
                <a:defRPr/>
              </a:pPr>
              <a:t>‹#›</a:t>
            </a:fld>
            <a:endParaRPr lang="en-GB"/>
          </a:p>
        </p:txBody>
      </p:sp>
    </p:spTree>
    <p:extLst>
      <p:ext uri="{BB962C8B-B14F-4D97-AF65-F5344CB8AC3E}">
        <p14:creationId xmlns:p14="http://schemas.microsoft.com/office/powerpoint/2010/main" val="30201002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a:defRPr/>
            </a:pPr>
            <a:fld id="{60213416-0A8C-8541-9420-0D834C45F0D7}" type="slidenum">
              <a:rPr lang="en-GB" smtClean="0"/>
              <a:pPr>
                <a:defRPr/>
              </a:pPr>
              <a:t>1</a:t>
            </a:fld>
            <a:endParaRPr lang="en-GB"/>
          </a:p>
        </p:txBody>
      </p:sp>
    </p:spTree>
    <p:extLst>
      <p:ext uri="{BB962C8B-B14F-4D97-AF65-F5344CB8AC3E}">
        <p14:creationId xmlns:p14="http://schemas.microsoft.com/office/powerpoint/2010/main" val="90678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B4FEFEB-7966-AA42-8E6E-CA349B0E5E5B}" type="slidenum">
              <a:rPr lang="en-GB" smtClean="0"/>
              <a:pPr/>
              <a:t>5</a:t>
            </a:fld>
            <a:endParaRPr lang="en-GB"/>
          </a:p>
        </p:txBody>
      </p:sp>
    </p:spTree>
    <p:extLst>
      <p:ext uri="{BB962C8B-B14F-4D97-AF65-F5344CB8AC3E}">
        <p14:creationId xmlns:p14="http://schemas.microsoft.com/office/powerpoint/2010/main" val="258641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60213416-0A8C-8541-9420-0D834C45F0D7}" type="slidenum">
              <a:rPr lang="en-GB" smtClean="0"/>
              <a:pPr>
                <a:defRPr/>
              </a:pPr>
              <a:t>7</a:t>
            </a:fld>
            <a:endParaRPr lang="en-GB"/>
          </a:p>
        </p:txBody>
      </p:sp>
    </p:spTree>
    <p:extLst>
      <p:ext uri="{BB962C8B-B14F-4D97-AF65-F5344CB8AC3E}">
        <p14:creationId xmlns:p14="http://schemas.microsoft.com/office/powerpoint/2010/main" val="280313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a:defRPr/>
            </a:pPr>
            <a:fld id="{60213416-0A8C-8541-9420-0D834C45F0D7}" type="slidenum">
              <a:rPr lang="en-GB" smtClean="0"/>
              <a:pPr>
                <a:defRPr/>
              </a:pPr>
              <a:t>20</a:t>
            </a:fld>
            <a:endParaRPr lang="en-GB"/>
          </a:p>
        </p:txBody>
      </p:sp>
    </p:spTree>
    <p:extLst>
      <p:ext uri="{BB962C8B-B14F-4D97-AF65-F5344CB8AC3E}">
        <p14:creationId xmlns:p14="http://schemas.microsoft.com/office/powerpoint/2010/main" val="3956646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42626F6-4A63-904F-AEB5-3F75C07273B8}"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759269A-E03B-924D-9FFE-42DF25110914}"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A4DFA3B-7DE7-F640-87B2-158C75849604}"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1E51D7B-C7D3-7746-8F67-3CFE7B44FA45}"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531B79B-36E9-234B-934A-BD9ABF1181CC}"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8A61461-C2B5-DF44-8438-9CA0C9B4123C}"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51F1BEA9-81BB-9046-8F4C-225C8673BC7A}"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40AD090-7388-8E46-B8FE-09F73CECBA1E}"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6B718C03-3C9E-2F48-BBDA-F08CB1503318}"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65D5AC6-DF7F-414F-8DF9-3E39DEEE9634}"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E4E2FE2-784A-2145-8B22-9942CDF0D0A4}"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Arial" charset="0"/>
                <a:cs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Arial" charset="0"/>
                <a:cs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3A1F00-F9BA-3F45-8A4C-D7728017C304}"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p:cNvSpPr>
          <p:nvPr/>
        </p:nvSpPr>
        <p:spPr bwMode="auto">
          <a:xfrm>
            <a:off x="3059832" y="2420888"/>
            <a:ext cx="2684463" cy="457200"/>
          </a:xfrm>
          <a:prstGeom prst="rect">
            <a:avLst/>
          </a:prstGeom>
          <a:noFill/>
          <a:ln w="12700">
            <a:noFill/>
            <a:miter lim="800000"/>
            <a:headEnd/>
            <a:tailEnd/>
          </a:ln>
        </p:spPr>
        <p:txBody>
          <a:bodyPr lIns="0" tIns="0" rIns="40639" bIns="0">
            <a:prstTxWarp prst="textNoShape">
              <a:avLst/>
            </a:prstTxWarp>
          </a:bodyPr>
          <a:lstStyle/>
          <a:p>
            <a:pPr marL="39688">
              <a:spcBef>
                <a:spcPts val="1600"/>
              </a:spcBef>
            </a:pPr>
            <a:r>
              <a:rPr lang="en-US" dirty="0">
                <a:latin typeface="Calibri" pitchFamily="-89" charset="0"/>
                <a:ea typeface="Arial" pitchFamily="-89" charset="0"/>
                <a:cs typeface="Arial" pitchFamily="-89" charset="0"/>
              </a:rPr>
              <a:t>Jonathan Harrington</a:t>
            </a:r>
          </a:p>
        </p:txBody>
      </p:sp>
      <p:sp>
        <p:nvSpPr>
          <p:cNvPr id="6" name="Rectangle 1"/>
          <p:cNvSpPr>
            <a:spLocks/>
          </p:cNvSpPr>
          <p:nvPr/>
        </p:nvSpPr>
        <p:spPr bwMode="auto">
          <a:xfrm>
            <a:off x="1187624" y="116632"/>
            <a:ext cx="6984776" cy="57606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fontAlgn="auto">
              <a:spcBef>
                <a:spcPts val="0"/>
              </a:spcBef>
              <a:spcAft>
                <a:spcPts val="0"/>
              </a:spcAft>
              <a:defRPr/>
            </a:pPr>
            <a:r>
              <a:rPr lang="en-US" dirty="0" err="1">
                <a:latin typeface="Calibri"/>
                <a:cs typeface="Calibri"/>
              </a:rPr>
              <a:t>Lautwandelmodelle</a:t>
            </a:r>
            <a:r>
              <a:rPr lang="en-US" dirty="0">
                <a:latin typeface="Calibri"/>
                <a:cs typeface="Calibri"/>
              </a:rPr>
              <a:t>: </a:t>
            </a:r>
            <a:r>
              <a:rPr lang="en-US" dirty="0" err="1">
                <a:latin typeface="Calibri"/>
                <a:cs typeface="Calibri"/>
              </a:rPr>
              <a:t>Beddor</a:t>
            </a:r>
            <a:r>
              <a:rPr lang="en-US" dirty="0">
                <a:latin typeface="Calibri"/>
                <a:cs typeface="Calibri"/>
              </a:rPr>
              <a:t>, Lindblom, </a:t>
            </a:r>
            <a:r>
              <a:rPr lang="en-US" dirty="0" err="1">
                <a:latin typeface="Calibri"/>
                <a:cs typeface="Calibri"/>
              </a:rPr>
              <a:t>Pierrehumbert</a:t>
            </a:r>
            <a:endParaRPr lang="en-US" dirty="0">
              <a:latin typeface="Calibri"/>
              <a:cs typeface="Calibri"/>
            </a:endParaRPr>
          </a:p>
        </p:txBody>
      </p:sp>
      <p:sp>
        <p:nvSpPr>
          <p:cNvPr id="4" name="TextBox 3"/>
          <p:cNvSpPr txBox="1"/>
          <p:nvPr/>
        </p:nvSpPr>
        <p:spPr bwMode="auto">
          <a:xfrm>
            <a:off x="6804248" y="8109520"/>
            <a:ext cx="184666" cy="461665"/>
          </a:xfrm>
          <a:prstGeom prst="rect">
            <a:avLst/>
          </a:prstGeom>
          <a:noFill/>
          <a:ln w="9525">
            <a:noFill/>
            <a:miter lim="800000"/>
            <a:headEnd/>
            <a:tailEnd/>
          </a:ln>
        </p:spPr>
        <p:txBody>
          <a:bodyPr wrap="none" rtlCol="0">
            <a:prstTxWarp prst="textNoShape">
              <a:avLst/>
            </a:prstTxWarp>
            <a:spAutoFit/>
          </a:bodyPr>
          <a:lstStyle/>
          <a:p>
            <a:endParaRPr lang="de-DE" dirty="0">
              <a:solidFill>
                <a:srgbClr val="000000"/>
              </a:solidFill>
              <a:latin typeface="Calibri" pitchFamily="-89" charset="0"/>
              <a:ea typeface="Calibri" pitchFamily="-89" charset="0"/>
              <a:cs typeface="Calibri" pitchFamily="-89"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B5678FE-82B4-B14B-9676-BB8CA45265AD}"/>
              </a:ext>
            </a:extLst>
          </p:cNvPr>
          <p:cNvSpPr>
            <a:spLocks/>
          </p:cNvSpPr>
          <p:nvPr/>
        </p:nvSpPr>
        <p:spPr bwMode="auto">
          <a:xfrm>
            <a:off x="1187624" y="35897"/>
            <a:ext cx="5307302"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H&amp;H Theorie, Adaption.</a:t>
            </a:r>
          </a:p>
        </p:txBody>
      </p:sp>
      <p:sp>
        <p:nvSpPr>
          <p:cNvPr id="5" name="TextBox 4">
            <a:extLst>
              <a:ext uri="{FF2B5EF4-FFF2-40B4-BE49-F238E27FC236}">
                <a16:creationId xmlns:a16="http://schemas.microsoft.com/office/drawing/2014/main" id="{EC9F9A12-8577-7142-8EE4-7CE719AA6CBB}"/>
              </a:ext>
            </a:extLst>
          </p:cNvPr>
          <p:cNvSpPr txBox="1"/>
          <p:nvPr/>
        </p:nvSpPr>
        <p:spPr bwMode="auto">
          <a:xfrm>
            <a:off x="543879" y="836712"/>
            <a:ext cx="7694479" cy="830997"/>
          </a:xfrm>
          <a:prstGeom prst="rect">
            <a:avLst/>
          </a:prstGeom>
          <a:noFill/>
          <a:ln w="9525">
            <a:noFill/>
            <a:miter lim="800000"/>
            <a:headEnd/>
            <a:tailEnd/>
          </a:ln>
        </p:spPr>
        <p:txBody>
          <a:bodyPr wrap="non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Jedoch gibt es auch laut </a:t>
            </a:r>
            <a:r>
              <a:rPr lang="de-DE" dirty="0" err="1">
                <a:solidFill>
                  <a:srgbClr val="000000"/>
                </a:solidFill>
                <a:latin typeface="Calibri" pitchFamily="-89" charset="0"/>
                <a:ea typeface="Calibri" pitchFamily="-89" charset="0"/>
                <a:cs typeface="Calibri" pitchFamily="-89" charset="0"/>
              </a:rPr>
              <a:t>Ohala</a:t>
            </a:r>
            <a:r>
              <a:rPr lang="de-DE" dirty="0">
                <a:solidFill>
                  <a:srgbClr val="000000"/>
                </a:solidFill>
                <a:latin typeface="Calibri" pitchFamily="-89" charset="0"/>
                <a:ea typeface="Calibri" pitchFamily="-89" charset="0"/>
                <a:cs typeface="Calibri" pitchFamily="-89" charset="0"/>
              </a:rPr>
              <a:t> große Unterschiede zwischen</a:t>
            </a:r>
          </a:p>
          <a:p>
            <a:r>
              <a:rPr lang="de-DE" dirty="0">
                <a:solidFill>
                  <a:srgbClr val="000000"/>
                </a:solidFill>
                <a:latin typeface="Calibri" pitchFamily="-89" charset="0"/>
                <a:ea typeface="Calibri" pitchFamily="-89" charset="0"/>
                <a:cs typeface="Calibri" pitchFamily="-89" charset="0"/>
              </a:rPr>
              <a:t>dieser Form der biologischen Adaptation und Lautwandel</a:t>
            </a:r>
          </a:p>
        </p:txBody>
      </p:sp>
      <p:sp>
        <p:nvSpPr>
          <p:cNvPr id="6" name="TextBox 5">
            <a:extLst>
              <a:ext uri="{FF2B5EF4-FFF2-40B4-BE49-F238E27FC236}">
                <a16:creationId xmlns:a16="http://schemas.microsoft.com/office/drawing/2014/main" id="{808DACE9-62AE-9E4D-A4F9-CD1E59E13CD6}"/>
              </a:ext>
            </a:extLst>
          </p:cNvPr>
          <p:cNvSpPr txBox="1"/>
          <p:nvPr/>
        </p:nvSpPr>
        <p:spPr bwMode="auto">
          <a:xfrm>
            <a:off x="538690" y="2010170"/>
            <a:ext cx="7993750" cy="1938992"/>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In der Biologie überlebt die Spezies, die sich am erfolgreichsten an die Umgebung anpasst. Es handelt sich bei Lautwandel jedoch nicht um einen Wettbewerb zwischen Ausspracheformen d.h. es gibt keine Optimierung durch die Konkurrenz zwischen Sprachen und deren Varianten.</a:t>
            </a:r>
          </a:p>
        </p:txBody>
      </p:sp>
      <p:grpSp>
        <p:nvGrpSpPr>
          <p:cNvPr id="2" name="Group 1">
            <a:extLst>
              <a:ext uri="{FF2B5EF4-FFF2-40B4-BE49-F238E27FC236}">
                <a16:creationId xmlns:a16="http://schemas.microsoft.com/office/drawing/2014/main" id="{870AAF52-23E6-344E-A2E8-9759455F5835}"/>
              </a:ext>
            </a:extLst>
          </p:cNvPr>
          <p:cNvGrpSpPr/>
          <p:nvPr/>
        </p:nvGrpSpPr>
        <p:grpSpPr>
          <a:xfrm>
            <a:off x="467544" y="4355816"/>
            <a:ext cx="8528804" cy="2345487"/>
            <a:chOff x="467544" y="4355816"/>
            <a:chExt cx="8528804" cy="2345487"/>
          </a:xfrm>
        </p:grpSpPr>
        <p:sp>
          <p:nvSpPr>
            <p:cNvPr id="7" name="TextBox 6">
              <a:extLst>
                <a:ext uri="{FF2B5EF4-FFF2-40B4-BE49-F238E27FC236}">
                  <a16:creationId xmlns:a16="http://schemas.microsoft.com/office/drawing/2014/main" id="{E96F755F-9BCA-E24F-93AD-10C00EC76616}"/>
                </a:ext>
              </a:extLst>
            </p:cNvPr>
            <p:cNvSpPr txBox="1"/>
            <p:nvPr/>
          </p:nvSpPr>
          <p:spPr bwMode="auto">
            <a:xfrm>
              <a:off x="467544" y="4355816"/>
              <a:ext cx="5883366" cy="2308324"/>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Lautwandel ist eher analog zu ehemaligen Fehlern von Kopisten: 'like </a:t>
              </a:r>
              <a:r>
                <a:rPr lang="de-DE" dirty="0" err="1">
                  <a:solidFill>
                    <a:srgbClr val="000000"/>
                  </a:solidFill>
                  <a:latin typeface="Calibri" pitchFamily="-89" charset="0"/>
                  <a:ea typeface="Calibri" pitchFamily="-89" charset="0"/>
                  <a:cs typeface="Calibri" pitchFamily="-89" charset="0"/>
                </a:rPr>
                <a:t>scribal</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errors</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there</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is</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no</a:t>
              </a:r>
              <a:r>
                <a:rPr lang="de-DE" dirty="0">
                  <a:solidFill>
                    <a:srgbClr val="000000"/>
                  </a:solidFill>
                  <a:latin typeface="Calibri" pitchFamily="-89" charset="0"/>
                  <a:ea typeface="Calibri" pitchFamily="-89" charset="0"/>
                  <a:cs typeface="Calibri" pitchFamily="-89" charset="0"/>
                </a:rPr>
                <a:t> adaptive </a:t>
              </a:r>
              <a:r>
                <a:rPr lang="de-DE" dirty="0" err="1">
                  <a:solidFill>
                    <a:srgbClr val="000000"/>
                  </a:solidFill>
                  <a:latin typeface="Calibri" pitchFamily="-89" charset="0"/>
                  <a:ea typeface="Calibri" pitchFamily="-89" charset="0"/>
                  <a:cs typeface="Calibri" pitchFamily="-89" charset="0"/>
                </a:rPr>
                <a:t>value</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to</a:t>
              </a:r>
              <a:r>
                <a:rPr lang="de-DE" dirty="0">
                  <a:solidFill>
                    <a:srgbClr val="000000"/>
                  </a:solidFill>
                  <a:latin typeface="Calibri" pitchFamily="-89" charset="0"/>
                  <a:ea typeface="Calibri" pitchFamily="-89" charset="0"/>
                  <a:cs typeface="Calibri" pitchFamily="-89" charset="0"/>
                </a:rPr>
                <a:t> such </a:t>
              </a:r>
              <a:r>
                <a:rPr lang="de-DE" dirty="0" err="1">
                  <a:solidFill>
                    <a:srgbClr val="000000"/>
                  </a:solidFill>
                  <a:latin typeface="Calibri" pitchFamily="-89" charset="0"/>
                  <a:ea typeface="Calibri" pitchFamily="-89" charset="0"/>
                  <a:cs typeface="Calibri" pitchFamily="-89" charset="0"/>
                </a:rPr>
                <a:t>variations</a:t>
              </a:r>
              <a:r>
                <a:rPr lang="de-DE" dirty="0">
                  <a:solidFill>
                    <a:srgbClr val="000000"/>
                  </a:solidFill>
                  <a:latin typeface="Calibri" pitchFamily="-89" charset="0"/>
                  <a:ea typeface="Calibri" pitchFamily="-89" charset="0"/>
                  <a:cs typeface="Calibri" pitchFamily="-89" charset="0"/>
                </a:rPr>
                <a:t>...</a:t>
              </a:r>
              <a:r>
                <a:rPr lang="de-DE" dirty="0" err="1">
                  <a:solidFill>
                    <a:srgbClr val="000000"/>
                  </a:solidFill>
                  <a:latin typeface="Calibri" pitchFamily="-89" charset="0"/>
                  <a:ea typeface="Calibri" pitchFamily="-89" charset="0"/>
                  <a:cs typeface="Calibri" pitchFamily="-89" charset="0"/>
                </a:rPr>
                <a:t>there</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has</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been</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no</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detectable</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improvement</a:t>
              </a:r>
              <a:r>
                <a:rPr lang="de-DE" dirty="0">
                  <a:solidFill>
                    <a:srgbClr val="000000"/>
                  </a:solidFill>
                  <a:latin typeface="Calibri" pitchFamily="-89" charset="0"/>
                  <a:ea typeface="Calibri" pitchFamily="-89" charset="0"/>
                  <a:cs typeface="Calibri" pitchFamily="-89" charset="0"/>
                </a:rPr>
                <a:t> in </a:t>
              </a:r>
              <a:r>
                <a:rPr lang="de-DE" dirty="0" err="1">
                  <a:solidFill>
                    <a:srgbClr val="000000"/>
                  </a:solidFill>
                  <a:latin typeface="Calibri" pitchFamily="-89" charset="0"/>
                  <a:ea typeface="Calibri" pitchFamily="-89" charset="0"/>
                  <a:cs typeface="Calibri" pitchFamily="-89" charset="0"/>
                </a:rPr>
                <a:t>the</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communicative</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capacity</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of</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speech</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Ohala</a:t>
              </a:r>
              <a:r>
                <a:rPr lang="de-DE" dirty="0">
                  <a:solidFill>
                    <a:srgbClr val="000000"/>
                  </a:solidFill>
                  <a:latin typeface="Calibri" pitchFamily="-89" charset="0"/>
                  <a:ea typeface="Calibri" pitchFamily="-89" charset="0"/>
                  <a:cs typeface="Calibri" pitchFamily="-89" charset="0"/>
                </a:rPr>
                <a:t>, 1989).</a:t>
              </a:r>
            </a:p>
          </p:txBody>
        </p:sp>
        <p:pic>
          <p:nvPicPr>
            <p:cNvPr id="11" name="Picture 10">
              <a:extLst>
                <a:ext uri="{FF2B5EF4-FFF2-40B4-BE49-F238E27FC236}">
                  <a16:creationId xmlns:a16="http://schemas.microsoft.com/office/drawing/2014/main" id="{A63FF219-9D28-B04C-95DA-D6BB4FF400B7}"/>
                </a:ext>
              </a:extLst>
            </p:cNvPr>
            <p:cNvPicPr>
              <a:picLocks noChangeAspect="1"/>
            </p:cNvPicPr>
            <p:nvPr/>
          </p:nvPicPr>
          <p:blipFill>
            <a:blip r:embed="rId2"/>
            <a:stretch>
              <a:fillRect/>
            </a:stretch>
          </p:blipFill>
          <p:spPr>
            <a:xfrm>
              <a:off x="6525720" y="4392979"/>
              <a:ext cx="2470628" cy="2308324"/>
            </a:xfrm>
            <a:prstGeom prst="rect">
              <a:avLst/>
            </a:prstGeom>
          </p:spPr>
        </p:pic>
      </p:grpSp>
    </p:spTree>
    <p:extLst>
      <p:ext uri="{BB962C8B-B14F-4D97-AF65-F5344CB8AC3E}">
        <p14:creationId xmlns:p14="http://schemas.microsoft.com/office/powerpoint/2010/main" val="38802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6B07044-C080-5C43-A3B8-9A1A1B9F12A6}"/>
              </a:ext>
            </a:extLst>
          </p:cNvPr>
          <p:cNvSpPr>
            <a:spLocks/>
          </p:cNvSpPr>
          <p:nvPr/>
        </p:nvSpPr>
        <p:spPr bwMode="auto">
          <a:xfrm>
            <a:off x="2289034" y="156264"/>
            <a:ext cx="4565931"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a:t>
            </a:r>
            <a:r>
              <a:rPr lang="de-DE" dirty="0" err="1">
                <a:latin typeface="Calibri"/>
                <a:cs typeface="Calibri"/>
              </a:rPr>
              <a:t>Exemplartheorie</a:t>
            </a:r>
            <a:endParaRPr lang="de-DE" dirty="0">
              <a:latin typeface="Calibri"/>
              <a:cs typeface="Calibri"/>
            </a:endParaRPr>
          </a:p>
        </p:txBody>
      </p:sp>
      <p:sp>
        <p:nvSpPr>
          <p:cNvPr id="5" name="TextBox 4">
            <a:extLst>
              <a:ext uri="{FF2B5EF4-FFF2-40B4-BE49-F238E27FC236}">
                <a16:creationId xmlns:a16="http://schemas.microsoft.com/office/drawing/2014/main" id="{51A290A0-E0CE-4E45-9149-DADE2DF5FE63}"/>
              </a:ext>
            </a:extLst>
          </p:cNvPr>
          <p:cNvSpPr txBox="1">
            <a:spLocks noChangeArrowheads="1"/>
          </p:cNvSpPr>
          <p:nvPr/>
        </p:nvSpPr>
        <p:spPr bwMode="auto">
          <a:xfrm>
            <a:off x="551714" y="716443"/>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en-DE" dirty="0">
                <a:latin typeface="Calibri" panose="020F0502020204030204" pitchFamily="34" charset="0"/>
                <a:cs typeface="Calibri" panose="020F0502020204030204" pitchFamily="34" charset="0"/>
              </a:rPr>
              <a:t>Die Episode oder Exemplar jedes wahrgenommenen Wortes wird im Gedächtnis gespeichert. </a:t>
            </a:r>
          </a:p>
        </p:txBody>
      </p:sp>
      <p:sp>
        <p:nvSpPr>
          <p:cNvPr id="6" name="TextBox 5">
            <a:extLst>
              <a:ext uri="{FF2B5EF4-FFF2-40B4-BE49-F238E27FC236}">
                <a16:creationId xmlns:a16="http://schemas.microsoft.com/office/drawing/2014/main" id="{5FFBC8EB-5BFE-F746-9F93-77843C9B824C}"/>
              </a:ext>
            </a:extLst>
          </p:cNvPr>
          <p:cNvSpPr txBox="1">
            <a:spLocks noChangeArrowheads="1"/>
          </p:cNvSpPr>
          <p:nvPr/>
        </p:nvSpPr>
        <p:spPr bwMode="auto">
          <a:xfrm>
            <a:off x="598933" y="2771403"/>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en-DE" dirty="0">
                <a:latin typeface="Calibri" panose="020F0502020204030204" pitchFamily="34" charset="0"/>
                <a:cs typeface="Calibri" panose="020F0502020204030204" pitchFamily="34" charset="0"/>
              </a:rPr>
              <a:t>Ein Wort wird verknüpft mit dessen im Gedächtnis gespeicherten Episoden.  Ein Phonem ist die Vereinigung dieser Signale z.B. ist  /a/ die Vereinigung der Signale im Vokal von 'Katze', 'Mappe', 'Bad'...</a:t>
            </a:r>
          </a:p>
        </p:txBody>
      </p:sp>
      <p:sp>
        <p:nvSpPr>
          <p:cNvPr id="8" name="Oval 7">
            <a:extLst>
              <a:ext uri="{FF2B5EF4-FFF2-40B4-BE49-F238E27FC236}">
                <a16:creationId xmlns:a16="http://schemas.microsoft.com/office/drawing/2014/main" id="{7877A02F-2D62-654B-A3E5-A6FDE2815D61}"/>
              </a:ext>
            </a:extLst>
          </p:cNvPr>
          <p:cNvSpPr>
            <a:spLocks noChangeArrowheads="1"/>
          </p:cNvSpPr>
          <p:nvPr/>
        </p:nvSpPr>
        <p:spPr bwMode="auto">
          <a:xfrm>
            <a:off x="246914" y="945043"/>
            <a:ext cx="215900" cy="2159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de-DE" dirty="0">
              <a:solidFill>
                <a:schemeClr val="lt1"/>
              </a:solidFill>
              <a:latin typeface="+mn-lt"/>
              <a:ea typeface="+mn-ea"/>
            </a:endParaRPr>
          </a:p>
        </p:txBody>
      </p:sp>
      <p:sp>
        <p:nvSpPr>
          <p:cNvPr id="9" name="Oval 8">
            <a:extLst>
              <a:ext uri="{FF2B5EF4-FFF2-40B4-BE49-F238E27FC236}">
                <a16:creationId xmlns:a16="http://schemas.microsoft.com/office/drawing/2014/main" id="{CE8BC731-187B-6746-A344-FE8654780523}"/>
              </a:ext>
            </a:extLst>
          </p:cNvPr>
          <p:cNvSpPr>
            <a:spLocks noChangeArrowheads="1"/>
          </p:cNvSpPr>
          <p:nvPr/>
        </p:nvSpPr>
        <p:spPr bwMode="auto">
          <a:xfrm>
            <a:off x="294133" y="2859271"/>
            <a:ext cx="215900" cy="2159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de-DE" dirty="0">
              <a:solidFill>
                <a:schemeClr val="lt1"/>
              </a:solidFill>
              <a:latin typeface="+mn-lt"/>
              <a:ea typeface="+mn-ea"/>
            </a:endParaRPr>
          </a:p>
        </p:txBody>
      </p:sp>
      <p:sp>
        <p:nvSpPr>
          <p:cNvPr id="11" name="TextBox 10">
            <a:extLst>
              <a:ext uri="{FF2B5EF4-FFF2-40B4-BE49-F238E27FC236}">
                <a16:creationId xmlns:a16="http://schemas.microsoft.com/office/drawing/2014/main" id="{81992F47-EFA8-F944-8D60-7378A1FE0F26}"/>
              </a:ext>
            </a:extLst>
          </p:cNvPr>
          <p:cNvSpPr txBox="1">
            <a:spLocks noChangeArrowheads="1"/>
          </p:cNvSpPr>
          <p:nvPr/>
        </p:nvSpPr>
        <p:spPr bwMode="auto">
          <a:xfrm>
            <a:off x="551714" y="1674934"/>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en-DE" dirty="0">
                <a:latin typeface="Calibri" panose="020F0502020204030204" pitchFamily="34" charset="0"/>
                <a:cs typeface="Calibri" panose="020F0502020204030204" pitchFamily="34" charset="0"/>
              </a:rPr>
              <a:t>Episoden, die sich psychoakustisch nicht unterscheiden (z.B. F2 Unterschiede &lt; 10 Hz) werden zusammengelegt.</a:t>
            </a:r>
          </a:p>
        </p:txBody>
      </p:sp>
      <p:sp>
        <p:nvSpPr>
          <p:cNvPr id="12" name="Oval 11">
            <a:extLst>
              <a:ext uri="{FF2B5EF4-FFF2-40B4-BE49-F238E27FC236}">
                <a16:creationId xmlns:a16="http://schemas.microsoft.com/office/drawing/2014/main" id="{84114776-3B79-3D40-8311-F92BB4B34323}"/>
              </a:ext>
            </a:extLst>
          </p:cNvPr>
          <p:cNvSpPr>
            <a:spLocks noChangeArrowheads="1"/>
          </p:cNvSpPr>
          <p:nvPr/>
        </p:nvSpPr>
        <p:spPr bwMode="auto">
          <a:xfrm>
            <a:off x="246914" y="1903534"/>
            <a:ext cx="215900" cy="2159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de-DE" dirty="0">
              <a:solidFill>
                <a:schemeClr val="lt1"/>
              </a:solidFill>
              <a:latin typeface="+mn-lt"/>
              <a:ea typeface="+mn-ea"/>
            </a:endParaRPr>
          </a:p>
        </p:txBody>
      </p:sp>
    </p:spTree>
    <p:extLst>
      <p:ext uri="{BB962C8B-B14F-4D97-AF65-F5344CB8AC3E}">
        <p14:creationId xmlns:p14="http://schemas.microsoft.com/office/powerpoint/2010/main" val="191970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11DA730-5D2F-AB41-9395-BF4999A4055F}"/>
              </a:ext>
            </a:extLst>
          </p:cNvPr>
          <p:cNvSpPr>
            <a:spLocks/>
          </p:cNvSpPr>
          <p:nvPr/>
        </p:nvSpPr>
        <p:spPr bwMode="auto">
          <a:xfrm>
            <a:off x="2289034" y="156264"/>
            <a:ext cx="4565931"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a:t>
            </a:r>
            <a:r>
              <a:rPr lang="de-DE" dirty="0" err="1">
                <a:latin typeface="Calibri"/>
                <a:cs typeface="Calibri"/>
              </a:rPr>
              <a:t>Exemplartheorie</a:t>
            </a:r>
            <a:endParaRPr lang="de-DE" dirty="0">
              <a:latin typeface="Calibri"/>
              <a:cs typeface="Calibri"/>
            </a:endParaRPr>
          </a:p>
        </p:txBody>
      </p:sp>
      <p:sp>
        <p:nvSpPr>
          <p:cNvPr id="5" name="TextBox 4">
            <a:extLst>
              <a:ext uri="{FF2B5EF4-FFF2-40B4-BE49-F238E27FC236}">
                <a16:creationId xmlns:a16="http://schemas.microsoft.com/office/drawing/2014/main" id="{6B454742-F961-4341-B054-55374C8C0CA3}"/>
              </a:ext>
            </a:extLst>
          </p:cNvPr>
          <p:cNvSpPr txBox="1"/>
          <p:nvPr/>
        </p:nvSpPr>
        <p:spPr bwMode="auto">
          <a:xfrm>
            <a:off x="467544" y="836712"/>
            <a:ext cx="8460432"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Häufig und neulich vorkommende Episoden haben eine hohe Aktivierungsstärke, die auch in der Perzeption eine Rolle spielen. </a:t>
            </a:r>
          </a:p>
        </p:txBody>
      </p:sp>
      <p:sp>
        <p:nvSpPr>
          <p:cNvPr id="6" name="TextBox 5">
            <a:extLst>
              <a:ext uri="{FF2B5EF4-FFF2-40B4-BE49-F238E27FC236}">
                <a16:creationId xmlns:a16="http://schemas.microsoft.com/office/drawing/2014/main" id="{75D5B34E-1596-A946-8BF3-6E4F75F1F024}"/>
              </a:ext>
            </a:extLst>
          </p:cNvPr>
          <p:cNvSpPr txBox="1"/>
          <p:nvPr/>
        </p:nvSpPr>
        <p:spPr bwMode="auto">
          <a:xfrm>
            <a:off x="5436096" y="3212976"/>
            <a:ext cx="3491880" cy="2308324"/>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Ein wahrgenommenes Token (*) wird hier als /</a:t>
            </a:r>
            <a:r>
              <a:rPr lang="de-DE" dirty="0" err="1">
                <a:solidFill>
                  <a:srgbClr val="000000"/>
                </a:solidFill>
                <a:latin typeface="Calibri" pitchFamily="-89" charset="0"/>
                <a:ea typeface="Calibri" pitchFamily="-89" charset="0"/>
                <a:cs typeface="Calibri" pitchFamily="-89" charset="0"/>
              </a:rPr>
              <a:t>ɪ</a:t>
            </a:r>
            <a:r>
              <a:rPr lang="de-DE" dirty="0">
                <a:solidFill>
                  <a:srgbClr val="000000"/>
                </a:solidFill>
                <a:latin typeface="Calibri" pitchFamily="-89" charset="0"/>
                <a:ea typeface="Calibri" pitchFamily="-89" charset="0"/>
                <a:cs typeface="Calibri" pitchFamily="-89" charset="0"/>
              </a:rPr>
              <a:t>/ kategorisiert wegen des Einflusses der vielen Exemplare mit hoher Aktivierungsstärke</a:t>
            </a:r>
          </a:p>
        </p:txBody>
      </p:sp>
      <p:pic>
        <p:nvPicPr>
          <p:cNvPr id="7" name="Picture 6">
            <a:extLst>
              <a:ext uri="{FF2B5EF4-FFF2-40B4-BE49-F238E27FC236}">
                <a16:creationId xmlns:a16="http://schemas.microsoft.com/office/drawing/2014/main" id="{56D4D0B7-440A-8C48-989F-D590163C1500}"/>
              </a:ext>
            </a:extLst>
          </p:cNvPr>
          <p:cNvPicPr>
            <a:picLocks noChangeAspect="1"/>
          </p:cNvPicPr>
          <p:nvPr/>
        </p:nvPicPr>
        <p:blipFill>
          <a:blip r:embed="rId2"/>
          <a:stretch>
            <a:fillRect/>
          </a:stretch>
        </p:blipFill>
        <p:spPr>
          <a:xfrm>
            <a:off x="476860" y="3050592"/>
            <a:ext cx="4741613" cy="3065140"/>
          </a:xfrm>
          <a:prstGeom prst="rect">
            <a:avLst/>
          </a:prstGeom>
        </p:spPr>
      </p:pic>
      <p:sp>
        <p:nvSpPr>
          <p:cNvPr id="2" name="TextBox 1">
            <a:extLst>
              <a:ext uri="{FF2B5EF4-FFF2-40B4-BE49-F238E27FC236}">
                <a16:creationId xmlns:a16="http://schemas.microsoft.com/office/drawing/2014/main" id="{F5C191F6-00EB-5D47-9ED7-CE1FD5FCC7F1}"/>
              </a:ext>
            </a:extLst>
          </p:cNvPr>
          <p:cNvSpPr txBox="1"/>
          <p:nvPr/>
        </p:nvSpPr>
        <p:spPr bwMode="auto">
          <a:xfrm>
            <a:off x="3275856" y="6309320"/>
            <a:ext cx="2550891" cy="369332"/>
          </a:xfrm>
          <a:prstGeom prst="rect">
            <a:avLst/>
          </a:prstGeom>
          <a:noFill/>
          <a:ln w="9525">
            <a:noFill/>
            <a:miter lim="800000"/>
            <a:headEnd/>
            <a:tailEnd/>
          </a:ln>
        </p:spPr>
        <p:txBody>
          <a:bodyPr wrap="none" rtlCol="0">
            <a:prstTxWarp prst="textNoShape">
              <a:avLst/>
            </a:prstTxWarp>
            <a:spAutoFit/>
          </a:bodyPr>
          <a:lstStyle/>
          <a:p>
            <a:r>
              <a:rPr lang="de-DE" sz="1800" dirty="0">
                <a:latin typeface="Calibri"/>
                <a:cs typeface="Calibri"/>
              </a:rPr>
              <a:t>aus pierrehumbert00.pdf</a:t>
            </a:r>
            <a:endParaRPr lang="de-DE" sz="1800" dirty="0">
              <a:solidFill>
                <a:srgbClr val="000000"/>
              </a:solidFill>
              <a:latin typeface="Calibri" pitchFamily="-89" charset="0"/>
              <a:ea typeface="Calibri" pitchFamily="-89" charset="0"/>
              <a:cs typeface="Calibri" pitchFamily="-89" charset="0"/>
            </a:endParaRPr>
          </a:p>
        </p:txBody>
      </p:sp>
    </p:spTree>
    <p:extLst>
      <p:ext uri="{BB962C8B-B14F-4D97-AF65-F5344CB8AC3E}">
        <p14:creationId xmlns:p14="http://schemas.microsoft.com/office/powerpoint/2010/main" val="367518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CB9DBBBF-170D-1347-9AA2-64824509C760}"/>
              </a:ext>
            </a:extLst>
          </p:cNvPr>
          <p:cNvSpPr txBox="1">
            <a:spLocks noChangeArrowheads="1"/>
          </p:cNvSpPr>
          <p:nvPr/>
        </p:nvSpPr>
        <p:spPr bwMode="auto">
          <a:xfrm>
            <a:off x="611560" y="2348880"/>
            <a:ext cx="81430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en-DE" dirty="0">
                <a:latin typeface="Calibri" panose="020F0502020204030204" pitchFamily="34" charset="0"/>
                <a:cs typeface="Calibri" panose="020F0502020204030204" pitchFamily="34" charset="0"/>
              </a:rPr>
              <a:t>Sprecher und Hörer. Die Aufnahme von Episoden kann Verschiebungen (also Wandel) in Phoneme verursachen, die auch eine Auswirkung auf die Produktion der Sprache haben (da in der Produktion aus denselben Episoden gesampelt wird, die in der Perzeption gespeichert werden).</a:t>
            </a:r>
          </a:p>
        </p:txBody>
      </p:sp>
      <p:sp>
        <p:nvSpPr>
          <p:cNvPr id="5" name="Oval 4">
            <a:extLst>
              <a:ext uri="{FF2B5EF4-FFF2-40B4-BE49-F238E27FC236}">
                <a16:creationId xmlns:a16="http://schemas.microsoft.com/office/drawing/2014/main" id="{1C6EF2D1-DB60-434F-AD1E-072FE45A57A4}"/>
              </a:ext>
            </a:extLst>
          </p:cNvPr>
          <p:cNvSpPr>
            <a:spLocks noChangeArrowheads="1"/>
          </p:cNvSpPr>
          <p:nvPr/>
        </p:nvSpPr>
        <p:spPr bwMode="auto">
          <a:xfrm>
            <a:off x="275010" y="2499920"/>
            <a:ext cx="215900" cy="2159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de-DE" dirty="0">
              <a:solidFill>
                <a:schemeClr val="lt1"/>
              </a:solidFill>
              <a:latin typeface="+mn-lt"/>
              <a:ea typeface="+mn-ea"/>
            </a:endParaRPr>
          </a:p>
        </p:txBody>
      </p:sp>
      <p:sp>
        <p:nvSpPr>
          <p:cNvPr id="6" name="Rectangle 1">
            <a:extLst>
              <a:ext uri="{FF2B5EF4-FFF2-40B4-BE49-F238E27FC236}">
                <a16:creationId xmlns:a16="http://schemas.microsoft.com/office/drawing/2014/main" id="{99191F95-22D3-5D46-B59D-284A5D188729}"/>
              </a:ext>
            </a:extLst>
          </p:cNvPr>
          <p:cNvSpPr>
            <a:spLocks/>
          </p:cNvSpPr>
          <p:nvPr/>
        </p:nvSpPr>
        <p:spPr bwMode="auto">
          <a:xfrm>
            <a:off x="2289034" y="156264"/>
            <a:ext cx="4565931"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a:t>
            </a:r>
            <a:r>
              <a:rPr lang="de-DE" dirty="0" err="1">
                <a:latin typeface="Calibri"/>
                <a:cs typeface="Calibri"/>
              </a:rPr>
              <a:t>Exemplartheorie</a:t>
            </a:r>
            <a:endParaRPr lang="de-DE" dirty="0">
              <a:latin typeface="Calibri"/>
              <a:cs typeface="Calibri"/>
            </a:endParaRPr>
          </a:p>
        </p:txBody>
      </p:sp>
      <p:sp>
        <p:nvSpPr>
          <p:cNvPr id="7" name="TextBox 6">
            <a:extLst>
              <a:ext uri="{FF2B5EF4-FFF2-40B4-BE49-F238E27FC236}">
                <a16:creationId xmlns:a16="http://schemas.microsoft.com/office/drawing/2014/main" id="{8E7EB659-6A7C-1D4A-B259-30C3E0D9EDAD}"/>
              </a:ext>
            </a:extLst>
          </p:cNvPr>
          <p:cNvSpPr txBox="1"/>
          <p:nvPr/>
        </p:nvSpPr>
        <p:spPr bwMode="auto">
          <a:xfrm>
            <a:off x="329389" y="1340768"/>
            <a:ext cx="8623066"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Feedback-Schleife zwischen Phonemen, Perzeption, und Produktion</a:t>
            </a:r>
          </a:p>
        </p:txBody>
      </p:sp>
    </p:spTree>
    <p:extLst>
      <p:ext uri="{BB962C8B-B14F-4D97-AF65-F5344CB8AC3E}">
        <p14:creationId xmlns:p14="http://schemas.microsoft.com/office/powerpoint/2010/main" val="211668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80B701-4A48-ED4D-8610-FF4E33BCED41}"/>
              </a:ext>
            </a:extLst>
          </p:cNvPr>
          <p:cNvPicPr>
            <a:picLocks noChangeAspect="1"/>
          </p:cNvPicPr>
          <p:nvPr/>
        </p:nvPicPr>
        <p:blipFill>
          <a:blip r:embed="rId2"/>
          <a:stretch>
            <a:fillRect/>
          </a:stretch>
        </p:blipFill>
        <p:spPr>
          <a:xfrm>
            <a:off x="2379" y="653725"/>
            <a:ext cx="4296579" cy="3429000"/>
          </a:xfrm>
          <a:prstGeom prst="rect">
            <a:avLst/>
          </a:prstGeom>
        </p:spPr>
      </p:pic>
      <p:sp>
        <p:nvSpPr>
          <p:cNvPr id="4" name="Rectangle 1">
            <a:extLst>
              <a:ext uri="{FF2B5EF4-FFF2-40B4-BE49-F238E27FC236}">
                <a16:creationId xmlns:a16="http://schemas.microsoft.com/office/drawing/2014/main" id="{F0C8532D-9CC1-F245-98D6-5234C0B7C2C2}"/>
              </a:ext>
            </a:extLst>
          </p:cNvPr>
          <p:cNvSpPr>
            <a:spLocks/>
          </p:cNvSpPr>
          <p:nvPr/>
        </p:nvSpPr>
        <p:spPr bwMode="auto">
          <a:xfrm>
            <a:off x="2289034" y="156264"/>
            <a:ext cx="4565931"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a:t>
            </a:r>
            <a:r>
              <a:rPr lang="de-DE" dirty="0" err="1">
                <a:latin typeface="Calibri"/>
                <a:cs typeface="Calibri"/>
              </a:rPr>
              <a:t>Exemplartheorie</a:t>
            </a:r>
            <a:endParaRPr lang="de-DE" dirty="0">
              <a:latin typeface="Calibri"/>
              <a:cs typeface="Calibri"/>
            </a:endParaRPr>
          </a:p>
        </p:txBody>
      </p:sp>
      <p:sp>
        <p:nvSpPr>
          <p:cNvPr id="5" name="TextBox 4">
            <a:extLst>
              <a:ext uri="{FF2B5EF4-FFF2-40B4-BE49-F238E27FC236}">
                <a16:creationId xmlns:a16="http://schemas.microsoft.com/office/drawing/2014/main" id="{296CFB9C-0B32-8D49-A09A-9F10F6D45898}"/>
              </a:ext>
            </a:extLst>
          </p:cNvPr>
          <p:cNvSpPr txBox="1"/>
          <p:nvPr/>
        </p:nvSpPr>
        <p:spPr bwMode="auto">
          <a:xfrm>
            <a:off x="4031432" y="1031848"/>
            <a:ext cx="5112568" cy="1938992"/>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Wenn zunehmend </a:t>
            </a:r>
            <a:r>
              <a:rPr lang="de-DE" dirty="0" err="1">
                <a:solidFill>
                  <a:srgbClr val="000000"/>
                </a:solidFill>
                <a:latin typeface="Calibri" pitchFamily="-89" charset="0"/>
                <a:ea typeface="Calibri" pitchFamily="-89" charset="0"/>
                <a:cs typeface="Calibri" pitchFamily="-89" charset="0"/>
              </a:rPr>
              <a:t>lenisierte</a:t>
            </a:r>
            <a:r>
              <a:rPr lang="de-DE" dirty="0">
                <a:solidFill>
                  <a:srgbClr val="000000"/>
                </a:solidFill>
                <a:latin typeface="Calibri" pitchFamily="-89" charset="0"/>
                <a:ea typeface="Calibri" pitchFamily="-89" charset="0"/>
                <a:cs typeface="Calibri" pitchFamily="-89" charset="0"/>
              </a:rPr>
              <a:t> /t/s wahrgenommen werden, wird die Varianz der /t/ Kategorie breiter und die Verteilung verschiebt sich nach links.</a:t>
            </a:r>
          </a:p>
        </p:txBody>
      </p:sp>
      <p:sp>
        <p:nvSpPr>
          <p:cNvPr id="6" name="TextBox 5">
            <a:extLst>
              <a:ext uri="{FF2B5EF4-FFF2-40B4-BE49-F238E27FC236}">
                <a16:creationId xmlns:a16="http://schemas.microsoft.com/office/drawing/2014/main" id="{15FCCEA3-4737-2C4D-BBBD-B767723CA4F2}"/>
              </a:ext>
            </a:extLst>
          </p:cNvPr>
          <p:cNvSpPr txBox="1"/>
          <p:nvPr/>
        </p:nvSpPr>
        <p:spPr bwMode="auto">
          <a:xfrm>
            <a:off x="63140" y="4082725"/>
            <a:ext cx="5035795" cy="1938992"/>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anose="020F0502020204030204" pitchFamily="34" charset="0"/>
                <a:ea typeface="Calibri" pitchFamily="-89" charset="0"/>
                <a:cs typeface="Calibri" panose="020F0502020204030204" pitchFamily="34" charset="0"/>
              </a:rPr>
              <a:t>Diese Verbreitung wird durch '</a:t>
            </a:r>
            <a:r>
              <a:rPr lang="de-DE" dirty="0" err="1">
                <a:solidFill>
                  <a:srgbClr val="000000"/>
                </a:solidFill>
                <a:latin typeface="Calibri" panose="020F0502020204030204" pitchFamily="34" charset="0"/>
                <a:ea typeface="Calibri" pitchFamily="-89" charset="0"/>
                <a:cs typeface="Calibri" panose="020F0502020204030204" pitchFamily="34" charset="0"/>
              </a:rPr>
              <a:t>Entrenchment</a:t>
            </a:r>
            <a:r>
              <a:rPr lang="de-DE" dirty="0">
                <a:solidFill>
                  <a:srgbClr val="000000"/>
                </a:solidFill>
                <a:latin typeface="Calibri" panose="020F0502020204030204" pitchFamily="34" charset="0"/>
                <a:ea typeface="Calibri" pitchFamily="-89" charset="0"/>
                <a:cs typeface="Calibri" panose="020F0502020204030204" pitchFamily="34" charset="0"/>
              </a:rPr>
              <a:t>' gebremst </a:t>
            </a:r>
            <a:r>
              <a:rPr lang="en-AU" dirty="0" err="1">
                <a:latin typeface="Calibri" panose="020F0502020204030204" pitchFamily="34" charset="0"/>
                <a:cs typeface="Calibri" panose="020F0502020204030204" pitchFamily="34" charset="0"/>
              </a:rPr>
              <a:t>wodurch</a:t>
            </a:r>
            <a:r>
              <a:rPr lang="en-AU" dirty="0">
                <a:latin typeface="Calibri" panose="020F0502020204030204" pitchFamily="34" charset="0"/>
                <a:cs typeface="Calibri" panose="020F0502020204030204" pitchFamily="34" charset="0"/>
              </a:rPr>
              <a:t> in der </a:t>
            </a:r>
            <a:r>
              <a:rPr lang="en-AU" dirty="0" err="1">
                <a:latin typeface="Calibri" panose="020F0502020204030204" pitchFamily="34" charset="0"/>
                <a:cs typeface="Calibri" panose="020F0502020204030204" pitchFamily="34" charset="0"/>
              </a:rPr>
              <a:t>Produktion</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über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Exemplare</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gemittelt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wird</a:t>
            </a:r>
            <a:r>
              <a:rPr lang="en-AU" dirty="0">
                <a:latin typeface="Calibri" panose="020F0502020204030204" pitchFamily="34" charset="0"/>
                <a:cs typeface="Calibri" panose="020F0502020204030204" pitchFamily="34" charset="0"/>
              </a:rPr>
              <a:t> (und </a:t>
            </a:r>
            <a:r>
              <a:rPr lang="en-AU" dirty="0" err="1">
                <a:latin typeface="Calibri" panose="020F0502020204030204" pitchFamily="34" charset="0"/>
                <a:cs typeface="Calibri" panose="020F0502020204030204" pitchFamily="34" charset="0"/>
              </a:rPr>
              <a:t>dieser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Mittelwert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wird</a:t>
            </a:r>
            <a:r>
              <a:rPr lang="en-AU" dirty="0">
                <a:latin typeface="Calibri" panose="020F0502020204030204" pitchFamily="34" charset="0"/>
                <a:cs typeface="Calibri" panose="020F0502020204030204" pitchFamily="34" charset="0"/>
              </a:rPr>
              <a:t> der </a:t>
            </a:r>
            <a:r>
              <a:rPr lang="en-AU" dirty="0" err="1">
                <a:latin typeface="Calibri" panose="020F0502020204030204" pitchFamily="34" charset="0"/>
                <a:cs typeface="Calibri" panose="020F0502020204030204" pitchFamily="34" charset="0"/>
              </a:rPr>
              <a:t>Verteilung</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hinzugefügt</a:t>
            </a:r>
            <a:r>
              <a:rPr lang="en-AU" dirty="0">
                <a:latin typeface="Calibri" panose="020F0502020204030204" pitchFamily="34" charset="0"/>
                <a:cs typeface="Calibri" panose="020F0502020204030204" pitchFamily="34" charset="0"/>
              </a:rPr>
              <a:t>)</a:t>
            </a:r>
            <a:endParaRPr lang="de-DE" dirty="0">
              <a:solidFill>
                <a:srgbClr val="000000"/>
              </a:solidFill>
              <a:latin typeface="Calibri" panose="020F0502020204030204" pitchFamily="34" charset="0"/>
              <a:ea typeface="Calibri" pitchFamily="-89" charset="0"/>
              <a:cs typeface="Calibri" panose="020F0502020204030204" pitchFamily="34" charset="0"/>
            </a:endParaRPr>
          </a:p>
        </p:txBody>
      </p:sp>
      <p:pic>
        <p:nvPicPr>
          <p:cNvPr id="8" name="Picture 7">
            <a:extLst>
              <a:ext uri="{FF2B5EF4-FFF2-40B4-BE49-F238E27FC236}">
                <a16:creationId xmlns:a16="http://schemas.microsoft.com/office/drawing/2014/main" id="{445A378E-6762-C242-89A6-6007921903CB}"/>
              </a:ext>
            </a:extLst>
          </p:cNvPr>
          <p:cNvPicPr>
            <a:picLocks noChangeAspect="1"/>
          </p:cNvPicPr>
          <p:nvPr/>
        </p:nvPicPr>
        <p:blipFill>
          <a:blip r:embed="rId3"/>
          <a:stretch>
            <a:fillRect/>
          </a:stretch>
        </p:blipFill>
        <p:spPr>
          <a:xfrm>
            <a:off x="4738233" y="2970840"/>
            <a:ext cx="4233463" cy="3371651"/>
          </a:xfrm>
          <a:prstGeom prst="rect">
            <a:avLst/>
          </a:prstGeom>
        </p:spPr>
      </p:pic>
      <p:sp>
        <p:nvSpPr>
          <p:cNvPr id="9" name="TextBox 8">
            <a:extLst>
              <a:ext uri="{FF2B5EF4-FFF2-40B4-BE49-F238E27FC236}">
                <a16:creationId xmlns:a16="http://schemas.microsoft.com/office/drawing/2014/main" id="{B1E8A0CE-1DF5-1F42-8E36-7A99B0672DC0}"/>
              </a:ext>
            </a:extLst>
          </p:cNvPr>
          <p:cNvSpPr txBox="1"/>
          <p:nvPr/>
        </p:nvSpPr>
        <p:spPr bwMode="auto">
          <a:xfrm>
            <a:off x="3296553" y="6399840"/>
            <a:ext cx="2550891" cy="369332"/>
          </a:xfrm>
          <a:prstGeom prst="rect">
            <a:avLst/>
          </a:prstGeom>
          <a:noFill/>
          <a:ln w="9525">
            <a:noFill/>
            <a:miter lim="800000"/>
            <a:headEnd/>
            <a:tailEnd/>
          </a:ln>
        </p:spPr>
        <p:txBody>
          <a:bodyPr wrap="none" rtlCol="0">
            <a:prstTxWarp prst="textNoShape">
              <a:avLst/>
            </a:prstTxWarp>
            <a:spAutoFit/>
          </a:bodyPr>
          <a:lstStyle/>
          <a:p>
            <a:r>
              <a:rPr lang="de-DE" sz="1800" dirty="0">
                <a:latin typeface="Calibri"/>
                <a:cs typeface="Calibri"/>
              </a:rPr>
              <a:t>aus pierrehumbert00.pdf</a:t>
            </a:r>
            <a:endParaRPr lang="de-DE" sz="1800" dirty="0">
              <a:solidFill>
                <a:srgbClr val="000000"/>
              </a:solidFill>
              <a:latin typeface="Calibri" pitchFamily="-89" charset="0"/>
              <a:ea typeface="Calibri" pitchFamily="-89" charset="0"/>
              <a:cs typeface="Calibri" pitchFamily="-89" charset="0"/>
            </a:endParaRPr>
          </a:p>
        </p:txBody>
      </p:sp>
    </p:spTree>
    <p:extLst>
      <p:ext uri="{BB962C8B-B14F-4D97-AF65-F5344CB8AC3E}">
        <p14:creationId xmlns:p14="http://schemas.microsoft.com/office/powerpoint/2010/main" val="178890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87C2B56F-9841-A04E-A952-72593AE1C187}"/>
              </a:ext>
            </a:extLst>
          </p:cNvPr>
          <p:cNvSpPr txBox="1">
            <a:spLocks noChangeArrowheads="1"/>
          </p:cNvSpPr>
          <p:nvPr/>
        </p:nvSpPr>
        <p:spPr bwMode="auto">
          <a:xfrm>
            <a:off x="779889" y="3869583"/>
            <a:ext cx="75842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en-DE" dirty="0">
                <a:latin typeface="Calibri" panose="020F0502020204030204" pitchFamily="34" charset="0"/>
                <a:cs typeface="Calibri" panose="020F0502020204030204" pitchFamily="34" charset="0"/>
              </a:rPr>
              <a:t>Contra die Junggrammatiker-Hypothese: Lautwandel  verbreitet sich nicht in allen Wörtern gleichzeitig.</a:t>
            </a:r>
          </a:p>
        </p:txBody>
      </p:sp>
      <p:sp>
        <p:nvSpPr>
          <p:cNvPr id="5" name="TextBox 9">
            <a:extLst>
              <a:ext uri="{FF2B5EF4-FFF2-40B4-BE49-F238E27FC236}">
                <a16:creationId xmlns:a16="http://schemas.microsoft.com/office/drawing/2014/main" id="{F11BD21F-C1BA-F744-97C5-5F807AED6794}"/>
              </a:ext>
            </a:extLst>
          </p:cNvPr>
          <p:cNvSpPr txBox="1">
            <a:spLocks noChangeArrowheads="1"/>
          </p:cNvSpPr>
          <p:nvPr/>
        </p:nvSpPr>
        <p:spPr bwMode="auto">
          <a:xfrm>
            <a:off x="751878" y="5099892"/>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en-DE" dirty="0">
                <a:latin typeface="Calibri" panose="020F0502020204030204" pitchFamily="34" charset="0"/>
                <a:cs typeface="Calibri" panose="020F0502020204030204" pitchFamily="34" charset="0"/>
              </a:rPr>
              <a:t>Contra </a:t>
            </a:r>
            <a:r>
              <a:rPr lang="de-DE" altLang="en-DE" dirty="0" err="1">
                <a:latin typeface="Calibri" panose="020F0502020204030204" pitchFamily="34" charset="0"/>
                <a:cs typeface="Calibri" panose="020F0502020204030204" pitchFamily="34" charset="0"/>
              </a:rPr>
              <a:t>Ohala</a:t>
            </a:r>
            <a:r>
              <a:rPr lang="de-DE" altLang="en-DE" dirty="0">
                <a:latin typeface="Calibri" panose="020F0502020204030204" pitchFamily="34" charset="0"/>
                <a:cs typeface="Calibri" panose="020F0502020204030204" pitchFamily="34" charset="0"/>
              </a:rPr>
              <a:t> Lautwandel ist graduell nicht abrupt. </a:t>
            </a:r>
          </a:p>
        </p:txBody>
      </p:sp>
      <p:sp>
        <p:nvSpPr>
          <p:cNvPr id="6" name="Oval 5">
            <a:extLst>
              <a:ext uri="{FF2B5EF4-FFF2-40B4-BE49-F238E27FC236}">
                <a16:creationId xmlns:a16="http://schemas.microsoft.com/office/drawing/2014/main" id="{763BE516-43BF-BF4E-A770-E525C758456E}"/>
              </a:ext>
            </a:extLst>
          </p:cNvPr>
          <p:cNvSpPr>
            <a:spLocks noChangeArrowheads="1"/>
          </p:cNvSpPr>
          <p:nvPr/>
        </p:nvSpPr>
        <p:spPr bwMode="auto">
          <a:xfrm>
            <a:off x="211372" y="5222775"/>
            <a:ext cx="215900" cy="2159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7" name="Oval 6">
            <a:extLst>
              <a:ext uri="{FF2B5EF4-FFF2-40B4-BE49-F238E27FC236}">
                <a16:creationId xmlns:a16="http://schemas.microsoft.com/office/drawing/2014/main" id="{635555F0-F4B9-EB42-8C29-955561ED6A63}"/>
              </a:ext>
            </a:extLst>
          </p:cNvPr>
          <p:cNvSpPr>
            <a:spLocks noChangeArrowheads="1"/>
          </p:cNvSpPr>
          <p:nvPr/>
        </p:nvSpPr>
        <p:spPr bwMode="auto">
          <a:xfrm>
            <a:off x="211372" y="4069182"/>
            <a:ext cx="215900" cy="2159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8" name="Oval 7">
            <a:extLst>
              <a:ext uri="{FF2B5EF4-FFF2-40B4-BE49-F238E27FC236}">
                <a16:creationId xmlns:a16="http://schemas.microsoft.com/office/drawing/2014/main" id="{24099444-1436-4B4C-9F66-65AB35D90593}"/>
              </a:ext>
            </a:extLst>
          </p:cNvPr>
          <p:cNvSpPr>
            <a:spLocks noChangeArrowheads="1"/>
          </p:cNvSpPr>
          <p:nvPr/>
        </p:nvSpPr>
        <p:spPr bwMode="auto">
          <a:xfrm>
            <a:off x="180905" y="1076158"/>
            <a:ext cx="215900" cy="2159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9" name="TextBox 8">
            <a:extLst>
              <a:ext uri="{FF2B5EF4-FFF2-40B4-BE49-F238E27FC236}">
                <a16:creationId xmlns:a16="http://schemas.microsoft.com/office/drawing/2014/main" id="{4B781A52-D4FB-B84C-9C80-4EEACD32A5FB}"/>
              </a:ext>
            </a:extLst>
          </p:cNvPr>
          <p:cNvSpPr txBox="1"/>
          <p:nvPr/>
        </p:nvSpPr>
        <p:spPr bwMode="auto">
          <a:xfrm>
            <a:off x="779889" y="891541"/>
            <a:ext cx="8131074" cy="1569660"/>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Die Beziehung zwischen Phonemen und Sprachsignalen ist für jede Person etwas anders (da diese von Erfahrung abhängt). Vielleicht erklärt das weshalb, nicht alle Personen auf diese Weise für die </a:t>
            </a:r>
            <a:r>
              <a:rPr lang="de-DE" dirty="0" err="1">
                <a:solidFill>
                  <a:srgbClr val="000000"/>
                </a:solidFill>
                <a:latin typeface="Calibri" pitchFamily="-89" charset="0"/>
                <a:ea typeface="Calibri" pitchFamily="-89" charset="0"/>
                <a:cs typeface="Calibri" pitchFamily="-89" charset="0"/>
              </a:rPr>
              <a:t>Koartikulation</a:t>
            </a:r>
            <a:r>
              <a:rPr lang="de-DE" dirty="0">
                <a:solidFill>
                  <a:srgbClr val="000000"/>
                </a:solidFill>
                <a:latin typeface="Calibri" pitchFamily="-89" charset="0"/>
                <a:ea typeface="Calibri" pitchFamily="-89" charset="0"/>
                <a:cs typeface="Calibri" pitchFamily="-89" charset="0"/>
              </a:rPr>
              <a:t> kompensieren (siehe </a:t>
            </a:r>
            <a:r>
              <a:rPr lang="de-DE" dirty="0" err="1">
                <a:solidFill>
                  <a:srgbClr val="000000"/>
                </a:solidFill>
                <a:latin typeface="Calibri" pitchFamily="-89" charset="0"/>
                <a:ea typeface="Calibri" pitchFamily="-89" charset="0"/>
                <a:cs typeface="Calibri" pitchFamily="-89" charset="0"/>
              </a:rPr>
              <a:t>Beddor</a:t>
            </a:r>
            <a:r>
              <a:rPr lang="de-DE" dirty="0">
                <a:solidFill>
                  <a:srgbClr val="000000"/>
                </a:solidFill>
                <a:latin typeface="Calibri" pitchFamily="-89" charset="0"/>
                <a:ea typeface="Calibri" pitchFamily="-89" charset="0"/>
                <a:cs typeface="Calibri" pitchFamily="-89" charset="0"/>
              </a:rPr>
              <a:t>).</a:t>
            </a:r>
          </a:p>
        </p:txBody>
      </p:sp>
      <p:sp>
        <p:nvSpPr>
          <p:cNvPr id="10" name="Rectangle 1">
            <a:extLst>
              <a:ext uri="{FF2B5EF4-FFF2-40B4-BE49-F238E27FC236}">
                <a16:creationId xmlns:a16="http://schemas.microsoft.com/office/drawing/2014/main" id="{30E8F101-1506-EE4F-A6AD-6D35A35D5D4E}"/>
              </a:ext>
            </a:extLst>
          </p:cNvPr>
          <p:cNvSpPr>
            <a:spLocks/>
          </p:cNvSpPr>
          <p:nvPr/>
        </p:nvSpPr>
        <p:spPr bwMode="auto">
          <a:xfrm>
            <a:off x="2289034" y="156264"/>
            <a:ext cx="4565931"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a:t>
            </a:r>
            <a:r>
              <a:rPr lang="de-DE" dirty="0" err="1">
                <a:latin typeface="Calibri"/>
                <a:cs typeface="Calibri"/>
              </a:rPr>
              <a:t>Exemplartheorie</a:t>
            </a:r>
            <a:endParaRPr lang="de-DE" dirty="0">
              <a:latin typeface="Calibri"/>
              <a:cs typeface="Calibri"/>
            </a:endParaRPr>
          </a:p>
        </p:txBody>
      </p:sp>
      <p:sp>
        <p:nvSpPr>
          <p:cNvPr id="11" name="TextBox 8">
            <a:extLst>
              <a:ext uri="{FF2B5EF4-FFF2-40B4-BE49-F238E27FC236}">
                <a16:creationId xmlns:a16="http://schemas.microsoft.com/office/drawing/2014/main" id="{888D9858-155A-1043-BE7C-97A41B255739}"/>
              </a:ext>
            </a:extLst>
          </p:cNvPr>
          <p:cNvSpPr txBox="1">
            <a:spLocks noChangeArrowheads="1"/>
          </p:cNvSpPr>
          <p:nvPr/>
        </p:nvSpPr>
        <p:spPr bwMode="auto">
          <a:xfrm>
            <a:off x="724859" y="2598003"/>
            <a:ext cx="75842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en-DE" dirty="0">
                <a:latin typeface="Calibri" panose="020F0502020204030204" pitchFamily="34" charset="0"/>
                <a:cs typeface="Calibri" panose="020F0502020204030204" pitchFamily="34" charset="0"/>
              </a:rPr>
              <a:t>Contra die generative und 'modular feedforward</a:t>
            </a:r>
            <a:r>
              <a:rPr lang="de-DE" altLang="en-DE" baseline="30000" dirty="0">
                <a:latin typeface="Calibri" panose="020F0502020204030204" pitchFamily="34" charset="0"/>
                <a:cs typeface="Calibri" panose="020F0502020204030204" pitchFamily="34" charset="0"/>
              </a:rPr>
              <a:t>1</a:t>
            </a:r>
            <a:r>
              <a:rPr lang="de-DE" altLang="en-DE" dirty="0">
                <a:latin typeface="Calibri" panose="020F0502020204030204" pitchFamily="34" charset="0"/>
                <a:cs typeface="Calibri" panose="020F0502020204030204" pitchFamily="34" charset="0"/>
              </a:rPr>
              <a:t>' Phonologie: wortspezifische Details sind kognitiv und werden gespeichert.</a:t>
            </a:r>
          </a:p>
        </p:txBody>
      </p:sp>
      <p:sp>
        <p:nvSpPr>
          <p:cNvPr id="12" name="Oval 11">
            <a:extLst>
              <a:ext uri="{FF2B5EF4-FFF2-40B4-BE49-F238E27FC236}">
                <a16:creationId xmlns:a16="http://schemas.microsoft.com/office/drawing/2014/main" id="{798A1F8C-B4C6-6548-AA2D-C88C9C9B78F1}"/>
              </a:ext>
            </a:extLst>
          </p:cNvPr>
          <p:cNvSpPr>
            <a:spLocks noChangeArrowheads="1"/>
          </p:cNvSpPr>
          <p:nvPr/>
        </p:nvSpPr>
        <p:spPr bwMode="auto">
          <a:xfrm>
            <a:off x="156342" y="2797602"/>
            <a:ext cx="215900" cy="2159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2" name="TextBox 1">
            <a:extLst>
              <a:ext uri="{FF2B5EF4-FFF2-40B4-BE49-F238E27FC236}">
                <a16:creationId xmlns:a16="http://schemas.microsoft.com/office/drawing/2014/main" id="{66E1D827-ACA7-0742-9BD9-6776520DC1E3}"/>
              </a:ext>
            </a:extLst>
          </p:cNvPr>
          <p:cNvSpPr txBox="1"/>
          <p:nvPr/>
        </p:nvSpPr>
        <p:spPr bwMode="auto">
          <a:xfrm>
            <a:off x="372242" y="6093296"/>
            <a:ext cx="8448230" cy="461665"/>
          </a:xfrm>
          <a:prstGeom prst="rect">
            <a:avLst/>
          </a:prstGeom>
          <a:noFill/>
          <a:ln w="9525">
            <a:noFill/>
            <a:miter lim="800000"/>
            <a:headEnd/>
            <a:tailEnd/>
          </a:ln>
        </p:spPr>
        <p:txBody>
          <a:bodyPr wrap="square" rtlCol="0">
            <a:prstTxWarp prst="textNoShape">
              <a:avLst/>
            </a:prstTxWarp>
            <a:spAutoFit/>
          </a:bodyPr>
          <a:lstStyle/>
          <a:p>
            <a:r>
              <a:rPr lang="de-DE" sz="1600" dirty="0">
                <a:solidFill>
                  <a:srgbClr val="000000"/>
                </a:solidFill>
                <a:latin typeface="Calibri" pitchFamily="-89" charset="0"/>
                <a:ea typeface="Calibri" pitchFamily="-89" charset="0"/>
                <a:cs typeface="Calibri" pitchFamily="-89" charset="0"/>
              </a:rPr>
              <a:t>1. </a:t>
            </a:r>
            <a:r>
              <a:rPr lang="de-DE" sz="1600" dirty="0" err="1">
                <a:solidFill>
                  <a:srgbClr val="000000"/>
                </a:solidFill>
                <a:latin typeface="Calibri" pitchFamily="-89" charset="0"/>
                <a:ea typeface="Calibri" pitchFamily="-89" charset="0"/>
                <a:cs typeface="Calibri" pitchFamily="-89" charset="0"/>
              </a:rPr>
              <a:t>Ramsammay</a:t>
            </a:r>
            <a:r>
              <a:rPr lang="de-DE" sz="1600" dirty="0">
                <a:solidFill>
                  <a:srgbClr val="000000"/>
                </a:solidFill>
                <a:latin typeface="Calibri" pitchFamily="-89" charset="0"/>
                <a:ea typeface="Calibri" pitchFamily="-89" charset="0"/>
                <a:cs typeface="Calibri" pitchFamily="-89" charset="0"/>
              </a:rPr>
              <a:t> (2015). </a:t>
            </a:r>
            <a:r>
              <a:rPr lang="de-DE" sz="1600" i="1" dirty="0">
                <a:solidFill>
                  <a:srgbClr val="000000"/>
                </a:solidFill>
                <a:latin typeface="Calibri" pitchFamily="-89" charset="0"/>
                <a:ea typeface="Calibri" pitchFamily="-89" charset="0"/>
                <a:cs typeface="Calibri" pitchFamily="-89" charset="0"/>
              </a:rPr>
              <a:t>Language &amp; </a:t>
            </a:r>
            <a:r>
              <a:rPr lang="de-DE" sz="1600" i="1" dirty="0" err="1">
                <a:solidFill>
                  <a:srgbClr val="000000"/>
                </a:solidFill>
                <a:latin typeface="Calibri" pitchFamily="-89" charset="0"/>
                <a:ea typeface="Calibri" pitchFamily="-89" charset="0"/>
                <a:cs typeface="Calibri" pitchFamily="-89" charset="0"/>
              </a:rPr>
              <a:t>Linguistics</a:t>
            </a:r>
            <a:r>
              <a:rPr lang="de-DE" sz="1600" i="1" dirty="0">
                <a:solidFill>
                  <a:srgbClr val="000000"/>
                </a:solidFill>
                <a:latin typeface="Calibri" pitchFamily="-89" charset="0"/>
                <a:ea typeface="Calibri" pitchFamily="-89" charset="0"/>
                <a:cs typeface="Calibri" pitchFamily="-89" charset="0"/>
              </a:rPr>
              <a:t> </a:t>
            </a:r>
            <a:r>
              <a:rPr lang="de-DE" sz="1600" i="1" dirty="0" err="1">
                <a:solidFill>
                  <a:srgbClr val="000000"/>
                </a:solidFill>
                <a:latin typeface="Calibri" pitchFamily="-89" charset="0"/>
                <a:ea typeface="Calibri" pitchFamily="-89" charset="0"/>
                <a:cs typeface="Calibri" pitchFamily="-89" charset="0"/>
              </a:rPr>
              <a:t>Compass</a:t>
            </a:r>
            <a:r>
              <a:rPr lang="de-DE" sz="1600" dirty="0">
                <a:solidFill>
                  <a:srgbClr val="000000"/>
                </a:solidFill>
                <a:latin typeface="Calibri" pitchFamily="-89" charset="0"/>
                <a:ea typeface="Calibri" pitchFamily="-89" charset="0"/>
                <a:cs typeface="Calibri" pitchFamily="-89" charset="0"/>
              </a:rPr>
              <a:t>, 9, 33-54</a:t>
            </a:r>
            <a:r>
              <a:rPr lang="de-DE" dirty="0">
                <a:solidFill>
                  <a:srgbClr val="000000"/>
                </a:solidFill>
                <a:latin typeface="Calibri" pitchFamily="-89" charset="0"/>
                <a:ea typeface="Calibri" pitchFamily="-89" charset="0"/>
                <a:cs typeface="Calibri" pitchFamily="-89" charset="0"/>
              </a:rPr>
              <a:t>. </a:t>
            </a:r>
            <a:r>
              <a:rPr lang="de-DE" sz="1600" b="1" dirty="0">
                <a:solidFill>
                  <a:srgbClr val="000000"/>
                </a:solidFill>
                <a:latin typeface="Calibri" pitchFamily="-89" charset="0"/>
                <a:ea typeface="Calibri" pitchFamily="-89" charset="0"/>
                <a:cs typeface="Calibri" pitchFamily="-89" charset="0"/>
              </a:rPr>
              <a:t>ramsammy15.pdf </a:t>
            </a:r>
          </a:p>
        </p:txBody>
      </p:sp>
    </p:spTree>
    <p:extLst>
      <p:ext uri="{BB962C8B-B14F-4D97-AF65-F5344CB8AC3E}">
        <p14:creationId xmlns:p14="http://schemas.microsoft.com/office/powerpoint/2010/main" val="113371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A10C50A-0E6F-D24C-BBC2-48332B0C6C66}"/>
              </a:ext>
            </a:extLst>
          </p:cNvPr>
          <p:cNvSpPr>
            <a:spLocks/>
          </p:cNvSpPr>
          <p:nvPr/>
        </p:nvSpPr>
        <p:spPr bwMode="auto">
          <a:xfrm>
            <a:off x="1371600" y="0"/>
            <a:ext cx="5943600" cy="457200"/>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808080">
                <a:alpha val="37999"/>
              </a:srgbClr>
            </a:outerShdw>
          </a:effectLst>
        </p:spPr>
        <p:txBody>
          <a:bodyPr lIns="0" tIns="0" rIns="40639"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DE" dirty="0" err="1">
                <a:solidFill>
                  <a:srgbClr val="000000"/>
                </a:solidFill>
                <a:latin typeface="Calibri" panose="020F0502020204030204" pitchFamily="34" charset="0"/>
                <a:ea typeface="Arial" panose="020B0604020202020204" pitchFamily="34" charset="0"/>
              </a:rPr>
              <a:t>Exemplartheorie</a:t>
            </a:r>
            <a:r>
              <a:rPr lang="en-AU" altLang="en-DE" dirty="0">
                <a:solidFill>
                  <a:srgbClr val="000000"/>
                </a:solidFill>
                <a:latin typeface="Calibri" panose="020F0502020204030204" pitchFamily="34" charset="0"/>
                <a:ea typeface="Arial" panose="020B0604020202020204" pitchFamily="34" charset="0"/>
              </a:rPr>
              <a:t>, </a:t>
            </a:r>
            <a:r>
              <a:rPr lang="en-AU" altLang="en-DE" dirty="0" err="1">
                <a:solidFill>
                  <a:srgbClr val="000000"/>
                </a:solidFill>
                <a:latin typeface="Calibri" panose="020F0502020204030204" pitchFamily="34" charset="0"/>
                <a:ea typeface="Arial" panose="020B0604020202020204" pitchFamily="34" charset="0"/>
              </a:rPr>
              <a:t>Worthäufigkeit</a:t>
            </a:r>
            <a:r>
              <a:rPr lang="en-AU" altLang="en-DE" dirty="0">
                <a:solidFill>
                  <a:srgbClr val="000000"/>
                </a:solidFill>
                <a:latin typeface="Calibri" panose="020F0502020204030204" pitchFamily="34" charset="0"/>
                <a:ea typeface="Arial" panose="020B0604020202020204" pitchFamily="34" charset="0"/>
              </a:rPr>
              <a:t>, </a:t>
            </a:r>
            <a:r>
              <a:rPr lang="en-AU" altLang="en-DE" dirty="0" err="1">
                <a:solidFill>
                  <a:srgbClr val="000000"/>
                </a:solidFill>
                <a:latin typeface="Calibri" panose="020F0502020204030204" pitchFamily="34" charset="0"/>
                <a:ea typeface="Arial" panose="020B0604020202020204" pitchFamily="34" charset="0"/>
              </a:rPr>
              <a:t>Lautwandel</a:t>
            </a:r>
            <a:endParaRPr lang="en-US" altLang="en-DE" dirty="0">
              <a:solidFill>
                <a:srgbClr val="000000"/>
              </a:solidFill>
              <a:latin typeface="Calibri" panose="020F0502020204030204" pitchFamily="34" charset="0"/>
              <a:ea typeface="Arial" panose="020B0604020202020204" pitchFamily="34" charset="0"/>
            </a:endParaRPr>
          </a:p>
        </p:txBody>
      </p:sp>
      <p:sp>
        <p:nvSpPr>
          <p:cNvPr id="6" name="TextBox 5">
            <a:extLst>
              <a:ext uri="{FF2B5EF4-FFF2-40B4-BE49-F238E27FC236}">
                <a16:creationId xmlns:a16="http://schemas.microsoft.com/office/drawing/2014/main" id="{7C4BFB77-D1C0-DB40-A27C-7CBF6D2F120F}"/>
              </a:ext>
            </a:extLst>
          </p:cNvPr>
          <p:cNvSpPr txBox="1"/>
          <p:nvPr/>
        </p:nvSpPr>
        <p:spPr bwMode="auto">
          <a:xfrm>
            <a:off x="382960" y="1964382"/>
            <a:ext cx="7920880"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2. Hochfrequente Wörter haben eine hohe </a:t>
            </a:r>
            <a:r>
              <a:rPr lang="de-DE" dirty="0" err="1">
                <a:solidFill>
                  <a:srgbClr val="000000"/>
                </a:solidFill>
                <a:latin typeface="Calibri" pitchFamily="-89" charset="0"/>
                <a:ea typeface="Calibri" pitchFamily="-89" charset="0"/>
                <a:cs typeface="Calibri" pitchFamily="-89" charset="0"/>
              </a:rPr>
              <a:t>Exemplarstärke</a:t>
            </a:r>
            <a:r>
              <a:rPr lang="de-DE" dirty="0">
                <a:solidFill>
                  <a:srgbClr val="000000"/>
                </a:solidFill>
                <a:latin typeface="Calibri" pitchFamily="-89" charset="0"/>
                <a:ea typeface="Calibri" pitchFamily="-89" charset="0"/>
                <a:cs typeface="Calibri" pitchFamily="-89" charset="0"/>
              </a:rPr>
              <a:t> und sind im Geräusch besser erkennbar als Niedrigfrequente</a:t>
            </a:r>
            <a:r>
              <a:rPr lang="de-DE" baseline="30000" dirty="0">
                <a:solidFill>
                  <a:srgbClr val="000000"/>
                </a:solidFill>
                <a:latin typeface="Calibri" pitchFamily="-89" charset="0"/>
                <a:ea typeface="Calibri" pitchFamily="-89" charset="0"/>
                <a:cs typeface="Calibri" pitchFamily="-89" charset="0"/>
              </a:rPr>
              <a:t>2</a:t>
            </a:r>
          </a:p>
        </p:txBody>
      </p:sp>
      <p:sp>
        <p:nvSpPr>
          <p:cNvPr id="9" name="TextBox 8">
            <a:extLst>
              <a:ext uri="{FF2B5EF4-FFF2-40B4-BE49-F238E27FC236}">
                <a16:creationId xmlns:a16="http://schemas.microsoft.com/office/drawing/2014/main" id="{8C6DF1DB-2038-C041-B758-8CC5A28A6B4F}"/>
              </a:ext>
            </a:extLst>
          </p:cNvPr>
          <p:cNvSpPr txBox="1">
            <a:spLocks noChangeArrowheads="1"/>
          </p:cNvSpPr>
          <p:nvPr/>
        </p:nvSpPr>
        <p:spPr bwMode="auto">
          <a:xfrm>
            <a:off x="423008" y="571067"/>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en-DE" dirty="0">
                <a:latin typeface="Calibri" panose="020F0502020204030204" pitchFamily="34" charset="0"/>
                <a:cs typeface="Calibri" panose="020F0502020204030204" pitchFamily="34" charset="0"/>
              </a:rPr>
              <a:t>1. Hay &amp; </a:t>
            </a:r>
            <a:r>
              <a:rPr lang="de-DE" altLang="en-DE" dirty="0" err="1">
                <a:latin typeface="Calibri" panose="020F0502020204030204" pitchFamily="34" charset="0"/>
                <a:cs typeface="Calibri" panose="020F0502020204030204" pitchFamily="34" charset="0"/>
              </a:rPr>
              <a:t>Foulkes</a:t>
            </a:r>
            <a:r>
              <a:rPr lang="de-DE" altLang="en-DE" dirty="0">
                <a:latin typeface="Calibri" panose="020F0502020204030204" pitchFamily="34" charset="0"/>
                <a:cs typeface="Calibri" panose="020F0502020204030204" pitchFamily="34" charset="0"/>
              </a:rPr>
              <a:t> (2016)</a:t>
            </a:r>
            <a:r>
              <a:rPr lang="de-DE" altLang="en-DE" baseline="30000" dirty="0">
                <a:latin typeface="Calibri" panose="020F0502020204030204" pitchFamily="34" charset="0"/>
                <a:cs typeface="Calibri" panose="020F0502020204030204" pitchFamily="34" charset="0"/>
              </a:rPr>
              <a:t>1</a:t>
            </a:r>
            <a:r>
              <a:rPr lang="de-DE" altLang="en-DE" dirty="0">
                <a:latin typeface="Calibri" panose="020F0502020204030204" pitchFamily="34" charset="0"/>
                <a:cs typeface="Calibri" panose="020F0502020204030204" pitchFamily="34" charset="0"/>
              </a:rPr>
              <a:t>. In einem Merger, in dem für 2 Phoneme A</a:t>
            </a:r>
            <a:r>
              <a:rPr lang="de-DE" altLang="en-DE" dirty="0">
                <a:latin typeface="Times New Roman" panose="02020603050405020304" pitchFamily="18" charset="0"/>
                <a:cs typeface="Times New Roman" panose="02020603050405020304" pitchFamily="18" charset="0"/>
              </a:rPr>
              <a:t>→</a:t>
            </a:r>
            <a:r>
              <a:rPr lang="de-DE" altLang="en-DE" dirty="0">
                <a:latin typeface="Calibri" panose="020F0502020204030204" pitchFamily="34" charset="0"/>
                <a:cs typeface="Calibri" panose="020F0502020204030204" pitchFamily="34" charset="0"/>
              </a:rPr>
              <a:t>B, ändert sich A schneller in häufigen Wörtern z.B. t-</a:t>
            </a:r>
            <a:r>
              <a:rPr lang="de-DE" altLang="en-DE" dirty="0" err="1">
                <a:latin typeface="Calibri" panose="020F0502020204030204" pitchFamily="34" charset="0"/>
                <a:cs typeface="Calibri" panose="020F0502020204030204" pitchFamily="34" charset="0"/>
              </a:rPr>
              <a:t>flapping</a:t>
            </a:r>
            <a:r>
              <a:rPr lang="de-DE" altLang="en-DE" dirty="0">
                <a:latin typeface="Calibri" panose="020F0502020204030204" pitchFamily="34" charset="0"/>
                <a:cs typeface="Calibri" panose="020F0502020204030204" pitchFamily="34" charset="0"/>
              </a:rPr>
              <a:t> in einigen englischen Varietäten.</a:t>
            </a:r>
          </a:p>
        </p:txBody>
      </p:sp>
      <p:sp>
        <p:nvSpPr>
          <p:cNvPr id="13" name="Oval 12">
            <a:extLst>
              <a:ext uri="{FF2B5EF4-FFF2-40B4-BE49-F238E27FC236}">
                <a16:creationId xmlns:a16="http://schemas.microsoft.com/office/drawing/2014/main" id="{A6C5FF34-168F-F54F-99FD-269FF979AA0E}"/>
              </a:ext>
            </a:extLst>
          </p:cNvPr>
          <p:cNvSpPr/>
          <p:nvPr/>
        </p:nvSpPr>
        <p:spPr>
          <a:xfrm rot="20055099">
            <a:off x="316263" y="5213417"/>
            <a:ext cx="1728192" cy="84060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025EA01B-4B39-B042-B785-9E4D00C96D44}"/>
              </a:ext>
            </a:extLst>
          </p:cNvPr>
          <p:cNvSpPr/>
          <p:nvPr/>
        </p:nvSpPr>
        <p:spPr>
          <a:xfrm rot="11391331">
            <a:off x="1468775" y="4754386"/>
            <a:ext cx="1728192" cy="1284474"/>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Box 16">
            <a:extLst>
              <a:ext uri="{FF2B5EF4-FFF2-40B4-BE49-F238E27FC236}">
                <a16:creationId xmlns:a16="http://schemas.microsoft.com/office/drawing/2014/main" id="{B19C6E9C-F3C7-F946-991F-DFA36BC172D3}"/>
              </a:ext>
            </a:extLst>
          </p:cNvPr>
          <p:cNvSpPr txBox="1"/>
          <p:nvPr/>
        </p:nvSpPr>
        <p:spPr bwMode="auto">
          <a:xfrm>
            <a:off x="856017" y="5449283"/>
            <a:ext cx="524503"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FF0000"/>
                </a:solidFill>
                <a:latin typeface="Calibri" pitchFamily="-89" charset="0"/>
                <a:ea typeface="Calibri" pitchFamily="-89" charset="0"/>
                <a:cs typeface="Calibri" pitchFamily="-89" charset="0"/>
              </a:rPr>
              <a:t>/t/</a:t>
            </a:r>
          </a:p>
        </p:txBody>
      </p:sp>
      <p:sp>
        <p:nvSpPr>
          <p:cNvPr id="18" name="TextBox 17">
            <a:extLst>
              <a:ext uri="{FF2B5EF4-FFF2-40B4-BE49-F238E27FC236}">
                <a16:creationId xmlns:a16="http://schemas.microsoft.com/office/drawing/2014/main" id="{BBBC4192-0345-5E44-AA58-AD68B092630C}"/>
              </a:ext>
            </a:extLst>
          </p:cNvPr>
          <p:cNvSpPr txBox="1"/>
          <p:nvPr/>
        </p:nvSpPr>
        <p:spPr bwMode="auto">
          <a:xfrm>
            <a:off x="2245808" y="5187181"/>
            <a:ext cx="583814"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3366FF"/>
                </a:solidFill>
                <a:latin typeface="Calibri" pitchFamily="-89" charset="0"/>
                <a:ea typeface="Calibri" pitchFamily="-89" charset="0"/>
                <a:cs typeface="Calibri" pitchFamily="-89" charset="0"/>
              </a:rPr>
              <a:t>/d/</a:t>
            </a:r>
          </a:p>
        </p:txBody>
      </p:sp>
      <p:sp>
        <p:nvSpPr>
          <p:cNvPr id="19" name="TextBox 18">
            <a:extLst>
              <a:ext uri="{FF2B5EF4-FFF2-40B4-BE49-F238E27FC236}">
                <a16:creationId xmlns:a16="http://schemas.microsoft.com/office/drawing/2014/main" id="{F6ED3A1C-7B3D-6A4C-997A-627ACAC60EE1}"/>
              </a:ext>
            </a:extLst>
          </p:cNvPr>
          <p:cNvSpPr txBox="1"/>
          <p:nvPr/>
        </p:nvSpPr>
        <p:spPr bwMode="auto">
          <a:xfrm>
            <a:off x="3989100" y="5346288"/>
            <a:ext cx="4608512"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3. Daher 1.: Lautwandel wird von hochfrequenten Wörtern geführt. </a:t>
            </a:r>
          </a:p>
        </p:txBody>
      </p:sp>
      <p:sp>
        <p:nvSpPr>
          <p:cNvPr id="20" name="TextBox 19">
            <a:extLst>
              <a:ext uri="{FF2B5EF4-FFF2-40B4-BE49-F238E27FC236}">
                <a16:creationId xmlns:a16="http://schemas.microsoft.com/office/drawing/2014/main" id="{4F99E480-04AE-5C4C-BE12-ABF116E9C140}"/>
              </a:ext>
            </a:extLst>
          </p:cNvPr>
          <p:cNvSpPr txBox="1"/>
          <p:nvPr/>
        </p:nvSpPr>
        <p:spPr bwMode="auto">
          <a:xfrm>
            <a:off x="3989100" y="3199583"/>
            <a:ext cx="4847822" cy="1938992"/>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3. Wegen 2. werden hier – in die Richtung des Lautwandels – überwiegend Exemplare hochfrequenter Wörter im Gedächtnis gespeichert</a:t>
            </a:r>
          </a:p>
        </p:txBody>
      </p:sp>
      <p:cxnSp>
        <p:nvCxnSpPr>
          <p:cNvPr id="22" name="Straight Arrow Connector 21">
            <a:extLst>
              <a:ext uri="{FF2B5EF4-FFF2-40B4-BE49-F238E27FC236}">
                <a16:creationId xmlns:a16="http://schemas.microsoft.com/office/drawing/2014/main" id="{3C7F91BC-1597-5A4B-B586-EBE2EA3E951C}"/>
              </a:ext>
            </a:extLst>
          </p:cNvPr>
          <p:cNvCxnSpPr/>
          <p:nvPr/>
        </p:nvCxnSpPr>
        <p:spPr>
          <a:xfrm flipH="1">
            <a:off x="1691680" y="4242480"/>
            <a:ext cx="2088232" cy="1206803"/>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EDC70E82-F734-2F40-9738-B5356885CD37}"/>
              </a:ext>
            </a:extLst>
          </p:cNvPr>
          <p:cNvSpPr txBox="1"/>
          <p:nvPr/>
        </p:nvSpPr>
        <p:spPr bwMode="auto">
          <a:xfrm>
            <a:off x="423008" y="3140968"/>
            <a:ext cx="1997535"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/t/ z.B. '</a:t>
            </a:r>
            <a:r>
              <a:rPr lang="de-DE" dirty="0" err="1">
                <a:solidFill>
                  <a:srgbClr val="000000"/>
                </a:solidFill>
                <a:latin typeface="Calibri" pitchFamily="-89" charset="0"/>
                <a:ea typeface="Calibri" pitchFamily="-89" charset="0"/>
                <a:cs typeface="Calibri" pitchFamily="-89" charset="0"/>
              </a:rPr>
              <a:t>writer</a:t>
            </a:r>
            <a:r>
              <a:rPr lang="de-DE" dirty="0">
                <a:solidFill>
                  <a:srgbClr val="000000"/>
                </a:solidFill>
                <a:latin typeface="Calibri" pitchFamily="-89" charset="0"/>
                <a:ea typeface="Calibri" pitchFamily="-89" charset="0"/>
                <a:cs typeface="Calibri" pitchFamily="-89" charset="0"/>
              </a:rPr>
              <a:t>'</a:t>
            </a:r>
          </a:p>
        </p:txBody>
      </p:sp>
      <p:sp>
        <p:nvSpPr>
          <p:cNvPr id="14" name="TextBox 13">
            <a:extLst>
              <a:ext uri="{FF2B5EF4-FFF2-40B4-BE49-F238E27FC236}">
                <a16:creationId xmlns:a16="http://schemas.microsoft.com/office/drawing/2014/main" id="{E2D37141-2E1B-044E-B665-9A3AA9820D16}"/>
              </a:ext>
            </a:extLst>
          </p:cNvPr>
          <p:cNvSpPr txBox="1"/>
          <p:nvPr/>
        </p:nvSpPr>
        <p:spPr bwMode="auto">
          <a:xfrm>
            <a:off x="382960" y="3548703"/>
            <a:ext cx="1899879"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/d/ z.B. '</a:t>
            </a:r>
            <a:r>
              <a:rPr lang="de-DE" dirty="0" err="1">
                <a:solidFill>
                  <a:srgbClr val="000000"/>
                </a:solidFill>
                <a:latin typeface="Calibri" pitchFamily="-89" charset="0"/>
                <a:ea typeface="Calibri" pitchFamily="-89" charset="0"/>
                <a:cs typeface="Calibri" pitchFamily="-89" charset="0"/>
              </a:rPr>
              <a:t>rider</a:t>
            </a:r>
            <a:r>
              <a:rPr lang="de-DE" dirty="0">
                <a:solidFill>
                  <a:srgbClr val="000000"/>
                </a:solidFill>
                <a:latin typeface="Calibri" pitchFamily="-89" charset="0"/>
                <a:ea typeface="Calibri" pitchFamily="-89" charset="0"/>
                <a:cs typeface="Calibri" pitchFamily="-89" charset="0"/>
              </a:rPr>
              <a:t>'</a:t>
            </a:r>
          </a:p>
        </p:txBody>
      </p:sp>
      <p:sp>
        <p:nvSpPr>
          <p:cNvPr id="3" name="TextBox 2">
            <a:extLst>
              <a:ext uri="{FF2B5EF4-FFF2-40B4-BE49-F238E27FC236}">
                <a16:creationId xmlns:a16="http://schemas.microsoft.com/office/drawing/2014/main" id="{7207555A-480A-3E4C-8348-F7A72F29E88C}"/>
              </a:ext>
            </a:extLst>
          </p:cNvPr>
          <p:cNvSpPr txBox="1"/>
          <p:nvPr/>
        </p:nvSpPr>
        <p:spPr bwMode="auto">
          <a:xfrm>
            <a:off x="143508" y="6453478"/>
            <a:ext cx="8856984" cy="338554"/>
          </a:xfrm>
          <a:prstGeom prst="rect">
            <a:avLst/>
          </a:prstGeom>
          <a:noFill/>
          <a:ln w="9525">
            <a:noFill/>
            <a:miter lim="800000"/>
            <a:headEnd/>
            <a:tailEnd/>
          </a:ln>
        </p:spPr>
        <p:txBody>
          <a:bodyPr wrap="square" rtlCol="0">
            <a:prstTxWarp prst="textNoShape">
              <a:avLst/>
            </a:prstTxWarp>
            <a:spAutoFit/>
          </a:bodyPr>
          <a:lstStyle/>
          <a:p>
            <a:r>
              <a:rPr lang="de-DE" sz="1600" dirty="0">
                <a:solidFill>
                  <a:srgbClr val="000000"/>
                </a:solidFill>
                <a:latin typeface="Calibri" pitchFamily="-89" charset="0"/>
                <a:ea typeface="Calibri" pitchFamily="-89" charset="0"/>
                <a:cs typeface="Calibri" pitchFamily="-89" charset="0"/>
              </a:rPr>
              <a:t>1. Hay, J. &amp; </a:t>
            </a:r>
            <a:r>
              <a:rPr lang="de-DE" sz="1600" dirty="0" err="1">
                <a:solidFill>
                  <a:srgbClr val="000000"/>
                </a:solidFill>
                <a:latin typeface="Calibri" pitchFamily="-89" charset="0"/>
                <a:ea typeface="Calibri" pitchFamily="-89" charset="0"/>
                <a:cs typeface="Calibri" pitchFamily="-89" charset="0"/>
              </a:rPr>
              <a:t>Foulkes</a:t>
            </a:r>
            <a:r>
              <a:rPr lang="de-DE" sz="1600" dirty="0">
                <a:solidFill>
                  <a:srgbClr val="000000"/>
                </a:solidFill>
                <a:latin typeface="Calibri" pitchFamily="-89" charset="0"/>
                <a:ea typeface="Calibri" pitchFamily="-89" charset="0"/>
                <a:cs typeface="Calibri" pitchFamily="-89" charset="0"/>
              </a:rPr>
              <a:t>, P. (2016) </a:t>
            </a:r>
            <a:r>
              <a:rPr lang="de-DE" sz="1600" i="1" dirty="0">
                <a:solidFill>
                  <a:srgbClr val="000000"/>
                </a:solidFill>
                <a:latin typeface="Calibri" pitchFamily="-89" charset="0"/>
                <a:ea typeface="Calibri" pitchFamily="-89" charset="0"/>
                <a:cs typeface="Calibri" pitchFamily="-89" charset="0"/>
              </a:rPr>
              <a:t>Language</a:t>
            </a:r>
            <a:r>
              <a:rPr lang="de-DE" sz="1600" dirty="0">
                <a:solidFill>
                  <a:srgbClr val="000000"/>
                </a:solidFill>
                <a:latin typeface="Calibri" pitchFamily="-89" charset="0"/>
                <a:ea typeface="Calibri" pitchFamily="-89" charset="0"/>
                <a:cs typeface="Calibri" pitchFamily="-89" charset="0"/>
              </a:rPr>
              <a:t>, 92[2], 298–330. </a:t>
            </a:r>
            <a:r>
              <a:rPr lang="de-DE" sz="1600" b="1" dirty="0">
                <a:solidFill>
                  <a:srgbClr val="000000"/>
                </a:solidFill>
                <a:latin typeface="Calibri" pitchFamily="-89" charset="0"/>
                <a:ea typeface="Calibri" pitchFamily="-89" charset="0"/>
                <a:cs typeface="Calibri" pitchFamily="-89" charset="0"/>
              </a:rPr>
              <a:t>hay16.language.pdf </a:t>
            </a:r>
            <a:r>
              <a:rPr lang="de-DE" sz="1600" dirty="0">
                <a:solidFill>
                  <a:srgbClr val="000000"/>
                </a:solidFill>
                <a:latin typeface="Calibri" pitchFamily="-89" charset="0"/>
                <a:ea typeface="Calibri" pitchFamily="-89" charset="0"/>
                <a:cs typeface="Calibri" pitchFamily="-89" charset="0"/>
              </a:rPr>
              <a:t>2. </a:t>
            </a:r>
            <a:r>
              <a:rPr lang="de-DE" sz="1600" b="1" dirty="0">
                <a:solidFill>
                  <a:srgbClr val="000000"/>
                </a:solidFill>
                <a:latin typeface="Calibri" pitchFamily="-89" charset="0"/>
                <a:ea typeface="Calibri" pitchFamily="-89" charset="0"/>
                <a:cs typeface="Calibri" pitchFamily="-89" charset="0"/>
              </a:rPr>
              <a:t>todd2019.cognition.pdf</a:t>
            </a:r>
          </a:p>
        </p:txBody>
      </p:sp>
    </p:spTree>
    <p:extLst>
      <p:ext uri="{BB962C8B-B14F-4D97-AF65-F5344CB8AC3E}">
        <p14:creationId xmlns:p14="http://schemas.microsoft.com/office/powerpoint/2010/main" val="318982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564768-4B26-7D48-A2D5-4182E28010B3}"/>
              </a:ext>
            </a:extLst>
          </p:cNvPr>
          <p:cNvSpPr txBox="1"/>
          <p:nvPr/>
        </p:nvSpPr>
        <p:spPr bwMode="auto">
          <a:xfrm>
            <a:off x="683568" y="2132856"/>
            <a:ext cx="7976864"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Zusätzliche Informationen zu den Untersuchungen von </a:t>
            </a:r>
            <a:r>
              <a:rPr lang="de-DE" dirty="0" err="1">
                <a:solidFill>
                  <a:srgbClr val="000000"/>
                </a:solidFill>
                <a:latin typeface="Calibri" pitchFamily="-89" charset="0"/>
                <a:ea typeface="Calibri" pitchFamily="-89" charset="0"/>
                <a:cs typeface="Calibri" pitchFamily="-89" charset="0"/>
              </a:rPr>
              <a:t>Beddor</a:t>
            </a:r>
            <a:endParaRPr lang="de-DE" dirty="0">
              <a:solidFill>
                <a:srgbClr val="000000"/>
              </a:solidFill>
              <a:latin typeface="Calibri" pitchFamily="-89" charset="0"/>
              <a:ea typeface="Calibri" pitchFamily="-89" charset="0"/>
              <a:cs typeface="Calibri" pitchFamily="-89" charset="0"/>
            </a:endParaRPr>
          </a:p>
        </p:txBody>
      </p:sp>
    </p:spTree>
    <p:extLst>
      <p:ext uri="{BB962C8B-B14F-4D97-AF65-F5344CB8AC3E}">
        <p14:creationId xmlns:p14="http://schemas.microsoft.com/office/powerpoint/2010/main" val="373185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52400"/>
            <a:ext cx="7010400" cy="46166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prstTxWarp prst="textNoShape">
              <a:avLst/>
            </a:prstTxWarp>
            <a:spAutoFit/>
          </a:bodyPr>
          <a:lstStyle/>
          <a:p>
            <a:pPr>
              <a:defRPr/>
            </a:pPr>
            <a:r>
              <a:rPr lang="en-US" dirty="0" err="1">
                <a:latin typeface="Calibri" pitchFamily="-89" charset="0"/>
                <a:ea typeface="Calibri" pitchFamily="-89" charset="0"/>
                <a:cs typeface="Calibri" pitchFamily="-89" charset="0"/>
              </a:rPr>
              <a:t>Größere</a:t>
            </a:r>
            <a:r>
              <a:rPr lang="en-US" dirty="0">
                <a:latin typeface="Calibri" pitchFamily="-89" charset="0"/>
                <a:ea typeface="Calibri" pitchFamily="-89" charset="0"/>
                <a:cs typeface="Calibri" pitchFamily="-89" charset="0"/>
              </a:rPr>
              <a:t> </a:t>
            </a:r>
            <a:r>
              <a:rPr lang="en-US" dirty="0" err="1">
                <a:latin typeface="Calibri" pitchFamily="-89" charset="0"/>
                <a:ea typeface="Calibri" pitchFamily="-89" charset="0"/>
                <a:cs typeface="Calibri" pitchFamily="-89" charset="0"/>
              </a:rPr>
              <a:t>Phonologisierung</a:t>
            </a:r>
            <a:r>
              <a:rPr lang="en-US" dirty="0">
                <a:latin typeface="Calibri" pitchFamily="-89" charset="0"/>
                <a:ea typeface="Calibri" pitchFamily="-89" charset="0"/>
                <a:cs typeface="Calibri" pitchFamily="-89" charset="0"/>
              </a:rPr>
              <a:t> von Ṽ in </a:t>
            </a:r>
            <a:r>
              <a:rPr lang="en-US" i="1" dirty="0">
                <a:latin typeface="Calibri" pitchFamily="-89" charset="0"/>
                <a:ea typeface="Calibri" pitchFamily="-89" charset="0"/>
                <a:cs typeface="Calibri" pitchFamily="-89" charset="0"/>
              </a:rPr>
              <a:t>sent </a:t>
            </a:r>
            <a:r>
              <a:rPr lang="en-US" dirty="0" err="1">
                <a:latin typeface="Calibri" pitchFamily="-89" charset="0"/>
                <a:ea typeface="Calibri" pitchFamily="-89" charset="0"/>
                <a:cs typeface="Calibri" pitchFamily="-89" charset="0"/>
              </a:rPr>
              <a:t>als</a:t>
            </a:r>
            <a:r>
              <a:rPr lang="en-US" dirty="0">
                <a:latin typeface="Calibri" pitchFamily="-89" charset="0"/>
                <a:ea typeface="Calibri" pitchFamily="-89" charset="0"/>
                <a:cs typeface="Calibri" pitchFamily="-89" charset="0"/>
              </a:rPr>
              <a:t> in </a:t>
            </a:r>
            <a:r>
              <a:rPr lang="en-US" i="1" dirty="0">
                <a:latin typeface="Calibri" pitchFamily="-89" charset="0"/>
                <a:ea typeface="Calibri" pitchFamily="-89" charset="0"/>
                <a:cs typeface="Calibri" pitchFamily="-89" charset="0"/>
              </a:rPr>
              <a:t>send</a:t>
            </a:r>
            <a:r>
              <a:rPr lang="en-US" dirty="0">
                <a:latin typeface="Calibri" pitchFamily="-89" charset="0"/>
                <a:ea typeface="Calibri" pitchFamily="-89" charset="0"/>
                <a:cs typeface="Calibri" pitchFamily="-89" charset="0"/>
              </a:rPr>
              <a:t> </a:t>
            </a:r>
          </a:p>
        </p:txBody>
      </p:sp>
      <p:sp>
        <p:nvSpPr>
          <p:cNvPr id="5" name="TextBox 4"/>
          <p:cNvSpPr txBox="1"/>
          <p:nvPr/>
        </p:nvSpPr>
        <p:spPr bwMode="auto">
          <a:xfrm>
            <a:off x="609600" y="990600"/>
            <a:ext cx="6096000"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Dies wird zusätzlich in </a:t>
            </a:r>
            <a:r>
              <a:rPr lang="de-DE" dirty="0" err="1">
                <a:solidFill>
                  <a:srgbClr val="000000"/>
                </a:solidFill>
                <a:latin typeface="Calibri" pitchFamily="-89" charset="0"/>
                <a:ea typeface="Calibri" pitchFamily="-89" charset="0"/>
                <a:cs typeface="Calibri" pitchFamily="-89" charset="0"/>
              </a:rPr>
              <a:t>Beddor</a:t>
            </a:r>
            <a:r>
              <a:rPr lang="de-DE" dirty="0">
                <a:solidFill>
                  <a:srgbClr val="000000"/>
                </a:solidFill>
                <a:latin typeface="Calibri" pitchFamily="-89" charset="0"/>
                <a:ea typeface="Calibri" pitchFamily="-89" charset="0"/>
                <a:cs typeface="Calibri" pitchFamily="-89" charset="0"/>
              </a:rPr>
              <a:t> et al (2013) in einem </a:t>
            </a:r>
            <a:r>
              <a:rPr lang="de-DE" dirty="0" err="1">
                <a:solidFill>
                  <a:srgbClr val="000000"/>
                </a:solidFill>
                <a:latin typeface="Calibri" pitchFamily="-89" charset="0"/>
                <a:ea typeface="Calibri" pitchFamily="-89" charset="0"/>
                <a:cs typeface="Calibri" pitchFamily="-89" charset="0"/>
              </a:rPr>
              <a:t>eye</a:t>
            </a:r>
            <a:r>
              <a:rPr lang="de-DE" dirty="0">
                <a:solidFill>
                  <a:srgbClr val="000000"/>
                </a:solidFill>
                <a:latin typeface="Calibri" pitchFamily="-89" charset="0"/>
                <a:ea typeface="Calibri" pitchFamily="-89" charset="0"/>
                <a:cs typeface="Calibri" pitchFamily="-89" charset="0"/>
              </a:rPr>
              <a:t>-tracking Experiment getestet.</a:t>
            </a:r>
          </a:p>
        </p:txBody>
      </p:sp>
      <p:sp>
        <p:nvSpPr>
          <p:cNvPr id="7" name="TextBox 6"/>
          <p:cNvSpPr txBox="1"/>
          <p:nvPr/>
        </p:nvSpPr>
        <p:spPr bwMode="auto">
          <a:xfrm>
            <a:off x="467544" y="1916832"/>
            <a:ext cx="8352928" cy="830997"/>
          </a:xfrm>
          <a:prstGeom prst="rect">
            <a:avLst/>
          </a:prstGeom>
          <a:noFill/>
          <a:ln w="9525">
            <a:noFill/>
            <a:miter lim="800000"/>
            <a:headEnd/>
            <a:tailEnd/>
          </a:ln>
        </p:spPr>
        <p:txBody>
          <a:bodyPr wrap="square" rtlCol="0">
            <a:prstTxWarp prst="textNoShape">
              <a:avLst/>
            </a:prstTxWarp>
            <a:spAutoFit/>
          </a:bodyPr>
          <a:lstStyle/>
          <a:p>
            <a:r>
              <a:rPr lang="de-DE" dirty="0">
                <a:latin typeface="Calibri" pitchFamily="-111" charset="0"/>
                <a:ea typeface="Calibri" pitchFamily="-111" charset="0"/>
                <a:cs typeface="Calibri" pitchFamily="-111" charset="0"/>
              </a:rPr>
              <a:t>Eye-tracking: Ein Teilnehmer sieht Bilder von 2 (oder 4) Objekten auf einem Bildschirm: ein </a:t>
            </a:r>
            <a:r>
              <a:rPr lang="de-DE" i="1" dirty="0">
                <a:latin typeface="Calibri" pitchFamily="-111" charset="0"/>
                <a:ea typeface="Calibri" pitchFamily="-111" charset="0"/>
                <a:cs typeface="Calibri" pitchFamily="-111" charset="0"/>
              </a:rPr>
              <a:t>Target</a:t>
            </a:r>
            <a:r>
              <a:rPr lang="de-DE" dirty="0">
                <a:latin typeface="Calibri" pitchFamily="-111" charset="0"/>
                <a:ea typeface="Calibri" pitchFamily="-111" charset="0"/>
                <a:cs typeface="Calibri" pitchFamily="-111" charset="0"/>
              </a:rPr>
              <a:t> und einen </a:t>
            </a:r>
            <a:r>
              <a:rPr lang="de-DE" i="1" dirty="0" err="1">
                <a:latin typeface="Calibri" pitchFamily="-111" charset="0"/>
                <a:ea typeface="Calibri" pitchFamily="-111" charset="0"/>
                <a:cs typeface="Calibri" pitchFamily="-111" charset="0"/>
              </a:rPr>
              <a:t>Competitor</a:t>
            </a:r>
            <a:endParaRPr lang="de-DE" i="1" dirty="0">
              <a:latin typeface="Calibri" pitchFamily="-111" charset="0"/>
              <a:ea typeface="Calibri" pitchFamily="-111" charset="0"/>
              <a:cs typeface="Calibri" pitchFamily="-111" charset="0"/>
            </a:endParaRPr>
          </a:p>
        </p:txBody>
      </p:sp>
      <p:pic>
        <p:nvPicPr>
          <p:cNvPr id="8" name="Picture 7"/>
          <p:cNvPicPr>
            <a:picLocks noChangeAspect="1"/>
          </p:cNvPicPr>
          <p:nvPr/>
        </p:nvPicPr>
        <p:blipFill>
          <a:blip r:embed="rId2"/>
          <a:stretch>
            <a:fillRect/>
          </a:stretch>
        </p:blipFill>
        <p:spPr>
          <a:xfrm>
            <a:off x="1663080" y="3501008"/>
            <a:ext cx="1118330" cy="1133375"/>
          </a:xfrm>
          <a:prstGeom prst="rect">
            <a:avLst/>
          </a:prstGeom>
        </p:spPr>
      </p:pic>
      <p:pic>
        <p:nvPicPr>
          <p:cNvPr id="9" name="Picture 8"/>
          <p:cNvPicPr>
            <a:picLocks noChangeAspect="1"/>
          </p:cNvPicPr>
          <p:nvPr/>
        </p:nvPicPr>
        <p:blipFill>
          <a:blip r:embed="rId3"/>
          <a:stretch>
            <a:fillRect/>
          </a:stretch>
        </p:blipFill>
        <p:spPr>
          <a:xfrm>
            <a:off x="3491880" y="3501008"/>
            <a:ext cx="2736850" cy="1067295"/>
          </a:xfrm>
          <a:prstGeom prst="rect">
            <a:avLst/>
          </a:prstGeom>
        </p:spPr>
      </p:pic>
      <p:sp>
        <p:nvSpPr>
          <p:cNvPr id="10" name="TextBox 9"/>
          <p:cNvSpPr txBox="1"/>
          <p:nvPr/>
        </p:nvSpPr>
        <p:spPr bwMode="auto">
          <a:xfrm>
            <a:off x="1691680" y="2924944"/>
            <a:ext cx="943588" cy="461665"/>
          </a:xfrm>
          <a:prstGeom prst="rect">
            <a:avLst/>
          </a:prstGeom>
          <a:noFill/>
          <a:ln w="9525">
            <a:noFill/>
            <a:miter lim="800000"/>
            <a:headEnd/>
            <a:tailEnd/>
          </a:ln>
        </p:spPr>
        <p:txBody>
          <a:bodyPr wrap="none" rtlCol="0">
            <a:prstTxWarp prst="textNoShape">
              <a:avLst/>
            </a:prstTxWarp>
            <a:spAutoFit/>
          </a:bodyPr>
          <a:lstStyle/>
          <a:p>
            <a:r>
              <a:rPr lang="de-DE" dirty="0" err="1">
                <a:latin typeface="Calibri" pitchFamily="-111" charset="0"/>
                <a:ea typeface="Calibri" pitchFamily="-111" charset="0"/>
                <a:cs typeface="Calibri" pitchFamily="-111" charset="0"/>
              </a:rPr>
              <a:t>target</a:t>
            </a:r>
            <a:endParaRPr lang="de-DE" dirty="0">
              <a:latin typeface="Calibri" pitchFamily="-111" charset="0"/>
              <a:ea typeface="Calibri" pitchFamily="-111" charset="0"/>
              <a:cs typeface="Calibri" pitchFamily="-111" charset="0"/>
            </a:endParaRPr>
          </a:p>
        </p:txBody>
      </p:sp>
      <p:sp>
        <p:nvSpPr>
          <p:cNvPr id="11" name="TextBox 10"/>
          <p:cNvSpPr txBox="1"/>
          <p:nvPr/>
        </p:nvSpPr>
        <p:spPr bwMode="auto">
          <a:xfrm>
            <a:off x="4211960" y="2924944"/>
            <a:ext cx="2057400" cy="461665"/>
          </a:xfrm>
          <a:prstGeom prst="rect">
            <a:avLst/>
          </a:prstGeom>
          <a:noFill/>
          <a:ln w="9525">
            <a:noFill/>
            <a:miter lim="800000"/>
            <a:headEnd/>
            <a:tailEnd/>
          </a:ln>
        </p:spPr>
        <p:txBody>
          <a:bodyPr wrap="square" rtlCol="0">
            <a:prstTxWarp prst="textNoShape">
              <a:avLst/>
            </a:prstTxWarp>
            <a:spAutoFit/>
          </a:bodyPr>
          <a:lstStyle/>
          <a:p>
            <a:r>
              <a:rPr lang="de-DE" dirty="0" err="1">
                <a:latin typeface="Calibri" pitchFamily="-111" charset="0"/>
                <a:ea typeface="Calibri" pitchFamily="-111" charset="0"/>
                <a:cs typeface="Calibri" pitchFamily="-111" charset="0"/>
              </a:rPr>
              <a:t>competitor</a:t>
            </a:r>
            <a:endParaRPr lang="de-DE" dirty="0">
              <a:latin typeface="Calibri" pitchFamily="-111" charset="0"/>
              <a:ea typeface="Calibri" pitchFamily="-111" charset="0"/>
              <a:cs typeface="Calibri" pitchFamily="-111" charset="0"/>
            </a:endParaRPr>
          </a:p>
        </p:txBody>
      </p:sp>
      <p:sp>
        <p:nvSpPr>
          <p:cNvPr id="12" name="TextBox 11"/>
          <p:cNvSpPr txBox="1"/>
          <p:nvPr/>
        </p:nvSpPr>
        <p:spPr bwMode="auto">
          <a:xfrm>
            <a:off x="381000" y="5105400"/>
            <a:ext cx="7315200"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Die Reaktion auf dem Target zu schauen, wird gemessen, nachdem der Target (</a:t>
            </a:r>
            <a:r>
              <a:rPr lang="de-DE" i="1" dirty="0" err="1">
                <a:solidFill>
                  <a:srgbClr val="000000"/>
                </a:solidFill>
                <a:latin typeface="Calibri" pitchFamily="-89" charset="0"/>
                <a:ea typeface="Calibri" pitchFamily="-89" charset="0"/>
                <a:cs typeface="Calibri" pitchFamily="-89" charset="0"/>
              </a:rPr>
              <a:t>cent</a:t>
            </a:r>
            <a:r>
              <a:rPr lang="de-DE" dirty="0">
                <a:solidFill>
                  <a:srgbClr val="000000"/>
                </a:solidFill>
                <a:latin typeface="Calibri" pitchFamily="-89" charset="0"/>
                <a:ea typeface="Calibri" pitchFamily="-89" charset="0"/>
                <a:cs typeface="Calibri" pitchFamily="-89" charset="0"/>
              </a:rPr>
              <a:t>) gehört wurde.</a:t>
            </a:r>
          </a:p>
        </p:txBody>
      </p:sp>
    </p:spTree>
    <p:extLst>
      <p:ext uri="{BB962C8B-B14F-4D97-AF65-F5344CB8AC3E}">
        <p14:creationId xmlns:p14="http://schemas.microsoft.com/office/powerpoint/2010/main" val="7124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8600" y="609600"/>
            <a:ext cx="163292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err="1">
                <a:solidFill>
                  <a:srgbClr val="0000FF"/>
                </a:solidFill>
                <a:latin typeface="Calibri" charset="0"/>
                <a:cs typeface="Calibri" charset="0"/>
              </a:rPr>
              <a:t>Materialien</a:t>
            </a:r>
            <a:endParaRPr lang="en-GB" dirty="0">
              <a:solidFill>
                <a:srgbClr val="0000FF"/>
              </a:solidFill>
              <a:latin typeface="Calibri" charset="0"/>
              <a:cs typeface="Calibri" charset="0"/>
            </a:endParaRPr>
          </a:p>
        </p:txBody>
      </p:sp>
      <p:sp>
        <p:nvSpPr>
          <p:cNvPr id="5" name="TextBox 4"/>
          <p:cNvSpPr txBox="1">
            <a:spLocks noChangeArrowheads="1"/>
          </p:cNvSpPr>
          <p:nvPr/>
        </p:nvSpPr>
        <p:spPr bwMode="auto">
          <a:xfrm>
            <a:off x="304800" y="990600"/>
            <a:ext cx="8083624"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i="1" dirty="0">
                <a:latin typeface="Calibri" charset="0"/>
                <a:cs typeface="Calibri" charset="0"/>
              </a:rPr>
              <a:t>let-lead-lent-lend und </a:t>
            </a:r>
            <a:r>
              <a:rPr lang="en-GB" dirty="0">
                <a:latin typeface="Calibri" charset="0"/>
                <a:cs typeface="Calibri" charset="0"/>
              </a:rPr>
              <a:t> 4 </a:t>
            </a:r>
            <a:r>
              <a:rPr lang="en-GB" dirty="0" err="1">
                <a:latin typeface="Calibri" charset="0"/>
                <a:cs typeface="Calibri" charset="0"/>
              </a:rPr>
              <a:t>weitere</a:t>
            </a:r>
            <a:r>
              <a:rPr lang="en-GB" dirty="0">
                <a:latin typeface="Calibri" charset="0"/>
                <a:cs typeface="Calibri" charset="0"/>
              </a:rPr>
              <a:t> </a:t>
            </a:r>
            <a:r>
              <a:rPr lang="en-GB" dirty="0" err="1">
                <a:latin typeface="Calibri" charset="0"/>
                <a:cs typeface="Calibri" charset="0"/>
              </a:rPr>
              <a:t>Paradigma</a:t>
            </a:r>
            <a:r>
              <a:rPr lang="en-GB" dirty="0">
                <a:latin typeface="Calibri" charset="0"/>
                <a:cs typeface="Calibri" charset="0"/>
              </a:rPr>
              <a:t> </a:t>
            </a:r>
            <a:r>
              <a:rPr lang="en-GB" dirty="0" err="1">
                <a:latin typeface="Calibri" charset="0"/>
                <a:cs typeface="Calibri" charset="0"/>
              </a:rPr>
              <a:t>mit</a:t>
            </a:r>
            <a:r>
              <a:rPr lang="en-GB" dirty="0">
                <a:latin typeface="Calibri" charset="0"/>
                <a:cs typeface="Calibri" charset="0"/>
              </a:rPr>
              <a:t> </a:t>
            </a:r>
            <a:r>
              <a:rPr lang="en-GB" i="1" dirty="0">
                <a:latin typeface="Calibri" charset="0"/>
                <a:cs typeface="Calibri" charset="0"/>
              </a:rPr>
              <a:t>bet</a:t>
            </a:r>
            <a:r>
              <a:rPr lang="en-GB" dirty="0">
                <a:latin typeface="Calibri" charset="0"/>
                <a:cs typeface="Calibri" charset="0"/>
              </a:rPr>
              <a:t>, </a:t>
            </a:r>
            <a:r>
              <a:rPr lang="en-GB" i="1" dirty="0">
                <a:latin typeface="Calibri" charset="0"/>
                <a:cs typeface="Calibri" charset="0"/>
              </a:rPr>
              <a:t>set</a:t>
            </a:r>
            <a:r>
              <a:rPr lang="en-GB" dirty="0">
                <a:latin typeface="Calibri" charset="0"/>
                <a:cs typeface="Calibri" charset="0"/>
              </a:rPr>
              <a:t>, </a:t>
            </a:r>
            <a:r>
              <a:rPr lang="en-GB" i="1" dirty="0">
                <a:latin typeface="Calibri" charset="0"/>
                <a:cs typeface="Calibri" charset="0"/>
              </a:rPr>
              <a:t>watt</a:t>
            </a:r>
            <a:r>
              <a:rPr lang="en-GB" dirty="0">
                <a:latin typeface="Calibri" charset="0"/>
                <a:cs typeface="Calibri" charset="0"/>
              </a:rPr>
              <a:t>, </a:t>
            </a:r>
            <a:r>
              <a:rPr lang="en-GB" i="1" dirty="0">
                <a:latin typeface="Calibri" charset="0"/>
                <a:cs typeface="Calibri" charset="0"/>
              </a:rPr>
              <a:t>wet </a:t>
            </a:r>
            <a:r>
              <a:rPr lang="en-GB" dirty="0">
                <a:latin typeface="Calibri" charset="0"/>
                <a:cs typeface="Calibri" charset="0"/>
              </a:rPr>
              <a:t>von </a:t>
            </a:r>
            <a:r>
              <a:rPr lang="en-GB" dirty="0" err="1">
                <a:latin typeface="Calibri" charset="0"/>
                <a:cs typeface="Calibri" charset="0"/>
              </a:rPr>
              <a:t>einem</a:t>
            </a:r>
            <a:r>
              <a:rPr lang="en-GB" dirty="0">
                <a:latin typeface="Calibri" charset="0"/>
                <a:cs typeface="Calibri" charset="0"/>
              </a:rPr>
              <a:t> </a:t>
            </a:r>
            <a:r>
              <a:rPr lang="en-GB" dirty="0" err="1">
                <a:latin typeface="Calibri" charset="0"/>
                <a:cs typeface="Calibri" charset="0"/>
              </a:rPr>
              <a:t>amerikanisch-englischen</a:t>
            </a:r>
            <a:r>
              <a:rPr lang="en-GB" dirty="0">
                <a:latin typeface="Calibri" charset="0"/>
                <a:cs typeface="Calibri" charset="0"/>
              </a:rPr>
              <a:t> </a:t>
            </a:r>
            <a:r>
              <a:rPr lang="en-GB" dirty="0" err="1">
                <a:latin typeface="Calibri" charset="0"/>
                <a:cs typeface="Calibri" charset="0"/>
              </a:rPr>
              <a:t>Sprecher</a:t>
            </a:r>
            <a:r>
              <a:rPr lang="en-GB" dirty="0">
                <a:latin typeface="Calibri" charset="0"/>
                <a:cs typeface="Calibri" charset="0"/>
              </a:rPr>
              <a:t> (Detroit) </a:t>
            </a:r>
            <a:r>
              <a:rPr lang="en-GB" dirty="0" err="1">
                <a:latin typeface="Calibri" charset="0"/>
                <a:cs typeface="Calibri" charset="0"/>
              </a:rPr>
              <a:t>mehrmals</a:t>
            </a:r>
            <a:r>
              <a:rPr lang="en-GB" dirty="0">
                <a:latin typeface="Calibri" charset="0"/>
                <a:cs typeface="Calibri" charset="0"/>
              </a:rPr>
              <a:t> </a:t>
            </a:r>
            <a:r>
              <a:rPr lang="en-GB" dirty="0" err="1">
                <a:latin typeface="Calibri" charset="0"/>
                <a:cs typeface="Calibri" charset="0"/>
              </a:rPr>
              <a:t>produziert</a:t>
            </a:r>
            <a:endParaRPr lang="en-GB" i="1" dirty="0">
              <a:latin typeface="Calibri" charset="0"/>
              <a:cs typeface="Calibri" charset="0"/>
            </a:endParaRPr>
          </a:p>
        </p:txBody>
      </p:sp>
      <p:sp>
        <p:nvSpPr>
          <p:cNvPr id="7" name="Rectangle 1"/>
          <p:cNvSpPr>
            <a:spLocks/>
          </p:cNvSpPr>
          <p:nvPr/>
        </p:nvSpPr>
        <p:spPr bwMode="auto">
          <a:xfrm>
            <a:off x="2123728" y="0"/>
            <a:ext cx="4038600" cy="533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en-US" dirty="0" err="1">
                <a:latin typeface="Calibri"/>
                <a:cs typeface="Calibri"/>
              </a:rPr>
              <a:t>Beddor</a:t>
            </a:r>
            <a:r>
              <a:rPr lang="en-US" dirty="0">
                <a:latin typeface="Calibri"/>
                <a:cs typeface="Calibri"/>
              </a:rPr>
              <a:t> et al (2013)</a:t>
            </a:r>
            <a:r>
              <a:rPr lang="en-US" baseline="30000" dirty="0">
                <a:latin typeface="Calibri"/>
                <a:cs typeface="Calibri"/>
              </a:rPr>
              <a:t>1</a:t>
            </a:r>
            <a:r>
              <a:rPr lang="en-US" dirty="0">
                <a:latin typeface="Calibri"/>
                <a:cs typeface="Calibri"/>
              </a:rPr>
              <a:t>: </a:t>
            </a:r>
            <a:r>
              <a:rPr lang="en-US" dirty="0" err="1">
                <a:latin typeface="Calibri"/>
                <a:cs typeface="Calibri"/>
              </a:rPr>
              <a:t>Methode</a:t>
            </a:r>
            <a:endParaRPr lang="en-US" dirty="0">
              <a:latin typeface="Calibri"/>
              <a:cs typeface="Calibri"/>
            </a:endParaRPr>
          </a:p>
        </p:txBody>
      </p:sp>
      <p:grpSp>
        <p:nvGrpSpPr>
          <p:cNvPr id="8" name="Group 29"/>
          <p:cNvGrpSpPr>
            <a:grpSpLocks/>
          </p:cNvGrpSpPr>
          <p:nvPr/>
        </p:nvGrpSpPr>
        <p:grpSpPr bwMode="auto">
          <a:xfrm>
            <a:off x="381000" y="2667000"/>
            <a:ext cx="6248400" cy="457200"/>
            <a:chOff x="762000" y="2743200"/>
            <a:chExt cx="6248400" cy="457200"/>
          </a:xfrm>
        </p:grpSpPr>
        <p:sp>
          <p:nvSpPr>
            <p:cNvPr id="9" name="Rectangle 8"/>
            <p:cNvSpPr/>
            <p:nvPr/>
          </p:nvSpPr>
          <p:spPr>
            <a:xfrm>
              <a:off x="762000" y="2743200"/>
              <a:ext cx="1143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C</a:t>
              </a:r>
            </a:p>
          </p:txBody>
        </p:sp>
        <p:sp>
          <p:nvSpPr>
            <p:cNvPr id="10" name="Rectangle 9"/>
            <p:cNvSpPr/>
            <p:nvPr/>
          </p:nvSpPr>
          <p:spPr>
            <a:xfrm>
              <a:off x="1905000" y="2743200"/>
              <a:ext cx="3962400" cy="457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V</a:t>
              </a:r>
            </a:p>
          </p:txBody>
        </p:sp>
        <p:sp>
          <p:nvSpPr>
            <p:cNvPr id="11" name="Rectangle 10"/>
            <p:cNvSpPr/>
            <p:nvPr/>
          </p:nvSpPr>
          <p:spPr>
            <a:xfrm>
              <a:off x="5867400" y="2743200"/>
              <a:ext cx="1143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C</a:t>
              </a:r>
            </a:p>
          </p:txBody>
        </p:sp>
      </p:grpSp>
      <p:grpSp>
        <p:nvGrpSpPr>
          <p:cNvPr id="12" name="Group 30"/>
          <p:cNvGrpSpPr>
            <a:grpSpLocks/>
          </p:cNvGrpSpPr>
          <p:nvPr/>
        </p:nvGrpSpPr>
        <p:grpSpPr bwMode="auto">
          <a:xfrm>
            <a:off x="381000" y="3733800"/>
            <a:ext cx="6553200" cy="457200"/>
            <a:chOff x="838200" y="3505200"/>
            <a:chExt cx="6553200" cy="457200"/>
          </a:xfrm>
        </p:grpSpPr>
        <p:sp>
          <p:nvSpPr>
            <p:cNvPr id="13" name="Rectangle 12"/>
            <p:cNvSpPr/>
            <p:nvPr/>
          </p:nvSpPr>
          <p:spPr>
            <a:xfrm>
              <a:off x="1981200" y="3505200"/>
              <a:ext cx="685800" cy="457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V</a:t>
              </a:r>
            </a:p>
          </p:txBody>
        </p:sp>
        <p:sp>
          <p:nvSpPr>
            <p:cNvPr id="14" name="Rectangle 13"/>
            <p:cNvSpPr/>
            <p:nvPr/>
          </p:nvSpPr>
          <p:spPr>
            <a:xfrm>
              <a:off x="838200" y="3505200"/>
              <a:ext cx="1143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C</a:t>
              </a:r>
            </a:p>
          </p:txBody>
        </p:sp>
        <p:sp>
          <p:nvSpPr>
            <p:cNvPr id="15" name="Rectangle 14"/>
            <p:cNvSpPr/>
            <p:nvPr/>
          </p:nvSpPr>
          <p:spPr>
            <a:xfrm>
              <a:off x="2667000" y="3505200"/>
              <a:ext cx="35814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err="1"/>
                <a:t>Ṽn</a:t>
              </a:r>
              <a:endParaRPr lang="en-GB" dirty="0"/>
            </a:p>
          </p:txBody>
        </p:sp>
        <p:sp>
          <p:nvSpPr>
            <p:cNvPr id="16" name="Rectangle 15"/>
            <p:cNvSpPr/>
            <p:nvPr/>
          </p:nvSpPr>
          <p:spPr>
            <a:xfrm>
              <a:off x="6248400" y="3505200"/>
              <a:ext cx="1143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C</a:t>
              </a:r>
            </a:p>
          </p:txBody>
        </p:sp>
      </p:grpSp>
      <p:grpSp>
        <p:nvGrpSpPr>
          <p:cNvPr id="17" name="Group 31"/>
          <p:cNvGrpSpPr>
            <a:grpSpLocks/>
          </p:cNvGrpSpPr>
          <p:nvPr/>
        </p:nvGrpSpPr>
        <p:grpSpPr bwMode="auto">
          <a:xfrm>
            <a:off x="381000" y="4724400"/>
            <a:ext cx="6477000" cy="457200"/>
            <a:chOff x="914400" y="4267200"/>
            <a:chExt cx="6477000" cy="457200"/>
          </a:xfrm>
        </p:grpSpPr>
        <p:sp>
          <p:nvSpPr>
            <p:cNvPr id="18" name="Rectangle 17"/>
            <p:cNvSpPr/>
            <p:nvPr/>
          </p:nvSpPr>
          <p:spPr>
            <a:xfrm>
              <a:off x="2057400" y="4267200"/>
              <a:ext cx="1905000" cy="457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V</a:t>
              </a:r>
            </a:p>
          </p:txBody>
        </p:sp>
        <p:sp>
          <p:nvSpPr>
            <p:cNvPr id="19" name="Rectangle 18"/>
            <p:cNvSpPr/>
            <p:nvPr/>
          </p:nvSpPr>
          <p:spPr>
            <a:xfrm>
              <a:off x="914400" y="4267200"/>
              <a:ext cx="1143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C</a:t>
              </a:r>
            </a:p>
          </p:txBody>
        </p:sp>
        <p:sp>
          <p:nvSpPr>
            <p:cNvPr id="20" name="Rectangle 19"/>
            <p:cNvSpPr/>
            <p:nvPr/>
          </p:nvSpPr>
          <p:spPr>
            <a:xfrm>
              <a:off x="3962400" y="4267200"/>
              <a:ext cx="2286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err="1"/>
                <a:t>Ṽn</a:t>
              </a:r>
              <a:endParaRPr lang="en-GB" dirty="0"/>
            </a:p>
          </p:txBody>
        </p:sp>
        <p:sp>
          <p:nvSpPr>
            <p:cNvPr id="21" name="Rectangle 20"/>
            <p:cNvSpPr/>
            <p:nvPr/>
          </p:nvSpPr>
          <p:spPr>
            <a:xfrm>
              <a:off x="6248400" y="4267200"/>
              <a:ext cx="1143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C</a:t>
              </a:r>
            </a:p>
          </p:txBody>
        </p:sp>
      </p:grpSp>
      <p:grpSp>
        <p:nvGrpSpPr>
          <p:cNvPr id="22" name="Group 32"/>
          <p:cNvGrpSpPr>
            <a:grpSpLocks/>
          </p:cNvGrpSpPr>
          <p:nvPr/>
        </p:nvGrpSpPr>
        <p:grpSpPr bwMode="auto">
          <a:xfrm>
            <a:off x="381000" y="5867400"/>
            <a:ext cx="5943600" cy="457200"/>
            <a:chOff x="838200" y="5105400"/>
            <a:chExt cx="5943600" cy="457200"/>
          </a:xfrm>
        </p:grpSpPr>
        <p:sp>
          <p:nvSpPr>
            <p:cNvPr id="23" name="Rectangle 22"/>
            <p:cNvSpPr/>
            <p:nvPr/>
          </p:nvSpPr>
          <p:spPr>
            <a:xfrm>
              <a:off x="1981200" y="5105400"/>
              <a:ext cx="685800" cy="457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V</a:t>
              </a:r>
            </a:p>
          </p:txBody>
        </p:sp>
        <p:sp>
          <p:nvSpPr>
            <p:cNvPr id="24" name="Rectangle 23"/>
            <p:cNvSpPr/>
            <p:nvPr/>
          </p:nvSpPr>
          <p:spPr>
            <a:xfrm>
              <a:off x="838200" y="5105400"/>
              <a:ext cx="1143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C</a:t>
              </a:r>
            </a:p>
          </p:txBody>
        </p:sp>
        <p:sp>
          <p:nvSpPr>
            <p:cNvPr id="25" name="Rectangle 24"/>
            <p:cNvSpPr/>
            <p:nvPr/>
          </p:nvSpPr>
          <p:spPr>
            <a:xfrm>
              <a:off x="2667000" y="5105400"/>
              <a:ext cx="29718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r>
                <a:rPr lang="en-GB">
                  <a:solidFill>
                    <a:srgbClr val="FFFFFF"/>
                  </a:solidFill>
                  <a:latin typeface="Arial" charset="0"/>
                  <a:ea typeface="ＭＳ Ｐゴシック" charset="0"/>
                  <a:cs typeface="Arial" charset="0"/>
                </a:rPr>
                <a:t>Ṽ</a:t>
              </a:r>
            </a:p>
          </p:txBody>
        </p:sp>
        <p:sp>
          <p:nvSpPr>
            <p:cNvPr id="26" name="Rectangle 25"/>
            <p:cNvSpPr/>
            <p:nvPr/>
          </p:nvSpPr>
          <p:spPr>
            <a:xfrm>
              <a:off x="5638800" y="5105400"/>
              <a:ext cx="1143000" cy="457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C</a:t>
              </a:r>
            </a:p>
          </p:txBody>
        </p:sp>
      </p:grpSp>
      <p:sp>
        <p:nvSpPr>
          <p:cNvPr id="27" name="TextBox 34"/>
          <p:cNvSpPr txBox="1">
            <a:spLocks noChangeArrowheads="1"/>
          </p:cNvSpPr>
          <p:nvPr/>
        </p:nvSpPr>
        <p:spPr bwMode="auto">
          <a:xfrm>
            <a:off x="457200" y="1981200"/>
            <a:ext cx="10461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a:solidFill>
                  <a:srgbClr val="0000FF"/>
                </a:solidFill>
                <a:latin typeface="Calibri" charset="0"/>
                <a:cs typeface="Calibri" charset="0"/>
              </a:rPr>
              <a:t>Stimuli</a:t>
            </a:r>
          </a:p>
        </p:txBody>
      </p:sp>
      <p:sp>
        <p:nvSpPr>
          <p:cNvPr id="28" name="TextBox 38"/>
          <p:cNvSpPr txBox="1">
            <a:spLocks noChangeArrowheads="1"/>
          </p:cNvSpPr>
          <p:nvPr/>
        </p:nvSpPr>
        <p:spPr bwMode="auto">
          <a:xfrm>
            <a:off x="1143000" y="3352801"/>
            <a:ext cx="51571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latin typeface="Calibri" charset="0"/>
                <a:cs typeface="Calibri" charset="0"/>
              </a:rPr>
              <a:t>CVNC (</a:t>
            </a:r>
            <a:r>
              <a:rPr lang="en-GB" dirty="0" err="1">
                <a:latin typeface="Calibri" charset="0"/>
                <a:cs typeface="Calibri" charset="0"/>
              </a:rPr>
              <a:t>z.B</a:t>
            </a:r>
            <a:r>
              <a:rPr lang="en-GB" dirty="0">
                <a:latin typeface="Calibri" charset="0"/>
                <a:cs typeface="Calibri" charset="0"/>
              </a:rPr>
              <a:t>. </a:t>
            </a:r>
            <a:r>
              <a:rPr lang="en-GB" i="1" dirty="0">
                <a:latin typeface="Calibri" charset="0"/>
                <a:cs typeface="Calibri" charset="0"/>
              </a:rPr>
              <a:t>lent</a:t>
            </a:r>
            <a:r>
              <a:rPr lang="en-GB" dirty="0">
                <a:latin typeface="Calibri" charset="0"/>
                <a:cs typeface="Calibri" charset="0"/>
              </a:rPr>
              <a:t>) </a:t>
            </a:r>
            <a:r>
              <a:rPr lang="en-GB" dirty="0" err="1">
                <a:latin typeface="Calibri" charset="0"/>
                <a:cs typeface="Calibri" charset="0"/>
              </a:rPr>
              <a:t>frühe</a:t>
            </a:r>
            <a:r>
              <a:rPr lang="en-GB" dirty="0">
                <a:latin typeface="Calibri" charset="0"/>
                <a:cs typeface="Calibri" charset="0"/>
              </a:rPr>
              <a:t> </a:t>
            </a:r>
            <a:r>
              <a:rPr lang="en-GB" dirty="0" err="1">
                <a:latin typeface="Calibri" charset="0"/>
                <a:cs typeface="Calibri" charset="0"/>
              </a:rPr>
              <a:t>Nasalisierung</a:t>
            </a:r>
            <a:endParaRPr lang="en-GB" dirty="0">
              <a:latin typeface="Calibri" charset="0"/>
              <a:cs typeface="Calibri" charset="0"/>
            </a:endParaRPr>
          </a:p>
        </p:txBody>
      </p:sp>
      <p:sp>
        <p:nvSpPr>
          <p:cNvPr id="29" name="TextBox 39"/>
          <p:cNvSpPr txBox="1">
            <a:spLocks noChangeArrowheads="1"/>
          </p:cNvSpPr>
          <p:nvPr/>
        </p:nvSpPr>
        <p:spPr bwMode="auto">
          <a:xfrm>
            <a:off x="2895600" y="2209800"/>
            <a:ext cx="2438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i="1">
                <a:latin typeface="Calibri" charset="0"/>
                <a:cs typeface="Calibri" charset="0"/>
              </a:rPr>
              <a:t>let</a:t>
            </a:r>
          </a:p>
        </p:txBody>
      </p:sp>
      <p:sp>
        <p:nvSpPr>
          <p:cNvPr id="30" name="TextBox 40"/>
          <p:cNvSpPr txBox="1">
            <a:spLocks noChangeArrowheads="1"/>
          </p:cNvSpPr>
          <p:nvPr/>
        </p:nvSpPr>
        <p:spPr bwMode="auto">
          <a:xfrm>
            <a:off x="1143000" y="4343401"/>
            <a:ext cx="573325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latin typeface="Calibri" charset="0"/>
                <a:cs typeface="Calibri" charset="0"/>
              </a:rPr>
              <a:t>CVNC (</a:t>
            </a:r>
            <a:r>
              <a:rPr lang="en-GB" dirty="0" err="1">
                <a:latin typeface="Calibri" charset="0"/>
                <a:cs typeface="Calibri" charset="0"/>
              </a:rPr>
              <a:t>z.B</a:t>
            </a:r>
            <a:r>
              <a:rPr lang="en-GB" dirty="0">
                <a:latin typeface="Calibri" charset="0"/>
                <a:cs typeface="Calibri" charset="0"/>
              </a:rPr>
              <a:t>. </a:t>
            </a:r>
            <a:r>
              <a:rPr lang="en-GB" i="1" dirty="0">
                <a:latin typeface="Calibri" charset="0"/>
                <a:cs typeface="Calibri" charset="0"/>
              </a:rPr>
              <a:t>lent</a:t>
            </a:r>
            <a:r>
              <a:rPr lang="en-GB" dirty="0">
                <a:latin typeface="Calibri" charset="0"/>
                <a:cs typeface="Calibri" charset="0"/>
              </a:rPr>
              <a:t>) </a:t>
            </a:r>
            <a:r>
              <a:rPr lang="en-GB" dirty="0" err="1">
                <a:latin typeface="Calibri" charset="0"/>
                <a:cs typeface="Calibri" charset="0"/>
              </a:rPr>
              <a:t>späte</a:t>
            </a:r>
            <a:r>
              <a:rPr lang="en-GB" dirty="0">
                <a:latin typeface="Calibri" charset="0"/>
                <a:cs typeface="Calibri" charset="0"/>
              </a:rPr>
              <a:t> </a:t>
            </a:r>
            <a:r>
              <a:rPr lang="en-GB" dirty="0" err="1">
                <a:latin typeface="Calibri" charset="0"/>
                <a:cs typeface="Calibri" charset="0"/>
              </a:rPr>
              <a:t>Nasalisierung</a:t>
            </a:r>
            <a:endParaRPr lang="en-GB" dirty="0">
              <a:latin typeface="Calibri" charset="0"/>
              <a:cs typeface="Calibri" charset="0"/>
            </a:endParaRPr>
          </a:p>
        </p:txBody>
      </p:sp>
      <p:sp>
        <p:nvSpPr>
          <p:cNvPr id="31" name="TextBox 41"/>
          <p:cNvSpPr txBox="1">
            <a:spLocks noChangeArrowheads="1"/>
          </p:cNvSpPr>
          <p:nvPr/>
        </p:nvSpPr>
        <p:spPr bwMode="auto">
          <a:xfrm>
            <a:off x="457200" y="5486401"/>
            <a:ext cx="75711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latin typeface="Calibri" charset="0"/>
                <a:cs typeface="Calibri" charset="0"/>
              </a:rPr>
              <a:t>CV(N)C (</a:t>
            </a:r>
            <a:r>
              <a:rPr lang="en-GB" dirty="0" err="1">
                <a:latin typeface="Calibri" charset="0"/>
                <a:cs typeface="Calibri" charset="0"/>
              </a:rPr>
              <a:t>z.B</a:t>
            </a:r>
            <a:r>
              <a:rPr lang="en-GB" i="1" dirty="0">
                <a:latin typeface="Calibri" charset="0"/>
                <a:cs typeface="Calibri" charset="0"/>
              </a:rPr>
              <a:t>. lent</a:t>
            </a:r>
            <a:r>
              <a:rPr lang="en-GB" dirty="0">
                <a:latin typeface="Calibri" charset="0"/>
                <a:cs typeface="Calibri" charset="0"/>
              </a:rPr>
              <a:t>) </a:t>
            </a:r>
            <a:r>
              <a:rPr lang="en-GB" dirty="0" err="1">
                <a:latin typeface="Calibri" charset="0"/>
                <a:cs typeface="Calibri" charset="0"/>
              </a:rPr>
              <a:t>frühe</a:t>
            </a:r>
            <a:r>
              <a:rPr lang="en-GB" dirty="0">
                <a:latin typeface="Calibri" charset="0"/>
                <a:cs typeface="Calibri" charset="0"/>
              </a:rPr>
              <a:t> </a:t>
            </a:r>
            <a:r>
              <a:rPr lang="en-GB" dirty="0" err="1">
                <a:latin typeface="Calibri" charset="0"/>
                <a:cs typeface="Calibri" charset="0"/>
              </a:rPr>
              <a:t>Nasalisierung</a:t>
            </a:r>
            <a:r>
              <a:rPr lang="en-GB" dirty="0">
                <a:latin typeface="Calibri" charset="0"/>
                <a:cs typeface="Calibri" charset="0"/>
              </a:rPr>
              <a:t> und </a:t>
            </a:r>
            <a:r>
              <a:rPr lang="en-GB" dirty="0" err="1">
                <a:latin typeface="Calibri" charset="0"/>
                <a:cs typeface="Calibri" charset="0"/>
              </a:rPr>
              <a:t>getiltges</a:t>
            </a:r>
            <a:r>
              <a:rPr lang="en-GB" dirty="0">
                <a:latin typeface="Calibri" charset="0"/>
                <a:cs typeface="Calibri" charset="0"/>
              </a:rPr>
              <a:t> /n/</a:t>
            </a:r>
          </a:p>
        </p:txBody>
      </p:sp>
      <p:sp>
        <p:nvSpPr>
          <p:cNvPr id="32" name="TextBox 44"/>
          <p:cNvSpPr txBox="1">
            <a:spLocks noChangeArrowheads="1"/>
          </p:cNvSpPr>
          <p:nvPr/>
        </p:nvSpPr>
        <p:spPr bwMode="auto">
          <a:xfrm>
            <a:off x="7086600" y="3124200"/>
            <a:ext cx="2057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latin typeface="Calibri" charset="0"/>
                <a:cs typeface="Calibri" charset="0"/>
              </a:rPr>
              <a:t>CV </a:t>
            </a:r>
            <a:r>
              <a:rPr lang="en-GB" dirty="0" err="1">
                <a:latin typeface="Calibri" charset="0"/>
                <a:cs typeface="Calibri" charset="0"/>
              </a:rPr>
              <a:t>aus</a:t>
            </a:r>
            <a:r>
              <a:rPr lang="en-GB" dirty="0">
                <a:latin typeface="Calibri" charset="0"/>
                <a:cs typeface="Calibri" charset="0"/>
              </a:rPr>
              <a:t> </a:t>
            </a:r>
            <a:r>
              <a:rPr lang="en-GB" i="1" dirty="0">
                <a:latin typeface="Calibri" charset="0"/>
                <a:cs typeface="Calibri" charset="0"/>
              </a:rPr>
              <a:t>let</a:t>
            </a:r>
            <a:r>
              <a:rPr lang="en-GB" dirty="0">
                <a:latin typeface="Calibri" charset="0"/>
                <a:cs typeface="Calibri" charset="0"/>
              </a:rPr>
              <a:t> </a:t>
            </a:r>
            <a:r>
              <a:rPr lang="en-GB" dirty="0" err="1">
                <a:latin typeface="Calibri" charset="0"/>
                <a:cs typeface="Calibri" charset="0"/>
              </a:rPr>
              <a:t>gesplicet</a:t>
            </a:r>
            <a:r>
              <a:rPr lang="en-GB" dirty="0">
                <a:latin typeface="Calibri" charset="0"/>
                <a:cs typeface="Calibri" charset="0"/>
              </a:rPr>
              <a:t> </a:t>
            </a:r>
            <a:r>
              <a:rPr lang="en-GB" dirty="0" err="1">
                <a:latin typeface="Calibri" charset="0"/>
                <a:cs typeface="Calibri" charset="0"/>
              </a:rPr>
              <a:t>mit</a:t>
            </a:r>
            <a:r>
              <a:rPr lang="en-GB" dirty="0">
                <a:latin typeface="Calibri" charset="0"/>
                <a:cs typeface="Calibri" charset="0"/>
              </a:rPr>
              <a:t>  </a:t>
            </a:r>
            <a:r>
              <a:rPr lang="en-GB" dirty="0" err="1">
                <a:latin typeface="Calibri" charset="0"/>
                <a:cs typeface="Calibri" charset="0"/>
              </a:rPr>
              <a:t>ṼnC</a:t>
            </a:r>
            <a:r>
              <a:rPr lang="en-GB" dirty="0">
                <a:latin typeface="Calibri" charset="0"/>
                <a:cs typeface="Calibri" charset="0"/>
              </a:rPr>
              <a:t> </a:t>
            </a:r>
            <a:r>
              <a:rPr lang="en-GB" dirty="0" err="1">
                <a:latin typeface="Calibri" charset="0"/>
                <a:cs typeface="Calibri" charset="0"/>
              </a:rPr>
              <a:t>aus</a:t>
            </a:r>
            <a:r>
              <a:rPr lang="en-GB" dirty="0">
                <a:latin typeface="Calibri" charset="0"/>
                <a:cs typeface="Calibri" charset="0"/>
              </a:rPr>
              <a:t> </a:t>
            </a:r>
            <a:r>
              <a:rPr lang="en-GB" i="1" dirty="0">
                <a:latin typeface="Calibri" charset="0"/>
                <a:cs typeface="Calibri" charset="0"/>
              </a:rPr>
              <a:t>lent</a:t>
            </a:r>
            <a:r>
              <a:rPr lang="en-GB" dirty="0">
                <a:latin typeface="Calibri" charset="0"/>
                <a:cs typeface="Calibri" charset="0"/>
              </a:rPr>
              <a:t>.</a:t>
            </a:r>
          </a:p>
        </p:txBody>
      </p:sp>
      <p:sp>
        <p:nvSpPr>
          <p:cNvPr id="33" name="TextBox 30"/>
          <p:cNvSpPr txBox="1">
            <a:spLocks noChangeArrowheads="1"/>
          </p:cNvSpPr>
          <p:nvPr/>
        </p:nvSpPr>
        <p:spPr bwMode="auto">
          <a:xfrm>
            <a:off x="685800" y="6477000"/>
            <a:ext cx="6705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latin typeface="Calibri" charset="0"/>
                <a:cs typeface="Calibri" charset="0"/>
              </a:rPr>
              <a:t>Beddor, McGowan, Boland, Coetzee &amp; Brasher (2013), </a:t>
            </a:r>
            <a:r>
              <a:rPr lang="en-GB" sz="1600" i="1">
                <a:latin typeface="Calibri" charset="0"/>
                <a:cs typeface="Calibri" charset="0"/>
              </a:rPr>
              <a:t>JASA</a:t>
            </a:r>
            <a:r>
              <a:rPr lang="en-GB" sz="1600">
                <a:latin typeface="Calibri" charset="0"/>
                <a:cs typeface="Calibri" charset="0"/>
              </a:rPr>
              <a:t>, 113, </a:t>
            </a:r>
            <a:r>
              <a:rPr lang="en-US" sz="1600">
                <a:latin typeface="Calibri" charset="0"/>
                <a:cs typeface="Calibri" charset="0"/>
              </a:rPr>
              <a:t>2350–2366</a:t>
            </a:r>
            <a:endParaRPr lang="en-GB" sz="1600">
              <a:latin typeface="Calibri" charset="0"/>
              <a:cs typeface="Calibri" charset="0"/>
            </a:endParaRPr>
          </a:p>
        </p:txBody>
      </p:sp>
    </p:spTree>
    <p:extLst>
      <p:ext uri="{BB962C8B-B14F-4D97-AF65-F5344CB8AC3E}">
        <p14:creationId xmlns:p14="http://schemas.microsoft.com/office/powerpoint/2010/main" val="366641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18C9E6-CBEA-074E-9832-13F7E6B9C3E4}"/>
              </a:ext>
            </a:extLst>
          </p:cNvPr>
          <p:cNvSpPr txBox="1"/>
          <p:nvPr/>
        </p:nvSpPr>
        <p:spPr bwMode="auto">
          <a:xfrm>
            <a:off x="179512" y="30105"/>
            <a:ext cx="1992252"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Überblick von:</a:t>
            </a:r>
          </a:p>
        </p:txBody>
      </p:sp>
      <p:sp>
        <p:nvSpPr>
          <p:cNvPr id="6" name="Rectangle 5">
            <a:extLst>
              <a:ext uri="{FF2B5EF4-FFF2-40B4-BE49-F238E27FC236}">
                <a16:creationId xmlns:a16="http://schemas.microsoft.com/office/drawing/2014/main" id="{E62BEE4B-1A67-6842-A998-C5FB34C56C44}"/>
              </a:ext>
            </a:extLst>
          </p:cNvPr>
          <p:cNvSpPr/>
          <p:nvPr/>
        </p:nvSpPr>
        <p:spPr>
          <a:xfrm>
            <a:off x="0" y="491770"/>
            <a:ext cx="9180512" cy="6186309"/>
          </a:xfrm>
          <a:prstGeom prst="rect">
            <a:avLst/>
          </a:prstGeom>
        </p:spPr>
        <p:txBody>
          <a:bodyPr wrap="square">
            <a:spAutoFit/>
          </a:bodyPr>
          <a:lstStyle/>
          <a:p>
            <a:r>
              <a:rPr lang="de-DE" sz="1800" b="1" dirty="0">
                <a:highlight>
                  <a:srgbClr val="FFFF00"/>
                </a:highlight>
                <a:latin typeface="Calibri"/>
                <a:cs typeface="Calibri"/>
              </a:rPr>
              <a:t>1.</a:t>
            </a:r>
            <a:r>
              <a:rPr lang="de-DE" sz="1800" dirty="0">
                <a:latin typeface="Calibri"/>
                <a:cs typeface="Calibri"/>
              </a:rPr>
              <a:t>Beddor, P., A. </a:t>
            </a:r>
            <a:r>
              <a:rPr lang="de-DE" sz="1800" dirty="0" err="1">
                <a:latin typeface="Calibri"/>
                <a:cs typeface="Calibri"/>
              </a:rPr>
              <a:t>Brasher</a:t>
            </a:r>
            <a:r>
              <a:rPr lang="de-DE" sz="1800" dirty="0">
                <a:latin typeface="Calibri"/>
                <a:cs typeface="Calibri"/>
              </a:rPr>
              <a:t> &amp; </a:t>
            </a:r>
            <a:r>
              <a:rPr lang="de-DE" sz="1800" dirty="0" err="1">
                <a:latin typeface="Calibri"/>
                <a:cs typeface="Calibri"/>
              </a:rPr>
              <a:t>Narayan</a:t>
            </a:r>
            <a:r>
              <a:rPr lang="de-DE" sz="1800" dirty="0">
                <a:latin typeface="Calibri"/>
                <a:cs typeface="Calibri"/>
              </a:rPr>
              <a:t>, C. (2007). </a:t>
            </a:r>
            <a:r>
              <a:rPr lang="de-DE" sz="1800" dirty="0" err="1">
                <a:latin typeface="Calibri"/>
                <a:cs typeface="Calibri"/>
              </a:rPr>
              <a:t>Applying</a:t>
            </a:r>
            <a:r>
              <a:rPr lang="de-DE" sz="1800" dirty="0">
                <a:latin typeface="Calibri"/>
                <a:cs typeface="Calibri"/>
              </a:rPr>
              <a:t> </a:t>
            </a:r>
            <a:r>
              <a:rPr lang="de-DE" sz="1800" dirty="0" err="1">
                <a:latin typeface="Calibri"/>
                <a:cs typeface="Calibri"/>
              </a:rPr>
              <a:t>perceptual</a:t>
            </a:r>
            <a:r>
              <a:rPr lang="de-DE" sz="1800" dirty="0">
                <a:latin typeface="Calibri"/>
                <a:cs typeface="Calibri"/>
              </a:rPr>
              <a:t> </a:t>
            </a:r>
            <a:r>
              <a:rPr lang="de-DE" sz="1800" dirty="0" err="1">
                <a:latin typeface="Calibri"/>
                <a:cs typeface="Calibri"/>
              </a:rPr>
              <a:t>methods</a:t>
            </a:r>
            <a:r>
              <a:rPr lang="de-DE" sz="1800" dirty="0">
                <a:latin typeface="Calibri"/>
                <a:cs typeface="Calibri"/>
              </a:rPr>
              <a:t>  </a:t>
            </a:r>
            <a:r>
              <a:rPr lang="de-DE" sz="1800" dirty="0" err="1">
                <a:latin typeface="Calibri"/>
                <a:cs typeface="Calibri"/>
              </a:rPr>
              <a:t>phonetic</a:t>
            </a:r>
            <a:r>
              <a:rPr lang="de-DE" sz="1800" dirty="0">
                <a:latin typeface="Calibri"/>
                <a:cs typeface="Calibri"/>
              </a:rPr>
              <a:t> </a:t>
            </a:r>
            <a:r>
              <a:rPr lang="de-DE" sz="1800" dirty="0" err="1">
                <a:latin typeface="Calibri"/>
                <a:cs typeface="Calibri"/>
              </a:rPr>
              <a:t>variation</a:t>
            </a:r>
            <a:r>
              <a:rPr lang="de-DE" sz="1800" dirty="0">
                <a:latin typeface="Calibri"/>
                <a:cs typeface="Calibri"/>
              </a:rPr>
              <a:t> </a:t>
            </a:r>
            <a:r>
              <a:rPr lang="de-DE" sz="1800" dirty="0" err="1">
                <a:latin typeface="Calibri"/>
                <a:cs typeface="Calibri"/>
              </a:rPr>
              <a:t>and</a:t>
            </a:r>
            <a:r>
              <a:rPr lang="de-DE" sz="1800" dirty="0">
                <a:latin typeface="Calibri"/>
                <a:cs typeface="Calibri"/>
              </a:rPr>
              <a:t> </a:t>
            </a:r>
            <a:r>
              <a:rPr lang="de-DE" sz="1800" dirty="0" err="1">
                <a:latin typeface="Calibri"/>
                <a:cs typeface="Calibri"/>
              </a:rPr>
              <a:t>sound</a:t>
            </a:r>
            <a:r>
              <a:rPr lang="de-DE" sz="1800" dirty="0">
                <a:latin typeface="Calibri"/>
                <a:cs typeface="Calibri"/>
              </a:rPr>
              <a:t> </a:t>
            </a:r>
            <a:r>
              <a:rPr lang="de-DE" sz="1800" dirty="0" err="1">
                <a:latin typeface="Calibri"/>
                <a:cs typeface="Calibri"/>
              </a:rPr>
              <a:t>change</a:t>
            </a:r>
            <a:r>
              <a:rPr lang="de-DE" sz="1800" dirty="0">
                <a:latin typeface="Calibri"/>
                <a:cs typeface="Calibri"/>
              </a:rPr>
              <a:t>. In M.J. Solé et al. (Eds.), </a:t>
            </a:r>
            <a:r>
              <a:rPr lang="de-DE" sz="1800" i="1" dirty="0">
                <a:latin typeface="Calibri"/>
                <a:cs typeface="Calibri"/>
              </a:rPr>
              <a:t>Experimental </a:t>
            </a:r>
            <a:r>
              <a:rPr lang="de-DE" sz="1800" i="1" dirty="0" err="1">
                <a:latin typeface="Calibri"/>
                <a:cs typeface="Calibri"/>
              </a:rPr>
              <a:t>Approaches</a:t>
            </a:r>
            <a:r>
              <a:rPr lang="de-DE" sz="1800" i="1" dirty="0">
                <a:latin typeface="Calibri"/>
                <a:cs typeface="Calibri"/>
              </a:rPr>
              <a:t> </a:t>
            </a:r>
            <a:r>
              <a:rPr lang="de-DE" sz="1800" i="1" dirty="0" err="1">
                <a:latin typeface="Calibri"/>
                <a:cs typeface="Calibri"/>
              </a:rPr>
              <a:t>to</a:t>
            </a:r>
            <a:r>
              <a:rPr lang="de-DE" sz="1800" i="1" dirty="0">
                <a:latin typeface="Calibri"/>
                <a:cs typeface="Calibri"/>
              </a:rPr>
              <a:t> </a:t>
            </a:r>
            <a:r>
              <a:rPr lang="de-DE" sz="1800" i="1" dirty="0" err="1">
                <a:latin typeface="Calibri"/>
                <a:cs typeface="Calibri"/>
              </a:rPr>
              <a:t>Phono</a:t>
            </a:r>
            <a:r>
              <a:rPr lang="de-DE" sz="1800" dirty="0" err="1">
                <a:latin typeface="Calibri"/>
                <a:cs typeface="Calibri"/>
              </a:rPr>
              <a:t>logy</a:t>
            </a:r>
            <a:r>
              <a:rPr lang="de-DE" sz="1800" dirty="0">
                <a:latin typeface="Calibri"/>
                <a:cs typeface="Calibri"/>
              </a:rPr>
              <a:t>. OUP: Oxford. (p.127-143). </a:t>
            </a:r>
            <a:r>
              <a:rPr lang="de-DE" sz="1800" b="1" dirty="0">
                <a:latin typeface="Calibri"/>
                <a:cs typeface="Calibri"/>
              </a:rPr>
              <a:t>beddor07.pdf</a:t>
            </a:r>
          </a:p>
          <a:p>
            <a:r>
              <a:rPr lang="de-DE" sz="1800" b="1" dirty="0">
                <a:highlight>
                  <a:srgbClr val="FFFF00"/>
                </a:highlight>
                <a:latin typeface="Calibri"/>
                <a:cs typeface="Calibri"/>
              </a:rPr>
              <a:t>2. </a:t>
            </a:r>
            <a:r>
              <a:rPr lang="de-DE" sz="1800" dirty="0" err="1">
                <a:latin typeface="Calibri"/>
                <a:cs typeface="Calibri"/>
              </a:rPr>
              <a:t>Beddor</a:t>
            </a:r>
            <a:r>
              <a:rPr lang="de-DE" sz="1800" dirty="0">
                <a:latin typeface="Calibri"/>
                <a:cs typeface="Calibri"/>
              </a:rPr>
              <a:t>, P. (2012) </a:t>
            </a:r>
            <a:r>
              <a:rPr lang="de-DE" sz="1800" dirty="0" err="1">
                <a:latin typeface="Calibri"/>
                <a:cs typeface="Calibri"/>
              </a:rPr>
              <a:t>Perception</a:t>
            </a:r>
            <a:r>
              <a:rPr lang="de-DE" sz="1800" dirty="0">
                <a:latin typeface="Calibri"/>
                <a:cs typeface="Calibri"/>
              </a:rPr>
              <a:t> </a:t>
            </a:r>
            <a:r>
              <a:rPr lang="de-DE" sz="1800" dirty="0" err="1">
                <a:latin typeface="Calibri"/>
                <a:cs typeface="Calibri"/>
              </a:rPr>
              <a:t>grammars</a:t>
            </a:r>
            <a:r>
              <a:rPr lang="de-DE" sz="1800" dirty="0">
                <a:latin typeface="Calibri"/>
                <a:cs typeface="Calibri"/>
              </a:rPr>
              <a:t> </a:t>
            </a:r>
            <a:r>
              <a:rPr lang="de-DE" sz="1800" dirty="0" err="1">
                <a:latin typeface="Calibri"/>
                <a:cs typeface="Calibri"/>
              </a:rPr>
              <a:t>and</a:t>
            </a:r>
            <a:r>
              <a:rPr lang="de-DE" sz="1800" dirty="0">
                <a:latin typeface="Calibri"/>
                <a:cs typeface="Calibri"/>
              </a:rPr>
              <a:t> </a:t>
            </a:r>
            <a:r>
              <a:rPr lang="de-DE" sz="1800" dirty="0" err="1">
                <a:latin typeface="Calibri"/>
                <a:cs typeface="Calibri"/>
              </a:rPr>
              <a:t>sound</a:t>
            </a:r>
            <a:r>
              <a:rPr lang="de-DE" sz="1800" dirty="0">
                <a:latin typeface="Calibri"/>
                <a:cs typeface="Calibri"/>
              </a:rPr>
              <a:t> </a:t>
            </a:r>
            <a:r>
              <a:rPr lang="de-DE" sz="1800" dirty="0" err="1">
                <a:latin typeface="Calibri"/>
                <a:cs typeface="Calibri"/>
              </a:rPr>
              <a:t>change</a:t>
            </a:r>
            <a:r>
              <a:rPr lang="de-DE" sz="1800" dirty="0">
                <a:latin typeface="Calibri"/>
                <a:cs typeface="Calibri"/>
              </a:rPr>
              <a:t>. In M-J Solé &amp; D. </a:t>
            </a:r>
            <a:r>
              <a:rPr lang="de-DE" sz="1800" dirty="0" err="1">
                <a:latin typeface="Calibri"/>
                <a:cs typeface="Calibri"/>
              </a:rPr>
              <a:t>Recasens</a:t>
            </a:r>
            <a:r>
              <a:rPr lang="de-DE" sz="1800" dirty="0">
                <a:latin typeface="Calibri"/>
                <a:cs typeface="Calibri"/>
              </a:rPr>
              <a:t> (Eds.) </a:t>
            </a:r>
            <a:r>
              <a:rPr lang="de-DE" sz="1800" i="1" dirty="0">
                <a:latin typeface="Calibri"/>
                <a:cs typeface="Calibri"/>
              </a:rPr>
              <a:t>The Initiation </a:t>
            </a:r>
            <a:r>
              <a:rPr lang="de-DE" sz="1800" i="1" dirty="0" err="1">
                <a:latin typeface="Calibri"/>
                <a:cs typeface="Calibri"/>
              </a:rPr>
              <a:t>of</a:t>
            </a:r>
            <a:r>
              <a:rPr lang="de-DE" sz="1800" i="1" dirty="0">
                <a:latin typeface="Calibri"/>
                <a:cs typeface="Calibri"/>
              </a:rPr>
              <a:t> Sound Ch</a:t>
            </a:r>
            <a:r>
              <a:rPr lang="de-DE" sz="1800" dirty="0">
                <a:latin typeface="Calibri"/>
                <a:cs typeface="Calibri"/>
              </a:rPr>
              <a:t>ange. Benjamins: Amsterdam. (p. 37-55). </a:t>
            </a:r>
            <a:r>
              <a:rPr lang="de-DE" sz="1800" b="1" dirty="0">
                <a:latin typeface="Calibri"/>
                <a:cs typeface="Calibri"/>
              </a:rPr>
              <a:t>beddor12.pdf</a:t>
            </a:r>
          </a:p>
          <a:p>
            <a:r>
              <a:rPr lang="de-DE" sz="1800" b="1" dirty="0">
                <a:highlight>
                  <a:srgbClr val="FFFF00"/>
                </a:highlight>
                <a:latin typeface="Calibri"/>
                <a:cs typeface="Calibri"/>
              </a:rPr>
              <a:t>3 </a:t>
            </a:r>
            <a:r>
              <a:rPr lang="de-DE" sz="1800" dirty="0" err="1">
                <a:latin typeface="Calibri"/>
                <a:cs typeface="Calibri"/>
              </a:rPr>
              <a:t>Beddor</a:t>
            </a:r>
            <a:r>
              <a:rPr lang="de-DE" sz="1800" dirty="0">
                <a:latin typeface="Calibri"/>
                <a:cs typeface="Calibri"/>
              </a:rPr>
              <a:t>, P. , </a:t>
            </a:r>
            <a:r>
              <a:rPr lang="de-DE" sz="1800" dirty="0" err="1">
                <a:latin typeface="Calibri"/>
                <a:cs typeface="Calibri"/>
              </a:rPr>
              <a:t>McGowan</a:t>
            </a:r>
            <a:r>
              <a:rPr lang="de-DE" sz="1800" dirty="0">
                <a:latin typeface="Calibri"/>
                <a:cs typeface="Calibri"/>
              </a:rPr>
              <a:t>, K., </a:t>
            </a:r>
            <a:r>
              <a:rPr lang="de-DE" sz="1800" dirty="0" err="1">
                <a:latin typeface="Calibri"/>
                <a:cs typeface="Calibri"/>
              </a:rPr>
              <a:t>Boland</a:t>
            </a:r>
            <a:r>
              <a:rPr lang="de-DE" sz="1800" dirty="0">
                <a:latin typeface="Calibri"/>
                <a:cs typeface="Calibri"/>
              </a:rPr>
              <a:t>, J., </a:t>
            </a:r>
            <a:r>
              <a:rPr lang="de-DE" sz="1800" dirty="0" err="1">
                <a:latin typeface="Calibri"/>
                <a:cs typeface="Calibri"/>
              </a:rPr>
              <a:t>Coetzee</a:t>
            </a:r>
            <a:r>
              <a:rPr lang="de-DE" sz="1800" dirty="0">
                <a:latin typeface="Calibri"/>
                <a:cs typeface="Calibri"/>
              </a:rPr>
              <a:t>, A.., </a:t>
            </a:r>
            <a:r>
              <a:rPr lang="de-DE" sz="1800" dirty="0" err="1">
                <a:latin typeface="Calibri"/>
                <a:cs typeface="Calibri"/>
              </a:rPr>
              <a:t>and</a:t>
            </a:r>
            <a:r>
              <a:rPr lang="de-DE" sz="1800" dirty="0">
                <a:latin typeface="Calibri"/>
                <a:cs typeface="Calibri"/>
              </a:rPr>
              <a:t> </a:t>
            </a:r>
            <a:r>
              <a:rPr lang="de-DE" sz="1800" dirty="0" err="1">
                <a:latin typeface="Calibri"/>
                <a:cs typeface="Calibri"/>
              </a:rPr>
              <a:t>Brasher</a:t>
            </a:r>
            <a:r>
              <a:rPr lang="de-DE" sz="1800" dirty="0">
                <a:latin typeface="Calibri"/>
                <a:cs typeface="Calibri"/>
              </a:rPr>
              <a:t>, A. (2013). The time </a:t>
            </a:r>
            <a:r>
              <a:rPr lang="de-DE" sz="1800" dirty="0" err="1">
                <a:latin typeface="Calibri"/>
                <a:cs typeface="Calibri"/>
              </a:rPr>
              <a:t>course</a:t>
            </a:r>
            <a:r>
              <a:rPr lang="de-DE" sz="1800" dirty="0">
                <a:latin typeface="Calibri"/>
                <a:cs typeface="Calibri"/>
              </a:rPr>
              <a:t> </a:t>
            </a:r>
            <a:r>
              <a:rPr lang="de-DE" sz="1800" dirty="0" err="1">
                <a:latin typeface="Calibri"/>
                <a:cs typeface="Calibri"/>
              </a:rPr>
              <a:t>of</a:t>
            </a:r>
            <a:r>
              <a:rPr lang="de-DE" sz="1800" dirty="0">
                <a:latin typeface="Calibri"/>
                <a:cs typeface="Calibri"/>
              </a:rPr>
              <a:t> </a:t>
            </a:r>
            <a:r>
              <a:rPr lang="de-DE" sz="1800" dirty="0" err="1">
                <a:latin typeface="Calibri"/>
                <a:cs typeface="Calibri"/>
              </a:rPr>
              <a:t>perception</a:t>
            </a:r>
            <a:r>
              <a:rPr lang="de-DE" sz="1800" dirty="0">
                <a:latin typeface="Calibri"/>
                <a:cs typeface="Calibri"/>
              </a:rPr>
              <a:t> </a:t>
            </a:r>
            <a:r>
              <a:rPr lang="de-DE" sz="1800" dirty="0" err="1">
                <a:latin typeface="Calibri"/>
                <a:cs typeface="Calibri"/>
              </a:rPr>
              <a:t>of</a:t>
            </a:r>
            <a:r>
              <a:rPr lang="de-DE" sz="1800" dirty="0">
                <a:latin typeface="Calibri"/>
                <a:cs typeface="Calibri"/>
              </a:rPr>
              <a:t> coarticulation. </a:t>
            </a:r>
            <a:r>
              <a:rPr lang="de-DE" sz="1800" i="1" dirty="0">
                <a:latin typeface="Calibri"/>
                <a:cs typeface="Calibri"/>
              </a:rPr>
              <a:t>Journal </a:t>
            </a:r>
            <a:r>
              <a:rPr lang="de-DE" sz="1800" i="1" dirty="0" err="1">
                <a:latin typeface="Calibri"/>
                <a:cs typeface="Calibri"/>
              </a:rPr>
              <a:t>of</a:t>
            </a:r>
            <a:r>
              <a:rPr lang="de-DE" sz="1800" i="1" dirty="0">
                <a:latin typeface="Calibri"/>
                <a:cs typeface="Calibri"/>
              </a:rPr>
              <a:t> </a:t>
            </a:r>
            <a:r>
              <a:rPr lang="de-DE" sz="1800" i="1" dirty="0" err="1">
                <a:latin typeface="Calibri"/>
                <a:cs typeface="Calibri"/>
              </a:rPr>
              <a:t>the</a:t>
            </a:r>
            <a:r>
              <a:rPr lang="de-DE" sz="1800" i="1" dirty="0">
                <a:latin typeface="Calibri"/>
                <a:cs typeface="Calibri"/>
              </a:rPr>
              <a:t> </a:t>
            </a:r>
            <a:r>
              <a:rPr lang="de-DE" sz="1800" i="1" dirty="0" err="1">
                <a:latin typeface="Calibri"/>
                <a:cs typeface="Calibri"/>
              </a:rPr>
              <a:t>Acoustical</a:t>
            </a:r>
            <a:r>
              <a:rPr lang="de-DE" sz="1800" i="1" dirty="0">
                <a:latin typeface="Calibri"/>
                <a:cs typeface="Calibri"/>
              </a:rPr>
              <a:t> Society </a:t>
            </a:r>
            <a:r>
              <a:rPr lang="de-DE" sz="1800" i="1" dirty="0" err="1">
                <a:latin typeface="Calibri"/>
                <a:cs typeface="Calibri"/>
              </a:rPr>
              <a:t>of</a:t>
            </a:r>
            <a:r>
              <a:rPr lang="de-DE" sz="1800" i="1" dirty="0">
                <a:latin typeface="Calibri"/>
                <a:cs typeface="Calibri"/>
              </a:rPr>
              <a:t> </a:t>
            </a:r>
            <a:r>
              <a:rPr lang="de-DE" sz="1800" i="1" dirty="0" err="1">
                <a:latin typeface="Calibri"/>
                <a:cs typeface="Calibri"/>
              </a:rPr>
              <a:t>America</a:t>
            </a:r>
            <a:r>
              <a:rPr lang="de-DE" sz="1800" dirty="0">
                <a:latin typeface="Calibri"/>
                <a:cs typeface="Calibri"/>
              </a:rPr>
              <a:t>, 133(4):2350–2366. </a:t>
            </a:r>
            <a:r>
              <a:rPr lang="de-DE" sz="1800" b="1" dirty="0">
                <a:latin typeface="Calibri"/>
                <a:cs typeface="Calibri"/>
              </a:rPr>
              <a:t>beddor13.jasa.pdf</a:t>
            </a:r>
          </a:p>
          <a:p>
            <a:r>
              <a:rPr lang="de-DE" sz="1800" b="1" dirty="0">
                <a:highlight>
                  <a:srgbClr val="FFFF00"/>
                </a:highlight>
                <a:latin typeface="Calibri"/>
                <a:cs typeface="Calibri"/>
              </a:rPr>
              <a:t>4</a:t>
            </a:r>
            <a:r>
              <a:rPr lang="de-DE" sz="1800" b="1" dirty="0">
                <a:latin typeface="Calibri"/>
                <a:cs typeface="Calibri"/>
              </a:rPr>
              <a:t> </a:t>
            </a:r>
            <a:r>
              <a:rPr lang="de-DE" sz="1800" dirty="0" err="1">
                <a:latin typeface="Calibri"/>
                <a:cs typeface="Calibri"/>
              </a:rPr>
              <a:t>Lindblom</a:t>
            </a:r>
            <a:r>
              <a:rPr lang="de-DE" sz="1800" dirty="0">
                <a:latin typeface="Calibri"/>
                <a:cs typeface="Calibri"/>
              </a:rPr>
              <a:t>, B., </a:t>
            </a:r>
            <a:r>
              <a:rPr lang="de-DE" sz="1800" dirty="0" err="1">
                <a:latin typeface="Calibri"/>
                <a:cs typeface="Calibri"/>
              </a:rPr>
              <a:t>Guion</a:t>
            </a:r>
            <a:r>
              <a:rPr lang="de-DE" sz="1800" dirty="0">
                <a:latin typeface="Calibri"/>
                <a:cs typeface="Calibri"/>
              </a:rPr>
              <a:t>, S., </a:t>
            </a:r>
            <a:r>
              <a:rPr lang="de-DE" sz="1800" dirty="0" err="1">
                <a:latin typeface="Calibri"/>
                <a:cs typeface="Calibri"/>
              </a:rPr>
              <a:t>Hura</a:t>
            </a:r>
            <a:r>
              <a:rPr lang="de-DE" sz="1800" dirty="0">
                <a:latin typeface="Calibri"/>
                <a:cs typeface="Calibri"/>
              </a:rPr>
              <a:t>, S., Moon, S-J., &amp; </a:t>
            </a:r>
            <a:r>
              <a:rPr lang="de-DE" sz="1800" dirty="0" err="1">
                <a:latin typeface="Calibri"/>
                <a:cs typeface="Calibri"/>
              </a:rPr>
              <a:t>Willerman</a:t>
            </a:r>
            <a:r>
              <a:rPr lang="de-DE" sz="1800" dirty="0">
                <a:latin typeface="Calibri"/>
                <a:cs typeface="Calibri"/>
              </a:rPr>
              <a:t>, R. (1995). </a:t>
            </a:r>
            <a:r>
              <a:rPr lang="de-DE" sz="1800" dirty="0" err="1">
                <a:latin typeface="Calibri"/>
                <a:cs typeface="Calibri"/>
              </a:rPr>
              <a:t>Is</a:t>
            </a:r>
            <a:r>
              <a:rPr lang="de-DE" sz="1800" dirty="0">
                <a:latin typeface="Calibri"/>
                <a:cs typeface="Calibri"/>
              </a:rPr>
              <a:t> </a:t>
            </a:r>
            <a:r>
              <a:rPr lang="de-DE" sz="1800" dirty="0" err="1">
                <a:latin typeface="Calibri"/>
                <a:cs typeface="Calibri"/>
              </a:rPr>
              <a:t>sound</a:t>
            </a:r>
            <a:r>
              <a:rPr lang="de-DE" sz="1800" dirty="0">
                <a:latin typeface="Calibri"/>
                <a:cs typeface="Calibri"/>
              </a:rPr>
              <a:t> </a:t>
            </a:r>
            <a:r>
              <a:rPr lang="de-DE" sz="1800" dirty="0" err="1">
                <a:latin typeface="Calibri"/>
                <a:cs typeface="Calibri"/>
              </a:rPr>
              <a:t>change</a:t>
            </a:r>
            <a:r>
              <a:rPr lang="de-DE" sz="1800" dirty="0">
                <a:latin typeface="Calibri"/>
                <a:cs typeface="Calibri"/>
              </a:rPr>
              <a:t> adaptive? </a:t>
            </a:r>
            <a:r>
              <a:rPr lang="de-DE" sz="1800" dirty="0" err="1">
                <a:latin typeface="Calibri"/>
                <a:cs typeface="Calibri"/>
              </a:rPr>
              <a:t>Rivista</a:t>
            </a:r>
            <a:r>
              <a:rPr lang="de-DE" sz="1800" dirty="0">
                <a:latin typeface="Calibri"/>
                <a:cs typeface="Calibri"/>
              </a:rPr>
              <a:t> di </a:t>
            </a:r>
            <a:r>
              <a:rPr lang="de-DE" sz="1800" dirty="0" err="1">
                <a:latin typeface="Calibri"/>
                <a:cs typeface="Calibri"/>
              </a:rPr>
              <a:t>Linguistica</a:t>
            </a:r>
            <a:r>
              <a:rPr lang="de-DE" sz="1800" dirty="0">
                <a:latin typeface="Calibri"/>
                <a:cs typeface="Calibri"/>
              </a:rPr>
              <a:t>, 7, 5–36. </a:t>
            </a:r>
            <a:r>
              <a:rPr lang="de-DE" sz="1800" b="1" dirty="0">
                <a:latin typeface="Calibri"/>
                <a:cs typeface="Calibri"/>
              </a:rPr>
              <a:t>lindblom95.rivling.pdf</a:t>
            </a:r>
          </a:p>
          <a:p>
            <a:r>
              <a:rPr lang="de-DE" sz="1800" b="1" dirty="0">
                <a:highlight>
                  <a:srgbClr val="FFFF00"/>
                </a:highlight>
                <a:latin typeface="Calibri"/>
                <a:cs typeface="Calibri"/>
              </a:rPr>
              <a:t>5</a:t>
            </a:r>
            <a:r>
              <a:rPr lang="de-DE" sz="1800" dirty="0">
                <a:highlight>
                  <a:srgbClr val="FFFF00"/>
                </a:highlight>
                <a:latin typeface="Calibri"/>
                <a:cs typeface="Calibri"/>
              </a:rPr>
              <a:t> </a:t>
            </a:r>
            <a:r>
              <a:rPr lang="de-DE" sz="1800" dirty="0" err="1">
                <a:latin typeface="Calibri"/>
                <a:cs typeface="Calibri"/>
              </a:rPr>
              <a:t>Lindblom</a:t>
            </a:r>
            <a:r>
              <a:rPr lang="de-DE" sz="1800" dirty="0">
                <a:latin typeface="Calibri"/>
                <a:cs typeface="Calibri"/>
              </a:rPr>
              <a:t>, B. (1988) </a:t>
            </a:r>
            <a:r>
              <a:rPr lang="de-DE" sz="1800" dirty="0" err="1">
                <a:latin typeface="Calibri"/>
                <a:cs typeface="Calibri"/>
              </a:rPr>
              <a:t>Phonetic</a:t>
            </a:r>
            <a:r>
              <a:rPr lang="de-DE" sz="1800" dirty="0">
                <a:latin typeface="Calibri"/>
                <a:cs typeface="Calibri"/>
              </a:rPr>
              <a:t> </a:t>
            </a:r>
            <a:r>
              <a:rPr lang="de-DE" sz="1800" dirty="0" err="1">
                <a:latin typeface="Calibri"/>
                <a:cs typeface="Calibri"/>
              </a:rPr>
              <a:t>invariance</a:t>
            </a:r>
            <a:r>
              <a:rPr lang="de-DE" sz="1800" dirty="0">
                <a:latin typeface="Calibri"/>
                <a:cs typeface="Calibri"/>
              </a:rPr>
              <a:t> </a:t>
            </a:r>
            <a:r>
              <a:rPr lang="de-DE" sz="1800" dirty="0" err="1">
                <a:latin typeface="Calibri"/>
                <a:cs typeface="Calibri"/>
              </a:rPr>
              <a:t>and</a:t>
            </a:r>
            <a:r>
              <a:rPr lang="de-DE" sz="1800" dirty="0">
                <a:latin typeface="Calibri"/>
                <a:cs typeface="Calibri"/>
              </a:rPr>
              <a:t> </a:t>
            </a:r>
            <a:r>
              <a:rPr lang="de-DE" sz="1800" dirty="0" err="1">
                <a:latin typeface="Calibri"/>
                <a:cs typeface="Calibri"/>
              </a:rPr>
              <a:t>the</a:t>
            </a:r>
            <a:r>
              <a:rPr lang="de-DE" sz="1800" dirty="0">
                <a:latin typeface="Calibri"/>
                <a:cs typeface="Calibri"/>
              </a:rPr>
              <a:t> adaptive </a:t>
            </a:r>
            <a:r>
              <a:rPr lang="de-DE" sz="1800" dirty="0" err="1">
                <a:latin typeface="Calibri"/>
                <a:cs typeface="Calibri"/>
              </a:rPr>
              <a:t>nature</a:t>
            </a:r>
            <a:r>
              <a:rPr lang="de-DE" sz="1800" dirty="0">
                <a:latin typeface="Calibri"/>
                <a:cs typeface="Calibri"/>
              </a:rPr>
              <a:t> </a:t>
            </a:r>
            <a:r>
              <a:rPr lang="de-DE" sz="1800" dirty="0" err="1">
                <a:latin typeface="Calibri"/>
                <a:cs typeface="Calibri"/>
              </a:rPr>
              <a:t>of</a:t>
            </a:r>
            <a:r>
              <a:rPr lang="de-DE" sz="1800" dirty="0">
                <a:latin typeface="Calibri"/>
                <a:cs typeface="Calibri"/>
              </a:rPr>
              <a:t> </a:t>
            </a:r>
            <a:r>
              <a:rPr lang="de-DE" sz="1800" dirty="0" err="1">
                <a:latin typeface="Calibri"/>
                <a:cs typeface="Calibri"/>
              </a:rPr>
              <a:t>speech</a:t>
            </a:r>
            <a:r>
              <a:rPr lang="de-DE" sz="1800" dirty="0">
                <a:latin typeface="Calibri"/>
                <a:cs typeface="Calibri"/>
              </a:rPr>
              <a:t>. In B. A. G. </a:t>
            </a:r>
            <a:r>
              <a:rPr lang="de-DE" sz="1800" dirty="0" err="1">
                <a:latin typeface="Calibri"/>
                <a:cs typeface="Calibri"/>
              </a:rPr>
              <a:t>Elsendoorn</a:t>
            </a:r>
            <a:r>
              <a:rPr lang="de-DE" sz="1800" dirty="0">
                <a:latin typeface="Calibri"/>
                <a:cs typeface="Calibri"/>
              </a:rPr>
              <a:t> &amp; H. </a:t>
            </a:r>
            <a:r>
              <a:rPr lang="de-DE" sz="1800" dirty="0" err="1">
                <a:latin typeface="Calibri"/>
                <a:cs typeface="Calibri"/>
              </a:rPr>
              <a:t>Bouma</a:t>
            </a:r>
            <a:r>
              <a:rPr lang="de-DE" sz="1800" dirty="0">
                <a:latin typeface="Calibri"/>
                <a:cs typeface="Calibri"/>
              </a:rPr>
              <a:t> (</a:t>
            </a:r>
            <a:r>
              <a:rPr lang="de-DE" sz="1800" dirty="0" err="1">
                <a:latin typeface="Calibri"/>
                <a:cs typeface="Calibri"/>
              </a:rPr>
              <a:t>eds</a:t>
            </a:r>
            <a:r>
              <a:rPr lang="de-DE" sz="1800" dirty="0">
                <a:latin typeface="Calibri"/>
                <a:cs typeface="Calibri"/>
              </a:rPr>
              <a:t>.), Working Models </a:t>
            </a:r>
            <a:r>
              <a:rPr lang="de-DE" sz="1800" dirty="0" err="1">
                <a:latin typeface="Calibri"/>
                <a:cs typeface="Calibri"/>
              </a:rPr>
              <a:t>of</a:t>
            </a:r>
            <a:r>
              <a:rPr lang="de-DE" sz="1800" dirty="0">
                <a:latin typeface="Calibri"/>
                <a:cs typeface="Calibri"/>
              </a:rPr>
              <a:t> Human </a:t>
            </a:r>
            <a:r>
              <a:rPr lang="de-DE" sz="1800" dirty="0" err="1">
                <a:latin typeface="Calibri"/>
                <a:cs typeface="Calibri"/>
              </a:rPr>
              <a:t>Perception</a:t>
            </a:r>
            <a:r>
              <a:rPr lang="de-DE" sz="1800" dirty="0">
                <a:latin typeface="Calibri"/>
                <a:cs typeface="Calibri"/>
              </a:rPr>
              <a:t>. London: Academic Press. 139-173. </a:t>
            </a:r>
            <a:r>
              <a:rPr lang="de-DE" sz="1800" b="1" dirty="0">
                <a:latin typeface="Calibri"/>
                <a:cs typeface="Calibri"/>
              </a:rPr>
              <a:t>lindblom88.pdf</a:t>
            </a:r>
          </a:p>
          <a:p>
            <a:r>
              <a:rPr lang="en-GB" sz="1800" b="1" dirty="0">
                <a:highlight>
                  <a:srgbClr val="FFFF00"/>
                </a:highlight>
                <a:latin typeface="Calibri" panose="020F0502020204030204" pitchFamily="34" charset="0"/>
                <a:cs typeface="Calibri" panose="020F0502020204030204" pitchFamily="34" charset="0"/>
              </a:rPr>
              <a:t>6</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Ohala</a:t>
            </a:r>
            <a:r>
              <a:rPr lang="en-GB" sz="1800" dirty="0">
                <a:latin typeface="Calibri" panose="020F0502020204030204" pitchFamily="34" charset="0"/>
                <a:cs typeface="Calibri" panose="020F0502020204030204" pitchFamily="34" charset="0"/>
              </a:rPr>
              <a:t>, J. (1989). Discussion of Lindblom's 'Phonetic invariance and the adaptive nature of speech'. In B. A. G. </a:t>
            </a:r>
            <a:r>
              <a:rPr lang="en-GB" sz="1800" dirty="0" err="1">
                <a:latin typeface="Calibri" panose="020F0502020204030204" pitchFamily="34" charset="0"/>
                <a:cs typeface="Calibri" panose="020F0502020204030204" pitchFamily="34" charset="0"/>
              </a:rPr>
              <a:t>Elsendoorn</a:t>
            </a:r>
            <a:r>
              <a:rPr lang="en-GB" sz="1800" dirty="0">
                <a:latin typeface="Calibri" panose="020F0502020204030204" pitchFamily="34" charset="0"/>
                <a:cs typeface="Calibri" panose="020F0502020204030204" pitchFamily="34" charset="0"/>
              </a:rPr>
              <a:t> &amp; H. Bouma (eds.), Working Models of Human Perception. London: Academic Press. 175-183. </a:t>
            </a:r>
            <a:r>
              <a:rPr lang="en-GB" sz="1800" b="1" dirty="0">
                <a:latin typeface="Calibri" panose="020F0502020204030204" pitchFamily="34" charset="0"/>
                <a:cs typeface="Calibri" panose="020F0502020204030204" pitchFamily="34" charset="0"/>
              </a:rPr>
              <a:t>ohala89b.pdf </a:t>
            </a:r>
          </a:p>
          <a:p>
            <a:r>
              <a:rPr lang="de-DE" sz="1800" b="1" dirty="0">
                <a:highlight>
                  <a:srgbClr val="FFFF00"/>
                </a:highlight>
                <a:latin typeface="Calibri"/>
                <a:cs typeface="Calibri"/>
              </a:rPr>
              <a:t>7</a:t>
            </a:r>
            <a:r>
              <a:rPr lang="de-DE" sz="1800" dirty="0">
                <a:latin typeface="Calibri"/>
                <a:cs typeface="Calibri"/>
              </a:rPr>
              <a:t> </a:t>
            </a:r>
            <a:r>
              <a:rPr lang="de-DE" sz="1800" dirty="0" err="1">
                <a:latin typeface="Calibri"/>
                <a:cs typeface="Calibri"/>
              </a:rPr>
              <a:t>Pierrehumbert</a:t>
            </a:r>
            <a:r>
              <a:rPr lang="de-DE" sz="1800" dirty="0">
                <a:latin typeface="Calibri"/>
                <a:cs typeface="Calibri"/>
              </a:rPr>
              <a:t>, J. (2001). Exemplar </a:t>
            </a:r>
            <a:r>
              <a:rPr lang="de-DE" sz="1800" dirty="0" err="1">
                <a:latin typeface="Calibri"/>
                <a:cs typeface="Calibri"/>
              </a:rPr>
              <a:t>dynamics</a:t>
            </a:r>
            <a:r>
              <a:rPr lang="de-DE" sz="1800" dirty="0">
                <a:latin typeface="Calibri"/>
                <a:cs typeface="Calibri"/>
              </a:rPr>
              <a:t>: Word </a:t>
            </a:r>
            <a:r>
              <a:rPr lang="de-DE" sz="1800" dirty="0" err="1">
                <a:latin typeface="Calibri"/>
                <a:cs typeface="Calibri"/>
              </a:rPr>
              <a:t>frequency</a:t>
            </a:r>
            <a:r>
              <a:rPr lang="de-DE" sz="1800" dirty="0">
                <a:latin typeface="Calibri"/>
                <a:cs typeface="Calibri"/>
              </a:rPr>
              <a:t>, </a:t>
            </a:r>
            <a:r>
              <a:rPr lang="de-DE" sz="1800" dirty="0" err="1">
                <a:latin typeface="Calibri"/>
                <a:cs typeface="Calibri"/>
              </a:rPr>
              <a:t>lenition</a:t>
            </a:r>
            <a:r>
              <a:rPr lang="de-DE" sz="1800" dirty="0">
                <a:latin typeface="Calibri"/>
                <a:cs typeface="Calibri"/>
              </a:rPr>
              <a:t>, </a:t>
            </a:r>
            <a:r>
              <a:rPr lang="de-DE" sz="1800" dirty="0" err="1">
                <a:latin typeface="Calibri"/>
                <a:cs typeface="Calibri"/>
              </a:rPr>
              <a:t>and</a:t>
            </a:r>
            <a:r>
              <a:rPr lang="de-DE" sz="1800" dirty="0">
                <a:latin typeface="Calibri"/>
                <a:cs typeface="Calibri"/>
              </a:rPr>
              <a:t> </a:t>
            </a:r>
            <a:r>
              <a:rPr lang="de-DE" sz="1800" dirty="0" err="1">
                <a:latin typeface="Calibri"/>
                <a:cs typeface="Calibri"/>
              </a:rPr>
              <a:t>contrast</a:t>
            </a:r>
            <a:r>
              <a:rPr lang="de-DE" sz="1800" dirty="0">
                <a:latin typeface="Calibri"/>
                <a:cs typeface="Calibri"/>
              </a:rPr>
              <a:t>. In J. </a:t>
            </a:r>
            <a:r>
              <a:rPr lang="de-DE" sz="1800" dirty="0" err="1">
                <a:latin typeface="Calibri"/>
                <a:cs typeface="Calibri"/>
              </a:rPr>
              <a:t>Bybee</a:t>
            </a:r>
            <a:r>
              <a:rPr lang="de-DE" sz="1800" dirty="0">
                <a:latin typeface="Calibri"/>
                <a:cs typeface="Calibri"/>
              </a:rPr>
              <a:t> &amp; P. Hopper (Eds.) </a:t>
            </a:r>
            <a:r>
              <a:rPr lang="de-DE" sz="1800" dirty="0" err="1">
                <a:latin typeface="Calibri"/>
                <a:cs typeface="Calibri"/>
              </a:rPr>
              <a:t>Frequency</a:t>
            </a:r>
            <a:r>
              <a:rPr lang="de-DE" sz="1800" dirty="0">
                <a:latin typeface="Calibri"/>
                <a:cs typeface="Calibri"/>
              </a:rPr>
              <a:t> </a:t>
            </a:r>
            <a:r>
              <a:rPr lang="de-DE" sz="1800" dirty="0" err="1">
                <a:latin typeface="Calibri"/>
                <a:cs typeface="Calibri"/>
              </a:rPr>
              <a:t>effects</a:t>
            </a:r>
            <a:r>
              <a:rPr lang="de-DE" sz="1800" dirty="0">
                <a:latin typeface="Calibri"/>
                <a:cs typeface="Calibri"/>
              </a:rPr>
              <a:t> </a:t>
            </a:r>
            <a:r>
              <a:rPr lang="de-DE" sz="1800" dirty="0" err="1">
                <a:latin typeface="Calibri"/>
                <a:cs typeface="Calibri"/>
              </a:rPr>
              <a:t>and</a:t>
            </a:r>
            <a:r>
              <a:rPr lang="de-DE" sz="1800" dirty="0">
                <a:latin typeface="Calibri"/>
                <a:cs typeface="Calibri"/>
              </a:rPr>
              <a:t> </a:t>
            </a:r>
            <a:r>
              <a:rPr lang="de-DE" sz="1800" dirty="0" err="1">
                <a:latin typeface="Calibri"/>
                <a:cs typeface="Calibri"/>
              </a:rPr>
              <a:t>the</a:t>
            </a:r>
            <a:r>
              <a:rPr lang="de-DE" sz="1800" dirty="0">
                <a:latin typeface="Calibri"/>
                <a:cs typeface="Calibri"/>
              </a:rPr>
              <a:t> </a:t>
            </a:r>
            <a:r>
              <a:rPr lang="de-DE" sz="1800" dirty="0" err="1">
                <a:latin typeface="Calibri"/>
                <a:cs typeface="Calibri"/>
              </a:rPr>
              <a:t>Emergence</a:t>
            </a:r>
            <a:r>
              <a:rPr lang="de-DE" sz="1800" dirty="0">
                <a:latin typeface="Calibri"/>
                <a:cs typeface="Calibri"/>
              </a:rPr>
              <a:t> </a:t>
            </a:r>
            <a:r>
              <a:rPr lang="de-DE" sz="1800" dirty="0" err="1">
                <a:latin typeface="Calibri"/>
                <a:cs typeface="Calibri"/>
              </a:rPr>
              <a:t>of</a:t>
            </a:r>
            <a:r>
              <a:rPr lang="de-DE" sz="1800" dirty="0">
                <a:latin typeface="Calibri"/>
                <a:cs typeface="Calibri"/>
              </a:rPr>
              <a:t> </a:t>
            </a:r>
            <a:r>
              <a:rPr lang="de-DE" sz="1800" dirty="0" err="1">
                <a:latin typeface="Calibri"/>
                <a:cs typeface="Calibri"/>
              </a:rPr>
              <a:t>Lexical</a:t>
            </a:r>
            <a:r>
              <a:rPr lang="de-DE" sz="1800" dirty="0">
                <a:latin typeface="Calibri"/>
                <a:cs typeface="Calibri"/>
              </a:rPr>
              <a:t> </a:t>
            </a:r>
            <a:r>
              <a:rPr lang="de-DE" sz="1800" dirty="0" err="1">
                <a:latin typeface="Calibri"/>
                <a:cs typeface="Calibri"/>
              </a:rPr>
              <a:t>Structure</a:t>
            </a:r>
            <a:r>
              <a:rPr lang="de-DE" sz="1800" dirty="0">
                <a:latin typeface="Calibri"/>
                <a:cs typeface="Calibri"/>
              </a:rPr>
              <a:t>. John Benjamins: Amsterdam. (p. 137-157). </a:t>
            </a:r>
            <a:r>
              <a:rPr lang="de-DE" sz="1800" b="1" dirty="0">
                <a:latin typeface="Calibri"/>
                <a:cs typeface="Calibri"/>
              </a:rPr>
              <a:t>pierrehumbert00.pdf</a:t>
            </a:r>
          </a:p>
          <a:p>
            <a:r>
              <a:rPr lang="de-DE" sz="1800" b="1" dirty="0">
                <a:highlight>
                  <a:srgbClr val="FFFF00"/>
                </a:highlight>
                <a:latin typeface="Calibri"/>
                <a:cs typeface="Calibri"/>
              </a:rPr>
              <a:t>8</a:t>
            </a:r>
            <a:r>
              <a:rPr lang="de-DE" sz="1800" dirty="0">
                <a:latin typeface="Calibri"/>
                <a:cs typeface="Calibri"/>
              </a:rPr>
              <a:t> Todd, S., </a:t>
            </a:r>
            <a:r>
              <a:rPr lang="de-DE" sz="1800" dirty="0" err="1">
                <a:latin typeface="Calibri"/>
                <a:cs typeface="Calibri"/>
              </a:rPr>
              <a:t>Pierrehumbert</a:t>
            </a:r>
            <a:r>
              <a:rPr lang="de-DE" sz="1800" dirty="0">
                <a:latin typeface="Calibri"/>
                <a:cs typeface="Calibri"/>
              </a:rPr>
              <a:t>, J., Hay, J., (2019). Word </a:t>
            </a:r>
            <a:r>
              <a:rPr lang="de-DE" sz="1800" dirty="0" err="1">
                <a:latin typeface="Calibri"/>
                <a:cs typeface="Calibri"/>
              </a:rPr>
              <a:t>frequency</a:t>
            </a:r>
            <a:r>
              <a:rPr lang="de-DE" sz="1800" dirty="0">
                <a:latin typeface="Calibri"/>
                <a:cs typeface="Calibri"/>
              </a:rPr>
              <a:t> </a:t>
            </a:r>
            <a:r>
              <a:rPr lang="de-DE" sz="1800" dirty="0" err="1">
                <a:latin typeface="Calibri"/>
                <a:cs typeface="Calibri"/>
              </a:rPr>
              <a:t>effects</a:t>
            </a:r>
            <a:r>
              <a:rPr lang="de-DE" sz="1800" dirty="0">
                <a:latin typeface="Calibri"/>
                <a:cs typeface="Calibri"/>
              </a:rPr>
              <a:t> in </a:t>
            </a:r>
            <a:r>
              <a:rPr lang="de-DE" sz="1800" dirty="0" err="1">
                <a:latin typeface="Calibri"/>
                <a:cs typeface="Calibri"/>
              </a:rPr>
              <a:t>sound</a:t>
            </a:r>
            <a:r>
              <a:rPr lang="de-DE" sz="1800" dirty="0">
                <a:latin typeface="Calibri"/>
                <a:cs typeface="Calibri"/>
              </a:rPr>
              <a:t> </a:t>
            </a:r>
            <a:r>
              <a:rPr lang="de-DE" sz="1800" dirty="0" err="1">
                <a:latin typeface="Calibri"/>
                <a:cs typeface="Calibri"/>
              </a:rPr>
              <a:t>change</a:t>
            </a:r>
            <a:r>
              <a:rPr lang="de-DE" sz="1800" dirty="0">
                <a:latin typeface="Calibri"/>
                <a:cs typeface="Calibri"/>
              </a:rPr>
              <a:t> </a:t>
            </a:r>
            <a:r>
              <a:rPr lang="de-DE" sz="1800" dirty="0" err="1">
                <a:latin typeface="Calibri"/>
                <a:cs typeface="Calibri"/>
              </a:rPr>
              <a:t>as</a:t>
            </a:r>
            <a:r>
              <a:rPr lang="de-DE" sz="1800" dirty="0">
                <a:latin typeface="Calibri"/>
                <a:cs typeface="Calibri"/>
              </a:rPr>
              <a:t> a </a:t>
            </a:r>
            <a:r>
              <a:rPr lang="de-DE" sz="1800" dirty="0" err="1">
                <a:latin typeface="Calibri"/>
                <a:cs typeface="Calibri"/>
              </a:rPr>
              <a:t>consequence</a:t>
            </a:r>
            <a:r>
              <a:rPr lang="de-DE" sz="1800" dirty="0">
                <a:latin typeface="Calibri"/>
                <a:cs typeface="Calibri"/>
              </a:rPr>
              <a:t> </a:t>
            </a:r>
            <a:r>
              <a:rPr lang="de-DE" sz="1800" dirty="0" err="1">
                <a:latin typeface="Calibri"/>
                <a:cs typeface="Calibri"/>
              </a:rPr>
              <a:t>of</a:t>
            </a:r>
            <a:r>
              <a:rPr lang="de-DE" sz="1800" dirty="0">
                <a:latin typeface="Calibri"/>
                <a:cs typeface="Calibri"/>
              </a:rPr>
              <a:t> </a:t>
            </a:r>
            <a:r>
              <a:rPr lang="de-DE" sz="1800" dirty="0" err="1">
                <a:latin typeface="Calibri"/>
                <a:cs typeface="Calibri"/>
              </a:rPr>
              <a:t>perceptual</a:t>
            </a:r>
            <a:r>
              <a:rPr lang="de-DE" sz="1800" dirty="0">
                <a:latin typeface="Calibri"/>
                <a:cs typeface="Calibri"/>
              </a:rPr>
              <a:t> </a:t>
            </a:r>
            <a:r>
              <a:rPr lang="de-DE" sz="1800" dirty="0" err="1">
                <a:latin typeface="Calibri"/>
                <a:cs typeface="Calibri"/>
              </a:rPr>
              <a:t>asymmetries</a:t>
            </a:r>
            <a:r>
              <a:rPr lang="de-DE" sz="1800" dirty="0">
                <a:latin typeface="Calibri"/>
                <a:cs typeface="Calibri"/>
              </a:rPr>
              <a:t>: An </a:t>
            </a:r>
            <a:r>
              <a:rPr lang="de-DE" sz="1800" dirty="0" err="1">
                <a:latin typeface="Calibri"/>
                <a:cs typeface="Calibri"/>
              </a:rPr>
              <a:t>exemplar-based</a:t>
            </a:r>
            <a:r>
              <a:rPr lang="de-DE" sz="1800" dirty="0">
                <a:latin typeface="Calibri"/>
                <a:cs typeface="Calibri"/>
              </a:rPr>
              <a:t> </a:t>
            </a:r>
            <a:r>
              <a:rPr lang="de-DE" sz="1800" dirty="0" err="1">
                <a:latin typeface="Calibri"/>
                <a:cs typeface="Calibri"/>
              </a:rPr>
              <a:t>model.Cognition</a:t>
            </a:r>
            <a:r>
              <a:rPr lang="de-DE" sz="1800" dirty="0">
                <a:latin typeface="Calibri"/>
                <a:cs typeface="Calibri"/>
              </a:rPr>
              <a:t>, 185, 1-20. </a:t>
            </a:r>
            <a:r>
              <a:rPr lang="de-DE" sz="1800" b="1" dirty="0">
                <a:latin typeface="Calibri"/>
                <a:cs typeface="Calibri"/>
              </a:rPr>
              <a:t>todd19.cognition.pdf</a:t>
            </a:r>
          </a:p>
        </p:txBody>
      </p:sp>
    </p:spTree>
    <p:extLst>
      <p:ext uri="{BB962C8B-B14F-4D97-AF65-F5344CB8AC3E}">
        <p14:creationId xmlns:p14="http://schemas.microsoft.com/office/powerpoint/2010/main" val="310092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bwMode="auto">
          <a:xfrm>
            <a:off x="539552" y="1124744"/>
            <a:ext cx="7696200"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Hörer identifizieren</a:t>
            </a:r>
            <a:endParaRPr lang="de-DE" i="1" dirty="0">
              <a:solidFill>
                <a:srgbClr val="000000"/>
              </a:solidFill>
              <a:latin typeface="Calibri" pitchFamily="-89" charset="0"/>
              <a:ea typeface="Calibri" pitchFamily="-89" charset="0"/>
              <a:cs typeface="Calibri" pitchFamily="-89" charset="0"/>
            </a:endParaRPr>
          </a:p>
        </p:txBody>
      </p:sp>
      <p:sp>
        <p:nvSpPr>
          <p:cNvPr id="11" name="TextBox 10"/>
          <p:cNvSpPr txBox="1"/>
          <p:nvPr/>
        </p:nvSpPr>
        <p:spPr bwMode="auto">
          <a:xfrm>
            <a:off x="633536" y="2442002"/>
            <a:ext cx="7924800"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'send' </a:t>
            </a:r>
            <a:r>
              <a:rPr lang="de-DE" dirty="0" err="1">
                <a:solidFill>
                  <a:srgbClr val="000000"/>
                </a:solidFill>
                <a:latin typeface="Calibri" pitchFamily="-89" charset="0"/>
                <a:ea typeface="Calibri" pitchFamily="-89" charset="0"/>
                <a:cs typeface="Calibri" pitchFamily="-89" charset="0"/>
              </a:rPr>
              <a:t>vs</a:t>
            </a:r>
            <a:r>
              <a:rPr lang="de-DE" dirty="0">
                <a:solidFill>
                  <a:srgbClr val="000000"/>
                </a:solidFill>
                <a:latin typeface="Calibri" pitchFamily="-89" charset="0"/>
                <a:ea typeface="Calibri" pitchFamily="-89" charset="0"/>
                <a:cs typeface="Calibri" pitchFamily="-89" charset="0"/>
              </a:rPr>
              <a:t> '</a:t>
            </a:r>
            <a:r>
              <a:rPr lang="de-DE" dirty="0" err="1">
                <a:solidFill>
                  <a:srgbClr val="000000"/>
                </a:solidFill>
                <a:latin typeface="Calibri" pitchFamily="-89" charset="0"/>
                <a:ea typeface="Calibri" pitchFamily="-89" charset="0"/>
                <a:cs typeface="Calibri" pitchFamily="-89" charset="0"/>
              </a:rPr>
              <a:t>said</a:t>
            </a:r>
            <a:r>
              <a:rPr lang="de-DE" dirty="0">
                <a:solidFill>
                  <a:srgbClr val="000000"/>
                </a:solidFill>
                <a:latin typeface="Calibri" pitchFamily="-89" charset="0"/>
                <a:ea typeface="Calibri" pitchFamily="-89" charset="0"/>
                <a:cs typeface="Calibri" pitchFamily="-89" charset="0"/>
              </a:rPr>
              <a:t>' nicht ganz so schnell, weil sie warten müssen, bis sie den /n/ wahrgenommen haben</a:t>
            </a:r>
          </a:p>
        </p:txBody>
      </p:sp>
      <p:sp>
        <p:nvSpPr>
          <p:cNvPr id="14" name="TextBox 13"/>
          <p:cNvSpPr txBox="1"/>
          <p:nvPr/>
        </p:nvSpPr>
        <p:spPr bwMode="auto">
          <a:xfrm>
            <a:off x="395536" y="4221088"/>
            <a:ext cx="6248400" cy="1938992"/>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Die  Tilgung von /n/ müsste für die Identifizierung von </a:t>
            </a:r>
            <a:r>
              <a:rPr lang="de-DE" i="1" dirty="0" err="1">
                <a:solidFill>
                  <a:srgbClr val="000000"/>
                </a:solidFill>
                <a:latin typeface="Calibri" pitchFamily="-89" charset="0"/>
                <a:ea typeface="Calibri" pitchFamily="-89" charset="0"/>
                <a:cs typeface="Calibri" pitchFamily="-89" charset="0"/>
              </a:rPr>
              <a:t>sent</a:t>
            </a:r>
            <a:r>
              <a:rPr lang="de-DE" dirty="0">
                <a:solidFill>
                  <a:srgbClr val="000000"/>
                </a:solidFill>
                <a:latin typeface="Calibri" pitchFamily="-89" charset="0"/>
                <a:ea typeface="Calibri" pitchFamily="-89" charset="0"/>
                <a:cs typeface="Calibri" pitchFamily="-89" charset="0"/>
              </a:rPr>
              <a:t> kaum verletzlich sein, da Hörer von der </a:t>
            </a:r>
            <a:r>
              <a:rPr lang="de-DE" dirty="0" err="1">
                <a:solidFill>
                  <a:srgbClr val="000000"/>
                </a:solidFill>
                <a:latin typeface="Calibri" pitchFamily="-89" charset="0"/>
                <a:ea typeface="Calibri" pitchFamily="-89" charset="0"/>
                <a:cs typeface="Calibri" pitchFamily="-89" charset="0"/>
              </a:rPr>
              <a:t>antizipatorischen</a:t>
            </a:r>
            <a:r>
              <a:rPr lang="de-DE" dirty="0">
                <a:solidFill>
                  <a:srgbClr val="000000"/>
                </a:solidFill>
                <a:latin typeface="Calibri" pitchFamily="-89" charset="0"/>
                <a:ea typeface="Calibri" pitchFamily="-89" charset="0"/>
                <a:cs typeface="Calibri" pitchFamily="-89" charset="0"/>
              </a:rPr>
              <a:t> Nasalisierung im Vokal Gebrauch machen können – dagegen aber wesentlich verletzlicher für 'send'. </a:t>
            </a:r>
          </a:p>
        </p:txBody>
      </p:sp>
      <p:sp>
        <p:nvSpPr>
          <p:cNvPr id="15" name="TextBox 14"/>
          <p:cNvSpPr txBox="1"/>
          <p:nvPr/>
        </p:nvSpPr>
        <p:spPr>
          <a:xfrm>
            <a:off x="1475656" y="0"/>
            <a:ext cx="5538192" cy="46166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prstTxWarp prst="textNoShape">
              <a:avLst/>
            </a:prstTxWarp>
            <a:spAutoFit/>
          </a:bodyPr>
          <a:lstStyle/>
          <a:p>
            <a:pPr>
              <a:defRPr/>
            </a:pPr>
            <a:r>
              <a:rPr lang="en-US" dirty="0" err="1">
                <a:latin typeface="Calibri" pitchFamily="-89" charset="0"/>
                <a:ea typeface="Calibri" pitchFamily="-89" charset="0"/>
                <a:cs typeface="Calibri" pitchFamily="-89" charset="0"/>
              </a:rPr>
              <a:t>Vorhersagen</a:t>
            </a:r>
            <a:r>
              <a:rPr lang="en-US" dirty="0">
                <a:latin typeface="Calibri" pitchFamily="-89" charset="0"/>
                <a:ea typeface="Calibri" pitchFamily="-89" charset="0"/>
                <a:cs typeface="Calibri" pitchFamily="-89" charset="0"/>
              </a:rPr>
              <a:t> </a:t>
            </a:r>
            <a:r>
              <a:rPr lang="en-US" dirty="0" err="1">
                <a:latin typeface="Calibri" pitchFamily="-89" charset="0"/>
                <a:ea typeface="Calibri" pitchFamily="-89" charset="0"/>
                <a:cs typeface="Calibri" pitchFamily="-89" charset="0"/>
              </a:rPr>
              <a:t>im</a:t>
            </a:r>
            <a:r>
              <a:rPr lang="en-US" dirty="0">
                <a:latin typeface="Calibri" pitchFamily="-89" charset="0"/>
                <a:ea typeface="Calibri" pitchFamily="-89" charset="0"/>
                <a:cs typeface="Calibri" pitchFamily="-89" charset="0"/>
              </a:rPr>
              <a:t> eye-tracking Experiment</a:t>
            </a:r>
          </a:p>
        </p:txBody>
      </p:sp>
      <p:sp>
        <p:nvSpPr>
          <p:cNvPr id="2" name="TextBox 1"/>
          <p:cNvSpPr txBox="1"/>
          <p:nvPr/>
        </p:nvSpPr>
        <p:spPr bwMode="auto">
          <a:xfrm>
            <a:off x="251520" y="476672"/>
            <a:ext cx="7920880"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0000FF"/>
                </a:solidFill>
                <a:latin typeface="Calibri" pitchFamily="-89" charset="0"/>
                <a:ea typeface="Calibri" pitchFamily="-89" charset="0"/>
                <a:cs typeface="Calibri" pitchFamily="-89" charset="0"/>
              </a:rPr>
              <a:t>1. </a:t>
            </a:r>
            <a:r>
              <a:rPr lang="de-DE" dirty="0" err="1">
                <a:solidFill>
                  <a:srgbClr val="0000FF"/>
                </a:solidFill>
                <a:latin typeface="Calibri" pitchFamily="-89" charset="0"/>
                <a:ea typeface="Calibri" pitchFamily="-89" charset="0"/>
                <a:cs typeface="Calibri" pitchFamily="-89" charset="0"/>
              </a:rPr>
              <a:t>Nasalisierung</a:t>
            </a:r>
            <a:r>
              <a:rPr lang="de-DE" dirty="0">
                <a:solidFill>
                  <a:srgbClr val="0000FF"/>
                </a:solidFill>
                <a:latin typeface="Calibri" pitchFamily="-89" charset="0"/>
                <a:ea typeface="Calibri" pitchFamily="-89" charset="0"/>
                <a:cs typeface="Calibri" pitchFamily="-89" charset="0"/>
              </a:rPr>
              <a:t> im Vokal als positiver </a:t>
            </a:r>
            <a:r>
              <a:rPr lang="de-DE" dirty="0" err="1">
                <a:solidFill>
                  <a:srgbClr val="0000FF"/>
                </a:solidFill>
                <a:latin typeface="Calibri" pitchFamily="-89" charset="0"/>
                <a:ea typeface="Calibri" pitchFamily="-89" charset="0"/>
                <a:cs typeface="Calibri" pitchFamily="-89" charset="0"/>
              </a:rPr>
              <a:t>Cue</a:t>
            </a:r>
            <a:r>
              <a:rPr lang="de-DE" dirty="0">
                <a:solidFill>
                  <a:srgbClr val="0000FF"/>
                </a:solidFill>
                <a:latin typeface="Calibri" pitchFamily="-89" charset="0"/>
                <a:ea typeface="Calibri" pitchFamily="-89" charset="0"/>
                <a:cs typeface="Calibri" pitchFamily="-89" charset="0"/>
              </a:rPr>
              <a:t> für </a:t>
            </a:r>
            <a:r>
              <a:rPr lang="de-DE" i="1" dirty="0" err="1">
                <a:solidFill>
                  <a:srgbClr val="0000FF"/>
                </a:solidFill>
                <a:latin typeface="Calibri" pitchFamily="-89" charset="0"/>
                <a:ea typeface="Calibri" pitchFamily="-89" charset="0"/>
                <a:cs typeface="Calibri" pitchFamily="-89" charset="0"/>
              </a:rPr>
              <a:t>sent</a:t>
            </a:r>
            <a:endParaRPr lang="de-DE" i="1" dirty="0">
              <a:solidFill>
                <a:srgbClr val="0000FF"/>
              </a:solidFill>
              <a:latin typeface="Calibri" pitchFamily="-89" charset="0"/>
              <a:ea typeface="Calibri" pitchFamily="-89" charset="0"/>
              <a:cs typeface="Calibri" pitchFamily="-89" charset="0"/>
            </a:endParaRPr>
          </a:p>
        </p:txBody>
      </p:sp>
      <p:sp>
        <p:nvSpPr>
          <p:cNvPr id="12" name="TextBox 11"/>
          <p:cNvSpPr txBox="1"/>
          <p:nvPr/>
        </p:nvSpPr>
        <p:spPr bwMode="auto">
          <a:xfrm>
            <a:off x="179512" y="3573016"/>
            <a:ext cx="7920880"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0000FF"/>
                </a:solidFill>
                <a:latin typeface="Calibri" pitchFamily="-89" charset="0"/>
                <a:ea typeface="Calibri" pitchFamily="-89" charset="0"/>
                <a:cs typeface="Calibri" pitchFamily="-89" charset="0"/>
              </a:rPr>
              <a:t>2. Tilgung vom /</a:t>
            </a:r>
            <a:r>
              <a:rPr lang="de-DE" dirty="0" err="1">
                <a:solidFill>
                  <a:srgbClr val="0000FF"/>
                </a:solidFill>
                <a:latin typeface="Calibri" pitchFamily="-89" charset="0"/>
                <a:ea typeface="Calibri" pitchFamily="-89" charset="0"/>
                <a:cs typeface="Calibri" pitchFamily="-89" charset="0"/>
              </a:rPr>
              <a:t>n</a:t>
            </a:r>
            <a:r>
              <a:rPr lang="de-DE" dirty="0">
                <a:solidFill>
                  <a:srgbClr val="0000FF"/>
                </a:solidFill>
                <a:latin typeface="Calibri" pitchFamily="-89" charset="0"/>
                <a:ea typeface="Calibri" pitchFamily="-89" charset="0"/>
                <a:cs typeface="Calibri" pitchFamily="-89" charset="0"/>
              </a:rPr>
              <a:t>/ kaum verletzlich für </a:t>
            </a:r>
            <a:r>
              <a:rPr lang="de-DE" i="1" dirty="0" err="1">
                <a:solidFill>
                  <a:srgbClr val="0000FF"/>
                </a:solidFill>
                <a:latin typeface="Calibri" pitchFamily="-89" charset="0"/>
                <a:ea typeface="Calibri" pitchFamily="-89" charset="0"/>
                <a:cs typeface="Calibri" pitchFamily="-89" charset="0"/>
              </a:rPr>
              <a:t>sent</a:t>
            </a:r>
            <a:endParaRPr lang="de-DE" i="1" dirty="0">
              <a:solidFill>
                <a:srgbClr val="0000FF"/>
              </a:solidFill>
              <a:latin typeface="Calibri" pitchFamily="-89" charset="0"/>
              <a:ea typeface="Calibri" pitchFamily="-89" charset="0"/>
              <a:cs typeface="Calibri" pitchFamily="-89" charset="0"/>
            </a:endParaRPr>
          </a:p>
        </p:txBody>
      </p:sp>
      <p:sp>
        <p:nvSpPr>
          <p:cNvPr id="3" name="Rectangle 2">
            <a:extLst>
              <a:ext uri="{FF2B5EF4-FFF2-40B4-BE49-F238E27FC236}">
                <a16:creationId xmlns:a16="http://schemas.microsoft.com/office/drawing/2014/main" id="{4BC53761-36E7-E340-950C-C39405B50066}"/>
              </a:ext>
            </a:extLst>
          </p:cNvPr>
          <p:cNvSpPr/>
          <p:nvPr/>
        </p:nvSpPr>
        <p:spPr>
          <a:xfrm>
            <a:off x="616272" y="1494204"/>
            <a:ext cx="6976120" cy="830997"/>
          </a:xfrm>
          <a:prstGeom prst="rect">
            <a:avLst/>
          </a:prstGeom>
        </p:spPr>
        <p:txBody>
          <a:bodyPr wrap="square">
            <a:spAutoFit/>
          </a:bodyPr>
          <a:lstStyle/>
          <a:p>
            <a:r>
              <a:rPr lang="de-DE" dirty="0">
                <a:solidFill>
                  <a:srgbClr val="000000"/>
                </a:solidFill>
                <a:latin typeface="Calibri" pitchFamily="-89" charset="0"/>
                <a:ea typeface="Calibri" pitchFamily="-89" charset="0"/>
                <a:cs typeface="Calibri" pitchFamily="-89" charset="0"/>
              </a:rPr>
              <a:t>'</a:t>
            </a:r>
            <a:r>
              <a:rPr lang="de-DE" dirty="0" err="1">
                <a:solidFill>
                  <a:srgbClr val="000000"/>
                </a:solidFill>
                <a:latin typeface="Calibri" pitchFamily="-89" charset="0"/>
                <a:ea typeface="Calibri" pitchFamily="-89" charset="0"/>
                <a:cs typeface="Calibri" pitchFamily="-89" charset="0"/>
              </a:rPr>
              <a:t>sent</a:t>
            </a:r>
            <a:r>
              <a:rPr lang="de-DE" dirty="0">
                <a:solidFill>
                  <a:srgbClr val="000000"/>
                </a:solidFill>
                <a:latin typeface="Calibri" pitchFamily="-89" charset="0"/>
                <a:ea typeface="Calibri" pitchFamily="-89" charset="0"/>
                <a:cs typeface="Calibri" pitchFamily="-89" charset="0"/>
              </a:rPr>
              <a:t>' vs. '</a:t>
            </a:r>
            <a:r>
              <a:rPr lang="de-DE" dirty="0" err="1">
                <a:solidFill>
                  <a:srgbClr val="000000"/>
                </a:solidFill>
                <a:latin typeface="Calibri" pitchFamily="-89" charset="0"/>
                <a:ea typeface="Calibri" pitchFamily="-89" charset="0"/>
                <a:cs typeface="Calibri" pitchFamily="-89" charset="0"/>
              </a:rPr>
              <a:t>set</a:t>
            </a:r>
            <a:r>
              <a:rPr lang="de-DE" dirty="0">
                <a:solidFill>
                  <a:srgbClr val="000000"/>
                </a:solidFill>
                <a:latin typeface="Calibri" pitchFamily="-89" charset="0"/>
                <a:ea typeface="Calibri" pitchFamily="-89" charset="0"/>
                <a:cs typeface="Calibri" pitchFamily="-89" charset="0"/>
              </a:rPr>
              <a:t>' sehr schnell: sobald </a:t>
            </a:r>
            <a:r>
              <a:rPr lang="de-DE" dirty="0" err="1">
                <a:solidFill>
                  <a:srgbClr val="000000"/>
                </a:solidFill>
                <a:latin typeface="Calibri" pitchFamily="-89" charset="0"/>
                <a:ea typeface="Calibri" pitchFamily="-89" charset="0"/>
                <a:cs typeface="Calibri" pitchFamily="-89" charset="0"/>
              </a:rPr>
              <a:t>Nasalisierung</a:t>
            </a:r>
            <a:r>
              <a:rPr lang="de-DE" dirty="0">
                <a:solidFill>
                  <a:srgbClr val="000000"/>
                </a:solidFill>
                <a:latin typeface="Calibri" pitchFamily="-89" charset="0"/>
                <a:ea typeface="Calibri" pitchFamily="-89" charset="0"/>
                <a:cs typeface="Calibri" pitchFamily="-89" charset="0"/>
              </a:rPr>
              <a:t> im Vokal vorkommt, hören sie '</a:t>
            </a:r>
            <a:r>
              <a:rPr lang="de-DE" dirty="0" err="1">
                <a:solidFill>
                  <a:srgbClr val="000000"/>
                </a:solidFill>
                <a:latin typeface="Calibri" pitchFamily="-89" charset="0"/>
                <a:ea typeface="Calibri" pitchFamily="-89" charset="0"/>
                <a:cs typeface="Calibri" pitchFamily="-89" charset="0"/>
              </a:rPr>
              <a:t>sent</a:t>
            </a:r>
            <a:r>
              <a:rPr lang="de-DE" dirty="0">
                <a:solidFill>
                  <a:srgbClr val="000000"/>
                </a:solidFill>
                <a:latin typeface="Calibri" pitchFamily="-89" charset="0"/>
                <a:ea typeface="Calibri" pitchFamily="-89" charset="0"/>
                <a:cs typeface="Calibri" pitchFamily="-89" charset="0"/>
              </a:rPr>
              <a:t>'.</a:t>
            </a:r>
            <a:endParaRPr lang="de-DE" dirty="0"/>
          </a:p>
        </p:txBody>
      </p:sp>
    </p:spTree>
    <p:extLst>
      <p:ext uri="{BB962C8B-B14F-4D97-AF65-F5344CB8AC3E}">
        <p14:creationId xmlns:p14="http://schemas.microsoft.com/office/powerpoint/2010/main" val="126103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4517777" y="2538412"/>
            <a:ext cx="4600575" cy="3657600"/>
          </a:xfrm>
          <a:prstGeom prst="rect">
            <a:avLst/>
          </a:prstGeom>
          <a:noFill/>
          <a:ln w="9525">
            <a:noFill/>
            <a:miter lim="800000"/>
            <a:headEnd/>
            <a:tailEnd/>
          </a:ln>
        </p:spPr>
      </p:pic>
      <p:pic>
        <p:nvPicPr>
          <p:cNvPr id="5" name="Picture 4"/>
          <p:cNvPicPr>
            <a:picLocks noChangeAspect="1"/>
          </p:cNvPicPr>
          <p:nvPr/>
        </p:nvPicPr>
        <p:blipFill>
          <a:blip r:embed="rId3"/>
          <a:srcRect b="6178"/>
          <a:stretch>
            <a:fillRect/>
          </a:stretch>
        </p:blipFill>
        <p:spPr bwMode="auto">
          <a:xfrm>
            <a:off x="355352" y="2386012"/>
            <a:ext cx="4800600" cy="4267200"/>
          </a:xfrm>
          <a:prstGeom prst="rect">
            <a:avLst/>
          </a:prstGeom>
          <a:noFill/>
          <a:ln w="9525">
            <a:noFill/>
            <a:miter lim="800000"/>
            <a:headEnd/>
            <a:tailEnd/>
          </a:ln>
        </p:spPr>
      </p:pic>
      <p:sp>
        <p:nvSpPr>
          <p:cNvPr id="6" name="Rectangle 1"/>
          <p:cNvSpPr>
            <a:spLocks/>
          </p:cNvSpPr>
          <p:nvPr/>
        </p:nvSpPr>
        <p:spPr bwMode="auto">
          <a:xfrm>
            <a:off x="2123728" y="-6011"/>
            <a:ext cx="4724400" cy="381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en-US" dirty="0" err="1">
                <a:latin typeface="Calibri"/>
                <a:cs typeface="Calibri"/>
              </a:rPr>
              <a:t>Beddor</a:t>
            </a:r>
            <a:r>
              <a:rPr lang="en-US" dirty="0">
                <a:latin typeface="Calibri"/>
                <a:cs typeface="Calibri"/>
              </a:rPr>
              <a:t> et al (2013): </a:t>
            </a:r>
            <a:r>
              <a:rPr lang="en-US" dirty="0" err="1">
                <a:latin typeface="Calibri"/>
                <a:cs typeface="Calibri"/>
              </a:rPr>
              <a:t>Ergebnisse</a:t>
            </a:r>
            <a:endParaRPr lang="en-US" dirty="0">
              <a:latin typeface="Calibri"/>
              <a:cs typeface="Calibri"/>
            </a:endParaRPr>
          </a:p>
        </p:txBody>
      </p:sp>
      <p:pic>
        <p:nvPicPr>
          <p:cNvPr id="8" name="Picture 4"/>
          <p:cNvPicPr>
            <a:picLocks noChangeAspect="1"/>
          </p:cNvPicPr>
          <p:nvPr/>
        </p:nvPicPr>
        <p:blipFill>
          <a:blip r:embed="rId3"/>
          <a:srcRect t="90471"/>
          <a:stretch>
            <a:fillRect/>
          </a:stretch>
        </p:blipFill>
        <p:spPr bwMode="auto">
          <a:xfrm>
            <a:off x="2565152" y="6424612"/>
            <a:ext cx="4800600" cy="433388"/>
          </a:xfrm>
          <a:prstGeom prst="rect">
            <a:avLst/>
          </a:prstGeom>
          <a:noFill/>
          <a:ln w="9525">
            <a:noFill/>
            <a:miter lim="800000"/>
            <a:headEnd/>
            <a:tailEnd/>
          </a:ln>
        </p:spPr>
      </p:pic>
      <p:sp>
        <p:nvSpPr>
          <p:cNvPr id="2" name="TextBox 1"/>
          <p:cNvSpPr txBox="1"/>
          <p:nvPr/>
        </p:nvSpPr>
        <p:spPr bwMode="auto">
          <a:xfrm>
            <a:off x="-33396" y="404664"/>
            <a:ext cx="9177395"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1. Wenn /</a:t>
            </a:r>
            <a:r>
              <a:rPr lang="de-DE" dirty="0" err="1">
                <a:solidFill>
                  <a:srgbClr val="000000"/>
                </a:solidFill>
                <a:latin typeface="Calibri" pitchFamily="-89" charset="0"/>
                <a:ea typeface="Calibri" pitchFamily="-89" charset="0"/>
                <a:cs typeface="Calibri" pitchFamily="-89" charset="0"/>
              </a:rPr>
              <a:t>n</a:t>
            </a:r>
            <a:r>
              <a:rPr lang="de-DE" dirty="0">
                <a:solidFill>
                  <a:srgbClr val="000000"/>
                </a:solidFill>
                <a:latin typeface="Calibri" pitchFamily="-89" charset="0"/>
                <a:ea typeface="Calibri" pitchFamily="-89" charset="0"/>
                <a:cs typeface="Calibri" pitchFamily="-89" charset="0"/>
              </a:rPr>
              <a:t>/ getilgt wurde (+++), war die Identifizierungsrate von </a:t>
            </a:r>
            <a:r>
              <a:rPr lang="de-DE" i="1" dirty="0" err="1">
                <a:solidFill>
                  <a:srgbClr val="000000"/>
                </a:solidFill>
                <a:latin typeface="Calibri" pitchFamily="-89" charset="0"/>
                <a:ea typeface="Calibri" pitchFamily="-89" charset="0"/>
                <a:cs typeface="Calibri" pitchFamily="-89" charset="0"/>
              </a:rPr>
              <a:t>sent</a:t>
            </a:r>
            <a:r>
              <a:rPr lang="de-DE" dirty="0">
                <a:solidFill>
                  <a:srgbClr val="000000"/>
                </a:solidFill>
                <a:latin typeface="Calibri" pitchFamily="-89" charset="0"/>
                <a:ea typeface="Calibri" pitchFamily="-89" charset="0"/>
                <a:cs typeface="Calibri" pitchFamily="-89" charset="0"/>
              </a:rPr>
              <a:t> größer als für </a:t>
            </a:r>
            <a:r>
              <a:rPr lang="de-DE" i="1" dirty="0">
                <a:solidFill>
                  <a:srgbClr val="000000"/>
                </a:solidFill>
                <a:latin typeface="Calibri" pitchFamily="-89" charset="0"/>
                <a:ea typeface="Calibri" pitchFamily="-89" charset="0"/>
                <a:cs typeface="Calibri" pitchFamily="-89" charset="0"/>
              </a:rPr>
              <a:t>send</a:t>
            </a:r>
            <a:r>
              <a:rPr lang="de-DE" dirty="0">
                <a:solidFill>
                  <a:srgbClr val="000000"/>
                </a:solidFill>
                <a:latin typeface="Calibri" pitchFamily="-89" charset="0"/>
                <a:ea typeface="Calibri" pitchFamily="-89" charset="0"/>
                <a:cs typeface="Calibri" pitchFamily="-89" charset="0"/>
              </a:rPr>
              <a:t>.</a:t>
            </a:r>
          </a:p>
        </p:txBody>
      </p:sp>
      <p:sp>
        <p:nvSpPr>
          <p:cNvPr id="3" name="TextBox 2"/>
          <p:cNvSpPr txBox="1"/>
          <p:nvPr/>
        </p:nvSpPr>
        <p:spPr bwMode="auto">
          <a:xfrm>
            <a:off x="0" y="1196752"/>
            <a:ext cx="8928992"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2. Es ist nicht so wichtig für die Identifizierung von </a:t>
            </a:r>
            <a:r>
              <a:rPr lang="de-DE" i="1" dirty="0" err="1">
                <a:solidFill>
                  <a:srgbClr val="000000"/>
                </a:solidFill>
                <a:latin typeface="Calibri" pitchFamily="-89" charset="0"/>
                <a:ea typeface="Calibri" pitchFamily="-89" charset="0"/>
                <a:cs typeface="Calibri" pitchFamily="-89" charset="0"/>
              </a:rPr>
              <a:t>sent</a:t>
            </a:r>
            <a:r>
              <a:rPr lang="de-DE" dirty="0">
                <a:solidFill>
                  <a:srgbClr val="000000"/>
                </a:solidFill>
                <a:latin typeface="Calibri" pitchFamily="-89" charset="0"/>
                <a:ea typeface="Calibri" pitchFamily="-89" charset="0"/>
                <a:cs typeface="Calibri" pitchFamily="-89" charset="0"/>
              </a:rPr>
              <a:t> ob /</a:t>
            </a:r>
            <a:r>
              <a:rPr lang="de-DE" dirty="0" err="1">
                <a:solidFill>
                  <a:srgbClr val="000000"/>
                </a:solidFill>
                <a:latin typeface="Calibri" pitchFamily="-89" charset="0"/>
                <a:ea typeface="Calibri" pitchFamily="-89" charset="0"/>
                <a:cs typeface="Calibri" pitchFamily="-89" charset="0"/>
              </a:rPr>
              <a:t>n</a:t>
            </a:r>
            <a:r>
              <a:rPr lang="de-DE" dirty="0">
                <a:solidFill>
                  <a:srgbClr val="000000"/>
                </a:solidFill>
                <a:latin typeface="Calibri" pitchFamily="-89" charset="0"/>
                <a:ea typeface="Calibri" pitchFamily="-89" charset="0"/>
                <a:cs typeface="Calibri" pitchFamily="-89" charset="0"/>
              </a:rPr>
              <a:t>/ vorhanden (</a:t>
            </a:r>
            <a:r>
              <a:rPr lang="en-GB" dirty="0">
                <a:latin typeface="Calibri" pitchFamily="-89" charset="0"/>
                <a:ea typeface="Calibri" pitchFamily="-89" charset="0"/>
                <a:cs typeface="Calibri" pitchFamily="-89" charset="0"/>
              </a:rPr>
              <a:t>•••) war </a:t>
            </a:r>
            <a:r>
              <a:rPr lang="en-GB" dirty="0" err="1">
                <a:latin typeface="Calibri" pitchFamily="-89" charset="0"/>
                <a:ea typeface="Calibri" pitchFamily="-89" charset="0"/>
                <a:cs typeface="Calibri" pitchFamily="-89" charset="0"/>
              </a:rPr>
              <a:t>oder</a:t>
            </a:r>
            <a:r>
              <a:rPr lang="en-GB" dirty="0">
                <a:latin typeface="Calibri" pitchFamily="-89" charset="0"/>
                <a:ea typeface="Calibri" pitchFamily="-89" charset="0"/>
                <a:cs typeface="Calibri" pitchFamily="-89" charset="0"/>
              </a:rPr>
              <a:t> </a:t>
            </a:r>
            <a:r>
              <a:rPr lang="en-GB" dirty="0" err="1">
                <a:latin typeface="Calibri" pitchFamily="-89" charset="0"/>
                <a:ea typeface="Calibri" pitchFamily="-89" charset="0"/>
                <a:cs typeface="Calibri" pitchFamily="-89" charset="0"/>
              </a:rPr>
              <a:t>nicht</a:t>
            </a:r>
            <a:r>
              <a:rPr lang="en-GB" dirty="0">
                <a:latin typeface="Calibri" pitchFamily="-89" charset="0"/>
                <a:ea typeface="Calibri" pitchFamily="-89" charset="0"/>
                <a:cs typeface="Calibri" pitchFamily="-89" charset="0"/>
              </a:rPr>
              <a:t> (+++)</a:t>
            </a:r>
            <a:endParaRPr lang="de-DE" dirty="0">
              <a:solidFill>
                <a:srgbClr val="000000"/>
              </a:solidFill>
              <a:latin typeface="Calibri" pitchFamily="-89" charset="0"/>
              <a:ea typeface="Calibri" pitchFamily="-89" charset="0"/>
              <a:cs typeface="Calibri" pitchFamily="-89" charset="0"/>
            </a:endParaRPr>
          </a:p>
        </p:txBody>
      </p:sp>
      <p:sp>
        <p:nvSpPr>
          <p:cNvPr id="9" name="TextBox 8"/>
          <p:cNvSpPr txBox="1"/>
          <p:nvPr/>
        </p:nvSpPr>
        <p:spPr bwMode="auto">
          <a:xfrm>
            <a:off x="2699792" y="1988840"/>
            <a:ext cx="722974" cy="461665"/>
          </a:xfrm>
          <a:prstGeom prst="rect">
            <a:avLst/>
          </a:prstGeom>
          <a:noFill/>
          <a:ln w="9525">
            <a:noFill/>
            <a:miter lim="800000"/>
            <a:headEnd/>
            <a:tailEnd/>
          </a:ln>
        </p:spPr>
        <p:txBody>
          <a:bodyPr wrap="none" rtlCol="0">
            <a:prstTxWarp prst="textNoShape">
              <a:avLst/>
            </a:prstTxWarp>
            <a:spAutoFit/>
          </a:bodyPr>
          <a:lstStyle/>
          <a:p>
            <a:r>
              <a:rPr lang="de-DE" dirty="0" err="1">
                <a:solidFill>
                  <a:srgbClr val="0000FF"/>
                </a:solidFill>
                <a:latin typeface="Calibri" pitchFamily="-89" charset="0"/>
                <a:ea typeface="Calibri" pitchFamily="-89" charset="0"/>
                <a:cs typeface="Calibri" pitchFamily="-89" charset="0"/>
              </a:rPr>
              <a:t>sent</a:t>
            </a:r>
            <a:endParaRPr lang="de-DE" dirty="0">
              <a:solidFill>
                <a:srgbClr val="0000FF"/>
              </a:solidFill>
              <a:latin typeface="Calibri" pitchFamily="-89" charset="0"/>
              <a:ea typeface="Calibri" pitchFamily="-89" charset="0"/>
              <a:cs typeface="Calibri" pitchFamily="-89" charset="0"/>
            </a:endParaRPr>
          </a:p>
        </p:txBody>
      </p:sp>
      <p:sp>
        <p:nvSpPr>
          <p:cNvPr id="10" name="TextBox 9"/>
          <p:cNvSpPr txBox="1"/>
          <p:nvPr/>
        </p:nvSpPr>
        <p:spPr bwMode="auto">
          <a:xfrm>
            <a:off x="6660232" y="2060848"/>
            <a:ext cx="781584"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FF"/>
                </a:solidFill>
                <a:latin typeface="Calibri" pitchFamily="-89" charset="0"/>
                <a:ea typeface="Calibri" pitchFamily="-89" charset="0"/>
                <a:cs typeface="Calibri" pitchFamily="-89" charset="0"/>
              </a:rPr>
              <a:t>send</a:t>
            </a:r>
          </a:p>
        </p:txBody>
      </p:sp>
    </p:spTree>
    <p:extLst>
      <p:ext uri="{BB962C8B-B14F-4D97-AF65-F5344CB8AC3E}">
        <p14:creationId xmlns:p14="http://schemas.microsoft.com/office/powerpoint/2010/main" val="345310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395536" y="188640"/>
            <a:ext cx="7632848" cy="43204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en-US" dirty="0" err="1">
                <a:latin typeface="Calibri"/>
                <a:cs typeface="Calibri"/>
              </a:rPr>
              <a:t>Koartikulation</a:t>
            </a:r>
            <a:r>
              <a:rPr lang="en-US" dirty="0">
                <a:latin typeface="Calibri"/>
                <a:cs typeface="Calibri"/>
              </a:rPr>
              <a:t>, </a:t>
            </a:r>
            <a:r>
              <a:rPr lang="en-US" dirty="0" err="1">
                <a:latin typeface="Calibri"/>
                <a:cs typeface="Calibri"/>
              </a:rPr>
              <a:t>Sprachproduktion</a:t>
            </a:r>
            <a:r>
              <a:rPr lang="en-US" dirty="0">
                <a:latin typeface="Calibri"/>
                <a:cs typeface="Calibri"/>
              </a:rPr>
              <a:t>, und </a:t>
            </a:r>
            <a:r>
              <a:rPr lang="en-US" dirty="0" err="1">
                <a:latin typeface="Calibri"/>
                <a:cs typeface="Calibri"/>
              </a:rPr>
              <a:t>Sprachperzeption</a:t>
            </a:r>
            <a:r>
              <a:rPr lang="en-US" dirty="0">
                <a:latin typeface="Calibri"/>
                <a:cs typeface="Calibri"/>
              </a:rPr>
              <a:t> </a:t>
            </a:r>
          </a:p>
        </p:txBody>
      </p:sp>
      <p:sp>
        <p:nvSpPr>
          <p:cNvPr id="3" name="TextBox 2"/>
          <p:cNvSpPr txBox="1"/>
          <p:nvPr/>
        </p:nvSpPr>
        <p:spPr bwMode="auto">
          <a:xfrm>
            <a:off x="395536" y="1412776"/>
            <a:ext cx="7848872"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Ein Teilnehmer als Hörer reagiert stark auf V-</a:t>
            </a:r>
            <a:r>
              <a:rPr lang="de-DE" dirty="0" err="1">
                <a:solidFill>
                  <a:srgbClr val="000000"/>
                </a:solidFill>
                <a:latin typeface="Calibri" pitchFamily="-89" charset="0"/>
                <a:ea typeface="Calibri" pitchFamily="-89" charset="0"/>
                <a:cs typeface="Calibri" pitchFamily="-89" charset="0"/>
              </a:rPr>
              <a:t>Nasalisierung</a:t>
            </a:r>
            <a:r>
              <a:rPr lang="de-DE" dirty="0">
                <a:solidFill>
                  <a:srgbClr val="000000"/>
                </a:solidFill>
                <a:latin typeface="Calibri" pitchFamily="-89" charset="0"/>
                <a:ea typeface="Calibri" pitchFamily="-89" charset="0"/>
                <a:cs typeface="Calibri" pitchFamily="-89" charset="0"/>
              </a:rPr>
              <a:t>, auch wenn er selber V-</a:t>
            </a:r>
            <a:r>
              <a:rPr lang="de-DE" dirty="0" err="1">
                <a:solidFill>
                  <a:srgbClr val="000000"/>
                </a:solidFill>
                <a:latin typeface="Calibri" pitchFamily="-89" charset="0"/>
                <a:ea typeface="Calibri" pitchFamily="-89" charset="0"/>
                <a:cs typeface="Calibri" pitchFamily="-89" charset="0"/>
              </a:rPr>
              <a:t>Nasalisierung</a:t>
            </a:r>
            <a:r>
              <a:rPr lang="de-DE" dirty="0">
                <a:solidFill>
                  <a:srgbClr val="000000"/>
                </a:solidFill>
                <a:latin typeface="Calibri" pitchFamily="-89" charset="0"/>
                <a:ea typeface="Calibri" pitchFamily="-89" charset="0"/>
                <a:cs typeface="Calibri" pitchFamily="-89" charset="0"/>
              </a:rPr>
              <a:t> kaum produziert.</a:t>
            </a:r>
          </a:p>
        </p:txBody>
      </p:sp>
      <p:sp>
        <p:nvSpPr>
          <p:cNvPr id="4" name="TextBox 3"/>
          <p:cNvSpPr txBox="1"/>
          <p:nvPr/>
        </p:nvSpPr>
        <p:spPr bwMode="auto">
          <a:xfrm>
            <a:off x="395536" y="2852936"/>
            <a:ext cx="7632848"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0000FF"/>
                </a:solidFill>
                <a:latin typeface="Calibri" pitchFamily="-89" charset="0"/>
                <a:ea typeface="Calibri" pitchFamily="-89" charset="0"/>
                <a:cs typeface="Calibri" pitchFamily="-89" charset="0"/>
              </a:rPr>
              <a:t>Produktion ändert sich zuerst, danach Perzeption</a:t>
            </a:r>
          </a:p>
        </p:txBody>
      </p:sp>
      <p:sp>
        <p:nvSpPr>
          <p:cNvPr id="5" name="TextBox 4"/>
          <p:cNvSpPr txBox="1"/>
          <p:nvPr/>
        </p:nvSpPr>
        <p:spPr bwMode="auto">
          <a:xfrm>
            <a:off x="323528" y="908721"/>
            <a:ext cx="8820472"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0000FF"/>
                </a:solidFill>
                <a:latin typeface="Calibri" pitchFamily="-89" charset="0"/>
                <a:ea typeface="Calibri" pitchFamily="-89" charset="0"/>
                <a:cs typeface="Calibri" pitchFamily="-89" charset="0"/>
              </a:rPr>
              <a:t>Perzeption ändert sich zuerst im Lautwandel, danach Produktion.</a:t>
            </a:r>
          </a:p>
        </p:txBody>
      </p:sp>
      <p:sp>
        <p:nvSpPr>
          <p:cNvPr id="6" name="TextBox 5"/>
          <p:cNvSpPr txBox="1"/>
          <p:nvPr/>
        </p:nvSpPr>
        <p:spPr bwMode="auto">
          <a:xfrm>
            <a:off x="395536" y="3356992"/>
            <a:ext cx="6336704"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Ein Teilnehmer produziert V-</a:t>
            </a:r>
            <a:r>
              <a:rPr lang="de-DE" dirty="0" err="1">
                <a:solidFill>
                  <a:srgbClr val="000000"/>
                </a:solidFill>
                <a:latin typeface="Calibri" pitchFamily="-89" charset="0"/>
                <a:ea typeface="Calibri" pitchFamily="-89" charset="0"/>
                <a:cs typeface="Calibri" pitchFamily="-89" charset="0"/>
              </a:rPr>
              <a:t>Nasalisierung</a:t>
            </a:r>
            <a:r>
              <a:rPr lang="de-DE" dirty="0">
                <a:solidFill>
                  <a:srgbClr val="000000"/>
                </a:solidFill>
                <a:latin typeface="Calibri" pitchFamily="-89" charset="0"/>
                <a:ea typeface="Calibri" pitchFamily="-89" charset="0"/>
                <a:cs typeface="Calibri" pitchFamily="-89" charset="0"/>
              </a:rPr>
              <a:t> aber reagiert kaum darauf in der Perzeption.</a:t>
            </a:r>
          </a:p>
        </p:txBody>
      </p:sp>
      <p:sp>
        <p:nvSpPr>
          <p:cNvPr id="7" name="TextBox 6"/>
          <p:cNvSpPr txBox="1"/>
          <p:nvPr/>
        </p:nvSpPr>
        <p:spPr bwMode="auto">
          <a:xfrm>
            <a:off x="467544" y="4581128"/>
            <a:ext cx="1872208"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0000FF"/>
                </a:solidFill>
                <a:latin typeface="Calibri" pitchFamily="-89" charset="0"/>
                <a:ea typeface="Calibri" pitchFamily="-89" charset="0"/>
                <a:cs typeface="Calibri" pitchFamily="-89" charset="0"/>
              </a:rPr>
              <a:t>Methode</a:t>
            </a:r>
          </a:p>
        </p:txBody>
      </p:sp>
      <p:sp>
        <p:nvSpPr>
          <p:cNvPr id="8" name="TextBox 7"/>
          <p:cNvSpPr txBox="1"/>
          <p:nvPr/>
        </p:nvSpPr>
        <p:spPr bwMode="auto">
          <a:xfrm>
            <a:off x="467544" y="5013176"/>
            <a:ext cx="8280920"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Dieselben Wörter wurden von denselben Sprecher erhoben, die am </a:t>
            </a:r>
            <a:r>
              <a:rPr lang="de-DE" dirty="0" err="1">
                <a:solidFill>
                  <a:srgbClr val="000000"/>
                </a:solidFill>
                <a:latin typeface="Calibri" pitchFamily="-89" charset="0"/>
                <a:ea typeface="Calibri" pitchFamily="-89" charset="0"/>
                <a:cs typeface="Calibri" pitchFamily="-89" charset="0"/>
              </a:rPr>
              <a:t>eye</a:t>
            </a:r>
            <a:r>
              <a:rPr lang="de-DE" dirty="0">
                <a:solidFill>
                  <a:srgbClr val="000000"/>
                </a:solidFill>
                <a:latin typeface="Calibri" pitchFamily="-89" charset="0"/>
                <a:ea typeface="Calibri" pitchFamily="-89" charset="0"/>
                <a:cs typeface="Calibri" pitchFamily="-89" charset="0"/>
              </a:rPr>
              <a:t>-tracking Experiment teilgenommen hatten. </a:t>
            </a:r>
          </a:p>
        </p:txBody>
      </p:sp>
    </p:spTree>
    <p:extLst>
      <p:ext uri="{BB962C8B-B14F-4D97-AF65-F5344CB8AC3E}">
        <p14:creationId xmlns:p14="http://schemas.microsoft.com/office/powerpoint/2010/main" val="218728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srcRect/>
          <a:stretch>
            <a:fillRect/>
          </a:stretch>
        </p:blipFill>
        <p:spPr bwMode="auto">
          <a:xfrm>
            <a:off x="2195736" y="1052736"/>
            <a:ext cx="5112568" cy="4518757"/>
          </a:xfrm>
          <a:prstGeom prst="rect">
            <a:avLst/>
          </a:prstGeom>
          <a:noFill/>
          <a:ln w="9525">
            <a:noFill/>
            <a:miter lim="800000"/>
            <a:headEnd/>
            <a:tailEnd/>
          </a:ln>
        </p:spPr>
      </p:pic>
      <p:sp>
        <p:nvSpPr>
          <p:cNvPr id="22533" name="TextBox 7"/>
          <p:cNvSpPr txBox="1">
            <a:spLocks noChangeArrowheads="1"/>
          </p:cNvSpPr>
          <p:nvPr/>
        </p:nvSpPr>
        <p:spPr bwMode="auto">
          <a:xfrm>
            <a:off x="5364088" y="3861049"/>
            <a:ext cx="1945704" cy="1200328"/>
          </a:xfrm>
          <a:prstGeom prst="rect">
            <a:avLst/>
          </a:prstGeom>
          <a:noFill/>
          <a:ln w="9525">
            <a:noFill/>
            <a:miter lim="800000"/>
            <a:headEnd/>
            <a:tailEnd/>
          </a:ln>
        </p:spPr>
        <p:txBody>
          <a:bodyPr wrap="square">
            <a:prstTxWarp prst="textNoShape">
              <a:avLst/>
            </a:prstTxWarp>
            <a:spAutoFit/>
          </a:bodyPr>
          <a:lstStyle/>
          <a:p>
            <a:r>
              <a:rPr lang="en-GB" dirty="0">
                <a:latin typeface="Calibri" pitchFamily="-89" charset="0"/>
                <a:ea typeface="Calibri" pitchFamily="-89" charset="0"/>
                <a:cs typeface="Calibri" pitchFamily="-89" charset="0"/>
              </a:rPr>
              <a:t>2. </a:t>
            </a:r>
            <a:r>
              <a:rPr lang="en-GB" dirty="0" err="1">
                <a:latin typeface="Calibri" pitchFamily="-89" charset="0"/>
                <a:ea typeface="Calibri" pitchFamily="-89" charset="0"/>
                <a:cs typeface="Calibri" pitchFamily="-89" charset="0"/>
              </a:rPr>
              <a:t>Kaum</a:t>
            </a:r>
            <a:r>
              <a:rPr lang="en-GB" dirty="0">
                <a:latin typeface="Calibri" pitchFamily="-89" charset="0"/>
                <a:ea typeface="Calibri" pitchFamily="-89" charset="0"/>
                <a:cs typeface="Calibri" pitchFamily="-89" charset="0"/>
              </a:rPr>
              <a:t> </a:t>
            </a:r>
            <a:r>
              <a:rPr lang="en-GB" dirty="0" err="1">
                <a:latin typeface="Calibri" pitchFamily="-89" charset="0"/>
                <a:ea typeface="Calibri" pitchFamily="-89" charset="0"/>
                <a:cs typeface="Calibri" pitchFamily="-89" charset="0"/>
              </a:rPr>
              <a:t>Teilnehmer</a:t>
            </a:r>
            <a:r>
              <a:rPr lang="en-GB" dirty="0">
                <a:latin typeface="Calibri" pitchFamily="-89" charset="0"/>
                <a:ea typeface="Calibri" pitchFamily="-89" charset="0"/>
                <a:cs typeface="Calibri" pitchFamily="-89" charset="0"/>
              </a:rPr>
              <a:t> </a:t>
            </a:r>
            <a:r>
              <a:rPr lang="en-GB" dirty="0" err="1">
                <a:latin typeface="Calibri" pitchFamily="-89" charset="0"/>
                <a:ea typeface="Calibri" pitchFamily="-89" charset="0"/>
                <a:cs typeface="Calibri" pitchFamily="-89" charset="0"/>
              </a:rPr>
              <a:t>hier</a:t>
            </a:r>
            <a:endParaRPr lang="en-GB" dirty="0">
              <a:latin typeface="Calibri" pitchFamily="-89" charset="0"/>
              <a:ea typeface="Calibri" pitchFamily="-89" charset="0"/>
              <a:cs typeface="Calibri" pitchFamily="-89" charset="0"/>
            </a:endParaRPr>
          </a:p>
        </p:txBody>
      </p:sp>
      <p:sp>
        <p:nvSpPr>
          <p:cNvPr id="22534" name="TextBox 8"/>
          <p:cNvSpPr txBox="1">
            <a:spLocks noChangeArrowheads="1"/>
          </p:cNvSpPr>
          <p:nvPr/>
        </p:nvSpPr>
        <p:spPr bwMode="auto">
          <a:xfrm>
            <a:off x="2987824" y="1268761"/>
            <a:ext cx="1766664" cy="1200328"/>
          </a:xfrm>
          <a:prstGeom prst="rect">
            <a:avLst/>
          </a:prstGeom>
          <a:noFill/>
          <a:ln w="9525">
            <a:noFill/>
            <a:miter lim="800000"/>
            <a:headEnd/>
            <a:tailEnd/>
          </a:ln>
        </p:spPr>
        <p:txBody>
          <a:bodyPr wrap="square">
            <a:prstTxWarp prst="textNoShape">
              <a:avLst/>
            </a:prstTxWarp>
            <a:spAutoFit/>
          </a:bodyPr>
          <a:lstStyle/>
          <a:p>
            <a:r>
              <a:rPr lang="en-GB" dirty="0">
                <a:latin typeface="Calibri" pitchFamily="-89" charset="0"/>
                <a:ea typeface="Calibri" pitchFamily="-89" charset="0"/>
                <a:cs typeface="Calibri" pitchFamily="-89" charset="0"/>
              </a:rPr>
              <a:t>1. </a:t>
            </a:r>
            <a:r>
              <a:rPr lang="en-GB" dirty="0" err="1">
                <a:latin typeface="Calibri" pitchFamily="-89" charset="0"/>
                <a:ea typeface="Calibri" pitchFamily="-89" charset="0"/>
                <a:cs typeface="Calibri" pitchFamily="-89" charset="0"/>
              </a:rPr>
              <a:t>Einige</a:t>
            </a:r>
            <a:r>
              <a:rPr lang="en-GB" dirty="0">
                <a:latin typeface="Calibri" pitchFamily="-89" charset="0"/>
                <a:ea typeface="Calibri" pitchFamily="-89" charset="0"/>
                <a:cs typeface="Calibri" pitchFamily="-89" charset="0"/>
              </a:rPr>
              <a:t> </a:t>
            </a:r>
            <a:r>
              <a:rPr lang="en-GB" dirty="0" err="1">
                <a:latin typeface="Calibri" pitchFamily="-89" charset="0"/>
                <a:ea typeface="Calibri" pitchFamily="-89" charset="0"/>
                <a:cs typeface="Calibri" pitchFamily="-89" charset="0"/>
              </a:rPr>
              <a:t>Teilnehmer</a:t>
            </a:r>
            <a:r>
              <a:rPr lang="en-GB" dirty="0">
                <a:latin typeface="Calibri" pitchFamily="-89" charset="0"/>
                <a:ea typeface="Calibri" pitchFamily="-89" charset="0"/>
                <a:cs typeface="Calibri" pitchFamily="-89" charset="0"/>
              </a:rPr>
              <a:t> </a:t>
            </a:r>
            <a:r>
              <a:rPr lang="en-GB" dirty="0" err="1">
                <a:latin typeface="Calibri" pitchFamily="-89" charset="0"/>
                <a:ea typeface="Calibri" pitchFamily="-89" charset="0"/>
                <a:cs typeface="Calibri" pitchFamily="-89" charset="0"/>
              </a:rPr>
              <a:t>hier</a:t>
            </a:r>
            <a:endParaRPr lang="en-GB" dirty="0">
              <a:latin typeface="Calibri" pitchFamily="-89" charset="0"/>
              <a:ea typeface="Calibri" pitchFamily="-89" charset="0"/>
              <a:cs typeface="Calibri" pitchFamily="-89" charset="0"/>
            </a:endParaRPr>
          </a:p>
        </p:txBody>
      </p:sp>
      <p:sp>
        <p:nvSpPr>
          <p:cNvPr id="8" name="Rectangle 1"/>
          <p:cNvSpPr>
            <a:spLocks/>
          </p:cNvSpPr>
          <p:nvPr/>
        </p:nvSpPr>
        <p:spPr bwMode="auto">
          <a:xfrm>
            <a:off x="1931462" y="166328"/>
            <a:ext cx="5646051"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en-US" dirty="0" err="1">
                <a:latin typeface="Calibri"/>
                <a:cs typeface="Calibri"/>
              </a:rPr>
              <a:t>Beddor</a:t>
            </a:r>
            <a:r>
              <a:rPr lang="en-US" dirty="0">
                <a:latin typeface="Calibri"/>
                <a:cs typeface="Calibri"/>
              </a:rPr>
              <a:t>, </a:t>
            </a:r>
            <a:r>
              <a:rPr lang="en-US" dirty="0" err="1">
                <a:latin typeface="Calibri"/>
                <a:cs typeface="Calibri"/>
              </a:rPr>
              <a:t>Lautwandel</a:t>
            </a:r>
            <a:r>
              <a:rPr lang="en-US" dirty="0">
                <a:latin typeface="Calibri"/>
                <a:cs typeface="Calibri"/>
              </a:rPr>
              <a:t>, </a:t>
            </a:r>
            <a:r>
              <a:rPr lang="en-US" dirty="0" err="1">
                <a:latin typeface="Calibri"/>
                <a:cs typeface="Calibri"/>
              </a:rPr>
              <a:t>Produktion</a:t>
            </a:r>
            <a:r>
              <a:rPr lang="en-US" dirty="0">
                <a:latin typeface="Calibri"/>
                <a:cs typeface="Calibri"/>
              </a:rPr>
              <a:t>, </a:t>
            </a:r>
            <a:r>
              <a:rPr lang="en-US" dirty="0" err="1">
                <a:latin typeface="Calibri"/>
                <a:cs typeface="Calibri"/>
              </a:rPr>
              <a:t>Perzeption</a:t>
            </a:r>
            <a:endParaRPr lang="en-US" dirty="0">
              <a:latin typeface="Calibri"/>
              <a:cs typeface="Calibri"/>
            </a:endParaRPr>
          </a:p>
        </p:txBody>
      </p:sp>
      <p:sp>
        <p:nvSpPr>
          <p:cNvPr id="3" name="TextBox 2"/>
          <p:cNvSpPr txBox="1"/>
          <p:nvPr/>
        </p:nvSpPr>
        <p:spPr bwMode="auto">
          <a:xfrm>
            <a:off x="226533" y="2348881"/>
            <a:ext cx="2736304" cy="1200328"/>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Wichtigkeit der </a:t>
            </a:r>
            <a:r>
              <a:rPr lang="de-DE" dirty="0" err="1">
                <a:solidFill>
                  <a:srgbClr val="000000"/>
                </a:solidFill>
                <a:latin typeface="Calibri" pitchFamily="-89" charset="0"/>
                <a:ea typeface="Calibri" pitchFamily="-89" charset="0"/>
                <a:cs typeface="Calibri" pitchFamily="-89" charset="0"/>
              </a:rPr>
              <a:t>Vokalnasalisierung</a:t>
            </a:r>
            <a:r>
              <a:rPr lang="de-DE" dirty="0">
                <a:solidFill>
                  <a:srgbClr val="000000"/>
                </a:solidFill>
                <a:latin typeface="Calibri" pitchFamily="-89" charset="0"/>
                <a:ea typeface="Calibri" pitchFamily="-89" charset="0"/>
                <a:cs typeface="Calibri" pitchFamily="-89" charset="0"/>
              </a:rPr>
              <a:t> in der Perzeption</a:t>
            </a:r>
          </a:p>
        </p:txBody>
      </p:sp>
      <p:sp>
        <p:nvSpPr>
          <p:cNvPr id="4" name="TextBox 3"/>
          <p:cNvSpPr txBox="1"/>
          <p:nvPr/>
        </p:nvSpPr>
        <p:spPr bwMode="auto">
          <a:xfrm>
            <a:off x="2051720" y="5445225"/>
            <a:ext cx="6372200"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Stärke der </a:t>
            </a:r>
            <a:r>
              <a:rPr lang="de-DE" dirty="0" err="1">
                <a:solidFill>
                  <a:srgbClr val="000000"/>
                </a:solidFill>
                <a:latin typeface="Calibri" pitchFamily="-89" charset="0"/>
                <a:ea typeface="Calibri" pitchFamily="-89" charset="0"/>
                <a:cs typeface="Calibri" pitchFamily="-89" charset="0"/>
              </a:rPr>
              <a:t>Vokalnasalisierung</a:t>
            </a:r>
            <a:r>
              <a:rPr lang="de-DE" dirty="0">
                <a:solidFill>
                  <a:srgbClr val="000000"/>
                </a:solidFill>
                <a:latin typeface="Calibri" pitchFamily="-89" charset="0"/>
                <a:ea typeface="Calibri" pitchFamily="-89" charset="0"/>
                <a:cs typeface="Calibri" pitchFamily="-89" charset="0"/>
              </a:rPr>
              <a:t> in der Produktion</a:t>
            </a:r>
          </a:p>
        </p:txBody>
      </p:sp>
      <p:sp>
        <p:nvSpPr>
          <p:cNvPr id="9" name="TextBox 8"/>
          <p:cNvSpPr txBox="1"/>
          <p:nvPr/>
        </p:nvSpPr>
        <p:spPr bwMode="auto">
          <a:xfrm>
            <a:off x="4080838" y="2925957"/>
            <a:ext cx="1842171"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Die Mehrheit</a:t>
            </a:r>
          </a:p>
        </p:txBody>
      </p:sp>
    </p:spTree>
    <p:extLst>
      <p:ext uri="{BB962C8B-B14F-4D97-AF65-F5344CB8AC3E}">
        <p14:creationId xmlns:p14="http://schemas.microsoft.com/office/powerpoint/2010/main" val="326823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5181E2EB-ECEF-C64D-84DD-44BF56B0384E}"/>
              </a:ext>
            </a:extLst>
          </p:cNvPr>
          <p:cNvSpPr txBox="1">
            <a:spLocks noChangeArrowheads="1"/>
          </p:cNvSpPr>
          <p:nvPr/>
        </p:nvSpPr>
        <p:spPr bwMode="auto">
          <a:xfrm>
            <a:off x="2201292" y="25342"/>
            <a:ext cx="431231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panose="020F0502020204030204" pitchFamily="34" charset="0"/>
                <a:cs typeface="Calibri" panose="020F0502020204030204" pitchFamily="34" charset="0"/>
              </a:rPr>
              <a:t>Lautwandel ist für </a:t>
            </a:r>
            <a:r>
              <a:rPr lang="de-DE" sz="2400" dirty="0" err="1">
                <a:solidFill>
                  <a:srgbClr val="000000"/>
                </a:solidFill>
                <a:latin typeface="Calibri" panose="020F0502020204030204" pitchFamily="34" charset="0"/>
                <a:cs typeface="Calibri" panose="020F0502020204030204" pitchFamily="34" charset="0"/>
              </a:rPr>
              <a:t>Ohala</a:t>
            </a:r>
            <a:r>
              <a:rPr lang="de-DE" sz="2400" dirty="0">
                <a:solidFill>
                  <a:srgbClr val="000000"/>
                </a:solidFill>
                <a:latin typeface="Calibri" panose="020F0502020204030204" pitchFamily="34" charset="0"/>
                <a:cs typeface="Calibri" panose="020F0502020204030204" pitchFamily="34" charset="0"/>
              </a:rPr>
              <a:t> 'abrupt'</a:t>
            </a:r>
          </a:p>
        </p:txBody>
      </p:sp>
      <p:sp>
        <p:nvSpPr>
          <p:cNvPr id="3" name="TextBox 2">
            <a:extLst>
              <a:ext uri="{FF2B5EF4-FFF2-40B4-BE49-F238E27FC236}">
                <a16:creationId xmlns:a16="http://schemas.microsoft.com/office/drawing/2014/main" id="{778961A0-94AC-E541-85D2-7F82BA7BBACE}"/>
              </a:ext>
            </a:extLst>
          </p:cNvPr>
          <p:cNvSpPr txBox="1"/>
          <p:nvPr/>
        </p:nvSpPr>
        <p:spPr>
          <a:xfrm>
            <a:off x="215516" y="1109217"/>
            <a:ext cx="8712968" cy="830997"/>
          </a:xfrm>
          <a:prstGeom prst="rect">
            <a:avLst/>
          </a:prstGeom>
          <a:noFill/>
        </p:spPr>
        <p:txBody>
          <a:bodyPr wrap="square" rtlCol="0">
            <a:spAutoFit/>
          </a:bodyPr>
          <a:lstStyle/>
          <a:p>
            <a:r>
              <a:rPr lang="de-DE" sz="2400" dirty="0" err="1">
                <a:latin typeface="Calibri" panose="020F0502020204030204" pitchFamily="34" charset="0"/>
                <a:cs typeface="Calibri" panose="020F0502020204030204" pitchFamily="34" charset="0"/>
              </a:rPr>
              <a:t>Ohala</a:t>
            </a:r>
            <a:r>
              <a:rPr lang="de-DE" sz="2400" dirty="0">
                <a:latin typeface="Calibri" panose="020F0502020204030204" pitchFamily="34" charset="0"/>
                <a:cs typeface="Calibri" panose="020F0502020204030204" pitchFamily="34" charset="0"/>
              </a:rPr>
              <a:t>: Hörer parsen (assoziieren) die </a:t>
            </a:r>
            <a:r>
              <a:rPr lang="de-DE" sz="2400" dirty="0" err="1">
                <a:latin typeface="Calibri" panose="020F0502020204030204" pitchFamily="34" charset="0"/>
                <a:cs typeface="Calibri" panose="020F0502020204030204" pitchFamily="34" charset="0"/>
              </a:rPr>
              <a:t>koartikulatorische</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Nasalisierung</a:t>
            </a:r>
            <a:r>
              <a:rPr lang="de-DE" sz="2400" dirty="0">
                <a:latin typeface="Calibri" panose="020F0502020204030204" pitchFamily="34" charset="0"/>
                <a:cs typeface="Calibri" panose="020F0502020204030204" pitchFamily="34" charset="0"/>
              </a:rPr>
              <a:t> entweder mit (i) V oder  (ii) N. </a:t>
            </a:r>
          </a:p>
        </p:txBody>
      </p:sp>
      <p:sp>
        <p:nvSpPr>
          <p:cNvPr id="8" name="TextBox 7">
            <a:extLst>
              <a:ext uri="{FF2B5EF4-FFF2-40B4-BE49-F238E27FC236}">
                <a16:creationId xmlns:a16="http://schemas.microsoft.com/office/drawing/2014/main" id="{590CA909-622F-4149-AF2A-C8C703DD5E3A}"/>
              </a:ext>
            </a:extLst>
          </p:cNvPr>
          <p:cNvSpPr txBox="1"/>
          <p:nvPr/>
        </p:nvSpPr>
        <p:spPr>
          <a:xfrm>
            <a:off x="0" y="434249"/>
            <a:ext cx="8928484" cy="461665"/>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Im Falle der </a:t>
            </a:r>
            <a:r>
              <a:rPr lang="de-DE" sz="2400" dirty="0" err="1">
                <a:latin typeface="Calibri" panose="020F0502020204030204" pitchFamily="34" charset="0"/>
                <a:cs typeface="Calibri" panose="020F0502020204030204" pitchFamily="34" charset="0"/>
              </a:rPr>
              <a:t>koartikulatorischen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Nasalisierung</a:t>
            </a:r>
            <a:r>
              <a:rPr lang="de-DE" sz="2400" dirty="0">
                <a:latin typeface="Calibri" panose="020F0502020204030204" pitchFamily="34" charset="0"/>
                <a:cs typeface="Calibri" panose="020F0502020204030204" pitchFamily="34" charset="0"/>
              </a:rPr>
              <a:t> in VN (engl. '</a:t>
            </a:r>
            <a:r>
              <a:rPr lang="de-DE" sz="2400" dirty="0" err="1">
                <a:latin typeface="Calibri" panose="020F0502020204030204" pitchFamily="34" charset="0"/>
                <a:cs typeface="Calibri" panose="020F0502020204030204" pitchFamily="34" charset="0"/>
              </a:rPr>
              <a:t>ban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bãn</a:t>
            </a:r>
            <a:r>
              <a:rPr lang="de-DE" sz="2400" dirty="0">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12F60291-22A7-E34D-BE61-AF645458412E}"/>
              </a:ext>
            </a:extLst>
          </p:cNvPr>
          <p:cNvGrpSpPr/>
          <p:nvPr/>
        </p:nvGrpSpPr>
        <p:grpSpPr>
          <a:xfrm>
            <a:off x="408437" y="4637551"/>
            <a:ext cx="8111609" cy="2015924"/>
            <a:chOff x="368823" y="4590491"/>
            <a:chExt cx="8111609" cy="2015924"/>
          </a:xfrm>
        </p:grpSpPr>
        <p:sp>
          <p:nvSpPr>
            <p:cNvPr id="6" name="TextBox 5">
              <a:extLst>
                <a:ext uri="{FF2B5EF4-FFF2-40B4-BE49-F238E27FC236}">
                  <a16:creationId xmlns:a16="http://schemas.microsoft.com/office/drawing/2014/main" id="{F68BA7C8-BD98-1946-8C29-A5DE28ADCBEC}"/>
                </a:ext>
              </a:extLst>
            </p:cNvPr>
            <p:cNvSpPr txBox="1"/>
            <p:nvPr/>
          </p:nvSpPr>
          <p:spPr>
            <a:xfrm>
              <a:off x="368823" y="4590491"/>
              <a:ext cx="5715346" cy="1938992"/>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Hörer schwanken kategorial zwischen (i, ii). Insofern ist für </a:t>
              </a:r>
              <a:r>
                <a:rPr lang="de-DE" sz="2400" dirty="0" err="1">
                  <a:latin typeface="Calibri" panose="020F0502020204030204" pitchFamily="34" charset="0"/>
                  <a:cs typeface="Calibri" panose="020F0502020204030204" pitchFamily="34" charset="0"/>
                </a:rPr>
                <a:t>Ohala</a:t>
              </a:r>
              <a:r>
                <a:rPr lang="de-DE" sz="2400" dirty="0">
                  <a:latin typeface="Calibri" panose="020F0502020204030204" pitchFamily="34" charset="0"/>
                  <a:cs typeface="Calibri" panose="020F0502020204030204" pitchFamily="34" charset="0"/>
                </a:rPr>
                <a:t> Lautwandel 'abrupt' wie ein Bild mit zwei möglichen Interpretationen : der Vokal wird entweder nicht (i) oder doch (ii) nasal perzipiert.</a:t>
              </a:r>
            </a:p>
          </p:txBody>
        </p:sp>
        <p:pic>
          <p:nvPicPr>
            <p:cNvPr id="9" name="Picture 8">
              <a:extLst>
                <a:ext uri="{FF2B5EF4-FFF2-40B4-BE49-F238E27FC236}">
                  <a16:creationId xmlns:a16="http://schemas.microsoft.com/office/drawing/2014/main" id="{8C446558-703E-0F42-A915-B03658202A43}"/>
                </a:ext>
              </a:extLst>
            </p:cNvPr>
            <p:cNvPicPr>
              <a:picLocks noChangeAspect="1"/>
            </p:cNvPicPr>
            <p:nvPr/>
          </p:nvPicPr>
          <p:blipFill>
            <a:blip r:embed="rId2"/>
            <a:stretch>
              <a:fillRect/>
            </a:stretch>
          </p:blipFill>
          <p:spPr>
            <a:xfrm>
              <a:off x="6516216" y="4702504"/>
              <a:ext cx="1964216" cy="1903911"/>
            </a:xfrm>
            <a:prstGeom prst="rect">
              <a:avLst/>
            </a:prstGeom>
          </p:spPr>
        </p:pic>
      </p:grpSp>
      <p:grpSp>
        <p:nvGrpSpPr>
          <p:cNvPr id="12" name="Group 11">
            <a:extLst>
              <a:ext uri="{FF2B5EF4-FFF2-40B4-BE49-F238E27FC236}">
                <a16:creationId xmlns:a16="http://schemas.microsoft.com/office/drawing/2014/main" id="{A02E1BA4-BE7A-DA43-AA72-FEE1D38FF468}"/>
              </a:ext>
            </a:extLst>
          </p:cNvPr>
          <p:cNvGrpSpPr/>
          <p:nvPr/>
        </p:nvGrpSpPr>
        <p:grpSpPr>
          <a:xfrm>
            <a:off x="439095" y="2219161"/>
            <a:ext cx="7311949" cy="2058947"/>
            <a:chOff x="439095" y="2219161"/>
            <a:chExt cx="7311949" cy="2058947"/>
          </a:xfrm>
        </p:grpSpPr>
        <p:sp>
          <p:nvSpPr>
            <p:cNvPr id="4" name="TextBox 3">
              <a:extLst>
                <a:ext uri="{FF2B5EF4-FFF2-40B4-BE49-F238E27FC236}">
                  <a16:creationId xmlns:a16="http://schemas.microsoft.com/office/drawing/2014/main" id="{6F49B2D8-D4BF-424E-8E06-9466E9F9C45F}"/>
                </a:ext>
              </a:extLst>
            </p:cNvPr>
            <p:cNvSpPr txBox="1"/>
            <p:nvPr/>
          </p:nvSpPr>
          <p:spPr>
            <a:xfrm>
              <a:off x="478237" y="2219161"/>
              <a:ext cx="6552728" cy="830997"/>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(i) der Vokal wird als oral perzipiert (der selbe Vokal in '</a:t>
              </a:r>
              <a:r>
                <a:rPr lang="de-DE" sz="2400" dirty="0" err="1">
                  <a:latin typeface="Calibri" panose="020F0502020204030204" pitchFamily="34" charset="0"/>
                  <a:cs typeface="Calibri" panose="020F0502020204030204" pitchFamily="34" charset="0"/>
                </a:rPr>
                <a:t>ban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bad</a:t>
              </a:r>
              <a:r>
                <a:rPr lang="de-DE" sz="2400" dirty="0">
                  <a:latin typeface="Calibri" panose="020F0502020204030204" pitchFamily="34" charset="0"/>
                  <a:cs typeface="Calibri" panose="020F0502020204030204" pitchFamily="34" charset="0"/>
                </a:rPr>
                <a:t>'), und kein Mini-Lautwandel</a:t>
              </a:r>
            </a:p>
          </p:txBody>
        </p:sp>
        <p:sp>
          <p:nvSpPr>
            <p:cNvPr id="5" name="TextBox 4">
              <a:extLst>
                <a:ext uri="{FF2B5EF4-FFF2-40B4-BE49-F238E27FC236}">
                  <a16:creationId xmlns:a16="http://schemas.microsoft.com/office/drawing/2014/main" id="{AC50EB89-A9A6-AE43-94CF-0AAFA84746F3}"/>
                </a:ext>
              </a:extLst>
            </p:cNvPr>
            <p:cNvSpPr txBox="1"/>
            <p:nvPr/>
          </p:nvSpPr>
          <p:spPr>
            <a:xfrm>
              <a:off x="439095" y="3447111"/>
              <a:ext cx="7311949" cy="830997"/>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(ii) (eine fehlerhafte Interpretation des Hörers) der Vokal wird als nasal perzipiert: Mini-Lautwandel</a:t>
              </a:r>
            </a:p>
          </p:txBody>
        </p:sp>
        <p:sp>
          <p:nvSpPr>
            <p:cNvPr id="11" name="TextBox 10">
              <a:extLst>
                <a:ext uri="{FF2B5EF4-FFF2-40B4-BE49-F238E27FC236}">
                  <a16:creationId xmlns:a16="http://schemas.microsoft.com/office/drawing/2014/main" id="{3D6AF775-53FF-F843-A7CE-9615233F63A6}"/>
                </a:ext>
              </a:extLst>
            </p:cNvPr>
            <p:cNvSpPr txBox="1"/>
            <p:nvPr/>
          </p:nvSpPr>
          <p:spPr bwMode="auto">
            <a:xfrm>
              <a:off x="2837071" y="3028205"/>
              <a:ext cx="894797"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ODER</a:t>
              </a:r>
            </a:p>
          </p:txBody>
        </p:sp>
      </p:grpSp>
    </p:spTree>
    <p:extLst>
      <p:ext uri="{BB962C8B-B14F-4D97-AF65-F5344CB8AC3E}">
        <p14:creationId xmlns:p14="http://schemas.microsoft.com/office/powerpoint/2010/main" val="12068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8183904A-8236-384A-BCB1-3ED9E43C7C0D}"/>
              </a:ext>
            </a:extLst>
          </p:cNvPr>
          <p:cNvSpPr txBox="1">
            <a:spLocks noChangeArrowheads="1"/>
          </p:cNvSpPr>
          <p:nvPr/>
        </p:nvSpPr>
        <p:spPr bwMode="auto">
          <a:xfrm>
            <a:off x="791605" y="145470"/>
            <a:ext cx="7358589"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panose="020F0502020204030204" pitchFamily="34" charset="0"/>
                <a:cs typeface="Calibri" panose="020F0502020204030204" pitchFamily="34" charset="0"/>
              </a:rPr>
              <a:t>Lautwandel in </a:t>
            </a:r>
            <a:r>
              <a:rPr lang="de-DE" sz="2400" dirty="0" err="1">
                <a:solidFill>
                  <a:srgbClr val="000000"/>
                </a:solidFill>
                <a:latin typeface="Calibri" panose="020F0502020204030204" pitchFamily="34" charset="0"/>
                <a:cs typeface="Calibri" panose="020F0502020204030204" pitchFamily="34" charset="0"/>
              </a:rPr>
              <a:t>Beddor</a:t>
            </a:r>
            <a:r>
              <a:rPr lang="de-DE" sz="2400" dirty="0">
                <a:solidFill>
                  <a:srgbClr val="000000"/>
                </a:solidFill>
                <a:latin typeface="Calibri" panose="020F0502020204030204" pitchFamily="34" charset="0"/>
                <a:cs typeface="Calibri" panose="020F0502020204030204" pitchFamily="34" charset="0"/>
              </a:rPr>
              <a:t>  (2007, 2012); </a:t>
            </a:r>
            <a:r>
              <a:rPr lang="de-DE" sz="2400" dirty="0" err="1">
                <a:solidFill>
                  <a:srgbClr val="000000"/>
                </a:solidFill>
                <a:latin typeface="Calibri" panose="020F0502020204030204" pitchFamily="34" charset="0"/>
                <a:cs typeface="Calibri" panose="020F0502020204030204" pitchFamily="34" charset="0"/>
              </a:rPr>
              <a:t>Beddor</a:t>
            </a:r>
            <a:r>
              <a:rPr lang="de-DE" sz="2400" dirty="0">
                <a:solidFill>
                  <a:srgbClr val="000000"/>
                </a:solidFill>
                <a:latin typeface="Calibri" panose="020F0502020204030204" pitchFamily="34" charset="0"/>
                <a:cs typeface="Calibri" panose="020F0502020204030204" pitchFamily="34" charset="0"/>
              </a:rPr>
              <a:t> et al (2013)</a:t>
            </a:r>
          </a:p>
        </p:txBody>
      </p:sp>
      <p:sp>
        <p:nvSpPr>
          <p:cNvPr id="9" name="TextBox 8">
            <a:extLst>
              <a:ext uri="{FF2B5EF4-FFF2-40B4-BE49-F238E27FC236}">
                <a16:creationId xmlns:a16="http://schemas.microsoft.com/office/drawing/2014/main" id="{FC2E9EE1-8ECE-104B-A27D-C4BE60237A16}"/>
              </a:ext>
            </a:extLst>
          </p:cNvPr>
          <p:cNvSpPr txBox="1"/>
          <p:nvPr/>
        </p:nvSpPr>
        <p:spPr>
          <a:xfrm>
            <a:off x="1370140" y="696084"/>
            <a:ext cx="6514228" cy="1200329"/>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i. </a:t>
            </a:r>
            <a:r>
              <a:rPr lang="de-DE" sz="2400" dirty="0" err="1">
                <a:latin typeface="Calibri" panose="020F0502020204030204" pitchFamily="34" charset="0"/>
                <a:cs typeface="Calibri" panose="020F0502020204030204" pitchFamily="34" charset="0"/>
              </a:rPr>
              <a:t>Koartikulation</a:t>
            </a:r>
            <a:r>
              <a:rPr lang="de-DE" sz="2400" dirty="0">
                <a:latin typeface="Calibri" panose="020F0502020204030204" pitchFamily="34" charset="0"/>
                <a:cs typeface="Calibri" panose="020F0502020204030204" pitchFamily="34" charset="0"/>
              </a:rPr>
              <a:t> wird aktiv in der Perzeption verwendet (Alfonso &amp; Baer, 1982; Martin &amp; </a:t>
            </a:r>
            <a:r>
              <a:rPr lang="de-DE" sz="2400" dirty="0" err="1">
                <a:latin typeface="Calibri" panose="020F0502020204030204" pitchFamily="34" charset="0"/>
                <a:cs typeface="Calibri" panose="020F0502020204030204" pitchFamily="34" charset="0"/>
              </a:rPr>
              <a:t>Bunnell</a:t>
            </a:r>
            <a:r>
              <a:rPr lang="de-DE" sz="2400" dirty="0">
                <a:latin typeface="Calibri" panose="020F0502020204030204" pitchFamily="34" charset="0"/>
                <a:cs typeface="Calibri" panose="020F0502020204030204" pitchFamily="34" charset="0"/>
              </a:rPr>
              <a:t> (1982)</a:t>
            </a:r>
            <a:r>
              <a:rPr lang="de-DE" sz="2400" baseline="30000" dirty="0">
                <a:latin typeface="Calibri" panose="020F0502020204030204" pitchFamily="34" charset="0"/>
                <a:cs typeface="Calibri" panose="020F0502020204030204" pitchFamily="34" charset="0"/>
              </a:rPr>
              <a:t>1</a:t>
            </a:r>
            <a:r>
              <a:rPr lang="de-DE" sz="2400" dirty="0">
                <a:latin typeface="Calibri" panose="020F0502020204030204" pitchFamily="34" charset="0"/>
                <a:cs typeface="Calibri" panose="020F0502020204030204" pitchFamily="34" charset="0"/>
              </a:rPr>
              <a:t>: [ã] ist ein </a:t>
            </a:r>
            <a:r>
              <a:rPr lang="de-DE" sz="2400" dirty="0" err="1">
                <a:latin typeface="Calibri" panose="020F0502020204030204" pitchFamily="34" charset="0"/>
                <a:cs typeface="Calibri" panose="020F0502020204030204" pitchFamily="34" charset="0"/>
              </a:rPr>
              <a:t>Cue</a:t>
            </a:r>
            <a:r>
              <a:rPr lang="de-DE" sz="2400" dirty="0">
                <a:latin typeface="Calibri" panose="020F0502020204030204" pitchFamily="34" charset="0"/>
                <a:cs typeface="Calibri" panose="020F0502020204030204" pitchFamily="34" charset="0"/>
              </a:rPr>
              <a:t> für /m/ in 'Lamm' </a:t>
            </a:r>
          </a:p>
        </p:txBody>
      </p:sp>
      <p:sp>
        <p:nvSpPr>
          <p:cNvPr id="10" name="TextBox 9">
            <a:extLst>
              <a:ext uri="{FF2B5EF4-FFF2-40B4-BE49-F238E27FC236}">
                <a16:creationId xmlns:a16="http://schemas.microsoft.com/office/drawing/2014/main" id="{850887C9-2A5C-B84B-B38A-CA67938C50FA}"/>
              </a:ext>
            </a:extLst>
          </p:cNvPr>
          <p:cNvSpPr txBox="1"/>
          <p:nvPr/>
        </p:nvSpPr>
        <p:spPr>
          <a:xfrm>
            <a:off x="1403648" y="2177012"/>
            <a:ext cx="5633700" cy="830997"/>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ii. Hörer haben die Wahl, inwiefern sie sich darauf verlassen (</a:t>
            </a:r>
            <a:r>
              <a:rPr lang="de-DE" sz="2400" dirty="0" err="1">
                <a:latin typeface="Calibri" panose="020F0502020204030204" pitchFamily="34" charset="0"/>
                <a:cs typeface="Calibri" panose="020F0502020204030204" pitchFamily="34" charset="0"/>
              </a:rPr>
              <a:t>cue-trading</a:t>
            </a:r>
            <a:r>
              <a:rPr lang="de-DE" sz="2400" dirty="0">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96373C06-BEDE-0F41-A8B5-88F495E9A73F}"/>
              </a:ext>
            </a:extLst>
          </p:cNvPr>
          <p:cNvSpPr txBox="1"/>
          <p:nvPr/>
        </p:nvSpPr>
        <p:spPr>
          <a:xfrm>
            <a:off x="200112" y="3185692"/>
            <a:ext cx="8743775" cy="830997"/>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iii. Die </a:t>
            </a:r>
            <a:r>
              <a:rPr lang="de-DE" sz="2400" dirty="0" err="1">
                <a:latin typeface="Calibri" panose="020F0502020204030204" pitchFamily="34" charset="0"/>
                <a:cs typeface="Calibri" panose="020F0502020204030204" pitchFamily="34" charset="0"/>
              </a:rPr>
              <a:t>Nasalisierung</a:t>
            </a:r>
            <a:r>
              <a:rPr lang="de-DE" sz="2400" dirty="0">
                <a:latin typeface="Calibri" panose="020F0502020204030204" pitchFamily="34" charset="0"/>
                <a:cs typeface="Calibri" panose="020F0502020204030204" pitchFamily="34" charset="0"/>
              </a:rPr>
              <a:t> wird zumindest </a:t>
            </a:r>
            <a:r>
              <a:rPr lang="de-DE" sz="2400" dirty="0">
                <a:solidFill>
                  <a:srgbClr val="FF0000"/>
                </a:solidFill>
                <a:latin typeface="Calibri" panose="020F0502020204030204" pitchFamily="34" charset="0"/>
                <a:cs typeface="Calibri" panose="020F0502020204030204" pitchFamily="34" charset="0"/>
              </a:rPr>
              <a:t>teilweise </a:t>
            </a:r>
            <a:r>
              <a:rPr lang="de-DE" sz="2400" dirty="0">
                <a:latin typeface="Calibri" panose="020F0502020204030204" pitchFamily="34" charset="0"/>
                <a:cs typeface="Calibri" panose="020F0502020204030204" pitchFamily="34" charset="0"/>
              </a:rPr>
              <a:t>mit dem Vokal assoziiert (was Lautwandel zur Folge hat), wenn immer mehr (i)</a:t>
            </a:r>
          </a:p>
        </p:txBody>
      </p:sp>
      <p:grpSp>
        <p:nvGrpSpPr>
          <p:cNvPr id="6" name="Group 5">
            <a:extLst>
              <a:ext uri="{FF2B5EF4-FFF2-40B4-BE49-F238E27FC236}">
                <a16:creationId xmlns:a16="http://schemas.microsoft.com/office/drawing/2014/main" id="{E7350132-85EE-BD4B-8B87-6C54F8DDAA7D}"/>
              </a:ext>
            </a:extLst>
          </p:cNvPr>
          <p:cNvGrpSpPr/>
          <p:nvPr/>
        </p:nvGrpSpPr>
        <p:grpSpPr>
          <a:xfrm>
            <a:off x="330302" y="4147177"/>
            <a:ext cx="8634132" cy="2119752"/>
            <a:chOff x="330302" y="4147177"/>
            <a:chExt cx="8634132" cy="2119752"/>
          </a:xfrm>
        </p:grpSpPr>
        <p:sp>
          <p:nvSpPr>
            <p:cNvPr id="12" name="TextBox 11">
              <a:extLst>
                <a:ext uri="{FF2B5EF4-FFF2-40B4-BE49-F238E27FC236}">
                  <a16:creationId xmlns:a16="http://schemas.microsoft.com/office/drawing/2014/main" id="{63BEF660-3B44-3749-8DCE-D03F16328BE8}"/>
                </a:ext>
              </a:extLst>
            </p:cNvPr>
            <p:cNvSpPr txBox="1"/>
            <p:nvPr/>
          </p:nvSpPr>
          <p:spPr>
            <a:xfrm>
              <a:off x="330302" y="4147177"/>
              <a:ext cx="1901931"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Contra </a:t>
              </a:r>
              <a:r>
                <a:rPr lang="de-DE" sz="2400" dirty="0" err="1">
                  <a:latin typeface="Calibri" panose="020F0502020204030204" pitchFamily="34" charset="0"/>
                  <a:cs typeface="Calibri" panose="020F0502020204030204" pitchFamily="34" charset="0"/>
                </a:rPr>
                <a:t>Ohala</a:t>
              </a:r>
              <a:r>
                <a:rPr lang="de-DE" sz="2400" dirty="0">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FE125691-A640-CD4D-88A5-CFCBE08C4971}"/>
                </a:ext>
              </a:extLst>
            </p:cNvPr>
            <p:cNvSpPr txBox="1"/>
            <p:nvPr/>
          </p:nvSpPr>
          <p:spPr>
            <a:xfrm>
              <a:off x="964633" y="4555959"/>
              <a:ext cx="7999801" cy="1200329"/>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Lautwandel ist kein Fehler, sondern entsteht indirekt aufgrund von  '</a:t>
              </a:r>
              <a:r>
                <a:rPr lang="de-DE" sz="2400" dirty="0" err="1">
                  <a:latin typeface="Calibri" panose="020F0502020204030204" pitchFamily="34" charset="0"/>
                  <a:cs typeface="Calibri" panose="020F0502020204030204" pitchFamily="34" charset="0"/>
                </a:rPr>
                <a:t>cue-trading</a:t>
              </a:r>
              <a:r>
                <a:rPr lang="de-DE" sz="2400" dirty="0">
                  <a:latin typeface="Calibri" panose="020F0502020204030204" pitchFamily="34" charset="0"/>
                  <a:cs typeface="Calibri" panose="020F0502020204030204" pitchFamily="34" charset="0"/>
                </a:rPr>
                <a:t>' Vorgängen, die in Sprachperzeption eingesetzt werden.</a:t>
              </a:r>
            </a:p>
          </p:txBody>
        </p:sp>
        <p:sp>
          <p:nvSpPr>
            <p:cNvPr id="3" name="TextBox 2">
              <a:extLst>
                <a:ext uri="{FF2B5EF4-FFF2-40B4-BE49-F238E27FC236}">
                  <a16:creationId xmlns:a16="http://schemas.microsoft.com/office/drawing/2014/main" id="{55758B92-A32C-4D4E-8347-397CFD4C197C}"/>
                </a:ext>
              </a:extLst>
            </p:cNvPr>
            <p:cNvSpPr txBox="1"/>
            <p:nvPr/>
          </p:nvSpPr>
          <p:spPr>
            <a:xfrm>
              <a:off x="978413" y="5805264"/>
              <a:ext cx="7557386" cy="461665"/>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Lautwandel ist nicht abrupt sondern </a:t>
              </a:r>
              <a:r>
                <a:rPr lang="de-DE" sz="2400" dirty="0">
                  <a:solidFill>
                    <a:srgbClr val="FF0000"/>
                  </a:solidFill>
                  <a:latin typeface="Calibri" panose="020F0502020204030204" pitchFamily="34" charset="0"/>
                  <a:cs typeface="Calibri" panose="020F0502020204030204" pitchFamily="34" charset="0"/>
                </a:rPr>
                <a:t>allmählich</a:t>
              </a:r>
            </a:p>
          </p:txBody>
        </p:sp>
        <p:sp>
          <p:nvSpPr>
            <p:cNvPr id="4" name="Oval 3">
              <a:extLst>
                <a:ext uri="{FF2B5EF4-FFF2-40B4-BE49-F238E27FC236}">
                  <a16:creationId xmlns:a16="http://schemas.microsoft.com/office/drawing/2014/main" id="{8605EA59-8D65-6548-9280-BEB92ED1500C}"/>
                </a:ext>
              </a:extLst>
            </p:cNvPr>
            <p:cNvSpPr/>
            <p:nvPr/>
          </p:nvSpPr>
          <p:spPr>
            <a:xfrm>
              <a:off x="488091" y="4862845"/>
              <a:ext cx="216024" cy="2152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CE244D39-5E81-7E45-9F3B-4814056E886D}"/>
                </a:ext>
              </a:extLst>
            </p:cNvPr>
            <p:cNvSpPr/>
            <p:nvPr/>
          </p:nvSpPr>
          <p:spPr>
            <a:xfrm>
              <a:off x="471015" y="5928469"/>
              <a:ext cx="216024" cy="2152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91AC8155-88D2-EC47-9006-1B0043FD0709}"/>
              </a:ext>
            </a:extLst>
          </p:cNvPr>
          <p:cNvSpPr txBox="1"/>
          <p:nvPr/>
        </p:nvSpPr>
        <p:spPr bwMode="auto">
          <a:xfrm>
            <a:off x="99011" y="6315905"/>
            <a:ext cx="8743775" cy="584775"/>
          </a:xfrm>
          <a:prstGeom prst="rect">
            <a:avLst/>
          </a:prstGeom>
          <a:noFill/>
          <a:ln w="9525">
            <a:noFill/>
            <a:miter lim="800000"/>
            <a:headEnd/>
            <a:tailEnd/>
          </a:ln>
        </p:spPr>
        <p:txBody>
          <a:bodyPr wrap="square" rtlCol="0">
            <a:prstTxWarp prst="textNoShape">
              <a:avLst/>
            </a:prstTxWarp>
            <a:spAutoFit/>
          </a:bodyPr>
          <a:lstStyle/>
          <a:p>
            <a:r>
              <a:rPr lang="en-GB" sz="1600" dirty="0">
                <a:latin typeface="Calibri" panose="020F0502020204030204" pitchFamily="34" charset="0"/>
                <a:cs typeface="Calibri" panose="020F0502020204030204" pitchFamily="34" charset="0"/>
              </a:rPr>
              <a:t>1. Alfonso &amp; Baer. (1982). </a:t>
            </a:r>
            <a:r>
              <a:rPr lang="en-GB" sz="1600" i="1" dirty="0">
                <a:latin typeface="Calibri" panose="020F0502020204030204" pitchFamily="34" charset="0"/>
                <a:cs typeface="Calibri" panose="020F0502020204030204" pitchFamily="34" charset="0"/>
              </a:rPr>
              <a:t>Language and Speech, </a:t>
            </a:r>
            <a:r>
              <a:rPr lang="en-GB" sz="1600" dirty="0">
                <a:latin typeface="Calibri" panose="020F0502020204030204" pitchFamily="34" charset="0"/>
                <a:cs typeface="Calibri" panose="020F0502020204030204" pitchFamily="34" charset="0"/>
              </a:rPr>
              <a:t>25:151–173. Martin and Bunnell  (1982). </a:t>
            </a:r>
            <a:r>
              <a:rPr lang="en-GB" sz="1600" i="1" dirty="0">
                <a:latin typeface="Calibri" panose="020F0502020204030204" pitchFamily="34" charset="0"/>
                <a:cs typeface="Calibri" panose="020F0502020204030204" pitchFamily="34" charset="0"/>
              </a:rPr>
              <a:t>Journal of Experimental Psychology: Human Perception and Performance</a:t>
            </a:r>
            <a:r>
              <a:rPr lang="en-GB" sz="1600" dirty="0">
                <a:latin typeface="Calibri" panose="020F0502020204030204" pitchFamily="34" charset="0"/>
                <a:cs typeface="Calibri" panose="020F0502020204030204" pitchFamily="34" charset="0"/>
              </a:rPr>
              <a:t>, 8:473–488. </a:t>
            </a:r>
            <a:endParaRPr lang="de-DE" dirty="0">
              <a:solidFill>
                <a:srgbClr val="000000"/>
              </a:solidFill>
              <a:latin typeface="Calibri" pitchFamily="-89" charset="0"/>
              <a:ea typeface="Calibri" pitchFamily="-89" charset="0"/>
              <a:cs typeface="Calibri" pitchFamily="-89" charset="0"/>
            </a:endParaRPr>
          </a:p>
        </p:txBody>
      </p:sp>
    </p:spTree>
    <p:extLst>
      <p:ext uri="{BB962C8B-B14F-4D97-AF65-F5344CB8AC3E}">
        <p14:creationId xmlns:p14="http://schemas.microsoft.com/office/powerpoint/2010/main" val="2508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9178610-E36C-4C45-9273-E87B4A12A636}"/>
              </a:ext>
            </a:extLst>
          </p:cNvPr>
          <p:cNvSpPr txBox="1">
            <a:spLocks noChangeArrowheads="1"/>
          </p:cNvSpPr>
          <p:nvPr/>
        </p:nvSpPr>
        <p:spPr bwMode="auto">
          <a:xfrm>
            <a:off x="178351" y="1846807"/>
            <a:ext cx="8569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de-DE" altLang="en-DE" sz="2400" dirty="0">
                <a:solidFill>
                  <a:srgbClr val="0000FF"/>
                </a:solidFill>
                <a:latin typeface="Calibri" panose="020F0502020204030204" pitchFamily="34" charset="0"/>
              </a:rPr>
              <a:t>Produktion: </a:t>
            </a:r>
            <a:r>
              <a:rPr lang="de-DE" altLang="en-DE" sz="2400" dirty="0">
                <a:latin typeface="Calibri" panose="020F0502020204030204" pitchFamily="34" charset="0"/>
              </a:rPr>
              <a:t>starkes N, V oft </a:t>
            </a:r>
            <a:r>
              <a:rPr lang="de-DE" altLang="en-DE" sz="2400" dirty="0" err="1">
                <a:latin typeface="Calibri" panose="020F0502020204030204" pitchFamily="34" charset="0"/>
              </a:rPr>
              <a:t>nasalisiert</a:t>
            </a:r>
            <a:r>
              <a:rPr lang="de-DE" altLang="en-DE" sz="2400" dirty="0">
                <a:latin typeface="Calibri" panose="020F0502020204030204" pitchFamily="34" charset="0"/>
              </a:rPr>
              <a:t>. </a:t>
            </a:r>
          </a:p>
          <a:p>
            <a:pPr eaLnBrk="1" hangingPunct="1">
              <a:spcBef>
                <a:spcPct val="0"/>
              </a:spcBef>
              <a:buFontTx/>
              <a:buNone/>
            </a:pPr>
            <a:r>
              <a:rPr lang="de-DE" altLang="en-DE" sz="2400" dirty="0">
                <a:solidFill>
                  <a:srgbClr val="0000FF"/>
                </a:solidFill>
                <a:latin typeface="Calibri" panose="020F0502020204030204" pitchFamily="34" charset="0"/>
              </a:rPr>
              <a:t>Perzeption: </a:t>
            </a:r>
            <a:r>
              <a:rPr lang="de-DE" altLang="en-DE" sz="2400" dirty="0">
                <a:latin typeface="Calibri" panose="020F0502020204030204" pitchFamily="34" charset="0"/>
              </a:rPr>
              <a:t>Hörer kompensieren teilweise für die </a:t>
            </a:r>
            <a:r>
              <a:rPr lang="de-DE" altLang="en-DE" sz="2400" dirty="0" err="1">
                <a:latin typeface="Calibri" panose="020F0502020204030204" pitchFamily="34" charset="0"/>
              </a:rPr>
              <a:t>Koartikulation</a:t>
            </a:r>
            <a:r>
              <a:rPr lang="de-DE" altLang="en-DE" sz="2400" dirty="0">
                <a:latin typeface="Calibri" panose="020F0502020204030204" pitchFamily="34" charset="0"/>
              </a:rPr>
              <a:t> (etwas von der </a:t>
            </a:r>
            <a:r>
              <a:rPr lang="de-DE" altLang="en-DE" sz="2400" dirty="0" err="1">
                <a:latin typeface="Calibri" panose="020F0502020204030204" pitchFamily="34" charset="0"/>
              </a:rPr>
              <a:t>Nasalisierung</a:t>
            </a:r>
            <a:r>
              <a:rPr lang="de-DE" altLang="en-DE" sz="2400" dirty="0">
                <a:latin typeface="Calibri" panose="020F0502020204030204" pitchFamily="34" charset="0"/>
              </a:rPr>
              <a:t> bleibt perzeptiv am Vokal hängen)</a:t>
            </a:r>
          </a:p>
        </p:txBody>
      </p:sp>
      <p:sp>
        <p:nvSpPr>
          <p:cNvPr id="3" name="TextBox 4">
            <a:extLst>
              <a:ext uri="{FF2B5EF4-FFF2-40B4-BE49-F238E27FC236}">
                <a16:creationId xmlns:a16="http://schemas.microsoft.com/office/drawing/2014/main" id="{31C976F2-AEC9-A643-AACA-7E320C68EE4F}"/>
              </a:ext>
            </a:extLst>
          </p:cNvPr>
          <p:cNvSpPr txBox="1">
            <a:spLocks noChangeArrowheads="1"/>
          </p:cNvSpPr>
          <p:nvPr/>
        </p:nvSpPr>
        <p:spPr bwMode="auto">
          <a:xfrm>
            <a:off x="176638" y="3355145"/>
            <a:ext cx="8967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None/>
            </a:pPr>
            <a:r>
              <a:rPr lang="de-DE" altLang="en-DE" sz="2400" dirty="0">
                <a:solidFill>
                  <a:srgbClr val="0000FF"/>
                </a:solidFill>
                <a:latin typeface="Calibri" panose="020F0502020204030204" pitchFamily="34" charset="0"/>
              </a:rPr>
              <a:t>Produktion:</a:t>
            </a:r>
            <a:r>
              <a:rPr lang="de-DE" altLang="en-DE" sz="2400" b="1" dirty="0">
                <a:solidFill>
                  <a:srgbClr val="0000FF"/>
                </a:solidFill>
                <a:latin typeface="Calibri" panose="020F0502020204030204" pitchFamily="34" charset="0"/>
              </a:rPr>
              <a:t> </a:t>
            </a:r>
            <a:r>
              <a:rPr lang="de-DE" altLang="en-DE" sz="2400" dirty="0">
                <a:latin typeface="Calibri" panose="020F0502020204030204" pitchFamily="34" charset="0"/>
              </a:rPr>
              <a:t>N ist schwacher,</a:t>
            </a:r>
            <a:r>
              <a:rPr lang="de-DE" altLang="en-DE" sz="2400" b="1" dirty="0">
                <a:latin typeface="Calibri" panose="020F0502020204030204" pitchFamily="34" charset="0"/>
              </a:rPr>
              <a:t> </a:t>
            </a:r>
            <a:r>
              <a:rPr lang="de-DE" altLang="en-DE" sz="2400" dirty="0">
                <a:latin typeface="Calibri" panose="020F0502020204030204" pitchFamily="34" charset="0"/>
              </a:rPr>
              <a:t>Ṽ </a:t>
            </a:r>
            <a:r>
              <a:rPr lang="de-DE" altLang="en-DE" sz="2400" dirty="0" err="1">
                <a:latin typeface="Calibri" panose="020F0502020204030204" pitchFamily="34" charset="0"/>
              </a:rPr>
              <a:t>Koartikulation</a:t>
            </a:r>
            <a:r>
              <a:rPr lang="de-DE" altLang="en-DE" sz="2400" dirty="0">
                <a:latin typeface="Calibri" panose="020F0502020204030204" pitchFamily="34" charset="0"/>
              </a:rPr>
              <a:t> ausgeprägter</a:t>
            </a:r>
            <a:r>
              <a:rPr lang="de-DE" altLang="en-DE" sz="2400" dirty="0">
                <a:solidFill>
                  <a:srgbClr val="0000FF"/>
                </a:solidFill>
                <a:latin typeface="Calibri" panose="020F0502020204030204" pitchFamily="34" charset="0"/>
              </a:rPr>
              <a:t>. </a:t>
            </a:r>
          </a:p>
          <a:p>
            <a:pPr>
              <a:spcBef>
                <a:spcPct val="0"/>
              </a:spcBef>
              <a:buNone/>
            </a:pPr>
            <a:r>
              <a:rPr lang="de-DE" altLang="en-DE" sz="2400" dirty="0">
                <a:solidFill>
                  <a:srgbClr val="0000FF"/>
                </a:solidFill>
                <a:latin typeface="Calibri" panose="020F0502020204030204" pitchFamily="34" charset="0"/>
              </a:rPr>
              <a:t>Perzeption: </a:t>
            </a:r>
            <a:r>
              <a:rPr lang="de-DE" altLang="en-DE" sz="2400" dirty="0">
                <a:latin typeface="Calibri" panose="020F0502020204030204" pitchFamily="34" charset="0"/>
              </a:rPr>
              <a:t>ein '</a:t>
            </a:r>
            <a:r>
              <a:rPr lang="de-DE" altLang="en-DE" sz="2400" dirty="0" err="1">
                <a:latin typeface="Calibri" panose="020F0502020204030204" pitchFamily="34" charset="0"/>
              </a:rPr>
              <a:t>trading</a:t>
            </a:r>
            <a:r>
              <a:rPr lang="de-DE" altLang="en-DE" sz="2400" dirty="0">
                <a:latin typeface="Calibri" panose="020F0502020204030204" pitchFamily="34" charset="0"/>
              </a:rPr>
              <a:t> </a:t>
            </a:r>
            <a:r>
              <a:rPr lang="de-DE" altLang="en-DE" sz="2400" dirty="0" err="1">
                <a:latin typeface="Calibri" panose="020F0502020204030204" pitchFamily="34" charset="0"/>
              </a:rPr>
              <a:t>relationship</a:t>
            </a:r>
            <a:r>
              <a:rPr lang="de-DE" altLang="en-DE" sz="2400" dirty="0">
                <a:latin typeface="Calibri" panose="020F0502020204030204" pitchFamily="34" charset="0"/>
              </a:rPr>
              <a:t>' (TR): Hörer identifizieren die </a:t>
            </a:r>
            <a:r>
              <a:rPr lang="de-DE" altLang="en-DE" sz="2400" dirty="0" err="1">
                <a:latin typeface="Calibri" panose="020F0502020204030204" pitchFamily="34" charset="0"/>
              </a:rPr>
              <a:t>Nasalisierung</a:t>
            </a:r>
            <a:r>
              <a:rPr lang="de-DE" altLang="en-DE" sz="2400" dirty="0">
                <a:latin typeface="Calibri" panose="020F0502020204030204" pitchFamily="34" charset="0"/>
              </a:rPr>
              <a:t>, </a:t>
            </a:r>
            <a:r>
              <a:rPr lang="de-DE" altLang="en-DE" sz="2400" b="1" dirty="0">
                <a:latin typeface="Calibri" panose="020F0502020204030204" pitchFamily="34" charset="0"/>
              </a:rPr>
              <a:t>ohne diese dem N oder V zuzuordnen</a:t>
            </a:r>
            <a:r>
              <a:rPr lang="de-DE" altLang="en-DE" sz="2400" dirty="0">
                <a:latin typeface="Calibri" panose="020F0502020204030204" pitchFamily="34" charset="0"/>
              </a:rPr>
              <a:t>. (Am Engl. </a:t>
            </a:r>
            <a:r>
              <a:rPr lang="de-DE" altLang="en-DE" sz="2400" i="1" dirty="0">
                <a:latin typeface="Calibri" panose="020F0502020204030204" pitchFamily="34" charset="0"/>
              </a:rPr>
              <a:t>send</a:t>
            </a:r>
            <a:r>
              <a:rPr lang="de-DE" altLang="en-DE" sz="2400" dirty="0">
                <a:latin typeface="Calibri" panose="020F0502020204030204" pitchFamily="34" charset="0"/>
              </a:rPr>
              <a:t>)</a:t>
            </a:r>
          </a:p>
        </p:txBody>
      </p:sp>
      <p:sp>
        <p:nvSpPr>
          <p:cNvPr id="4" name="TextBox 6">
            <a:extLst>
              <a:ext uri="{FF2B5EF4-FFF2-40B4-BE49-F238E27FC236}">
                <a16:creationId xmlns:a16="http://schemas.microsoft.com/office/drawing/2014/main" id="{E21C083D-463E-8B4E-BBFE-104D80703768}"/>
              </a:ext>
            </a:extLst>
          </p:cNvPr>
          <p:cNvSpPr txBox="1">
            <a:spLocks noChangeArrowheads="1"/>
          </p:cNvSpPr>
          <p:nvPr/>
        </p:nvSpPr>
        <p:spPr bwMode="auto">
          <a:xfrm>
            <a:off x="178351" y="5013176"/>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de-DE" altLang="en-DE" sz="2400" dirty="0">
                <a:solidFill>
                  <a:srgbClr val="0000FF"/>
                </a:solidFill>
                <a:latin typeface="Calibri" panose="020F0502020204030204" pitchFamily="34" charset="0"/>
              </a:rPr>
              <a:t>Produktion: </a:t>
            </a:r>
            <a:r>
              <a:rPr lang="de-DE" altLang="en-DE" sz="2400" dirty="0">
                <a:latin typeface="Calibri" panose="020F0502020204030204" pitchFamily="34" charset="0"/>
              </a:rPr>
              <a:t>schwaches N,  starke Ṽ . </a:t>
            </a:r>
          </a:p>
          <a:p>
            <a:pPr eaLnBrk="1" hangingPunct="1">
              <a:spcBef>
                <a:spcPct val="0"/>
              </a:spcBef>
              <a:buFontTx/>
              <a:buNone/>
            </a:pPr>
            <a:r>
              <a:rPr lang="de-DE" altLang="en-DE" sz="2400" dirty="0">
                <a:solidFill>
                  <a:srgbClr val="0000FF"/>
                </a:solidFill>
                <a:latin typeface="Calibri" panose="020F0502020204030204" pitchFamily="34" charset="0"/>
              </a:rPr>
              <a:t>Perzeption: </a:t>
            </a:r>
            <a:r>
              <a:rPr lang="de-DE" altLang="en-DE" sz="2400" dirty="0" err="1">
                <a:latin typeface="Calibri" panose="020F0502020204030204" pitchFamily="34" charset="0"/>
              </a:rPr>
              <a:t>Vowelnasalisierung</a:t>
            </a:r>
            <a:r>
              <a:rPr lang="de-DE" altLang="en-DE" sz="2400" dirty="0">
                <a:latin typeface="Calibri" panose="020F0502020204030204" pitchFamily="34" charset="0"/>
              </a:rPr>
              <a:t> wird </a:t>
            </a:r>
            <a:r>
              <a:rPr lang="de-DE" altLang="en-DE" sz="2400" dirty="0" err="1">
                <a:latin typeface="Calibri" panose="020F0502020204030204" pitchFamily="34" charset="0"/>
              </a:rPr>
              <a:t>phonologisiert</a:t>
            </a:r>
            <a:r>
              <a:rPr lang="de-DE" altLang="en-DE" sz="2400" dirty="0">
                <a:latin typeface="Calibri" panose="020F0502020204030204" pitchFamily="34" charset="0"/>
              </a:rPr>
              <a:t>. Keine Kompensierung, kein TR, </a:t>
            </a:r>
            <a:r>
              <a:rPr lang="de-DE" altLang="en-DE" sz="2400" b="1" dirty="0">
                <a:latin typeface="Calibri" panose="020F0502020204030204" pitchFamily="34" charset="0"/>
              </a:rPr>
              <a:t>Hörer reagieren sehr stark auf </a:t>
            </a:r>
            <a:r>
              <a:rPr lang="de-DE" altLang="en-DE" sz="2400" b="1" dirty="0" err="1">
                <a:latin typeface="Calibri" panose="020F0502020204030204" pitchFamily="34" charset="0"/>
              </a:rPr>
              <a:t>Nasalisierung</a:t>
            </a:r>
            <a:r>
              <a:rPr lang="de-DE" altLang="en-DE" sz="2400" b="1" dirty="0">
                <a:latin typeface="Calibri" panose="020F0502020204030204" pitchFamily="34" charset="0"/>
              </a:rPr>
              <a:t> im Vokal </a:t>
            </a:r>
            <a:r>
              <a:rPr lang="de-DE" altLang="en-DE" sz="2400" dirty="0">
                <a:latin typeface="Calibri" panose="020F0502020204030204" pitchFamily="34" charset="0"/>
              </a:rPr>
              <a:t>(Am Engl </a:t>
            </a:r>
            <a:r>
              <a:rPr lang="de-DE" altLang="en-DE" sz="2400" i="1" dirty="0" err="1">
                <a:latin typeface="Calibri" panose="020F0502020204030204" pitchFamily="34" charset="0"/>
              </a:rPr>
              <a:t>sent</a:t>
            </a:r>
            <a:r>
              <a:rPr lang="de-DE" altLang="en-DE" sz="2400" dirty="0">
                <a:latin typeface="Calibri" panose="020F0502020204030204" pitchFamily="34" charset="0"/>
              </a:rPr>
              <a:t>)</a:t>
            </a:r>
          </a:p>
        </p:txBody>
      </p:sp>
      <p:sp>
        <p:nvSpPr>
          <p:cNvPr id="6" name="Text Box 6">
            <a:extLst>
              <a:ext uri="{FF2B5EF4-FFF2-40B4-BE49-F238E27FC236}">
                <a16:creationId xmlns:a16="http://schemas.microsoft.com/office/drawing/2014/main" id="{DF16605D-C6D2-E343-85BF-AEB7121175E0}"/>
              </a:ext>
            </a:extLst>
          </p:cNvPr>
          <p:cNvSpPr txBox="1">
            <a:spLocks noChangeArrowheads="1"/>
          </p:cNvSpPr>
          <p:nvPr/>
        </p:nvSpPr>
        <p:spPr bwMode="auto">
          <a:xfrm>
            <a:off x="1187366" y="136972"/>
            <a:ext cx="655129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Der synchrone Pfad zum Lautwandel in </a:t>
            </a:r>
            <a:r>
              <a:rPr lang="de-DE" sz="2400" dirty="0" err="1">
                <a:solidFill>
                  <a:srgbClr val="000000"/>
                </a:solidFill>
                <a:latin typeface="Calibri"/>
                <a:cs typeface="Calibri"/>
              </a:rPr>
              <a:t>Beddor</a:t>
            </a:r>
            <a:endParaRPr lang="de-DE" sz="2400" dirty="0">
              <a:solidFill>
                <a:srgbClr val="000000"/>
              </a:solidFill>
              <a:latin typeface="Calibri"/>
              <a:cs typeface="Calibri"/>
            </a:endParaRPr>
          </a:p>
        </p:txBody>
      </p:sp>
      <p:sp>
        <p:nvSpPr>
          <p:cNvPr id="7" name="TextBox 6">
            <a:extLst>
              <a:ext uri="{FF2B5EF4-FFF2-40B4-BE49-F238E27FC236}">
                <a16:creationId xmlns:a16="http://schemas.microsoft.com/office/drawing/2014/main" id="{BD2AF5D8-C887-8C49-86B3-A7CE4C8F5F6C}"/>
              </a:ext>
            </a:extLst>
          </p:cNvPr>
          <p:cNvSpPr txBox="1"/>
          <p:nvPr/>
        </p:nvSpPr>
        <p:spPr>
          <a:xfrm>
            <a:off x="894665" y="747663"/>
            <a:ext cx="7277735" cy="830997"/>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Der Fortschritt des Lautwandels in der  Produktion und Perzeption von VN in Am. Engl. </a:t>
            </a:r>
            <a:r>
              <a:rPr lang="de-DE" dirty="0" err="1">
                <a:latin typeface="Calibri" panose="020F0502020204030204" pitchFamily="34" charset="0"/>
                <a:cs typeface="Calibri" panose="020F0502020204030204" pitchFamily="34" charset="0"/>
              </a:rPr>
              <a:t>zB</a:t>
            </a:r>
            <a:r>
              <a:rPr lang="de-DE" dirty="0">
                <a:latin typeface="Calibri" panose="020F0502020204030204" pitchFamily="34" charset="0"/>
                <a:cs typeface="Calibri" panose="020F0502020204030204" pitchFamily="34" charset="0"/>
              </a:rPr>
              <a:t> </a:t>
            </a:r>
            <a:r>
              <a:rPr lang="de-DE" i="1" dirty="0" err="1">
                <a:latin typeface="Calibri" panose="020F0502020204030204" pitchFamily="34" charset="0"/>
                <a:cs typeface="Calibri" panose="020F0502020204030204" pitchFamily="34" charset="0"/>
              </a:rPr>
              <a:t>sent</a:t>
            </a:r>
            <a:r>
              <a:rPr lang="de-DE" dirty="0">
                <a:latin typeface="Calibri" panose="020F0502020204030204" pitchFamily="34" charset="0"/>
                <a:cs typeface="Calibri" panose="020F0502020204030204" pitchFamily="34" charset="0"/>
              </a:rPr>
              <a:t>, </a:t>
            </a:r>
            <a:r>
              <a:rPr lang="de-DE" i="1" dirty="0">
                <a:latin typeface="Calibri" panose="020F0502020204030204" pitchFamily="34" charset="0"/>
                <a:cs typeface="Calibri" panose="020F0502020204030204" pitchFamily="34" charset="0"/>
              </a:rPr>
              <a:t>send</a:t>
            </a:r>
          </a:p>
        </p:txBody>
      </p:sp>
    </p:spTree>
    <p:extLst>
      <p:ext uri="{BB962C8B-B14F-4D97-AF65-F5344CB8AC3E}">
        <p14:creationId xmlns:p14="http://schemas.microsoft.com/office/powerpoint/2010/main" val="143584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95536" y="852016"/>
            <a:ext cx="8154987" cy="830997"/>
          </a:xfrm>
          <a:prstGeom prst="rect">
            <a:avLst/>
          </a:prstGeom>
          <a:noFill/>
          <a:ln w="9525">
            <a:noFill/>
            <a:miter lim="800000"/>
            <a:headEnd/>
            <a:tailEnd/>
          </a:ln>
        </p:spPr>
        <p:txBody>
          <a:bodyPr wrap="square">
            <a:prstTxWarp prst="textNoShape">
              <a:avLst/>
            </a:prstTxWarp>
            <a:spAutoFit/>
          </a:bodyPr>
          <a:lstStyle/>
          <a:p>
            <a:r>
              <a:rPr lang="en-US" dirty="0" err="1">
                <a:latin typeface="Calibri" pitchFamily="-89" charset="0"/>
                <a:ea typeface="Calibri" pitchFamily="-89" charset="0"/>
                <a:cs typeface="Calibri" pitchFamily="-89" charset="0"/>
              </a:rPr>
              <a:t>Diskriminierungsaufgabe</a:t>
            </a:r>
            <a:r>
              <a:rPr lang="en-US" dirty="0">
                <a:latin typeface="Calibri" pitchFamily="-89" charset="0"/>
                <a:ea typeface="Calibri" pitchFamily="-89" charset="0"/>
                <a:cs typeface="Calibri" pitchFamily="-89" charset="0"/>
              </a:rPr>
              <a:t>: </a:t>
            </a:r>
            <a:r>
              <a:rPr lang="en-US" dirty="0" err="1">
                <a:latin typeface="Calibri" pitchFamily="-89" charset="0"/>
                <a:ea typeface="Calibri" pitchFamily="-89" charset="0"/>
                <a:cs typeface="Calibri" pitchFamily="-89" charset="0"/>
              </a:rPr>
              <a:t>sind</a:t>
            </a:r>
            <a:r>
              <a:rPr lang="en-US" dirty="0">
                <a:latin typeface="Calibri" pitchFamily="-89" charset="0"/>
                <a:ea typeface="Calibri" pitchFamily="-89" charset="0"/>
                <a:cs typeface="Calibri" pitchFamily="-89" charset="0"/>
              </a:rPr>
              <a:t> </a:t>
            </a:r>
            <a:r>
              <a:rPr lang="en-US" dirty="0" err="1">
                <a:latin typeface="Calibri" pitchFamily="-89" charset="0"/>
                <a:ea typeface="Calibri" pitchFamily="-89" charset="0"/>
                <a:cs typeface="Calibri" pitchFamily="-89" charset="0"/>
              </a:rPr>
              <a:t>diese</a:t>
            </a:r>
            <a:r>
              <a:rPr lang="en-US" dirty="0">
                <a:latin typeface="Calibri" pitchFamily="-89" charset="0"/>
                <a:ea typeface="Calibri" pitchFamily="-89" charset="0"/>
                <a:cs typeface="Calibri" pitchFamily="-89" charset="0"/>
              </a:rPr>
              <a:t> </a:t>
            </a:r>
            <a:r>
              <a:rPr lang="en-US" dirty="0" err="1">
                <a:latin typeface="Calibri" pitchFamily="-89" charset="0"/>
                <a:ea typeface="Calibri" pitchFamily="-89" charset="0"/>
                <a:cs typeface="Calibri" pitchFamily="-89" charset="0"/>
              </a:rPr>
              <a:t>Paare</a:t>
            </a:r>
            <a:r>
              <a:rPr lang="en-US" dirty="0">
                <a:latin typeface="Calibri" pitchFamily="-89" charset="0"/>
                <a:ea typeface="Calibri" pitchFamily="-89" charset="0"/>
                <a:cs typeface="Calibri" pitchFamily="-89" charset="0"/>
              </a:rPr>
              <a:t> – </a:t>
            </a:r>
            <a:r>
              <a:rPr lang="en-US" dirty="0" err="1">
                <a:latin typeface="Calibri" pitchFamily="-89" charset="0"/>
                <a:ea typeface="Calibri" pitchFamily="-89" charset="0"/>
                <a:cs typeface="Calibri" pitchFamily="-89" charset="0"/>
              </a:rPr>
              <a:t>jeweils</a:t>
            </a:r>
            <a:r>
              <a:rPr lang="en-US" dirty="0">
                <a:latin typeface="Calibri" pitchFamily="-89" charset="0"/>
                <a:ea typeface="Calibri" pitchFamily="-89" charset="0"/>
                <a:cs typeface="Calibri" pitchFamily="-89" charset="0"/>
              </a:rPr>
              <a:t> </a:t>
            </a:r>
            <a:r>
              <a:rPr lang="en-US" dirty="0" err="1">
                <a:latin typeface="Calibri" pitchFamily="-89" charset="0"/>
                <a:ea typeface="Calibri" pitchFamily="-89" charset="0"/>
                <a:cs typeface="Calibri" pitchFamily="-89" charset="0"/>
              </a:rPr>
              <a:t>eingebettet</a:t>
            </a:r>
            <a:r>
              <a:rPr lang="en-US" dirty="0">
                <a:latin typeface="Calibri" pitchFamily="-89" charset="0"/>
                <a:ea typeface="Calibri" pitchFamily="-89" charset="0"/>
                <a:cs typeface="Calibri" pitchFamily="-89" charset="0"/>
              </a:rPr>
              <a:t> in 'send' und 'sent' - </a:t>
            </a:r>
            <a:r>
              <a:rPr lang="en-US" dirty="0" err="1">
                <a:latin typeface="Calibri" pitchFamily="-89" charset="0"/>
                <a:ea typeface="Calibri" pitchFamily="-89" charset="0"/>
                <a:cs typeface="Calibri" pitchFamily="-89" charset="0"/>
              </a:rPr>
              <a:t>unterschiedlich</a:t>
            </a:r>
            <a:r>
              <a:rPr lang="en-US" dirty="0">
                <a:latin typeface="Calibri" pitchFamily="-89" charset="0"/>
                <a:ea typeface="Calibri" pitchFamily="-89" charset="0"/>
                <a:cs typeface="Calibri" pitchFamily="-89" charset="0"/>
              </a:rPr>
              <a:t>?</a:t>
            </a:r>
          </a:p>
        </p:txBody>
      </p:sp>
      <p:sp>
        <p:nvSpPr>
          <p:cNvPr id="5" name="TextBox 5"/>
          <p:cNvSpPr txBox="1">
            <a:spLocks noChangeArrowheads="1"/>
          </p:cNvSpPr>
          <p:nvPr/>
        </p:nvSpPr>
        <p:spPr bwMode="auto">
          <a:xfrm>
            <a:off x="123591" y="2385504"/>
            <a:ext cx="2592387" cy="460375"/>
          </a:xfrm>
          <a:prstGeom prst="rect">
            <a:avLst/>
          </a:prstGeom>
          <a:noFill/>
          <a:ln w="9525">
            <a:noFill/>
            <a:miter lim="800000"/>
            <a:headEnd/>
            <a:tailEnd/>
          </a:ln>
        </p:spPr>
        <p:txBody>
          <a:bodyPr>
            <a:prstTxWarp prst="textNoShape">
              <a:avLst/>
            </a:prstTxWarp>
            <a:spAutoFit/>
          </a:bodyPr>
          <a:lstStyle/>
          <a:p>
            <a:r>
              <a:rPr lang="en-US" dirty="0">
                <a:latin typeface="Calibri" pitchFamily="-89" charset="0"/>
                <a:ea typeface="Calibri" pitchFamily="-89" charset="0"/>
                <a:cs typeface="Calibri" pitchFamily="-89" charset="0"/>
              </a:rPr>
              <a:t>S = </a:t>
            </a:r>
            <a:r>
              <a:rPr lang="en-US" dirty="0" err="1">
                <a:latin typeface="Calibri" pitchFamily="-89" charset="0"/>
                <a:ea typeface="Calibri" pitchFamily="-89" charset="0"/>
                <a:cs typeface="Calibri" pitchFamily="-89" charset="0"/>
              </a:rPr>
              <a:t>kurz</a:t>
            </a:r>
            <a:r>
              <a:rPr lang="en-US" dirty="0">
                <a:latin typeface="Calibri" pitchFamily="-89" charset="0"/>
                <a:ea typeface="Calibri" pitchFamily="-89" charset="0"/>
                <a:cs typeface="Calibri" pitchFamily="-89" charset="0"/>
              </a:rPr>
              <a:t>, L = long</a:t>
            </a:r>
          </a:p>
        </p:txBody>
      </p:sp>
      <p:grpSp>
        <p:nvGrpSpPr>
          <p:cNvPr id="6" name="Group 2"/>
          <p:cNvGrpSpPr>
            <a:grpSpLocks/>
          </p:cNvGrpSpPr>
          <p:nvPr/>
        </p:nvGrpSpPr>
        <p:grpSpPr bwMode="auto">
          <a:xfrm>
            <a:off x="3059832" y="2348880"/>
            <a:ext cx="3240087" cy="523875"/>
            <a:chOff x="755650" y="1844675"/>
            <a:chExt cx="3240088" cy="523875"/>
          </a:xfrm>
        </p:grpSpPr>
        <p:sp>
          <p:nvSpPr>
            <p:cNvPr id="7" name="TextBox 4"/>
            <p:cNvSpPr txBox="1">
              <a:spLocks noChangeArrowheads="1"/>
            </p:cNvSpPr>
            <p:nvPr/>
          </p:nvSpPr>
          <p:spPr bwMode="auto">
            <a:xfrm>
              <a:off x="755650" y="1844675"/>
              <a:ext cx="1079500" cy="523875"/>
            </a:xfrm>
            <a:prstGeom prst="rect">
              <a:avLst/>
            </a:prstGeom>
            <a:noFill/>
            <a:ln w="9525">
              <a:noFill/>
              <a:miter lim="800000"/>
              <a:headEnd/>
              <a:tailEnd/>
            </a:ln>
          </p:spPr>
          <p:txBody>
            <a:bodyPr>
              <a:prstTxWarp prst="textNoShape">
                <a:avLst/>
              </a:prstTxWarp>
              <a:spAutoFit/>
            </a:bodyPr>
            <a:lstStyle/>
            <a:p>
              <a:r>
                <a:rPr lang="en-US" sz="2800">
                  <a:latin typeface="Calibri" pitchFamily="-89" charset="0"/>
                  <a:ea typeface="Calibri" pitchFamily="-89" charset="0"/>
                  <a:cs typeface="Calibri" pitchFamily="-89" charset="0"/>
                </a:rPr>
                <a:t>Ṽ</a:t>
              </a:r>
              <a:r>
                <a:rPr lang="en-US" sz="2800" baseline="-25000">
                  <a:latin typeface="Calibri" pitchFamily="-89" charset="0"/>
                  <a:ea typeface="Calibri" pitchFamily="-89" charset="0"/>
                  <a:cs typeface="Calibri" pitchFamily="-89" charset="0"/>
                </a:rPr>
                <a:t>S</a:t>
              </a:r>
              <a:r>
                <a:rPr lang="en-US" sz="2800">
                  <a:latin typeface="Calibri" pitchFamily="-89" charset="0"/>
                  <a:ea typeface="Calibri" pitchFamily="-89" charset="0"/>
                  <a:cs typeface="Calibri" pitchFamily="-89" charset="0"/>
                </a:rPr>
                <a:t>N</a:t>
              </a:r>
              <a:r>
                <a:rPr lang="en-US" sz="2800" baseline="-25000">
                  <a:latin typeface="Calibri" pitchFamily="-89" charset="0"/>
                  <a:ea typeface="Calibri" pitchFamily="-89" charset="0"/>
                  <a:cs typeface="Calibri" pitchFamily="-89" charset="0"/>
                </a:rPr>
                <a:t>S</a:t>
              </a:r>
            </a:p>
          </p:txBody>
        </p:sp>
        <p:sp>
          <p:nvSpPr>
            <p:cNvPr id="8" name="TextBox 6"/>
            <p:cNvSpPr txBox="1">
              <a:spLocks noChangeArrowheads="1"/>
            </p:cNvSpPr>
            <p:nvPr/>
          </p:nvSpPr>
          <p:spPr bwMode="auto">
            <a:xfrm>
              <a:off x="1908175" y="1844675"/>
              <a:ext cx="1368425" cy="461963"/>
            </a:xfrm>
            <a:prstGeom prst="rect">
              <a:avLst/>
            </a:prstGeom>
            <a:noFill/>
            <a:ln w="9525">
              <a:noFill/>
              <a:miter lim="800000"/>
              <a:headEnd/>
              <a:tailEnd/>
            </a:ln>
          </p:spPr>
          <p:txBody>
            <a:bodyPr>
              <a:prstTxWarp prst="textNoShape">
                <a:avLst/>
              </a:prstTxWarp>
              <a:spAutoFit/>
            </a:bodyPr>
            <a:lstStyle/>
            <a:p>
              <a:r>
                <a:rPr lang="en-US" dirty="0">
                  <a:latin typeface="Calibri" pitchFamily="-89" charset="0"/>
                  <a:ea typeface="Calibri" pitchFamily="-89" charset="0"/>
                  <a:cs typeface="Calibri" pitchFamily="-89" charset="0"/>
                </a:rPr>
                <a:t>und</a:t>
              </a:r>
            </a:p>
          </p:txBody>
        </p:sp>
        <p:sp>
          <p:nvSpPr>
            <p:cNvPr id="9" name="TextBox 7"/>
            <p:cNvSpPr txBox="1">
              <a:spLocks noChangeArrowheads="1"/>
            </p:cNvSpPr>
            <p:nvPr/>
          </p:nvSpPr>
          <p:spPr bwMode="auto">
            <a:xfrm>
              <a:off x="2916238" y="1844675"/>
              <a:ext cx="1079500" cy="523875"/>
            </a:xfrm>
            <a:prstGeom prst="rect">
              <a:avLst/>
            </a:prstGeom>
            <a:noFill/>
            <a:ln w="9525">
              <a:noFill/>
              <a:miter lim="800000"/>
              <a:headEnd/>
              <a:tailEnd/>
            </a:ln>
          </p:spPr>
          <p:txBody>
            <a:bodyPr>
              <a:prstTxWarp prst="textNoShape">
                <a:avLst/>
              </a:prstTxWarp>
              <a:spAutoFit/>
            </a:bodyPr>
            <a:lstStyle/>
            <a:p>
              <a:r>
                <a:rPr lang="en-US" sz="2800">
                  <a:latin typeface="Calibri" pitchFamily="-89" charset="0"/>
                  <a:ea typeface="Calibri" pitchFamily="-89" charset="0"/>
                  <a:cs typeface="Calibri" pitchFamily="-89" charset="0"/>
                </a:rPr>
                <a:t>Ṽ</a:t>
              </a:r>
              <a:r>
                <a:rPr lang="en-US" sz="2800" baseline="-25000">
                  <a:latin typeface="Calibri" pitchFamily="-89" charset="0"/>
                  <a:ea typeface="Calibri" pitchFamily="-89" charset="0"/>
                  <a:cs typeface="Calibri" pitchFamily="-89" charset="0"/>
                </a:rPr>
                <a:t>S</a:t>
              </a:r>
              <a:r>
                <a:rPr lang="en-US" sz="2800">
                  <a:latin typeface="Calibri" pitchFamily="-89" charset="0"/>
                  <a:ea typeface="Calibri" pitchFamily="-89" charset="0"/>
                  <a:cs typeface="Calibri" pitchFamily="-89" charset="0"/>
                </a:rPr>
                <a:t>N</a:t>
              </a:r>
              <a:r>
                <a:rPr lang="en-US" sz="2800" baseline="-25000">
                  <a:latin typeface="Calibri" pitchFamily="-89" charset="0"/>
                  <a:ea typeface="Calibri" pitchFamily="-89" charset="0"/>
                  <a:cs typeface="Calibri" pitchFamily="-89" charset="0"/>
                </a:rPr>
                <a:t>L</a:t>
              </a:r>
            </a:p>
          </p:txBody>
        </p:sp>
      </p:grpSp>
      <p:grpSp>
        <p:nvGrpSpPr>
          <p:cNvPr id="10" name="Group 3"/>
          <p:cNvGrpSpPr>
            <a:grpSpLocks/>
          </p:cNvGrpSpPr>
          <p:nvPr/>
        </p:nvGrpSpPr>
        <p:grpSpPr bwMode="auto">
          <a:xfrm>
            <a:off x="3059832" y="2853705"/>
            <a:ext cx="3240087" cy="523875"/>
            <a:chOff x="755650" y="2708275"/>
            <a:chExt cx="3240088" cy="523875"/>
          </a:xfrm>
        </p:grpSpPr>
        <p:sp>
          <p:nvSpPr>
            <p:cNvPr id="11" name="TextBox 8"/>
            <p:cNvSpPr txBox="1">
              <a:spLocks noChangeArrowheads="1"/>
            </p:cNvSpPr>
            <p:nvPr/>
          </p:nvSpPr>
          <p:spPr bwMode="auto">
            <a:xfrm>
              <a:off x="755650" y="2708275"/>
              <a:ext cx="1079500" cy="523875"/>
            </a:xfrm>
            <a:prstGeom prst="rect">
              <a:avLst/>
            </a:prstGeom>
            <a:noFill/>
            <a:ln w="9525">
              <a:noFill/>
              <a:miter lim="800000"/>
              <a:headEnd/>
              <a:tailEnd/>
            </a:ln>
          </p:spPr>
          <p:txBody>
            <a:bodyPr>
              <a:prstTxWarp prst="textNoShape">
                <a:avLst/>
              </a:prstTxWarp>
              <a:spAutoFit/>
            </a:bodyPr>
            <a:lstStyle/>
            <a:p>
              <a:r>
                <a:rPr lang="en-US" sz="2800">
                  <a:latin typeface="Calibri" pitchFamily="-89" charset="0"/>
                  <a:ea typeface="Calibri" pitchFamily="-89" charset="0"/>
                  <a:cs typeface="Calibri" pitchFamily="-89" charset="0"/>
                </a:rPr>
                <a:t>Ṽ</a:t>
              </a:r>
              <a:r>
                <a:rPr lang="en-US" sz="2800" baseline="-25000">
                  <a:latin typeface="Calibri" pitchFamily="-89" charset="0"/>
                  <a:ea typeface="Calibri" pitchFamily="-89" charset="0"/>
                  <a:cs typeface="Calibri" pitchFamily="-89" charset="0"/>
                </a:rPr>
                <a:t>S</a:t>
              </a:r>
              <a:r>
                <a:rPr lang="en-US" sz="2800">
                  <a:latin typeface="Calibri" pitchFamily="-89" charset="0"/>
                  <a:ea typeface="Calibri" pitchFamily="-89" charset="0"/>
                  <a:cs typeface="Calibri" pitchFamily="-89" charset="0"/>
                </a:rPr>
                <a:t>N</a:t>
              </a:r>
              <a:r>
                <a:rPr lang="en-US" sz="2800" baseline="-25000">
                  <a:latin typeface="Calibri" pitchFamily="-89" charset="0"/>
                  <a:ea typeface="Calibri" pitchFamily="-89" charset="0"/>
                  <a:cs typeface="Calibri" pitchFamily="-89" charset="0"/>
                </a:rPr>
                <a:t>S</a:t>
              </a:r>
            </a:p>
          </p:txBody>
        </p:sp>
        <p:sp>
          <p:nvSpPr>
            <p:cNvPr id="12" name="TextBox 9"/>
            <p:cNvSpPr txBox="1">
              <a:spLocks noChangeArrowheads="1"/>
            </p:cNvSpPr>
            <p:nvPr/>
          </p:nvSpPr>
          <p:spPr bwMode="auto">
            <a:xfrm>
              <a:off x="1908175" y="2708275"/>
              <a:ext cx="1368425" cy="461963"/>
            </a:xfrm>
            <a:prstGeom prst="rect">
              <a:avLst/>
            </a:prstGeom>
            <a:noFill/>
            <a:ln w="9525">
              <a:noFill/>
              <a:miter lim="800000"/>
              <a:headEnd/>
              <a:tailEnd/>
            </a:ln>
          </p:spPr>
          <p:txBody>
            <a:bodyPr>
              <a:prstTxWarp prst="textNoShape">
                <a:avLst/>
              </a:prstTxWarp>
              <a:spAutoFit/>
            </a:bodyPr>
            <a:lstStyle/>
            <a:p>
              <a:r>
                <a:rPr lang="en-US" dirty="0">
                  <a:latin typeface="Calibri" pitchFamily="-89" charset="0"/>
                  <a:ea typeface="Calibri" pitchFamily="-89" charset="0"/>
                  <a:cs typeface="Calibri" pitchFamily="-89" charset="0"/>
                </a:rPr>
                <a:t>und</a:t>
              </a:r>
            </a:p>
          </p:txBody>
        </p:sp>
        <p:sp>
          <p:nvSpPr>
            <p:cNvPr id="13" name="TextBox 10"/>
            <p:cNvSpPr txBox="1">
              <a:spLocks noChangeArrowheads="1"/>
            </p:cNvSpPr>
            <p:nvPr/>
          </p:nvSpPr>
          <p:spPr bwMode="auto">
            <a:xfrm>
              <a:off x="2916238" y="2708275"/>
              <a:ext cx="1079500" cy="523875"/>
            </a:xfrm>
            <a:prstGeom prst="rect">
              <a:avLst/>
            </a:prstGeom>
            <a:noFill/>
            <a:ln w="9525">
              <a:noFill/>
              <a:miter lim="800000"/>
              <a:headEnd/>
              <a:tailEnd/>
            </a:ln>
          </p:spPr>
          <p:txBody>
            <a:bodyPr>
              <a:prstTxWarp prst="textNoShape">
                <a:avLst/>
              </a:prstTxWarp>
              <a:spAutoFit/>
            </a:bodyPr>
            <a:lstStyle/>
            <a:p>
              <a:r>
                <a:rPr lang="en-US" sz="2800">
                  <a:latin typeface="Calibri" pitchFamily="-89" charset="0"/>
                  <a:ea typeface="Calibri" pitchFamily="-89" charset="0"/>
                  <a:cs typeface="Calibri" pitchFamily="-89" charset="0"/>
                </a:rPr>
                <a:t>Ṽ</a:t>
              </a:r>
              <a:r>
                <a:rPr lang="en-US" sz="2800" baseline="-25000">
                  <a:latin typeface="Calibri" pitchFamily="-89" charset="0"/>
                  <a:ea typeface="Calibri" pitchFamily="-89" charset="0"/>
                  <a:cs typeface="Calibri" pitchFamily="-89" charset="0"/>
                </a:rPr>
                <a:t>L</a:t>
              </a:r>
              <a:r>
                <a:rPr lang="en-US" sz="2800">
                  <a:latin typeface="Calibri" pitchFamily="-89" charset="0"/>
                  <a:ea typeface="Calibri" pitchFamily="-89" charset="0"/>
                  <a:cs typeface="Calibri" pitchFamily="-89" charset="0"/>
                </a:rPr>
                <a:t>N</a:t>
              </a:r>
              <a:r>
                <a:rPr lang="en-US" sz="2800" baseline="-25000">
                  <a:latin typeface="Calibri" pitchFamily="-89" charset="0"/>
                  <a:ea typeface="Calibri" pitchFamily="-89" charset="0"/>
                  <a:cs typeface="Calibri" pitchFamily="-89" charset="0"/>
                </a:rPr>
                <a:t>L</a:t>
              </a:r>
            </a:p>
          </p:txBody>
        </p:sp>
      </p:grpSp>
      <p:grpSp>
        <p:nvGrpSpPr>
          <p:cNvPr id="14" name="Group 4"/>
          <p:cNvGrpSpPr>
            <a:grpSpLocks/>
          </p:cNvGrpSpPr>
          <p:nvPr/>
        </p:nvGrpSpPr>
        <p:grpSpPr bwMode="auto">
          <a:xfrm>
            <a:off x="3059832" y="3356942"/>
            <a:ext cx="3240087" cy="523875"/>
            <a:chOff x="755650" y="3644900"/>
            <a:chExt cx="3240088" cy="523875"/>
          </a:xfrm>
        </p:grpSpPr>
        <p:sp>
          <p:nvSpPr>
            <p:cNvPr id="15" name="TextBox 11"/>
            <p:cNvSpPr txBox="1">
              <a:spLocks noChangeArrowheads="1"/>
            </p:cNvSpPr>
            <p:nvPr/>
          </p:nvSpPr>
          <p:spPr bwMode="auto">
            <a:xfrm>
              <a:off x="755650" y="3644900"/>
              <a:ext cx="1079500" cy="523875"/>
            </a:xfrm>
            <a:prstGeom prst="rect">
              <a:avLst/>
            </a:prstGeom>
            <a:noFill/>
            <a:ln w="9525">
              <a:noFill/>
              <a:miter lim="800000"/>
              <a:headEnd/>
              <a:tailEnd/>
            </a:ln>
          </p:spPr>
          <p:txBody>
            <a:bodyPr>
              <a:prstTxWarp prst="textNoShape">
                <a:avLst/>
              </a:prstTxWarp>
              <a:spAutoFit/>
            </a:bodyPr>
            <a:lstStyle/>
            <a:p>
              <a:r>
                <a:rPr lang="en-US" sz="2800">
                  <a:latin typeface="Calibri" pitchFamily="-89" charset="0"/>
                  <a:ea typeface="Calibri" pitchFamily="-89" charset="0"/>
                  <a:cs typeface="Calibri" pitchFamily="-89" charset="0"/>
                </a:rPr>
                <a:t>Ṽ</a:t>
              </a:r>
              <a:r>
                <a:rPr lang="en-US" sz="2800" baseline="-25000">
                  <a:latin typeface="Calibri" pitchFamily="-89" charset="0"/>
                  <a:ea typeface="Calibri" pitchFamily="-89" charset="0"/>
                  <a:cs typeface="Calibri" pitchFamily="-89" charset="0"/>
                </a:rPr>
                <a:t>L</a:t>
              </a:r>
              <a:r>
                <a:rPr lang="en-US" sz="2800">
                  <a:latin typeface="Calibri" pitchFamily="-89" charset="0"/>
                  <a:ea typeface="Calibri" pitchFamily="-89" charset="0"/>
                  <a:cs typeface="Calibri" pitchFamily="-89" charset="0"/>
                </a:rPr>
                <a:t>N</a:t>
              </a:r>
              <a:r>
                <a:rPr lang="en-US" sz="2800" baseline="-25000">
                  <a:latin typeface="Calibri" pitchFamily="-89" charset="0"/>
                  <a:ea typeface="Calibri" pitchFamily="-89" charset="0"/>
                  <a:cs typeface="Calibri" pitchFamily="-89" charset="0"/>
                </a:rPr>
                <a:t>S</a:t>
              </a:r>
            </a:p>
          </p:txBody>
        </p:sp>
        <p:sp>
          <p:nvSpPr>
            <p:cNvPr id="16" name="TextBox 12"/>
            <p:cNvSpPr txBox="1">
              <a:spLocks noChangeArrowheads="1"/>
            </p:cNvSpPr>
            <p:nvPr/>
          </p:nvSpPr>
          <p:spPr bwMode="auto">
            <a:xfrm>
              <a:off x="1908175" y="3644900"/>
              <a:ext cx="1368425" cy="461963"/>
            </a:xfrm>
            <a:prstGeom prst="rect">
              <a:avLst/>
            </a:prstGeom>
            <a:noFill/>
            <a:ln w="9525">
              <a:noFill/>
              <a:miter lim="800000"/>
              <a:headEnd/>
              <a:tailEnd/>
            </a:ln>
          </p:spPr>
          <p:txBody>
            <a:bodyPr>
              <a:prstTxWarp prst="textNoShape">
                <a:avLst/>
              </a:prstTxWarp>
              <a:spAutoFit/>
            </a:bodyPr>
            <a:lstStyle/>
            <a:p>
              <a:r>
                <a:rPr lang="en-US" dirty="0">
                  <a:latin typeface="Calibri" pitchFamily="-89" charset="0"/>
                  <a:ea typeface="Calibri" pitchFamily="-89" charset="0"/>
                  <a:cs typeface="Calibri" pitchFamily="-89" charset="0"/>
                </a:rPr>
                <a:t>und</a:t>
              </a:r>
            </a:p>
          </p:txBody>
        </p:sp>
        <p:sp>
          <p:nvSpPr>
            <p:cNvPr id="17" name="TextBox 13"/>
            <p:cNvSpPr txBox="1">
              <a:spLocks noChangeArrowheads="1"/>
            </p:cNvSpPr>
            <p:nvPr/>
          </p:nvSpPr>
          <p:spPr bwMode="auto">
            <a:xfrm>
              <a:off x="2916238" y="3644900"/>
              <a:ext cx="1079500" cy="523875"/>
            </a:xfrm>
            <a:prstGeom prst="rect">
              <a:avLst/>
            </a:prstGeom>
            <a:noFill/>
            <a:ln w="9525">
              <a:noFill/>
              <a:miter lim="800000"/>
              <a:headEnd/>
              <a:tailEnd/>
            </a:ln>
          </p:spPr>
          <p:txBody>
            <a:bodyPr>
              <a:prstTxWarp prst="textNoShape">
                <a:avLst/>
              </a:prstTxWarp>
              <a:spAutoFit/>
            </a:bodyPr>
            <a:lstStyle/>
            <a:p>
              <a:r>
                <a:rPr lang="en-US" sz="2800">
                  <a:latin typeface="Calibri" pitchFamily="-89" charset="0"/>
                  <a:ea typeface="Calibri" pitchFamily="-89" charset="0"/>
                  <a:cs typeface="Calibri" pitchFamily="-89" charset="0"/>
                </a:rPr>
                <a:t>Ṽ</a:t>
              </a:r>
              <a:r>
                <a:rPr lang="en-US" sz="2800" baseline="-25000">
                  <a:latin typeface="Calibri" pitchFamily="-89" charset="0"/>
                  <a:ea typeface="Calibri" pitchFamily="-89" charset="0"/>
                  <a:cs typeface="Calibri" pitchFamily="-89" charset="0"/>
                </a:rPr>
                <a:t>S</a:t>
              </a:r>
              <a:r>
                <a:rPr lang="en-US" sz="2800">
                  <a:latin typeface="Calibri" pitchFamily="-89" charset="0"/>
                  <a:ea typeface="Calibri" pitchFamily="-89" charset="0"/>
                  <a:cs typeface="Calibri" pitchFamily="-89" charset="0"/>
                </a:rPr>
                <a:t>N</a:t>
              </a:r>
              <a:r>
                <a:rPr lang="en-US" sz="2800" baseline="-25000">
                  <a:latin typeface="Calibri" pitchFamily="-89" charset="0"/>
                  <a:ea typeface="Calibri" pitchFamily="-89" charset="0"/>
                  <a:cs typeface="Calibri" pitchFamily="-89" charset="0"/>
                </a:rPr>
                <a:t>L</a:t>
              </a:r>
            </a:p>
          </p:txBody>
        </p:sp>
      </p:grpSp>
      <p:sp>
        <p:nvSpPr>
          <p:cNvPr id="18" name="TextBox 17"/>
          <p:cNvSpPr txBox="1">
            <a:spLocks noChangeArrowheads="1"/>
          </p:cNvSpPr>
          <p:nvPr/>
        </p:nvSpPr>
        <p:spPr bwMode="auto">
          <a:xfrm>
            <a:off x="2345457" y="2348880"/>
            <a:ext cx="576262" cy="461962"/>
          </a:xfrm>
          <a:prstGeom prst="rect">
            <a:avLst/>
          </a:prstGeom>
          <a:noFill/>
          <a:ln w="9525">
            <a:noFill/>
            <a:miter lim="800000"/>
            <a:headEnd/>
            <a:tailEnd/>
          </a:ln>
        </p:spPr>
        <p:txBody>
          <a:bodyPr>
            <a:prstTxWarp prst="textNoShape">
              <a:avLst/>
            </a:prstTxWarp>
            <a:spAutoFit/>
          </a:bodyPr>
          <a:lstStyle/>
          <a:p>
            <a:r>
              <a:rPr lang="en-US" dirty="0">
                <a:latin typeface="Calibri" pitchFamily="-89" charset="0"/>
                <a:ea typeface="Calibri" pitchFamily="-89" charset="0"/>
                <a:cs typeface="Calibri" pitchFamily="-89" charset="0"/>
              </a:rPr>
              <a:t>1.</a:t>
            </a:r>
          </a:p>
        </p:txBody>
      </p:sp>
      <p:sp>
        <p:nvSpPr>
          <p:cNvPr id="19" name="TextBox 19"/>
          <p:cNvSpPr txBox="1">
            <a:spLocks noChangeArrowheads="1"/>
          </p:cNvSpPr>
          <p:nvPr/>
        </p:nvSpPr>
        <p:spPr bwMode="auto">
          <a:xfrm>
            <a:off x="2364507" y="2925142"/>
            <a:ext cx="792162" cy="461963"/>
          </a:xfrm>
          <a:prstGeom prst="rect">
            <a:avLst/>
          </a:prstGeom>
          <a:noFill/>
          <a:ln w="9525">
            <a:noFill/>
            <a:miter lim="800000"/>
            <a:headEnd/>
            <a:tailEnd/>
          </a:ln>
        </p:spPr>
        <p:txBody>
          <a:bodyPr>
            <a:prstTxWarp prst="textNoShape">
              <a:avLst/>
            </a:prstTxWarp>
            <a:spAutoFit/>
          </a:bodyPr>
          <a:lstStyle/>
          <a:p>
            <a:r>
              <a:rPr lang="en-US">
                <a:latin typeface="Calibri" pitchFamily="-89" charset="0"/>
                <a:ea typeface="Calibri" pitchFamily="-89" charset="0"/>
                <a:cs typeface="Calibri" pitchFamily="-89" charset="0"/>
              </a:rPr>
              <a:t>2.</a:t>
            </a:r>
          </a:p>
        </p:txBody>
      </p:sp>
      <p:sp>
        <p:nvSpPr>
          <p:cNvPr id="20" name="TextBox 20"/>
          <p:cNvSpPr txBox="1">
            <a:spLocks noChangeArrowheads="1"/>
          </p:cNvSpPr>
          <p:nvPr/>
        </p:nvSpPr>
        <p:spPr bwMode="auto">
          <a:xfrm>
            <a:off x="2377207" y="3429967"/>
            <a:ext cx="574675" cy="461963"/>
          </a:xfrm>
          <a:prstGeom prst="rect">
            <a:avLst/>
          </a:prstGeom>
          <a:noFill/>
          <a:ln w="9525">
            <a:noFill/>
            <a:miter lim="800000"/>
            <a:headEnd/>
            <a:tailEnd/>
          </a:ln>
        </p:spPr>
        <p:txBody>
          <a:bodyPr>
            <a:prstTxWarp prst="textNoShape">
              <a:avLst/>
            </a:prstTxWarp>
            <a:spAutoFit/>
          </a:bodyPr>
          <a:lstStyle/>
          <a:p>
            <a:r>
              <a:rPr lang="en-US">
                <a:latin typeface="Calibri" pitchFamily="-89" charset="0"/>
                <a:ea typeface="Calibri" pitchFamily="-89" charset="0"/>
                <a:cs typeface="Calibri" pitchFamily="-89" charset="0"/>
              </a:rPr>
              <a:t>3.</a:t>
            </a:r>
          </a:p>
        </p:txBody>
      </p:sp>
      <p:sp>
        <p:nvSpPr>
          <p:cNvPr id="29" name="TextBox 28"/>
          <p:cNvSpPr txBox="1"/>
          <p:nvPr/>
        </p:nvSpPr>
        <p:spPr>
          <a:xfrm>
            <a:off x="1600200" y="0"/>
            <a:ext cx="6068144" cy="46166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defRPr/>
            </a:pPr>
            <a:r>
              <a:rPr lang="en-US" dirty="0" err="1">
                <a:latin typeface="Calibri" charset="0"/>
                <a:ea typeface="ＭＳ Ｐゴシック" charset="0"/>
                <a:cs typeface="Calibri" charset="0"/>
              </a:rPr>
              <a:t>c</a:t>
            </a:r>
            <a:r>
              <a:rPr lang="en-US" dirty="0">
                <a:latin typeface="Calibri" charset="0"/>
                <a:ea typeface="ＭＳ Ｐゴシック" charset="0"/>
                <a:cs typeface="Calibri" charset="0"/>
              </a:rPr>
              <a:t>. </a:t>
            </a:r>
            <a:r>
              <a:rPr lang="en-US" dirty="0" err="1">
                <a:latin typeface="Calibri" charset="0"/>
                <a:ea typeface="ＭＳ Ｐゴシック" charset="0"/>
                <a:cs typeface="Calibri" charset="0"/>
              </a:rPr>
              <a:t>Perzeption</a:t>
            </a:r>
            <a:r>
              <a:rPr lang="en-US" dirty="0">
                <a:latin typeface="Calibri" charset="0"/>
                <a:ea typeface="ＭＳ Ｐゴシック" charset="0"/>
                <a:cs typeface="Calibri" charset="0"/>
              </a:rPr>
              <a:t> und </a:t>
            </a:r>
            <a:r>
              <a:rPr lang="en-US" dirty="0" err="1">
                <a:latin typeface="Calibri" charset="0"/>
                <a:ea typeface="ＭＳ Ｐゴシック" charset="0"/>
                <a:cs typeface="Calibri" charset="0"/>
              </a:rPr>
              <a:t>Phonologisierung</a:t>
            </a:r>
            <a:r>
              <a:rPr lang="en-US" dirty="0">
                <a:latin typeface="Calibri" charset="0"/>
                <a:ea typeface="ＭＳ Ｐゴシック" charset="0"/>
                <a:cs typeface="Calibri" charset="0"/>
              </a:rPr>
              <a:t> in </a:t>
            </a:r>
            <a:r>
              <a:rPr lang="en-US" dirty="0" err="1">
                <a:latin typeface="Calibri" charset="0"/>
                <a:ea typeface="ＭＳ Ｐゴシック" charset="0"/>
                <a:cs typeface="Calibri" charset="0"/>
              </a:rPr>
              <a:t>Beddor</a:t>
            </a:r>
            <a:endParaRPr lang="en-US" dirty="0">
              <a:latin typeface="Calibri" charset="0"/>
              <a:ea typeface="ＭＳ Ｐゴシック" charset="0"/>
              <a:cs typeface="Calibri" charset="0"/>
            </a:endParaRPr>
          </a:p>
        </p:txBody>
      </p:sp>
      <p:sp>
        <p:nvSpPr>
          <p:cNvPr id="31" name="TextBox 30"/>
          <p:cNvSpPr txBox="1"/>
          <p:nvPr/>
        </p:nvSpPr>
        <p:spPr bwMode="auto">
          <a:xfrm>
            <a:off x="3254871" y="1916832"/>
            <a:ext cx="364202"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FF"/>
                </a:solidFill>
                <a:latin typeface="Calibri" pitchFamily="-89" charset="0"/>
                <a:ea typeface="Calibri" pitchFamily="-89" charset="0"/>
                <a:cs typeface="Calibri" pitchFamily="-89" charset="0"/>
              </a:rPr>
              <a:t>A</a:t>
            </a:r>
          </a:p>
        </p:txBody>
      </p:sp>
      <p:sp>
        <p:nvSpPr>
          <p:cNvPr id="32" name="TextBox 31"/>
          <p:cNvSpPr txBox="1"/>
          <p:nvPr/>
        </p:nvSpPr>
        <p:spPr bwMode="auto">
          <a:xfrm>
            <a:off x="5343103" y="1916832"/>
            <a:ext cx="364202"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0000FF"/>
                </a:solidFill>
                <a:latin typeface="Calibri" pitchFamily="-89" charset="0"/>
                <a:ea typeface="Calibri" pitchFamily="-89" charset="0"/>
                <a:cs typeface="Calibri" pitchFamily="-89" charset="0"/>
              </a:rPr>
              <a:t>B</a:t>
            </a:r>
          </a:p>
        </p:txBody>
      </p:sp>
      <p:grpSp>
        <p:nvGrpSpPr>
          <p:cNvPr id="3" name="Group 2">
            <a:extLst>
              <a:ext uri="{FF2B5EF4-FFF2-40B4-BE49-F238E27FC236}">
                <a16:creationId xmlns:a16="http://schemas.microsoft.com/office/drawing/2014/main" id="{97663076-119F-8D41-B199-B25F04A6D299}"/>
              </a:ext>
            </a:extLst>
          </p:cNvPr>
          <p:cNvGrpSpPr/>
          <p:nvPr/>
        </p:nvGrpSpPr>
        <p:grpSpPr>
          <a:xfrm>
            <a:off x="179512" y="3861048"/>
            <a:ext cx="8857505" cy="2654509"/>
            <a:chOff x="179512" y="3861048"/>
            <a:chExt cx="8857505" cy="2654509"/>
          </a:xfrm>
        </p:grpSpPr>
        <p:sp>
          <p:nvSpPr>
            <p:cNvPr id="22" name="TextBox 18"/>
            <p:cNvSpPr txBox="1">
              <a:spLocks noChangeArrowheads="1"/>
            </p:cNvSpPr>
            <p:nvPr/>
          </p:nvSpPr>
          <p:spPr bwMode="auto">
            <a:xfrm>
              <a:off x="2339752" y="4221088"/>
              <a:ext cx="5127625" cy="461665"/>
            </a:xfrm>
            <a:prstGeom prst="rect">
              <a:avLst/>
            </a:prstGeom>
            <a:noFill/>
            <a:ln w="9525">
              <a:noFill/>
              <a:miter lim="800000"/>
              <a:headEnd/>
              <a:tailEnd/>
            </a:ln>
          </p:spPr>
          <p:txBody>
            <a:bodyPr wrap="square">
              <a:prstTxWarp prst="textNoShape">
                <a:avLst/>
              </a:prstTxWarp>
              <a:spAutoFit/>
            </a:bodyPr>
            <a:lstStyle/>
            <a:p>
              <a:r>
                <a:rPr lang="en-US" dirty="0">
                  <a:latin typeface="Calibri" pitchFamily="-89" charset="0"/>
                  <a:ea typeface="Calibri" pitchFamily="-89" charset="0"/>
                  <a:cs typeface="Calibri" pitchFamily="-89" charset="0"/>
                </a:rPr>
                <a:t>&lt; </a:t>
              </a:r>
              <a:r>
                <a:rPr lang="en-US" dirty="0" err="1">
                  <a:latin typeface="Calibri" pitchFamily="-89" charset="0"/>
                  <a:ea typeface="Calibri" pitchFamily="-89" charset="0"/>
                  <a:cs typeface="Calibri" pitchFamily="-89" charset="0"/>
                </a:rPr>
                <a:t>sind</a:t>
              </a:r>
              <a:r>
                <a:rPr lang="en-US" dirty="0">
                  <a:latin typeface="Calibri" pitchFamily="-89" charset="0"/>
                  <a:ea typeface="Calibri" pitchFamily="-89" charset="0"/>
                  <a:cs typeface="Calibri" pitchFamily="-89" charset="0"/>
                </a:rPr>
                <a:t> </a:t>
              </a:r>
              <a:r>
                <a:rPr lang="en-US" dirty="0" err="1">
                  <a:latin typeface="Calibri" pitchFamily="-89" charset="0"/>
                  <a:ea typeface="Calibri" pitchFamily="-89" charset="0"/>
                  <a:cs typeface="Calibri" pitchFamily="-89" charset="0"/>
                </a:rPr>
                <a:t>weniger</a:t>
              </a:r>
              <a:r>
                <a:rPr lang="en-US" dirty="0">
                  <a:latin typeface="Calibri" pitchFamily="-89" charset="0"/>
                  <a:ea typeface="Calibri" pitchFamily="-89" charset="0"/>
                  <a:cs typeface="Calibri" pitchFamily="-89" charset="0"/>
                </a:rPr>
                <a:t> </a:t>
              </a:r>
              <a:r>
                <a:rPr lang="en-US" dirty="0" err="1">
                  <a:latin typeface="Calibri" pitchFamily="-89" charset="0"/>
                  <a:ea typeface="Calibri" pitchFamily="-89" charset="0"/>
                  <a:cs typeface="Calibri" pitchFamily="-89" charset="0"/>
                </a:rPr>
                <a:t>diskriminierbar</a:t>
              </a:r>
              <a:r>
                <a:rPr lang="en-US" dirty="0">
                  <a:latin typeface="Calibri" pitchFamily="-89" charset="0"/>
                  <a:ea typeface="Calibri" pitchFamily="-89" charset="0"/>
                  <a:cs typeface="Calibri" pitchFamily="-89" charset="0"/>
                </a:rPr>
                <a:t>.</a:t>
              </a:r>
            </a:p>
          </p:txBody>
        </p:sp>
        <p:sp>
          <p:nvSpPr>
            <p:cNvPr id="25" name="TextBox 24"/>
            <p:cNvSpPr txBox="1">
              <a:spLocks noChangeArrowheads="1"/>
            </p:cNvSpPr>
            <p:nvPr/>
          </p:nvSpPr>
          <p:spPr bwMode="auto">
            <a:xfrm>
              <a:off x="4658692" y="4678784"/>
              <a:ext cx="2663825" cy="461963"/>
            </a:xfrm>
            <a:prstGeom prst="rect">
              <a:avLst/>
            </a:prstGeom>
            <a:noFill/>
            <a:ln w="9525">
              <a:noFill/>
              <a:miter lim="800000"/>
              <a:headEnd/>
              <a:tailEnd/>
            </a:ln>
          </p:spPr>
          <p:txBody>
            <a:bodyPr>
              <a:prstTxWarp prst="textNoShape">
                <a:avLst/>
              </a:prstTxWarp>
              <a:spAutoFit/>
            </a:bodyPr>
            <a:lstStyle/>
            <a:p>
              <a:r>
                <a:rPr lang="en-US" dirty="0" err="1">
                  <a:solidFill>
                    <a:srgbClr val="0000FF"/>
                  </a:solidFill>
                  <a:latin typeface="Calibri" pitchFamily="-89" charset="0"/>
                  <a:ea typeface="Calibri" pitchFamily="-89" charset="0"/>
                  <a:cs typeface="Calibri" pitchFamily="-89" charset="0"/>
                </a:rPr>
                <a:t>Phonologisierung</a:t>
              </a:r>
              <a:endParaRPr lang="en-US" dirty="0">
                <a:solidFill>
                  <a:srgbClr val="0000FF"/>
                </a:solidFill>
                <a:latin typeface="Calibri" pitchFamily="-89" charset="0"/>
                <a:ea typeface="Calibri" pitchFamily="-89" charset="0"/>
                <a:cs typeface="Calibri" pitchFamily="-89" charset="0"/>
              </a:endParaRPr>
            </a:p>
          </p:txBody>
        </p:sp>
        <p:sp>
          <p:nvSpPr>
            <p:cNvPr id="26" name="TextBox 25"/>
            <p:cNvSpPr txBox="1">
              <a:spLocks noChangeArrowheads="1"/>
            </p:cNvSpPr>
            <p:nvPr/>
          </p:nvSpPr>
          <p:spPr bwMode="auto">
            <a:xfrm>
              <a:off x="3491880" y="5085184"/>
              <a:ext cx="3168650" cy="461963"/>
            </a:xfrm>
            <a:prstGeom prst="rect">
              <a:avLst/>
            </a:prstGeom>
            <a:noFill/>
            <a:ln w="9525">
              <a:noFill/>
              <a:miter lim="800000"/>
              <a:headEnd/>
              <a:tailEnd/>
            </a:ln>
          </p:spPr>
          <p:txBody>
            <a:bodyPr>
              <a:prstTxWarp prst="textNoShape">
                <a:avLst/>
              </a:prstTxWarp>
              <a:spAutoFit/>
            </a:bodyPr>
            <a:lstStyle/>
            <a:p>
              <a:r>
                <a:rPr lang="en-US" i="1">
                  <a:latin typeface="Calibri" pitchFamily="-89" charset="0"/>
                  <a:ea typeface="Calibri" pitchFamily="-89" charset="0"/>
                  <a:cs typeface="Calibri" pitchFamily="-89" charset="0"/>
                </a:rPr>
                <a:t>send</a:t>
              </a:r>
              <a:r>
                <a:rPr lang="en-US">
                  <a:latin typeface="Calibri" pitchFamily="-89" charset="0"/>
                  <a:ea typeface="Calibri" pitchFamily="-89" charset="0"/>
                  <a:cs typeface="Calibri" pitchFamily="-89" charset="0"/>
                </a:rPr>
                <a:t> (2) &lt; </a:t>
              </a:r>
              <a:r>
                <a:rPr lang="en-US" i="1">
                  <a:latin typeface="Calibri" pitchFamily="-89" charset="0"/>
                  <a:ea typeface="Calibri" pitchFamily="-89" charset="0"/>
                  <a:cs typeface="Calibri" pitchFamily="-89" charset="0"/>
                </a:rPr>
                <a:t>sent</a:t>
              </a:r>
              <a:r>
                <a:rPr lang="en-US">
                  <a:latin typeface="Calibri" pitchFamily="-89" charset="0"/>
                  <a:ea typeface="Calibri" pitchFamily="-89" charset="0"/>
                  <a:cs typeface="Calibri" pitchFamily="-89" charset="0"/>
                </a:rPr>
                <a:t> (2)</a:t>
              </a:r>
            </a:p>
          </p:txBody>
        </p:sp>
        <p:sp>
          <p:nvSpPr>
            <p:cNvPr id="28" name="TextBox 27"/>
            <p:cNvSpPr txBox="1">
              <a:spLocks noChangeArrowheads="1"/>
            </p:cNvSpPr>
            <p:nvPr/>
          </p:nvSpPr>
          <p:spPr bwMode="auto">
            <a:xfrm>
              <a:off x="6444630" y="5085184"/>
              <a:ext cx="2592387" cy="461963"/>
            </a:xfrm>
            <a:prstGeom prst="rect">
              <a:avLst/>
            </a:prstGeom>
            <a:noFill/>
            <a:ln w="9525">
              <a:noFill/>
              <a:miter lim="800000"/>
              <a:headEnd/>
              <a:tailEnd/>
            </a:ln>
          </p:spPr>
          <p:txBody>
            <a:bodyPr>
              <a:prstTxWarp prst="textNoShape">
                <a:avLst/>
              </a:prstTxWarp>
              <a:spAutoFit/>
            </a:bodyPr>
            <a:lstStyle/>
            <a:p>
              <a:r>
                <a:rPr lang="en-US" i="1">
                  <a:latin typeface="Calibri" pitchFamily="-89" charset="0"/>
                  <a:ea typeface="Calibri" pitchFamily="-89" charset="0"/>
                  <a:cs typeface="Calibri" pitchFamily="-89" charset="0"/>
                </a:rPr>
                <a:t>send</a:t>
              </a:r>
              <a:r>
                <a:rPr lang="en-US">
                  <a:latin typeface="Calibri" pitchFamily="-89" charset="0"/>
                  <a:ea typeface="Calibri" pitchFamily="-89" charset="0"/>
                  <a:cs typeface="Calibri" pitchFamily="-89" charset="0"/>
                </a:rPr>
                <a:t> (3) &lt; </a:t>
              </a:r>
              <a:r>
                <a:rPr lang="en-US" i="1">
                  <a:latin typeface="Calibri" pitchFamily="-89" charset="0"/>
                  <a:ea typeface="Calibri" pitchFamily="-89" charset="0"/>
                  <a:cs typeface="Calibri" pitchFamily="-89" charset="0"/>
                </a:rPr>
                <a:t>sen</a:t>
              </a:r>
              <a:r>
                <a:rPr lang="en-US">
                  <a:latin typeface="Calibri" pitchFamily="-89" charset="0"/>
                  <a:ea typeface="Calibri" pitchFamily="-89" charset="0"/>
                  <a:cs typeface="Calibri" pitchFamily="-89" charset="0"/>
                </a:rPr>
                <a:t>t (3)</a:t>
              </a:r>
            </a:p>
          </p:txBody>
        </p:sp>
        <p:sp>
          <p:nvSpPr>
            <p:cNvPr id="30" name="TextBox 5"/>
            <p:cNvSpPr txBox="1">
              <a:spLocks noChangeArrowheads="1"/>
            </p:cNvSpPr>
            <p:nvPr/>
          </p:nvSpPr>
          <p:spPr bwMode="auto">
            <a:xfrm>
              <a:off x="3491880" y="3861048"/>
              <a:ext cx="2374900" cy="461665"/>
            </a:xfrm>
            <a:prstGeom prst="rect">
              <a:avLst/>
            </a:prstGeom>
            <a:noFill/>
            <a:ln w="9525">
              <a:noFill/>
              <a:miter lim="800000"/>
              <a:headEnd/>
              <a:tailEnd/>
            </a:ln>
          </p:spPr>
          <p:txBody>
            <a:bodyPr wrap="square">
              <a:prstTxWarp prst="textNoShape">
                <a:avLst/>
              </a:prstTxWarp>
              <a:spAutoFit/>
            </a:bodyPr>
            <a:lstStyle/>
            <a:p>
              <a:r>
                <a:rPr lang="en-US" dirty="0" err="1">
                  <a:solidFill>
                    <a:srgbClr val="0000FF"/>
                  </a:solidFill>
                  <a:latin typeface="Calibri" pitchFamily="-89" charset="0"/>
                  <a:ea typeface="Calibri" pitchFamily="-89" charset="0"/>
                  <a:cs typeface="Calibri" pitchFamily="-89" charset="0"/>
                </a:rPr>
                <a:t>Ergebnisse</a:t>
              </a:r>
              <a:endParaRPr lang="en-US" dirty="0">
                <a:solidFill>
                  <a:srgbClr val="0000FF"/>
                </a:solidFill>
                <a:latin typeface="Calibri" pitchFamily="-89" charset="0"/>
                <a:ea typeface="Calibri" pitchFamily="-89" charset="0"/>
                <a:cs typeface="Calibri" pitchFamily="-89" charset="0"/>
              </a:endParaRPr>
            </a:p>
          </p:txBody>
        </p:sp>
        <p:sp>
          <p:nvSpPr>
            <p:cNvPr id="2" name="TextBox 1"/>
            <p:cNvSpPr txBox="1"/>
            <p:nvPr/>
          </p:nvSpPr>
          <p:spPr bwMode="auto">
            <a:xfrm>
              <a:off x="179512" y="5684560"/>
              <a:ext cx="8784976"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Hörer können zwischen A und B in 2, 3 in unterscheiden, aber wesentlich besser wenn die Paare in </a:t>
              </a:r>
              <a:r>
                <a:rPr lang="de-DE" i="1" dirty="0" err="1">
                  <a:solidFill>
                    <a:srgbClr val="000000"/>
                  </a:solidFill>
                  <a:latin typeface="Calibri" pitchFamily="-89" charset="0"/>
                  <a:ea typeface="Calibri" pitchFamily="-89" charset="0"/>
                  <a:cs typeface="Calibri" pitchFamily="-89" charset="0"/>
                </a:rPr>
                <a:t>sent</a:t>
              </a:r>
              <a:r>
                <a:rPr lang="de-DE" dirty="0">
                  <a:solidFill>
                    <a:srgbClr val="000000"/>
                  </a:solidFill>
                  <a:latin typeface="Calibri" pitchFamily="-89" charset="0"/>
                  <a:ea typeface="Calibri" pitchFamily="-89" charset="0"/>
                  <a:cs typeface="Calibri" pitchFamily="-89" charset="0"/>
                </a:rPr>
                <a:t> statt </a:t>
              </a:r>
              <a:r>
                <a:rPr lang="de-DE" i="1" dirty="0">
                  <a:solidFill>
                    <a:srgbClr val="000000"/>
                  </a:solidFill>
                  <a:latin typeface="Calibri" pitchFamily="-89" charset="0"/>
                  <a:ea typeface="Calibri" pitchFamily="-89" charset="0"/>
                  <a:cs typeface="Calibri" pitchFamily="-89" charset="0"/>
                </a:rPr>
                <a:t>send</a:t>
              </a:r>
              <a:r>
                <a:rPr lang="de-DE" dirty="0">
                  <a:solidFill>
                    <a:srgbClr val="000000"/>
                  </a:solidFill>
                  <a:latin typeface="Calibri" pitchFamily="-89" charset="0"/>
                  <a:ea typeface="Calibri" pitchFamily="-89" charset="0"/>
                  <a:cs typeface="Calibri" pitchFamily="-89" charset="0"/>
                </a:rPr>
                <a:t> eingebettet sind.</a:t>
              </a:r>
            </a:p>
          </p:txBody>
        </p:sp>
        <p:sp>
          <p:nvSpPr>
            <p:cNvPr id="33" name="TextBox 21">
              <a:extLst>
                <a:ext uri="{FF2B5EF4-FFF2-40B4-BE49-F238E27FC236}">
                  <a16:creationId xmlns:a16="http://schemas.microsoft.com/office/drawing/2014/main" id="{A0942D0B-2788-CA44-8841-27EBCEBCD4F5}"/>
                </a:ext>
              </a:extLst>
            </p:cNvPr>
            <p:cNvSpPr txBox="1">
              <a:spLocks noChangeArrowheads="1"/>
            </p:cNvSpPr>
            <p:nvPr/>
          </p:nvSpPr>
          <p:spPr bwMode="auto">
            <a:xfrm>
              <a:off x="254719" y="5103091"/>
              <a:ext cx="2305050" cy="460375"/>
            </a:xfrm>
            <a:prstGeom prst="rect">
              <a:avLst/>
            </a:prstGeom>
            <a:noFill/>
            <a:ln w="9525">
              <a:noFill/>
              <a:miter lim="800000"/>
              <a:headEnd/>
              <a:tailEnd/>
            </a:ln>
          </p:spPr>
          <p:txBody>
            <a:bodyPr>
              <a:prstTxWarp prst="textNoShape">
                <a:avLst/>
              </a:prstTxWarp>
              <a:spAutoFit/>
            </a:bodyPr>
            <a:lstStyle/>
            <a:p>
              <a:r>
                <a:rPr lang="en-US" i="1">
                  <a:latin typeface="Calibri" pitchFamily="-89" charset="0"/>
                  <a:ea typeface="Calibri" pitchFamily="-89" charset="0"/>
                  <a:cs typeface="Calibri" pitchFamily="-89" charset="0"/>
                </a:rPr>
                <a:t>send</a:t>
              </a:r>
              <a:r>
                <a:rPr lang="en-US">
                  <a:latin typeface="Calibri" pitchFamily="-89" charset="0"/>
                  <a:ea typeface="Calibri" pitchFamily="-89" charset="0"/>
                  <a:cs typeface="Calibri" pitchFamily="-89" charset="0"/>
                </a:rPr>
                <a:t>: 3 &lt; (1, 2)</a:t>
              </a:r>
            </a:p>
          </p:txBody>
        </p:sp>
        <p:sp>
          <p:nvSpPr>
            <p:cNvPr id="34" name="TextBox 22">
              <a:extLst>
                <a:ext uri="{FF2B5EF4-FFF2-40B4-BE49-F238E27FC236}">
                  <a16:creationId xmlns:a16="http://schemas.microsoft.com/office/drawing/2014/main" id="{673B6A2E-8830-164A-A38F-C44AAD751E63}"/>
                </a:ext>
              </a:extLst>
            </p:cNvPr>
            <p:cNvSpPr txBox="1">
              <a:spLocks noChangeArrowheads="1"/>
            </p:cNvSpPr>
            <p:nvPr/>
          </p:nvSpPr>
          <p:spPr bwMode="auto">
            <a:xfrm>
              <a:off x="257894" y="4744316"/>
              <a:ext cx="2663825" cy="461963"/>
            </a:xfrm>
            <a:prstGeom prst="rect">
              <a:avLst/>
            </a:prstGeom>
            <a:noFill/>
            <a:ln w="9525">
              <a:noFill/>
              <a:miter lim="800000"/>
              <a:headEnd/>
              <a:tailEnd/>
            </a:ln>
          </p:spPr>
          <p:txBody>
            <a:bodyPr>
              <a:prstTxWarp prst="textNoShape">
                <a:avLst/>
              </a:prstTxWarp>
              <a:spAutoFit/>
            </a:bodyPr>
            <a:lstStyle/>
            <a:p>
              <a:r>
                <a:rPr lang="en-US" dirty="0">
                  <a:solidFill>
                    <a:srgbClr val="0000FF"/>
                  </a:solidFill>
                  <a:latin typeface="Calibri" pitchFamily="-89" charset="0"/>
                  <a:ea typeface="Calibri" pitchFamily="-89" charset="0"/>
                  <a:cs typeface="Calibri" pitchFamily="-89" charset="0"/>
                </a:rPr>
                <a:t>Trading relationship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BBD7B3C-43AE-8B43-BD9C-2D6BA031C4F2}"/>
              </a:ext>
            </a:extLst>
          </p:cNvPr>
          <p:cNvSpPr>
            <a:spLocks/>
          </p:cNvSpPr>
          <p:nvPr/>
        </p:nvSpPr>
        <p:spPr bwMode="auto">
          <a:xfrm>
            <a:off x="1727683" y="83866"/>
            <a:ext cx="6408712"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H&amp;H Theorie (</a:t>
            </a:r>
            <a:r>
              <a:rPr lang="de-DE" dirty="0" err="1">
                <a:latin typeface="Calibri"/>
                <a:cs typeface="Calibri"/>
              </a:rPr>
              <a:t>Lindblom</a:t>
            </a:r>
            <a:r>
              <a:rPr lang="de-DE" dirty="0">
                <a:latin typeface="Calibri"/>
                <a:cs typeface="Calibri"/>
              </a:rPr>
              <a:t> et al 1995)</a:t>
            </a:r>
          </a:p>
        </p:txBody>
      </p:sp>
      <p:sp>
        <p:nvSpPr>
          <p:cNvPr id="6" name="TextBox 5">
            <a:extLst>
              <a:ext uri="{FF2B5EF4-FFF2-40B4-BE49-F238E27FC236}">
                <a16:creationId xmlns:a16="http://schemas.microsoft.com/office/drawing/2014/main" id="{FC084A05-6C01-634F-BB78-33D0D91A09D2}"/>
              </a:ext>
            </a:extLst>
          </p:cNvPr>
          <p:cNvSpPr txBox="1"/>
          <p:nvPr/>
        </p:nvSpPr>
        <p:spPr bwMode="auto">
          <a:xfrm>
            <a:off x="382788" y="867994"/>
            <a:ext cx="8136904" cy="1569660"/>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Ein Sprecher berechnet inwiefern der Hörer 'top-down' Verarbeitung einsetzen kann, und hyper- oder hypoartikuliert dementsprechend die Sprache (</a:t>
            </a:r>
            <a:r>
              <a:rPr lang="de-DE" dirty="0" err="1">
                <a:solidFill>
                  <a:srgbClr val="000000"/>
                </a:solidFill>
                <a:latin typeface="Calibri" pitchFamily="-89" charset="0"/>
                <a:ea typeface="Calibri" pitchFamily="-89" charset="0"/>
                <a:cs typeface="Calibri" pitchFamily="-89" charset="0"/>
              </a:rPr>
              <a:t>zB</a:t>
            </a:r>
            <a:r>
              <a:rPr lang="de-DE" dirty="0">
                <a:solidFill>
                  <a:srgbClr val="000000"/>
                </a:solidFill>
                <a:latin typeface="Calibri" pitchFamily="-89" charset="0"/>
                <a:ea typeface="Calibri" pitchFamily="-89" charset="0"/>
                <a:cs typeface="Calibri" pitchFamily="-89" charset="0"/>
              </a:rPr>
              <a:t> Hypo- bei vielen Funktionswörtern; Hyper- wenn man jemanden vorstellt).</a:t>
            </a:r>
          </a:p>
        </p:txBody>
      </p:sp>
      <p:sp>
        <p:nvSpPr>
          <p:cNvPr id="7" name="TextBox 6">
            <a:extLst>
              <a:ext uri="{FF2B5EF4-FFF2-40B4-BE49-F238E27FC236}">
                <a16:creationId xmlns:a16="http://schemas.microsoft.com/office/drawing/2014/main" id="{9AB659D4-37C5-144B-8F6B-CBAE18E2C416}"/>
              </a:ext>
            </a:extLst>
          </p:cNvPr>
          <p:cNvSpPr txBox="1"/>
          <p:nvPr/>
        </p:nvSpPr>
        <p:spPr bwMode="auto">
          <a:xfrm>
            <a:off x="-35195" y="2577386"/>
            <a:ext cx="3744416" cy="2308324"/>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(a) In hypoartikulierter Sprache (</a:t>
            </a:r>
            <a:r>
              <a:rPr lang="de-DE" b="1" dirty="0">
                <a:solidFill>
                  <a:srgbClr val="000000"/>
                </a:solidFill>
                <a:latin typeface="Calibri" pitchFamily="-89" charset="0"/>
                <a:ea typeface="Calibri" pitchFamily="-89" charset="0"/>
                <a:cs typeface="Calibri" pitchFamily="-89" charset="0"/>
              </a:rPr>
              <a:t>'was Modus</a:t>
            </a:r>
            <a:r>
              <a:rPr lang="de-DE" dirty="0">
                <a:solidFill>
                  <a:srgbClr val="000000"/>
                </a:solidFill>
                <a:latin typeface="Calibri" pitchFamily="-89" charset="0"/>
                <a:ea typeface="Calibri" pitchFamily="-89" charset="0"/>
                <a:cs typeface="Calibri" pitchFamily="-89" charset="0"/>
              </a:rPr>
              <a:t>'): Einsatz von top-down Verarbeitung, wenig Aufmerksamkeit auf das Sprachsignal. </a:t>
            </a:r>
          </a:p>
        </p:txBody>
      </p:sp>
      <p:sp>
        <p:nvSpPr>
          <p:cNvPr id="8" name="TextBox 7">
            <a:extLst>
              <a:ext uri="{FF2B5EF4-FFF2-40B4-BE49-F238E27FC236}">
                <a16:creationId xmlns:a16="http://schemas.microsoft.com/office/drawing/2014/main" id="{0EDAF13F-BE1E-7249-B063-7762C3DC8933}"/>
              </a:ext>
            </a:extLst>
          </p:cNvPr>
          <p:cNvSpPr txBox="1"/>
          <p:nvPr/>
        </p:nvSpPr>
        <p:spPr bwMode="auto">
          <a:xfrm>
            <a:off x="4932039" y="2577386"/>
            <a:ext cx="4032450" cy="2308324"/>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(b) In hyperartikulierter Sprache (</a:t>
            </a:r>
            <a:r>
              <a:rPr lang="de-DE" b="1" dirty="0">
                <a:solidFill>
                  <a:srgbClr val="000000"/>
                </a:solidFill>
                <a:latin typeface="Calibri" pitchFamily="-89" charset="0"/>
                <a:ea typeface="Calibri" pitchFamily="-89" charset="0"/>
                <a:cs typeface="Calibri" pitchFamily="-89" charset="0"/>
              </a:rPr>
              <a:t>wie Modus</a:t>
            </a:r>
            <a:r>
              <a:rPr lang="de-DE" dirty="0">
                <a:solidFill>
                  <a:srgbClr val="000000"/>
                </a:solidFill>
                <a:latin typeface="Calibri" pitchFamily="-89" charset="0"/>
                <a:ea typeface="Calibri" pitchFamily="-89" charset="0"/>
                <a:cs typeface="Calibri" pitchFamily="-89" charset="0"/>
              </a:rPr>
              <a:t>): eher </a:t>
            </a:r>
            <a:r>
              <a:rPr lang="de-DE" dirty="0" err="1">
                <a:solidFill>
                  <a:srgbClr val="000000"/>
                </a:solidFill>
                <a:latin typeface="Calibri" pitchFamily="-89" charset="0"/>
                <a:ea typeface="Calibri" pitchFamily="-89" charset="0"/>
                <a:cs typeface="Calibri" pitchFamily="-89" charset="0"/>
              </a:rPr>
              <a:t>Bottom-up</a:t>
            </a:r>
            <a:r>
              <a:rPr lang="de-DE" dirty="0">
                <a:solidFill>
                  <a:srgbClr val="000000"/>
                </a:solidFill>
                <a:latin typeface="Calibri" pitchFamily="-89" charset="0"/>
                <a:ea typeface="Calibri" pitchFamily="-89" charset="0"/>
                <a:cs typeface="Calibri" pitchFamily="-89" charset="0"/>
              </a:rPr>
              <a:t> Verarbeitung, der Hörer schenkt dem Sprachsignal viel Aufmerksamkeit</a:t>
            </a:r>
          </a:p>
        </p:txBody>
      </p:sp>
      <p:sp>
        <p:nvSpPr>
          <p:cNvPr id="9" name="TextBox 8">
            <a:extLst>
              <a:ext uri="{FF2B5EF4-FFF2-40B4-BE49-F238E27FC236}">
                <a16:creationId xmlns:a16="http://schemas.microsoft.com/office/drawing/2014/main" id="{53FEFA9E-0242-7D4E-BEB6-0806B7F018DC}"/>
              </a:ext>
            </a:extLst>
          </p:cNvPr>
          <p:cNvSpPr txBox="1"/>
          <p:nvPr/>
        </p:nvSpPr>
        <p:spPr bwMode="auto">
          <a:xfrm>
            <a:off x="488372" y="5301208"/>
            <a:ext cx="8136904" cy="1200329"/>
          </a:xfrm>
          <a:prstGeom prst="rect">
            <a:avLst/>
          </a:prstGeom>
          <a:noFill/>
          <a:ln w="9525">
            <a:noFill/>
            <a:miter lim="800000"/>
            <a:headEnd/>
            <a:tailEnd/>
          </a:ln>
        </p:spPr>
        <p:txBody>
          <a:bodyPr wrap="square" rtlCol="0">
            <a:prstTxWarp prst="textNoShape">
              <a:avLst/>
            </a:prstTxWarp>
            <a:spAutoFit/>
          </a:bodyPr>
          <a:lstStyle/>
          <a:p>
            <a:r>
              <a:rPr lang="de-DE" dirty="0">
                <a:solidFill>
                  <a:srgbClr val="3366FF"/>
                </a:solidFill>
                <a:latin typeface="Calibri" pitchFamily="-89" charset="0"/>
                <a:ea typeface="Calibri" pitchFamily="-89" charset="0"/>
                <a:cs typeface="Calibri" pitchFamily="-89" charset="0"/>
              </a:rPr>
              <a:t>Lautwandel</a:t>
            </a:r>
            <a:r>
              <a:rPr lang="de-DE" dirty="0">
                <a:solidFill>
                  <a:srgbClr val="000000"/>
                </a:solidFill>
                <a:latin typeface="Calibri" pitchFamily="-89" charset="0"/>
                <a:ea typeface="Calibri" pitchFamily="-89" charset="0"/>
                <a:cs typeface="Calibri" pitchFamily="-89" charset="0"/>
              </a:rPr>
              <a:t>: wenn ausnahmsweise </a:t>
            </a:r>
            <a:r>
              <a:rPr lang="de-DE" b="1" dirty="0">
                <a:solidFill>
                  <a:srgbClr val="000000"/>
                </a:solidFill>
                <a:latin typeface="Calibri" pitchFamily="-89" charset="0"/>
                <a:ea typeface="Calibri" pitchFamily="-89" charset="0"/>
                <a:cs typeface="Calibri" pitchFamily="-89" charset="0"/>
              </a:rPr>
              <a:t>das wie-Modus für (a) eingesetzt </a:t>
            </a:r>
            <a:r>
              <a:rPr lang="de-DE" dirty="0">
                <a:solidFill>
                  <a:srgbClr val="000000"/>
                </a:solidFill>
                <a:latin typeface="Calibri" pitchFamily="-89" charset="0"/>
                <a:ea typeface="Calibri" pitchFamily="-89" charset="0"/>
                <a:cs typeface="Calibri" pitchFamily="-89" charset="0"/>
              </a:rPr>
              <a:t>wird: dann kann eine neue </a:t>
            </a:r>
            <a:r>
              <a:rPr lang="de-DE" dirty="0" err="1">
                <a:solidFill>
                  <a:srgbClr val="000000"/>
                </a:solidFill>
                <a:latin typeface="Calibri" pitchFamily="-89" charset="0"/>
                <a:ea typeface="Calibri" pitchFamily="-89" charset="0"/>
                <a:cs typeface="Calibri" pitchFamily="-89" charset="0"/>
              </a:rPr>
              <a:t>Ausprachevariante</a:t>
            </a:r>
            <a:r>
              <a:rPr lang="de-DE" dirty="0">
                <a:solidFill>
                  <a:srgbClr val="000000"/>
                </a:solidFill>
                <a:latin typeface="Calibri" pitchFamily="-89" charset="0"/>
                <a:ea typeface="Calibri" pitchFamily="-89" charset="0"/>
                <a:cs typeface="Calibri" pitchFamily="-89" charset="0"/>
              </a:rPr>
              <a:t> eines Wortes dem Lexikon hinzugefügt werden.</a:t>
            </a:r>
          </a:p>
        </p:txBody>
      </p:sp>
      <p:sp>
        <p:nvSpPr>
          <p:cNvPr id="10" name="TextBox 9">
            <a:extLst>
              <a:ext uri="{FF2B5EF4-FFF2-40B4-BE49-F238E27FC236}">
                <a16:creationId xmlns:a16="http://schemas.microsoft.com/office/drawing/2014/main" id="{2B30E052-1623-8D41-A4D5-27754BA55FAB}"/>
              </a:ext>
            </a:extLst>
          </p:cNvPr>
          <p:cNvSpPr txBox="1"/>
          <p:nvPr/>
        </p:nvSpPr>
        <p:spPr bwMode="auto">
          <a:xfrm>
            <a:off x="3131840" y="3198167"/>
            <a:ext cx="1524776"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3366FF"/>
                </a:solidFill>
                <a:latin typeface="Calibri" pitchFamily="-89" charset="0"/>
                <a:ea typeface="Calibri" pitchFamily="-89" charset="0"/>
                <a:cs typeface="Calibri" pitchFamily="-89" charset="0"/>
              </a:rPr>
              <a:t>Perzeption</a:t>
            </a:r>
          </a:p>
        </p:txBody>
      </p:sp>
      <p:sp>
        <p:nvSpPr>
          <p:cNvPr id="11" name="TextBox 10">
            <a:extLst>
              <a:ext uri="{FF2B5EF4-FFF2-40B4-BE49-F238E27FC236}">
                <a16:creationId xmlns:a16="http://schemas.microsoft.com/office/drawing/2014/main" id="{7F7975E7-CE8E-304E-BE67-7BE081ACF39F}"/>
              </a:ext>
            </a:extLst>
          </p:cNvPr>
          <p:cNvSpPr txBox="1"/>
          <p:nvPr/>
        </p:nvSpPr>
        <p:spPr bwMode="auto">
          <a:xfrm>
            <a:off x="378997" y="479129"/>
            <a:ext cx="1566454" cy="461665"/>
          </a:xfrm>
          <a:prstGeom prst="rect">
            <a:avLst/>
          </a:prstGeom>
          <a:noFill/>
          <a:ln w="9525">
            <a:noFill/>
            <a:miter lim="800000"/>
            <a:headEnd/>
            <a:tailEnd/>
          </a:ln>
        </p:spPr>
        <p:txBody>
          <a:bodyPr wrap="none" rtlCol="0">
            <a:prstTxWarp prst="textNoShape">
              <a:avLst/>
            </a:prstTxWarp>
            <a:spAutoFit/>
          </a:bodyPr>
          <a:lstStyle/>
          <a:p>
            <a:r>
              <a:rPr lang="de-DE" dirty="0">
                <a:solidFill>
                  <a:srgbClr val="3366FF"/>
                </a:solidFill>
                <a:latin typeface="Calibri" pitchFamily="-89" charset="0"/>
                <a:ea typeface="Calibri" pitchFamily="-89" charset="0"/>
                <a:cs typeface="Calibri" pitchFamily="-89" charset="0"/>
              </a:rPr>
              <a:t>Produktion</a:t>
            </a:r>
          </a:p>
        </p:txBody>
      </p:sp>
    </p:spTree>
    <p:extLst>
      <p:ext uri="{BB962C8B-B14F-4D97-AF65-F5344CB8AC3E}">
        <p14:creationId xmlns:p14="http://schemas.microsoft.com/office/powerpoint/2010/main" val="251900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C9BD999-0E7B-F14B-AE05-A5545DFE6C58}"/>
              </a:ext>
            </a:extLst>
          </p:cNvPr>
          <p:cNvSpPr>
            <a:spLocks/>
          </p:cNvSpPr>
          <p:nvPr/>
        </p:nvSpPr>
        <p:spPr bwMode="auto">
          <a:xfrm>
            <a:off x="2339752" y="187740"/>
            <a:ext cx="3939150"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H&amp;H Theorie</a:t>
            </a:r>
          </a:p>
        </p:txBody>
      </p:sp>
      <p:sp>
        <p:nvSpPr>
          <p:cNvPr id="5" name="TextBox 4">
            <a:extLst>
              <a:ext uri="{FF2B5EF4-FFF2-40B4-BE49-F238E27FC236}">
                <a16:creationId xmlns:a16="http://schemas.microsoft.com/office/drawing/2014/main" id="{FF972135-414E-F249-8B60-8BD4D427BE4D}"/>
              </a:ext>
            </a:extLst>
          </p:cNvPr>
          <p:cNvSpPr txBox="1"/>
          <p:nvPr/>
        </p:nvSpPr>
        <p:spPr bwMode="auto">
          <a:xfrm>
            <a:off x="356084" y="4918107"/>
            <a:ext cx="8424936" cy="1569660"/>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Laut </a:t>
            </a:r>
            <a:r>
              <a:rPr lang="de-DE" dirty="0" err="1">
                <a:solidFill>
                  <a:srgbClr val="000000"/>
                </a:solidFill>
                <a:latin typeface="Calibri" pitchFamily="-89" charset="0"/>
                <a:ea typeface="Calibri" pitchFamily="-89" charset="0"/>
                <a:cs typeface="Calibri" pitchFamily="-89" charset="0"/>
              </a:rPr>
              <a:t>Trudgill</a:t>
            </a:r>
            <a:r>
              <a:rPr lang="de-DE" dirty="0">
                <a:solidFill>
                  <a:srgbClr val="000000"/>
                </a:solidFill>
                <a:latin typeface="Calibri" pitchFamily="-89" charset="0"/>
                <a:ea typeface="Calibri" pitchFamily="-89" charset="0"/>
                <a:cs typeface="Calibri" pitchFamily="-89" charset="0"/>
              </a:rPr>
              <a:t> (2011) entwickeln isolierte Sprachen mit einer kleiner Bevölkerung über einen langen Zeitraum oft eine komplexe Phonologie (weil so oft hypoartikuliert werden kann – vor allem wenn sich fast alle in der Gemeinschaft gut kennen).</a:t>
            </a:r>
          </a:p>
        </p:txBody>
      </p:sp>
      <p:sp>
        <p:nvSpPr>
          <p:cNvPr id="6" name="TextBox 5">
            <a:extLst>
              <a:ext uri="{FF2B5EF4-FFF2-40B4-BE49-F238E27FC236}">
                <a16:creationId xmlns:a16="http://schemas.microsoft.com/office/drawing/2014/main" id="{A9F5E961-0C8F-F142-9FC4-8745918464A2}"/>
              </a:ext>
            </a:extLst>
          </p:cNvPr>
          <p:cNvSpPr txBox="1"/>
          <p:nvPr/>
        </p:nvSpPr>
        <p:spPr bwMode="auto">
          <a:xfrm>
            <a:off x="356084" y="4434877"/>
            <a:ext cx="5472608"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3366FF"/>
                </a:solidFill>
                <a:latin typeface="Calibri" pitchFamily="-89" charset="0"/>
                <a:ea typeface="Calibri" pitchFamily="-89" charset="0"/>
                <a:cs typeface="Calibri" pitchFamily="-89" charset="0"/>
              </a:rPr>
              <a:t>Soziolinguistische Typologie</a:t>
            </a:r>
          </a:p>
        </p:txBody>
      </p:sp>
      <p:sp>
        <p:nvSpPr>
          <p:cNvPr id="7" name="TextBox 6">
            <a:extLst>
              <a:ext uri="{FF2B5EF4-FFF2-40B4-BE49-F238E27FC236}">
                <a16:creationId xmlns:a16="http://schemas.microsoft.com/office/drawing/2014/main" id="{241895BA-775A-584D-992A-3CA3869319A6}"/>
              </a:ext>
            </a:extLst>
          </p:cNvPr>
          <p:cNvSpPr txBox="1"/>
          <p:nvPr/>
        </p:nvSpPr>
        <p:spPr bwMode="auto">
          <a:xfrm>
            <a:off x="287524" y="773951"/>
            <a:ext cx="2808312" cy="461665"/>
          </a:xfrm>
          <a:prstGeom prst="rect">
            <a:avLst/>
          </a:prstGeom>
          <a:noFill/>
          <a:ln w="9525">
            <a:noFill/>
            <a:miter lim="800000"/>
            <a:headEnd/>
            <a:tailEnd/>
          </a:ln>
        </p:spPr>
        <p:txBody>
          <a:bodyPr wrap="square" rtlCol="0">
            <a:prstTxWarp prst="textNoShape">
              <a:avLst/>
            </a:prstTxWarp>
            <a:spAutoFit/>
          </a:bodyPr>
          <a:lstStyle/>
          <a:p>
            <a:r>
              <a:rPr lang="de-DE" dirty="0">
                <a:solidFill>
                  <a:srgbClr val="3366FF"/>
                </a:solidFill>
                <a:latin typeface="Calibri" pitchFamily="-89" charset="0"/>
                <a:ea typeface="Calibri" pitchFamily="-89" charset="0"/>
                <a:cs typeface="Calibri" pitchFamily="-89" charset="0"/>
              </a:rPr>
              <a:t>Beziehung zu </a:t>
            </a:r>
            <a:r>
              <a:rPr lang="de-DE" dirty="0" err="1">
                <a:solidFill>
                  <a:srgbClr val="3366FF"/>
                </a:solidFill>
                <a:latin typeface="Calibri" pitchFamily="-89" charset="0"/>
                <a:ea typeface="Calibri" pitchFamily="-89" charset="0"/>
                <a:cs typeface="Calibri" pitchFamily="-89" charset="0"/>
              </a:rPr>
              <a:t>Ohala</a:t>
            </a:r>
            <a:endParaRPr lang="de-DE" dirty="0">
              <a:solidFill>
                <a:srgbClr val="3366FF"/>
              </a:solidFill>
              <a:latin typeface="Calibri" pitchFamily="-89" charset="0"/>
              <a:ea typeface="Calibri" pitchFamily="-89" charset="0"/>
              <a:cs typeface="Calibri" pitchFamily="-89" charset="0"/>
            </a:endParaRPr>
          </a:p>
        </p:txBody>
      </p:sp>
      <p:sp>
        <p:nvSpPr>
          <p:cNvPr id="8" name="Rectangle 7">
            <a:extLst>
              <a:ext uri="{FF2B5EF4-FFF2-40B4-BE49-F238E27FC236}">
                <a16:creationId xmlns:a16="http://schemas.microsoft.com/office/drawing/2014/main" id="{9B89CB1C-9A2B-2744-9CD2-907BA380CF58}"/>
              </a:ext>
            </a:extLst>
          </p:cNvPr>
          <p:cNvSpPr/>
          <p:nvPr/>
        </p:nvSpPr>
        <p:spPr>
          <a:xfrm>
            <a:off x="287524" y="1155063"/>
            <a:ext cx="8856476" cy="830997"/>
          </a:xfrm>
          <a:prstGeom prst="rect">
            <a:avLst/>
          </a:prstGeom>
        </p:spPr>
        <p:txBody>
          <a:bodyPr wrap="square">
            <a:spAutoFit/>
          </a:bodyPr>
          <a:lstStyle/>
          <a:p>
            <a:r>
              <a:rPr lang="de-DE" dirty="0">
                <a:latin typeface="Calibri" panose="020F0502020204030204" pitchFamily="34" charset="0"/>
                <a:cs typeface="Calibri" panose="020F0502020204030204" pitchFamily="34" charset="0"/>
              </a:rPr>
              <a:t>In beiden Fällen entsteht Lautwandel aufgrund von einem Fehler in dem </a:t>
            </a:r>
            <a:r>
              <a:rPr lang="de-DE" b="1" dirty="0" err="1">
                <a:latin typeface="Calibri" panose="020F0502020204030204" pitchFamily="34" charset="0"/>
                <a:cs typeface="Calibri" panose="020F0502020204030204" pitchFamily="34" charset="0"/>
              </a:rPr>
              <a:t>dekontextualisiert</a:t>
            </a:r>
            <a:r>
              <a:rPr lang="de-DE" b="1"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wird (</a:t>
            </a:r>
            <a:r>
              <a:rPr lang="de-DE" dirty="0" err="1">
                <a:latin typeface="Calibri" panose="020F0502020204030204" pitchFamily="34" charset="0"/>
                <a:cs typeface="Calibri" panose="020F0502020204030204" pitchFamily="34" charset="0"/>
              </a:rPr>
              <a:t>Ohala</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Koartikulation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Lindblom</a:t>
            </a:r>
            <a:r>
              <a:rPr lang="de-DE" dirty="0">
                <a:latin typeface="Calibri" panose="020F0502020204030204" pitchFamily="34" charset="0"/>
                <a:cs typeface="Calibri" panose="020F0502020204030204" pitchFamily="34" charset="0"/>
              </a:rPr>
              <a:t>: H&amp;H).</a:t>
            </a:r>
          </a:p>
        </p:txBody>
      </p:sp>
      <p:sp>
        <p:nvSpPr>
          <p:cNvPr id="9" name="TextBox 8">
            <a:extLst>
              <a:ext uri="{FF2B5EF4-FFF2-40B4-BE49-F238E27FC236}">
                <a16:creationId xmlns:a16="http://schemas.microsoft.com/office/drawing/2014/main" id="{33D89601-429F-E64A-9D54-B2E3743171D8}"/>
              </a:ext>
            </a:extLst>
          </p:cNvPr>
          <p:cNvSpPr txBox="1"/>
          <p:nvPr/>
        </p:nvSpPr>
        <p:spPr bwMode="auto">
          <a:xfrm>
            <a:off x="287524" y="2530559"/>
            <a:ext cx="4929100" cy="461665"/>
          </a:xfrm>
          <a:prstGeom prst="rect">
            <a:avLst/>
          </a:prstGeom>
          <a:noFill/>
          <a:ln w="9525">
            <a:noFill/>
            <a:miter lim="800000"/>
            <a:headEnd/>
            <a:tailEnd/>
          </a:ln>
        </p:spPr>
        <p:txBody>
          <a:bodyPr wrap="square" rtlCol="0">
            <a:prstTxWarp prst="textNoShape">
              <a:avLst/>
            </a:prstTxWarp>
            <a:spAutoFit/>
          </a:bodyPr>
          <a:lstStyle/>
          <a:p>
            <a:r>
              <a:rPr lang="de-DE" dirty="0" err="1">
                <a:solidFill>
                  <a:srgbClr val="3366FF"/>
                </a:solidFill>
                <a:latin typeface="Calibri" pitchFamily="-89" charset="0"/>
                <a:ea typeface="Calibri" pitchFamily="-89" charset="0"/>
                <a:cs typeface="Calibri" pitchFamily="-89" charset="0"/>
              </a:rPr>
              <a:t>Neogrammarian</a:t>
            </a:r>
            <a:r>
              <a:rPr lang="de-DE" dirty="0">
                <a:solidFill>
                  <a:srgbClr val="3366FF"/>
                </a:solidFill>
                <a:latin typeface="Calibri" pitchFamily="-89" charset="0"/>
                <a:ea typeface="Calibri" pitchFamily="-89" charset="0"/>
                <a:cs typeface="Calibri" pitchFamily="-89" charset="0"/>
              </a:rPr>
              <a:t>-Hypothese</a:t>
            </a:r>
          </a:p>
        </p:txBody>
      </p:sp>
      <p:sp>
        <p:nvSpPr>
          <p:cNvPr id="11" name="TextBox 10">
            <a:extLst>
              <a:ext uri="{FF2B5EF4-FFF2-40B4-BE49-F238E27FC236}">
                <a16:creationId xmlns:a16="http://schemas.microsoft.com/office/drawing/2014/main" id="{E037234F-D450-1643-8D25-762278CB1E86}"/>
              </a:ext>
            </a:extLst>
          </p:cNvPr>
          <p:cNvSpPr txBox="1"/>
          <p:nvPr/>
        </p:nvSpPr>
        <p:spPr bwMode="auto">
          <a:xfrm>
            <a:off x="287524" y="2919110"/>
            <a:ext cx="7992887" cy="1200329"/>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Contra diese Hypothese ändern sich in </a:t>
            </a:r>
            <a:r>
              <a:rPr lang="de-DE" dirty="0" err="1">
                <a:solidFill>
                  <a:srgbClr val="000000"/>
                </a:solidFill>
                <a:latin typeface="Calibri" pitchFamily="-89" charset="0"/>
                <a:ea typeface="Calibri" pitchFamily="-89" charset="0"/>
                <a:cs typeface="Calibri" pitchFamily="-89" charset="0"/>
              </a:rPr>
              <a:t>Lindbloms</a:t>
            </a:r>
            <a:r>
              <a:rPr lang="de-DE" dirty="0">
                <a:solidFill>
                  <a:srgbClr val="000000"/>
                </a:solidFill>
                <a:latin typeface="Calibri" pitchFamily="-89" charset="0"/>
                <a:ea typeface="Calibri" pitchFamily="-89" charset="0"/>
                <a:cs typeface="Calibri" pitchFamily="-89" charset="0"/>
              </a:rPr>
              <a:t> Modell nicht alle Wörter gleichzeitig: vor allem </a:t>
            </a:r>
            <a:r>
              <a:rPr lang="de-DE" b="1" dirty="0">
                <a:solidFill>
                  <a:srgbClr val="000000"/>
                </a:solidFill>
                <a:latin typeface="Calibri" pitchFamily="-89" charset="0"/>
                <a:ea typeface="Calibri" pitchFamily="-89" charset="0"/>
                <a:cs typeface="Calibri" pitchFamily="-89" charset="0"/>
              </a:rPr>
              <a:t>häufige Wörter ändern sich zuerst</a:t>
            </a:r>
            <a:r>
              <a:rPr lang="de-DE" dirty="0">
                <a:solidFill>
                  <a:srgbClr val="000000"/>
                </a:solidFill>
                <a:latin typeface="Calibri" pitchFamily="-89" charset="0"/>
                <a:ea typeface="Calibri" pitchFamily="-89" charset="0"/>
                <a:cs typeface="Calibri" pitchFamily="-89" charset="0"/>
              </a:rPr>
              <a:t> laut </a:t>
            </a:r>
            <a:r>
              <a:rPr lang="de-DE" dirty="0" err="1">
                <a:solidFill>
                  <a:srgbClr val="000000"/>
                </a:solidFill>
                <a:latin typeface="Calibri" pitchFamily="-89" charset="0"/>
                <a:ea typeface="Calibri" pitchFamily="-89" charset="0"/>
                <a:cs typeface="Calibri" pitchFamily="-89" charset="0"/>
              </a:rPr>
              <a:t>Lindblom</a:t>
            </a:r>
            <a:r>
              <a:rPr lang="de-DE" dirty="0">
                <a:solidFill>
                  <a:srgbClr val="000000"/>
                </a:solidFill>
                <a:latin typeface="Calibri" pitchFamily="-89" charset="0"/>
                <a:ea typeface="Calibri" pitchFamily="-89" charset="0"/>
                <a:cs typeface="Calibri" pitchFamily="-89" charset="0"/>
              </a:rPr>
              <a:t>, da diese öfters hypoartikuliert wird</a:t>
            </a:r>
          </a:p>
        </p:txBody>
      </p:sp>
    </p:spTree>
    <p:extLst>
      <p:ext uri="{BB962C8B-B14F-4D97-AF65-F5344CB8AC3E}">
        <p14:creationId xmlns:p14="http://schemas.microsoft.com/office/powerpoint/2010/main" val="385224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F9968EE-5E17-B248-BBF4-9DA936858D26}"/>
              </a:ext>
            </a:extLst>
          </p:cNvPr>
          <p:cNvSpPr>
            <a:spLocks/>
          </p:cNvSpPr>
          <p:nvPr/>
        </p:nvSpPr>
        <p:spPr bwMode="auto">
          <a:xfrm>
            <a:off x="1547664" y="144016"/>
            <a:ext cx="5307302" cy="4766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40639" bIns="0"/>
          <a:lstStyle/>
          <a:p>
            <a:pPr>
              <a:defRPr/>
            </a:pPr>
            <a:r>
              <a:rPr lang="de-DE" dirty="0">
                <a:latin typeface="Calibri"/>
                <a:cs typeface="Calibri"/>
              </a:rPr>
              <a:t>Lautwandel und H&amp;H Theorie, Adaption.</a:t>
            </a:r>
          </a:p>
        </p:txBody>
      </p:sp>
      <p:sp>
        <p:nvSpPr>
          <p:cNvPr id="5" name="TextBox 4">
            <a:extLst>
              <a:ext uri="{FF2B5EF4-FFF2-40B4-BE49-F238E27FC236}">
                <a16:creationId xmlns:a16="http://schemas.microsoft.com/office/drawing/2014/main" id="{CEABFDC5-0E35-8947-9A91-6FE951F93137}"/>
              </a:ext>
            </a:extLst>
          </p:cNvPr>
          <p:cNvSpPr txBox="1"/>
          <p:nvPr/>
        </p:nvSpPr>
        <p:spPr bwMode="auto">
          <a:xfrm>
            <a:off x="84902" y="614678"/>
            <a:ext cx="9527658" cy="830997"/>
          </a:xfrm>
          <a:prstGeom prst="rect">
            <a:avLst/>
          </a:prstGeom>
          <a:noFill/>
          <a:ln w="9525">
            <a:noFill/>
            <a:miter lim="800000"/>
            <a:headEnd/>
            <a:tailEnd/>
          </a:ln>
        </p:spPr>
        <p:txBody>
          <a:bodyPr wrap="square" rtlCol="0">
            <a:prstTxWarp prst="textNoShape">
              <a:avLst/>
            </a:prstTxWarp>
            <a:spAutoFit/>
          </a:bodyPr>
          <a:lstStyle/>
          <a:p>
            <a:r>
              <a:rPr lang="de-DE" dirty="0" err="1">
                <a:solidFill>
                  <a:srgbClr val="000000"/>
                </a:solidFill>
                <a:latin typeface="Calibri" pitchFamily="-89" charset="0"/>
                <a:ea typeface="Calibri" pitchFamily="-89" charset="0"/>
                <a:cs typeface="Calibri" pitchFamily="-89" charset="0"/>
              </a:rPr>
              <a:t>Lindblom</a:t>
            </a:r>
            <a:r>
              <a:rPr lang="de-DE" dirty="0">
                <a:solidFill>
                  <a:srgbClr val="000000"/>
                </a:solidFill>
                <a:latin typeface="Calibri" pitchFamily="-89" charset="0"/>
                <a:ea typeface="Calibri" pitchFamily="-89" charset="0"/>
                <a:cs typeface="Calibri" pitchFamily="-89" charset="0"/>
              </a:rPr>
              <a:t>: Lautwandel ist adaptiv (eventuell biologisch) und entsteht aus der Anpassung der Produktion an die Bedürfnisse des Hörers/Umfelds.</a:t>
            </a:r>
          </a:p>
        </p:txBody>
      </p:sp>
      <p:sp>
        <p:nvSpPr>
          <p:cNvPr id="6" name="TextBox 5">
            <a:extLst>
              <a:ext uri="{FF2B5EF4-FFF2-40B4-BE49-F238E27FC236}">
                <a16:creationId xmlns:a16="http://schemas.microsoft.com/office/drawing/2014/main" id="{1EFF3D81-A621-BC47-9450-41FCA3114027}"/>
              </a:ext>
            </a:extLst>
          </p:cNvPr>
          <p:cNvSpPr txBox="1"/>
          <p:nvPr/>
        </p:nvSpPr>
        <p:spPr bwMode="auto">
          <a:xfrm>
            <a:off x="84902" y="1550677"/>
            <a:ext cx="9252519" cy="830997"/>
          </a:xfrm>
          <a:prstGeom prst="rect">
            <a:avLst/>
          </a:prstGeom>
          <a:noFill/>
          <a:ln w="9525">
            <a:noFill/>
            <a:miter lim="800000"/>
            <a:headEnd/>
            <a:tailEnd/>
          </a:ln>
        </p:spPr>
        <p:txBody>
          <a:bodyPr wrap="square" rtlCol="0">
            <a:prstTxWarp prst="textNoShape">
              <a:avLst/>
            </a:prstTxWarp>
            <a:spAutoFit/>
          </a:bodyPr>
          <a:lstStyle/>
          <a:p>
            <a:r>
              <a:rPr lang="de-DE" dirty="0" err="1">
                <a:solidFill>
                  <a:srgbClr val="000000"/>
                </a:solidFill>
                <a:latin typeface="Calibri" pitchFamily="-89" charset="0"/>
                <a:ea typeface="Calibri" pitchFamily="-89" charset="0"/>
                <a:cs typeface="Calibri" pitchFamily="-89" charset="0"/>
              </a:rPr>
              <a:t>Ohala</a:t>
            </a:r>
            <a:r>
              <a:rPr lang="de-DE" dirty="0">
                <a:solidFill>
                  <a:srgbClr val="000000"/>
                </a:solidFill>
                <a:latin typeface="Calibri" pitchFamily="-89" charset="0"/>
                <a:ea typeface="Calibri" pitchFamily="-89" charset="0"/>
                <a:cs typeface="Calibri" pitchFamily="-89" charset="0"/>
              </a:rPr>
              <a:t>: Lautwandel ist aber </a:t>
            </a:r>
            <a:r>
              <a:rPr lang="de-DE" i="1" dirty="0">
                <a:solidFill>
                  <a:srgbClr val="000000"/>
                </a:solidFill>
                <a:latin typeface="Calibri" pitchFamily="-89" charset="0"/>
                <a:ea typeface="Calibri" pitchFamily="-89" charset="0"/>
                <a:cs typeface="Calibri" pitchFamily="-89" charset="0"/>
              </a:rPr>
              <a:t>nur beschränkt</a:t>
            </a:r>
            <a:r>
              <a:rPr lang="de-DE" dirty="0">
                <a:solidFill>
                  <a:srgbClr val="000000"/>
                </a:solidFill>
                <a:latin typeface="Calibri" pitchFamily="-89" charset="0"/>
                <a:ea typeface="Calibri" pitchFamily="-89" charset="0"/>
                <a:cs typeface="Calibri" pitchFamily="-89" charset="0"/>
              </a:rPr>
              <a:t> (wenn überhaupt) adaptiv im biologischen Sinne.</a:t>
            </a:r>
          </a:p>
        </p:txBody>
      </p:sp>
      <p:sp>
        <p:nvSpPr>
          <p:cNvPr id="7" name="TextBox 6">
            <a:extLst>
              <a:ext uri="{FF2B5EF4-FFF2-40B4-BE49-F238E27FC236}">
                <a16:creationId xmlns:a16="http://schemas.microsoft.com/office/drawing/2014/main" id="{9D9DB8F3-665C-394B-83E7-A29C0953C28A}"/>
              </a:ext>
            </a:extLst>
          </p:cNvPr>
          <p:cNvSpPr txBox="1"/>
          <p:nvPr/>
        </p:nvSpPr>
        <p:spPr bwMode="auto">
          <a:xfrm>
            <a:off x="804982" y="2486676"/>
            <a:ext cx="7632848" cy="830997"/>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1. Adaption in </a:t>
            </a:r>
            <a:r>
              <a:rPr lang="de-DE" dirty="0" err="1">
                <a:solidFill>
                  <a:srgbClr val="000000"/>
                </a:solidFill>
                <a:latin typeface="Calibri" pitchFamily="-89" charset="0"/>
                <a:ea typeface="Calibri" pitchFamily="-89" charset="0"/>
                <a:cs typeface="Calibri" pitchFamily="-89" charset="0"/>
              </a:rPr>
              <a:t>Lindblom</a:t>
            </a:r>
            <a:r>
              <a:rPr lang="de-DE" dirty="0">
                <a:solidFill>
                  <a:srgbClr val="000000"/>
                </a:solidFill>
                <a:latin typeface="Calibri" pitchFamily="-89" charset="0"/>
                <a:ea typeface="Calibri" pitchFamily="-89" charset="0"/>
                <a:cs typeface="Calibri" pitchFamily="-89" charset="0"/>
              </a:rPr>
              <a:t> ist eher die biologisch kurzfristige Sorte: z.B. Schwitzen um abzukühlen. </a:t>
            </a:r>
          </a:p>
        </p:txBody>
      </p:sp>
      <p:sp>
        <p:nvSpPr>
          <p:cNvPr id="8" name="TextBox 7">
            <a:extLst>
              <a:ext uri="{FF2B5EF4-FFF2-40B4-BE49-F238E27FC236}">
                <a16:creationId xmlns:a16="http://schemas.microsoft.com/office/drawing/2014/main" id="{A3930F0B-23C3-C94E-886A-53B23433DC6B}"/>
              </a:ext>
            </a:extLst>
          </p:cNvPr>
          <p:cNvSpPr txBox="1"/>
          <p:nvPr/>
        </p:nvSpPr>
        <p:spPr bwMode="auto">
          <a:xfrm>
            <a:off x="804982" y="3437296"/>
            <a:ext cx="7632848" cy="1569660"/>
          </a:xfrm>
          <a:prstGeom prst="rect">
            <a:avLst/>
          </a:prstGeom>
          <a:noFill/>
          <a:ln w="9525">
            <a:noFill/>
            <a:miter lim="800000"/>
            <a:headEnd/>
            <a:tailEnd/>
          </a:ln>
        </p:spPr>
        <p:txBody>
          <a:bodyPr wrap="square" rtlCol="0">
            <a:prstTxWarp prst="textNoShape">
              <a:avLst/>
            </a:prstTxWarp>
            <a:spAutoFit/>
          </a:bodyPr>
          <a:lstStyle/>
          <a:p>
            <a:r>
              <a:rPr lang="de-DE" dirty="0">
                <a:solidFill>
                  <a:srgbClr val="000000"/>
                </a:solidFill>
                <a:latin typeface="Calibri" pitchFamily="-89" charset="0"/>
                <a:ea typeface="Calibri" pitchFamily="-89" charset="0"/>
                <a:cs typeface="Calibri" pitchFamily="-89" charset="0"/>
              </a:rPr>
              <a:t>2. Wenn adaptiv, dann ist Lautwandel eher Gen-Mutation ähnlicher, wodurch genetische Änderung also eine kategoriale Änderung aufgrund der Anpassung an die Umgebung stattfindet – z.B. Okapi vs. Giraffe.</a:t>
            </a:r>
          </a:p>
        </p:txBody>
      </p:sp>
      <p:pic>
        <p:nvPicPr>
          <p:cNvPr id="1026" name="Picture 2" descr="upload.wikimedia.org/wikipedia/commons/1/18/Oka...">
            <a:extLst>
              <a:ext uri="{FF2B5EF4-FFF2-40B4-BE49-F238E27FC236}">
                <a16:creationId xmlns:a16="http://schemas.microsoft.com/office/drawing/2014/main" id="{9FD1739E-4E46-CE49-AE65-D68A0067F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102" y="5126578"/>
            <a:ext cx="1575910" cy="1368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B4BF3D3-12D8-AC40-9A9D-8923795C6292}"/>
              </a:ext>
            </a:extLst>
          </p:cNvPr>
          <p:cNvPicPr>
            <a:picLocks noChangeAspect="1"/>
          </p:cNvPicPr>
          <p:nvPr/>
        </p:nvPicPr>
        <p:blipFill rotWithShape="1">
          <a:blip r:embed="rId3"/>
          <a:srcRect l="31096"/>
          <a:stretch/>
        </p:blipFill>
        <p:spPr>
          <a:xfrm>
            <a:off x="4405382" y="5126579"/>
            <a:ext cx="1683402" cy="1368152"/>
          </a:xfrm>
          <a:prstGeom prst="rect">
            <a:avLst/>
          </a:prstGeom>
        </p:spPr>
      </p:pic>
    </p:spTree>
    <p:extLst>
      <p:ext uri="{BB962C8B-B14F-4D97-AF65-F5344CB8AC3E}">
        <p14:creationId xmlns:p14="http://schemas.microsoft.com/office/powerpoint/2010/main" val="16407447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wrap="square" rtlCol="0">
        <a:prstTxWarp prst="textNoShape">
          <a:avLst/>
        </a:prstTxWarp>
        <a:spAutoFit/>
      </a:bodyPr>
      <a:lstStyle>
        <a:defPPr>
          <a:defRPr dirty="0" smtClean="0">
            <a:solidFill>
              <a:srgbClr val="000000"/>
            </a:solidFill>
            <a:latin typeface="Calibri" pitchFamily="-89" charset="0"/>
            <a:ea typeface="Calibri" pitchFamily="-89" charset="0"/>
            <a:cs typeface="Calibri" pitchFamily="-89"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10346</TotalTime>
  <Words>2267</Words>
  <Application>Microsoft Macintosh PowerPoint</Application>
  <PresentationFormat>On-screen Show (4:3)</PresentationFormat>
  <Paragraphs>175</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ipsk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Microsoft Office User</cp:lastModifiedBy>
  <cp:revision>520</cp:revision>
  <dcterms:created xsi:type="dcterms:W3CDTF">2018-11-15T14:16:52Z</dcterms:created>
  <dcterms:modified xsi:type="dcterms:W3CDTF">2020-11-13T05:18:22Z</dcterms:modified>
</cp:coreProperties>
</file>