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60" r:id="rId2"/>
    <p:sldId id="501" r:id="rId3"/>
    <p:sldId id="513" r:id="rId4"/>
    <p:sldId id="503" r:id="rId5"/>
    <p:sldId id="506" r:id="rId6"/>
    <p:sldId id="507" r:id="rId7"/>
    <p:sldId id="508" r:id="rId8"/>
    <p:sldId id="505" r:id="rId9"/>
    <p:sldId id="510" r:id="rId10"/>
    <p:sldId id="511" r:id="rId11"/>
    <p:sldId id="504" r:id="rId12"/>
    <p:sldId id="509" r:id="rId13"/>
    <p:sldId id="512" r:id="rId14"/>
    <p:sldId id="485" r:id="rId15"/>
    <p:sldId id="459" r:id="rId16"/>
    <p:sldId id="487" r:id="rId17"/>
    <p:sldId id="500" r:id="rId18"/>
    <p:sldId id="489" r:id="rId19"/>
    <p:sldId id="491" r:id="rId20"/>
    <p:sldId id="493" r:id="rId21"/>
    <p:sldId id="496" r:id="rId22"/>
    <p:sldId id="494" r:id="rId23"/>
    <p:sldId id="495" r:id="rId24"/>
    <p:sldId id="526" r:id="rId25"/>
    <p:sldId id="527" r:id="rId26"/>
    <p:sldId id="528" r:id="rId27"/>
    <p:sldId id="529" r:id="rId28"/>
    <p:sldId id="520" r:id="rId29"/>
    <p:sldId id="524" r:id="rId30"/>
    <p:sldId id="525" r:id="rId31"/>
    <p:sldId id="521" r:id="rId32"/>
    <p:sldId id="522" r:id="rId33"/>
    <p:sldId id="523" r:id="rId34"/>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Arial" pitchFamily="-89" charset="0"/>
        <a:ea typeface="ＭＳ Ｐゴシック" pitchFamily="-89" charset="-128"/>
        <a:cs typeface="ＭＳ Ｐゴシック" pitchFamily="-89" charset="-128"/>
      </a:defRPr>
    </a:lvl1pPr>
    <a:lvl2pPr marL="457200" algn="l" rtl="0" fontAlgn="base">
      <a:spcBef>
        <a:spcPct val="0"/>
      </a:spcBef>
      <a:spcAft>
        <a:spcPct val="0"/>
      </a:spcAft>
      <a:defRPr sz="2400" kern="1200">
        <a:solidFill>
          <a:schemeClr val="tx1"/>
        </a:solidFill>
        <a:latin typeface="Arial" pitchFamily="-89" charset="0"/>
        <a:ea typeface="ＭＳ Ｐゴシック" pitchFamily="-89" charset="-128"/>
        <a:cs typeface="ＭＳ Ｐゴシック" pitchFamily="-89" charset="-128"/>
      </a:defRPr>
    </a:lvl2pPr>
    <a:lvl3pPr marL="914400" algn="l" rtl="0" fontAlgn="base">
      <a:spcBef>
        <a:spcPct val="0"/>
      </a:spcBef>
      <a:spcAft>
        <a:spcPct val="0"/>
      </a:spcAft>
      <a:defRPr sz="2400" kern="1200">
        <a:solidFill>
          <a:schemeClr val="tx1"/>
        </a:solidFill>
        <a:latin typeface="Arial" pitchFamily="-89" charset="0"/>
        <a:ea typeface="ＭＳ Ｐゴシック" pitchFamily="-89" charset="-128"/>
        <a:cs typeface="ＭＳ Ｐゴシック" pitchFamily="-89" charset="-128"/>
      </a:defRPr>
    </a:lvl3pPr>
    <a:lvl4pPr marL="1371600" algn="l" rtl="0" fontAlgn="base">
      <a:spcBef>
        <a:spcPct val="0"/>
      </a:spcBef>
      <a:spcAft>
        <a:spcPct val="0"/>
      </a:spcAft>
      <a:defRPr sz="2400" kern="1200">
        <a:solidFill>
          <a:schemeClr val="tx1"/>
        </a:solidFill>
        <a:latin typeface="Arial" pitchFamily="-89" charset="0"/>
        <a:ea typeface="ＭＳ Ｐゴシック" pitchFamily="-89" charset="-128"/>
        <a:cs typeface="ＭＳ Ｐゴシック" pitchFamily="-89" charset="-128"/>
      </a:defRPr>
    </a:lvl4pPr>
    <a:lvl5pPr marL="1828800" algn="l" rtl="0" fontAlgn="base">
      <a:spcBef>
        <a:spcPct val="0"/>
      </a:spcBef>
      <a:spcAft>
        <a:spcPct val="0"/>
      </a:spcAft>
      <a:defRPr sz="2400" kern="1200">
        <a:solidFill>
          <a:schemeClr val="tx1"/>
        </a:solidFill>
        <a:latin typeface="Arial" pitchFamily="-89" charset="0"/>
        <a:ea typeface="ＭＳ Ｐゴシック" pitchFamily="-89" charset="-128"/>
        <a:cs typeface="ＭＳ Ｐゴシック" pitchFamily="-89" charset="-128"/>
      </a:defRPr>
    </a:lvl5pPr>
    <a:lvl6pPr marL="2286000" algn="l" defTabSz="457200" rtl="0" eaLnBrk="1" latinLnBrk="0" hangingPunct="1">
      <a:defRPr sz="2400" kern="1200">
        <a:solidFill>
          <a:schemeClr val="tx1"/>
        </a:solidFill>
        <a:latin typeface="Arial" pitchFamily="-89" charset="0"/>
        <a:ea typeface="ＭＳ Ｐゴシック" pitchFamily="-89" charset="-128"/>
        <a:cs typeface="ＭＳ Ｐゴシック" pitchFamily="-89" charset="-128"/>
      </a:defRPr>
    </a:lvl6pPr>
    <a:lvl7pPr marL="2743200" algn="l" defTabSz="457200" rtl="0" eaLnBrk="1" latinLnBrk="0" hangingPunct="1">
      <a:defRPr sz="2400" kern="1200">
        <a:solidFill>
          <a:schemeClr val="tx1"/>
        </a:solidFill>
        <a:latin typeface="Arial" pitchFamily="-89" charset="0"/>
        <a:ea typeface="ＭＳ Ｐゴシック" pitchFamily="-89" charset="-128"/>
        <a:cs typeface="ＭＳ Ｐゴシック" pitchFamily="-89" charset="-128"/>
      </a:defRPr>
    </a:lvl7pPr>
    <a:lvl8pPr marL="3200400" algn="l" defTabSz="457200" rtl="0" eaLnBrk="1" latinLnBrk="0" hangingPunct="1">
      <a:defRPr sz="2400" kern="1200">
        <a:solidFill>
          <a:schemeClr val="tx1"/>
        </a:solidFill>
        <a:latin typeface="Arial" pitchFamily="-89" charset="0"/>
        <a:ea typeface="ＭＳ Ｐゴシック" pitchFamily="-89" charset="-128"/>
        <a:cs typeface="ＭＳ Ｐゴシック" pitchFamily="-89" charset="-128"/>
      </a:defRPr>
    </a:lvl8pPr>
    <a:lvl9pPr marL="3657600" algn="l" defTabSz="457200" rtl="0" eaLnBrk="1" latinLnBrk="0" hangingPunct="1">
      <a:defRPr sz="2400" kern="1200">
        <a:solidFill>
          <a:schemeClr val="tx1"/>
        </a:solidFill>
        <a:latin typeface="Arial" pitchFamily="-89" charset="0"/>
        <a:ea typeface="ＭＳ Ｐゴシック" pitchFamily="-89" charset="-128"/>
        <a:cs typeface="ＭＳ Ｐゴシック" pitchFamily="-89"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7C640"/>
    <a:srgbClr val="FF0000"/>
    <a:srgbClr val="E658E4"/>
    <a:srgbClr val="33EC40"/>
    <a:srgbClr val="E8B4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p:restoredTop sz="94643"/>
  </p:normalViewPr>
  <p:slideViewPr>
    <p:cSldViewPr>
      <p:cViewPr varScale="1">
        <p:scale>
          <a:sx n="120" d="100"/>
          <a:sy n="120" d="100"/>
        </p:scale>
        <p:origin x="1288"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4" charset="0"/>
                <a:ea typeface="ＭＳ Ｐゴシック" pitchFamily="4" charset="-128"/>
                <a:cs typeface="ＭＳ Ｐゴシック" pitchFamily="4" charset="-128"/>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34FED4D7-547F-7043-ABAF-49566645C7F1}" type="datetime1">
              <a:rPr lang="en-US"/>
              <a:pPr>
                <a:defRPr/>
              </a:pPr>
              <a:t>11/10/20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4" charset="0"/>
                <a:ea typeface="ＭＳ Ｐゴシック" pitchFamily="4" charset="-128"/>
                <a:cs typeface="ＭＳ Ｐゴシック" pitchFamily="4" charset="-128"/>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60213416-0A8C-8541-9420-0D834C45F0D7}" type="slidenum">
              <a:rPr lang="en-GB"/>
              <a:pPr>
                <a:defRPr/>
              </a:pPr>
              <a:t>‹#›</a:t>
            </a:fld>
            <a:endParaRPr lang="en-GB"/>
          </a:p>
        </p:txBody>
      </p:sp>
    </p:spTree>
    <p:extLst>
      <p:ext uri="{BB962C8B-B14F-4D97-AF65-F5344CB8AC3E}">
        <p14:creationId xmlns:p14="http://schemas.microsoft.com/office/powerpoint/2010/main" val="30201002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ＭＳ Ｐゴシック" pitchFamily="4"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742626F6-4A63-904F-AEB5-3F75C07273B8}" type="slidenum">
              <a:rPr lang="de-DE"/>
              <a:pPr>
                <a:defRPr/>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3759269A-E03B-924D-9FFE-42DF25110914}"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FA4DFA3B-7DE7-F640-87B2-158C75849604}"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C1E51D7B-C7D3-7746-8F67-3CFE7B44FA45}" type="slidenum">
              <a:rPr lang="de-DE"/>
              <a:pPr>
                <a:defRPr/>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2531B79B-36E9-234B-934A-BD9ABF1181CC}" type="slidenum">
              <a:rPr lang="de-DE"/>
              <a:pPr>
                <a:defRPr/>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A8A61461-C2B5-DF44-8438-9CA0C9B4123C}" type="slidenum">
              <a:rPr lang="de-DE"/>
              <a:pPr>
                <a:defRPr/>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51F1BEA9-81BB-9046-8F4C-225C8673BC7A}" type="slidenum">
              <a:rPr lang="de-DE"/>
              <a:pPr>
                <a:defRPr/>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E40AD090-7388-8E46-B8FE-09F73CECBA1E}" type="slidenum">
              <a:rPr lang="de-DE"/>
              <a:pPr>
                <a:defRPr/>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6B718C03-3C9E-2F48-BBDA-F08CB1503318}"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965D5AC6-DF7F-414F-8DF9-3E39DEEE9634}"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4E4E2FE2-784A-2145-8B22-9942CDF0D0A4}"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Arial" charset="0"/>
                <a:cs typeface="Arial" charset="0"/>
              </a:defRPr>
            </a:lvl1pPr>
          </a:lstStyle>
          <a:p>
            <a:pPr>
              <a:defRPr/>
            </a:pPr>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Arial" charset="0"/>
                <a:cs typeface="Arial" charset="0"/>
              </a:defRPr>
            </a:lvl1pPr>
          </a:lstStyle>
          <a:p>
            <a:pPr>
              <a:defRPr/>
            </a:pPr>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F3A1F00-F9BA-3F45-8A4C-D7728017C304}"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icphs2015.info/pdfs/papers/ICPHS1041.pdf"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p:cNvSpPr>
          <p:nvPr/>
        </p:nvSpPr>
        <p:spPr bwMode="auto">
          <a:xfrm>
            <a:off x="3059832" y="1634031"/>
            <a:ext cx="2684463" cy="457200"/>
          </a:xfrm>
          <a:prstGeom prst="rect">
            <a:avLst/>
          </a:prstGeom>
          <a:noFill/>
          <a:ln w="12700">
            <a:noFill/>
            <a:miter lim="800000"/>
            <a:headEnd/>
            <a:tailEnd/>
          </a:ln>
        </p:spPr>
        <p:txBody>
          <a:bodyPr lIns="0" tIns="0" rIns="40639" bIns="0">
            <a:prstTxWarp prst="textNoShape">
              <a:avLst/>
            </a:prstTxWarp>
          </a:bodyPr>
          <a:lstStyle/>
          <a:p>
            <a:pPr marL="39688">
              <a:spcBef>
                <a:spcPts val="1600"/>
              </a:spcBef>
            </a:pPr>
            <a:r>
              <a:rPr lang="en-US" dirty="0">
                <a:latin typeface="Calibri" pitchFamily="-89" charset="0"/>
                <a:ea typeface="Arial" pitchFamily="-89" charset="0"/>
                <a:cs typeface="Arial" pitchFamily="-89" charset="0"/>
              </a:rPr>
              <a:t>Jonathan Harrington</a:t>
            </a:r>
          </a:p>
        </p:txBody>
      </p:sp>
      <p:sp>
        <p:nvSpPr>
          <p:cNvPr id="6" name="Rectangle 1"/>
          <p:cNvSpPr>
            <a:spLocks/>
          </p:cNvSpPr>
          <p:nvPr/>
        </p:nvSpPr>
        <p:spPr bwMode="auto">
          <a:xfrm>
            <a:off x="1403648" y="260648"/>
            <a:ext cx="6552728" cy="576064"/>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fontAlgn="auto">
              <a:spcBef>
                <a:spcPts val="0"/>
              </a:spcBef>
              <a:spcAft>
                <a:spcPts val="0"/>
              </a:spcAft>
              <a:defRPr/>
            </a:pPr>
            <a:r>
              <a:rPr lang="en-US" dirty="0">
                <a:latin typeface="Calibri"/>
                <a:cs typeface="Calibri"/>
              </a:rPr>
              <a:t>Wie </a:t>
            </a:r>
            <a:r>
              <a:rPr lang="en-US" dirty="0" err="1">
                <a:latin typeface="Calibri"/>
                <a:cs typeface="Calibri"/>
              </a:rPr>
              <a:t>kann</a:t>
            </a:r>
            <a:r>
              <a:rPr lang="en-US" dirty="0">
                <a:latin typeface="Calibri"/>
                <a:cs typeface="Calibri"/>
              </a:rPr>
              <a:t> die </a:t>
            </a:r>
            <a:r>
              <a:rPr lang="en-US" dirty="0" err="1">
                <a:latin typeface="Calibri"/>
                <a:cs typeface="Calibri"/>
              </a:rPr>
              <a:t>Phonologisierung</a:t>
            </a:r>
            <a:r>
              <a:rPr lang="en-US" dirty="0">
                <a:latin typeface="Calibri"/>
                <a:cs typeface="Calibri"/>
              </a:rPr>
              <a:t> </a:t>
            </a:r>
            <a:r>
              <a:rPr lang="en-US" dirty="0" err="1">
                <a:latin typeface="Calibri"/>
                <a:cs typeface="Calibri"/>
              </a:rPr>
              <a:t>gemessen</a:t>
            </a:r>
            <a:r>
              <a:rPr lang="en-US" dirty="0">
                <a:latin typeface="Calibri"/>
                <a:cs typeface="Calibri"/>
              </a:rPr>
              <a:t> </a:t>
            </a:r>
            <a:r>
              <a:rPr lang="en-US" dirty="0" err="1">
                <a:latin typeface="Calibri"/>
                <a:cs typeface="Calibri"/>
              </a:rPr>
              <a:t>werden</a:t>
            </a:r>
            <a:r>
              <a:rPr lang="en-US" dirty="0">
                <a:latin typeface="Calibri"/>
                <a:cs typeface="Calibri"/>
              </a:rPr>
              <a:t>?</a:t>
            </a:r>
          </a:p>
        </p:txBody>
      </p:sp>
      <p:sp>
        <p:nvSpPr>
          <p:cNvPr id="2" name="TextBox 1"/>
          <p:cNvSpPr txBox="1"/>
          <p:nvPr/>
        </p:nvSpPr>
        <p:spPr bwMode="auto">
          <a:xfrm>
            <a:off x="15362" y="2132856"/>
            <a:ext cx="1992252"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Überblick von:</a:t>
            </a:r>
          </a:p>
        </p:txBody>
      </p:sp>
      <p:sp>
        <p:nvSpPr>
          <p:cNvPr id="3" name="Rectangle 2"/>
          <p:cNvSpPr/>
          <p:nvPr/>
        </p:nvSpPr>
        <p:spPr>
          <a:xfrm>
            <a:off x="0" y="2708920"/>
            <a:ext cx="9180512" cy="3970318"/>
          </a:xfrm>
          <a:prstGeom prst="rect">
            <a:avLst/>
          </a:prstGeom>
        </p:spPr>
        <p:txBody>
          <a:bodyPr wrap="square">
            <a:spAutoFit/>
          </a:bodyPr>
          <a:lstStyle/>
          <a:p>
            <a:r>
              <a:rPr lang="de-DE" sz="1800" b="1" dirty="0">
                <a:highlight>
                  <a:srgbClr val="FFFF00"/>
                </a:highlight>
                <a:latin typeface="Calibri"/>
                <a:cs typeface="Calibri"/>
              </a:rPr>
              <a:t>1.</a:t>
            </a:r>
            <a:r>
              <a:rPr lang="de-DE" sz="1800" dirty="0">
                <a:latin typeface="Calibri"/>
                <a:cs typeface="Calibri"/>
              </a:rPr>
              <a:t>Beddor, P., A. </a:t>
            </a:r>
            <a:r>
              <a:rPr lang="de-DE" sz="1800" dirty="0" err="1">
                <a:latin typeface="Calibri"/>
                <a:cs typeface="Calibri"/>
              </a:rPr>
              <a:t>Brasher</a:t>
            </a:r>
            <a:r>
              <a:rPr lang="de-DE" sz="1800" dirty="0">
                <a:latin typeface="Calibri"/>
                <a:cs typeface="Calibri"/>
              </a:rPr>
              <a:t> &amp; </a:t>
            </a:r>
            <a:r>
              <a:rPr lang="de-DE" sz="1800" dirty="0" err="1">
                <a:latin typeface="Calibri"/>
                <a:cs typeface="Calibri"/>
              </a:rPr>
              <a:t>Narayan</a:t>
            </a:r>
            <a:r>
              <a:rPr lang="de-DE" sz="1800" dirty="0">
                <a:latin typeface="Calibri"/>
                <a:cs typeface="Calibri"/>
              </a:rPr>
              <a:t>, C. (2007). </a:t>
            </a:r>
            <a:r>
              <a:rPr lang="de-DE" sz="1800" dirty="0" err="1">
                <a:latin typeface="Calibri"/>
                <a:cs typeface="Calibri"/>
              </a:rPr>
              <a:t>Applying</a:t>
            </a:r>
            <a:r>
              <a:rPr lang="de-DE" sz="1800" dirty="0">
                <a:latin typeface="Calibri"/>
                <a:cs typeface="Calibri"/>
              </a:rPr>
              <a:t> </a:t>
            </a:r>
            <a:r>
              <a:rPr lang="de-DE" sz="1800" dirty="0" err="1">
                <a:latin typeface="Calibri"/>
                <a:cs typeface="Calibri"/>
              </a:rPr>
              <a:t>perceptual</a:t>
            </a:r>
            <a:r>
              <a:rPr lang="de-DE" sz="1800" dirty="0">
                <a:latin typeface="Calibri"/>
                <a:cs typeface="Calibri"/>
              </a:rPr>
              <a:t> </a:t>
            </a:r>
            <a:r>
              <a:rPr lang="de-DE" sz="1800" dirty="0" err="1">
                <a:latin typeface="Calibri"/>
                <a:cs typeface="Calibri"/>
              </a:rPr>
              <a:t>methods</a:t>
            </a:r>
            <a:r>
              <a:rPr lang="de-DE" sz="1800" dirty="0">
                <a:latin typeface="Calibri"/>
                <a:cs typeface="Calibri"/>
              </a:rPr>
              <a:t>  </a:t>
            </a:r>
            <a:r>
              <a:rPr lang="de-DE" sz="1800" dirty="0" err="1">
                <a:latin typeface="Calibri"/>
                <a:cs typeface="Calibri"/>
              </a:rPr>
              <a:t>phonetic</a:t>
            </a:r>
            <a:r>
              <a:rPr lang="de-DE" sz="1800" dirty="0">
                <a:latin typeface="Calibri"/>
                <a:cs typeface="Calibri"/>
              </a:rPr>
              <a:t> </a:t>
            </a:r>
            <a:r>
              <a:rPr lang="de-DE" sz="1800" dirty="0" err="1">
                <a:latin typeface="Calibri"/>
                <a:cs typeface="Calibri"/>
              </a:rPr>
              <a:t>variation</a:t>
            </a:r>
            <a:r>
              <a:rPr lang="de-DE" sz="1800" dirty="0">
                <a:latin typeface="Calibri"/>
                <a:cs typeface="Calibri"/>
              </a:rPr>
              <a:t> </a:t>
            </a:r>
            <a:r>
              <a:rPr lang="de-DE" sz="1800" dirty="0" err="1">
                <a:latin typeface="Calibri"/>
                <a:cs typeface="Calibri"/>
              </a:rPr>
              <a:t>and</a:t>
            </a:r>
            <a:r>
              <a:rPr lang="de-DE" sz="1800" dirty="0">
                <a:latin typeface="Calibri"/>
                <a:cs typeface="Calibri"/>
              </a:rPr>
              <a:t> </a:t>
            </a:r>
            <a:r>
              <a:rPr lang="de-DE" sz="1800" dirty="0" err="1">
                <a:latin typeface="Calibri"/>
                <a:cs typeface="Calibri"/>
              </a:rPr>
              <a:t>sound</a:t>
            </a:r>
            <a:r>
              <a:rPr lang="de-DE" sz="1800" dirty="0">
                <a:latin typeface="Calibri"/>
                <a:cs typeface="Calibri"/>
              </a:rPr>
              <a:t> </a:t>
            </a:r>
            <a:r>
              <a:rPr lang="de-DE" sz="1800" dirty="0" err="1">
                <a:latin typeface="Calibri"/>
                <a:cs typeface="Calibri"/>
              </a:rPr>
              <a:t>change</a:t>
            </a:r>
            <a:r>
              <a:rPr lang="de-DE" sz="1800" dirty="0">
                <a:latin typeface="Calibri"/>
                <a:cs typeface="Calibri"/>
              </a:rPr>
              <a:t>. In M.J. Solé et al. (Eds.), </a:t>
            </a:r>
            <a:r>
              <a:rPr lang="de-DE" sz="1800" i="1" dirty="0">
                <a:latin typeface="Calibri"/>
                <a:cs typeface="Calibri"/>
              </a:rPr>
              <a:t>Experimental </a:t>
            </a:r>
            <a:r>
              <a:rPr lang="de-DE" sz="1800" i="1" dirty="0" err="1">
                <a:latin typeface="Calibri"/>
                <a:cs typeface="Calibri"/>
              </a:rPr>
              <a:t>Approaches</a:t>
            </a:r>
            <a:r>
              <a:rPr lang="de-DE" sz="1800" i="1" dirty="0">
                <a:latin typeface="Calibri"/>
                <a:cs typeface="Calibri"/>
              </a:rPr>
              <a:t> </a:t>
            </a:r>
            <a:r>
              <a:rPr lang="de-DE" sz="1800" i="1" dirty="0" err="1">
                <a:latin typeface="Calibri"/>
                <a:cs typeface="Calibri"/>
              </a:rPr>
              <a:t>to</a:t>
            </a:r>
            <a:r>
              <a:rPr lang="de-DE" sz="1800" i="1" dirty="0">
                <a:latin typeface="Calibri"/>
                <a:cs typeface="Calibri"/>
              </a:rPr>
              <a:t> </a:t>
            </a:r>
            <a:r>
              <a:rPr lang="de-DE" sz="1800" i="1" dirty="0" err="1">
                <a:latin typeface="Calibri"/>
                <a:cs typeface="Calibri"/>
              </a:rPr>
              <a:t>Phono</a:t>
            </a:r>
            <a:r>
              <a:rPr lang="de-DE" sz="1800" dirty="0" err="1">
                <a:latin typeface="Calibri"/>
                <a:cs typeface="Calibri"/>
              </a:rPr>
              <a:t>logy</a:t>
            </a:r>
            <a:r>
              <a:rPr lang="de-DE" sz="1800" dirty="0">
                <a:latin typeface="Calibri"/>
                <a:cs typeface="Calibri"/>
              </a:rPr>
              <a:t>. OUP: Oxford. (p.127-143). </a:t>
            </a:r>
            <a:r>
              <a:rPr lang="de-DE" sz="1800" b="1" dirty="0">
                <a:latin typeface="Calibri"/>
                <a:cs typeface="Calibri"/>
              </a:rPr>
              <a:t>beddor07.pdf</a:t>
            </a:r>
          </a:p>
          <a:p>
            <a:r>
              <a:rPr lang="de-DE" sz="1800" b="1" dirty="0">
                <a:highlight>
                  <a:srgbClr val="FFFF00"/>
                </a:highlight>
                <a:latin typeface="Calibri"/>
                <a:cs typeface="Calibri"/>
              </a:rPr>
              <a:t>2. </a:t>
            </a:r>
            <a:r>
              <a:rPr lang="de-DE" sz="1800" dirty="0" err="1">
                <a:latin typeface="Calibri"/>
                <a:cs typeface="Calibri"/>
              </a:rPr>
              <a:t>Beddor</a:t>
            </a:r>
            <a:r>
              <a:rPr lang="de-DE" sz="1800" dirty="0">
                <a:latin typeface="Calibri"/>
                <a:cs typeface="Calibri"/>
              </a:rPr>
              <a:t>, P. (2012) </a:t>
            </a:r>
            <a:r>
              <a:rPr lang="de-DE" sz="1800" dirty="0" err="1">
                <a:latin typeface="Calibri"/>
                <a:cs typeface="Calibri"/>
              </a:rPr>
              <a:t>Perception</a:t>
            </a:r>
            <a:r>
              <a:rPr lang="de-DE" sz="1800" dirty="0">
                <a:latin typeface="Calibri"/>
                <a:cs typeface="Calibri"/>
              </a:rPr>
              <a:t> </a:t>
            </a:r>
            <a:r>
              <a:rPr lang="de-DE" sz="1800" dirty="0" err="1">
                <a:latin typeface="Calibri"/>
                <a:cs typeface="Calibri"/>
              </a:rPr>
              <a:t>grammars</a:t>
            </a:r>
            <a:r>
              <a:rPr lang="de-DE" sz="1800" dirty="0">
                <a:latin typeface="Calibri"/>
                <a:cs typeface="Calibri"/>
              </a:rPr>
              <a:t> </a:t>
            </a:r>
            <a:r>
              <a:rPr lang="de-DE" sz="1800" dirty="0" err="1">
                <a:latin typeface="Calibri"/>
                <a:cs typeface="Calibri"/>
              </a:rPr>
              <a:t>and</a:t>
            </a:r>
            <a:r>
              <a:rPr lang="de-DE" sz="1800" dirty="0">
                <a:latin typeface="Calibri"/>
                <a:cs typeface="Calibri"/>
              </a:rPr>
              <a:t> </a:t>
            </a:r>
            <a:r>
              <a:rPr lang="de-DE" sz="1800" dirty="0" err="1">
                <a:latin typeface="Calibri"/>
                <a:cs typeface="Calibri"/>
              </a:rPr>
              <a:t>sound</a:t>
            </a:r>
            <a:r>
              <a:rPr lang="de-DE" sz="1800" dirty="0">
                <a:latin typeface="Calibri"/>
                <a:cs typeface="Calibri"/>
              </a:rPr>
              <a:t> </a:t>
            </a:r>
            <a:r>
              <a:rPr lang="de-DE" sz="1800" dirty="0" err="1">
                <a:latin typeface="Calibri"/>
                <a:cs typeface="Calibri"/>
              </a:rPr>
              <a:t>change</a:t>
            </a:r>
            <a:r>
              <a:rPr lang="de-DE" sz="1800" dirty="0">
                <a:latin typeface="Calibri"/>
                <a:cs typeface="Calibri"/>
              </a:rPr>
              <a:t>. In M-J Solé &amp; D. </a:t>
            </a:r>
            <a:r>
              <a:rPr lang="de-DE" sz="1800" dirty="0" err="1">
                <a:latin typeface="Calibri"/>
                <a:cs typeface="Calibri"/>
              </a:rPr>
              <a:t>Recasens</a:t>
            </a:r>
            <a:r>
              <a:rPr lang="de-DE" sz="1800" dirty="0">
                <a:latin typeface="Calibri"/>
                <a:cs typeface="Calibri"/>
              </a:rPr>
              <a:t> (Eds.) </a:t>
            </a:r>
            <a:r>
              <a:rPr lang="de-DE" sz="1800" i="1" dirty="0">
                <a:latin typeface="Calibri"/>
                <a:cs typeface="Calibri"/>
              </a:rPr>
              <a:t>The Initiation </a:t>
            </a:r>
            <a:r>
              <a:rPr lang="de-DE" sz="1800" i="1" dirty="0" err="1">
                <a:latin typeface="Calibri"/>
                <a:cs typeface="Calibri"/>
              </a:rPr>
              <a:t>of</a:t>
            </a:r>
            <a:r>
              <a:rPr lang="de-DE" sz="1800" i="1" dirty="0">
                <a:latin typeface="Calibri"/>
                <a:cs typeface="Calibri"/>
              </a:rPr>
              <a:t> Sound Ch</a:t>
            </a:r>
            <a:r>
              <a:rPr lang="de-DE" sz="1800" dirty="0">
                <a:latin typeface="Calibri"/>
                <a:cs typeface="Calibri"/>
              </a:rPr>
              <a:t>ange. Benjamins: Amsterdam. (p. 37-55). </a:t>
            </a:r>
            <a:r>
              <a:rPr lang="de-DE" sz="1800" b="1" dirty="0">
                <a:latin typeface="Calibri"/>
                <a:cs typeface="Calibri"/>
              </a:rPr>
              <a:t>beddor12.pdf</a:t>
            </a:r>
          </a:p>
          <a:p>
            <a:r>
              <a:rPr lang="de-DE" sz="1800" b="1" dirty="0">
                <a:highlight>
                  <a:srgbClr val="FFFF00"/>
                </a:highlight>
                <a:latin typeface="Calibri"/>
                <a:cs typeface="Calibri"/>
              </a:rPr>
              <a:t>3</a:t>
            </a:r>
            <a:r>
              <a:rPr lang="de-DE" sz="1800" dirty="0">
                <a:latin typeface="Calibri"/>
                <a:cs typeface="Calibri"/>
              </a:rPr>
              <a:t>. </a:t>
            </a:r>
            <a:r>
              <a:rPr lang="de-DE" sz="1800" dirty="0" err="1">
                <a:latin typeface="Calibri"/>
                <a:cs typeface="Calibri"/>
              </a:rPr>
              <a:t>Beddor</a:t>
            </a:r>
            <a:r>
              <a:rPr lang="de-DE" sz="1800" dirty="0">
                <a:latin typeface="Calibri"/>
                <a:cs typeface="Calibri"/>
              </a:rPr>
              <a:t>, P.S. 2015. The </a:t>
            </a:r>
            <a:r>
              <a:rPr lang="de-DE" sz="1800" dirty="0" err="1">
                <a:latin typeface="Calibri"/>
                <a:cs typeface="Calibri"/>
              </a:rPr>
              <a:t>relation</a:t>
            </a:r>
            <a:r>
              <a:rPr lang="de-DE" sz="1800" dirty="0">
                <a:latin typeface="Calibri"/>
                <a:cs typeface="Calibri"/>
              </a:rPr>
              <a:t> </a:t>
            </a:r>
            <a:r>
              <a:rPr lang="de-DE" sz="1800" dirty="0" err="1">
                <a:latin typeface="Calibri"/>
                <a:cs typeface="Calibri"/>
              </a:rPr>
              <a:t>between</a:t>
            </a:r>
            <a:r>
              <a:rPr lang="de-DE" sz="1800" dirty="0">
                <a:latin typeface="Calibri"/>
                <a:cs typeface="Calibri"/>
              </a:rPr>
              <a:t> </a:t>
            </a:r>
            <a:r>
              <a:rPr lang="de-DE" sz="1800" dirty="0" err="1">
                <a:latin typeface="Calibri"/>
                <a:cs typeface="Calibri"/>
              </a:rPr>
              <a:t>language</a:t>
            </a:r>
            <a:r>
              <a:rPr lang="de-DE" sz="1800" dirty="0">
                <a:latin typeface="Calibri"/>
                <a:cs typeface="Calibri"/>
              </a:rPr>
              <a:t> </a:t>
            </a:r>
            <a:r>
              <a:rPr lang="de-DE" sz="1800" dirty="0" err="1">
                <a:latin typeface="Calibri"/>
                <a:cs typeface="Calibri"/>
              </a:rPr>
              <a:t>users</a:t>
            </a:r>
            <a:r>
              <a:rPr lang="de-DE" sz="1800" dirty="0">
                <a:latin typeface="Calibri"/>
                <a:cs typeface="Calibri"/>
              </a:rPr>
              <a:t>’ </a:t>
            </a:r>
            <a:r>
              <a:rPr lang="de-DE" sz="1800" dirty="0" err="1">
                <a:latin typeface="Calibri"/>
                <a:cs typeface="Calibri"/>
              </a:rPr>
              <a:t>perception</a:t>
            </a:r>
            <a:r>
              <a:rPr lang="de-DE" sz="1800" dirty="0">
                <a:latin typeface="Calibri"/>
                <a:cs typeface="Calibri"/>
              </a:rPr>
              <a:t> </a:t>
            </a:r>
            <a:r>
              <a:rPr lang="de-DE" sz="1800" dirty="0" err="1">
                <a:latin typeface="Calibri"/>
                <a:cs typeface="Calibri"/>
              </a:rPr>
              <a:t>and</a:t>
            </a:r>
            <a:r>
              <a:rPr lang="de-DE" sz="1800" dirty="0">
                <a:latin typeface="Calibri"/>
                <a:cs typeface="Calibri"/>
              </a:rPr>
              <a:t> </a:t>
            </a:r>
            <a:r>
              <a:rPr lang="de-DE" sz="1800" dirty="0" err="1">
                <a:latin typeface="Calibri"/>
                <a:cs typeface="Calibri"/>
              </a:rPr>
              <a:t>production</a:t>
            </a:r>
            <a:r>
              <a:rPr lang="de-DE" sz="1800" dirty="0">
                <a:latin typeface="Calibri"/>
                <a:cs typeface="Calibri"/>
              </a:rPr>
              <a:t> </a:t>
            </a:r>
            <a:r>
              <a:rPr lang="de-DE" sz="1800" dirty="0" err="1">
                <a:latin typeface="Calibri"/>
                <a:cs typeface="Calibri"/>
              </a:rPr>
              <a:t>repertoires</a:t>
            </a:r>
            <a:r>
              <a:rPr lang="de-DE" sz="1800" dirty="0">
                <a:latin typeface="Calibri"/>
                <a:cs typeface="Calibri"/>
              </a:rPr>
              <a:t>. </a:t>
            </a:r>
            <a:r>
              <a:rPr lang="de-DE" sz="1800" i="1" dirty="0" err="1">
                <a:latin typeface="Calibri"/>
                <a:cs typeface="Calibri"/>
              </a:rPr>
              <a:t>Proceedings</a:t>
            </a:r>
            <a:r>
              <a:rPr lang="de-DE" sz="1800" i="1" dirty="0">
                <a:latin typeface="Calibri"/>
                <a:cs typeface="Calibri"/>
              </a:rPr>
              <a:t> </a:t>
            </a:r>
            <a:r>
              <a:rPr lang="de-DE" sz="1800" i="1" dirty="0" err="1">
                <a:latin typeface="Calibri"/>
                <a:cs typeface="Calibri"/>
              </a:rPr>
              <a:t>of</a:t>
            </a:r>
            <a:r>
              <a:rPr lang="de-DE" sz="1800" i="1" dirty="0">
                <a:latin typeface="Calibri"/>
                <a:cs typeface="Calibri"/>
              </a:rPr>
              <a:t> </a:t>
            </a:r>
            <a:r>
              <a:rPr lang="de-DE" sz="1800" i="1" dirty="0" err="1">
                <a:latin typeface="Calibri"/>
                <a:cs typeface="Calibri"/>
              </a:rPr>
              <a:t>the</a:t>
            </a:r>
            <a:r>
              <a:rPr lang="de-DE" sz="1800" i="1" dirty="0">
                <a:latin typeface="Calibri"/>
                <a:cs typeface="Calibri"/>
              </a:rPr>
              <a:t> 18th International </a:t>
            </a:r>
            <a:r>
              <a:rPr lang="de-DE" sz="1800" i="1" dirty="0" err="1">
                <a:latin typeface="Calibri"/>
                <a:cs typeface="Calibri"/>
              </a:rPr>
              <a:t>Congress</a:t>
            </a:r>
            <a:r>
              <a:rPr lang="de-DE" sz="1800" i="1" dirty="0">
                <a:latin typeface="Calibri"/>
                <a:cs typeface="Calibri"/>
              </a:rPr>
              <a:t> </a:t>
            </a:r>
            <a:r>
              <a:rPr lang="de-DE" sz="1800" i="1" dirty="0" err="1">
                <a:latin typeface="Calibri"/>
                <a:cs typeface="Calibri"/>
              </a:rPr>
              <a:t>of</a:t>
            </a:r>
            <a:r>
              <a:rPr lang="de-DE" sz="1800" i="1" dirty="0">
                <a:latin typeface="Calibri"/>
                <a:cs typeface="Calibri"/>
              </a:rPr>
              <a:t> </a:t>
            </a:r>
            <a:r>
              <a:rPr lang="de-DE" sz="1800" i="1" dirty="0" err="1">
                <a:latin typeface="Calibri"/>
                <a:cs typeface="Calibri"/>
              </a:rPr>
              <a:t>Phonetic</a:t>
            </a:r>
            <a:r>
              <a:rPr lang="de-DE" sz="1800" i="1" dirty="0">
                <a:latin typeface="Calibri"/>
                <a:cs typeface="Calibri"/>
              </a:rPr>
              <a:t> </a:t>
            </a:r>
            <a:r>
              <a:rPr lang="de-DE" sz="1800" i="1" dirty="0" err="1">
                <a:latin typeface="Calibri"/>
                <a:cs typeface="Calibri"/>
              </a:rPr>
              <a:t>Sciences</a:t>
            </a:r>
            <a:r>
              <a:rPr lang="de-DE" sz="1800" dirty="0">
                <a:latin typeface="Calibri"/>
                <a:cs typeface="Calibri"/>
              </a:rPr>
              <a:t>, Glasgow, UK.  </a:t>
            </a:r>
            <a:r>
              <a:rPr lang="de-DE" sz="1800" dirty="0">
                <a:latin typeface="Calibri"/>
                <a:cs typeface="Calibri"/>
                <a:hlinkClick r:id="rId2"/>
              </a:rPr>
              <a:t>http://www.icphs2015.info/pdfs/papers/ICPHS1041.pdf</a:t>
            </a:r>
            <a:r>
              <a:rPr lang="de-DE" sz="1800" dirty="0">
                <a:latin typeface="Calibri"/>
                <a:cs typeface="Calibri"/>
              </a:rPr>
              <a:t> </a:t>
            </a:r>
            <a:r>
              <a:rPr lang="de-DE" sz="1800" b="1" dirty="0">
                <a:latin typeface="Calibri"/>
                <a:cs typeface="Calibri"/>
              </a:rPr>
              <a:t>beddor15.pdf</a:t>
            </a:r>
          </a:p>
          <a:p>
            <a:r>
              <a:rPr lang="de-DE" sz="1800" b="1" dirty="0">
                <a:highlight>
                  <a:srgbClr val="FFFF00"/>
                </a:highlight>
                <a:latin typeface="Calibri"/>
                <a:cs typeface="Calibri"/>
              </a:rPr>
              <a:t>4</a:t>
            </a:r>
            <a:r>
              <a:rPr lang="de-DE" sz="1800" dirty="0">
                <a:highlight>
                  <a:srgbClr val="FFFF00"/>
                </a:highlight>
                <a:latin typeface="Calibri"/>
                <a:cs typeface="Calibri"/>
              </a:rPr>
              <a:t>. </a:t>
            </a:r>
            <a:r>
              <a:rPr lang="de-DE" sz="1800" dirty="0" err="1">
                <a:latin typeface="Calibri"/>
                <a:cs typeface="Calibri"/>
              </a:rPr>
              <a:t>Solé</a:t>
            </a:r>
            <a:r>
              <a:rPr lang="de-DE" sz="1800" dirty="0">
                <a:latin typeface="Calibri"/>
                <a:cs typeface="Calibri"/>
              </a:rPr>
              <a:t>, M-J. (2007). </a:t>
            </a:r>
            <a:r>
              <a:rPr lang="de-DE" sz="1800" dirty="0" err="1">
                <a:latin typeface="Calibri"/>
                <a:cs typeface="Calibri"/>
              </a:rPr>
              <a:t>Controlled</a:t>
            </a:r>
            <a:r>
              <a:rPr lang="de-DE" sz="1800" dirty="0">
                <a:latin typeface="Calibri"/>
                <a:cs typeface="Calibri"/>
              </a:rPr>
              <a:t> </a:t>
            </a:r>
            <a:r>
              <a:rPr lang="de-DE" sz="1800" dirty="0" err="1">
                <a:latin typeface="Calibri"/>
                <a:cs typeface="Calibri"/>
              </a:rPr>
              <a:t>and</a:t>
            </a:r>
            <a:r>
              <a:rPr lang="de-DE" sz="1800" dirty="0">
                <a:latin typeface="Calibri"/>
                <a:cs typeface="Calibri"/>
              </a:rPr>
              <a:t> </a:t>
            </a:r>
            <a:r>
              <a:rPr lang="de-DE" sz="1800" dirty="0" err="1">
                <a:latin typeface="Calibri"/>
                <a:cs typeface="Calibri"/>
              </a:rPr>
              <a:t>mechanical</a:t>
            </a:r>
            <a:r>
              <a:rPr lang="de-DE" sz="1800" dirty="0">
                <a:latin typeface="Calibri"/>
                <a:cs typeface="Calibri"/>
              </a:rPr>
              <a:t> </a:t>
            </a:r>
            <a:r>
              <a:rPr lang="de-DE" sz="1800" dirty="0" err="1">
                <a:latin typeface="Calibri"/>
                <a:cs typeface="Calibri"/>
              </a:rPr>
              <a:t>properites</a:t>
            </a:r>
            <a:r>
              <a:rPr lang="de-DE" sz="1800" dirty="0">
                <a:latin typeface="Calibri"/>
                <a:cs typeface="Calibri"/>
              </a:rPr>
              <a:t> in </a:t>
            </a:r>
            <a:r>
              <a:rPr lang="de-DE" sz="1800" dirty="0" err="1">
                <a:latin typeface="Calibri"/>
                <a:cs typeface="Calibri"/>
              </a:rPr>
              <a:t>speech</a:t>
            </a:r>
            <a:r>
              <a:rPr lang="de-DE" sz="1800" dirty="0">
                <a:latin typeface="Calibri"/>
                <a:cs typeface="Calibri"/>
              </a:rPr>
              <a:t>: a </a:t>
            </a:r>
            <a:r>
              <a:rPr lang="de-DE" sz="1800" dirty="0" err="1">
                <a:latin typeface="Calibri"/>
                <a:cs typeface="Calibri"/>
              </a:rPr>
              <a:t>review</a:t>
            </a:r>
            <a:r>
              <a:rPr lang="de-DE" sz="1800" dirty="0">
                <a:latin typeface="Calibri"/>
                <a:cs typeface="Calibri"/>
              </a:rPr>
              <a:t> </a:t>
            </a:r>
            <a:r>
              <a:rPr lang="de-DE" sz="1800" dirty="0" err="1">
                <a:latin typeface="Calibri"/>
                <a:cs typeface="Calibri"/>
              </a:rPr>
              <a:t>of</a:t>
            </a:r>
            <a:r>
              <a:rPr lang="de-DE" sz="1800" dirty="0">
                <a:latin typeface="Calibri"/>
                <a:cs typeface="Calibri"/>
              </a:rPr>
              <a:t> </a:t>
            </a:r>
            <a:r>
              <a:rPr lang="de-DE" sz="1800" dirty="0" err="1">
                <a:latin typeface="Calibri"/>
                <a:cs typeface="Calibri"/>
              </a:rPr>
              <a:t>the</a:t>
            </a:r>
            <a:r>
              <a:rPr lang="de-DE" sz="1800" dirty="0">
                <a:latin typeface="Calibri"/>
                <a:cs typeface="Calibri"/>
              </a:rPr>
              <a:t> </a:t>
            </a:r>
            <a:r>
              <a:rPr lang="de-DE" sz="1800" dirty="0" err="1">
                <a:latin typeface="Calibri"/>
                <a:cs typeface="Calibri"/>
              </a:rPr>
              <a:t>literature</a:t>
            </a:r>
            <a:r>
              <a:rPr lang="de-DE" sz="1800" dirty="0">
                <a:latin typeface="Calibri"/>
                <a:cs typeface="Calibri"/>
              </a:rPr>
              <a:t>. In M-J. Solé, P. </a:t>
            </a:r>
            <a:r>
              <a:rPr lang="de-DE" sz="1800" dirty="0" err="1">
                <a:latin typeface="Calibri"/>
                <a:cs typeface="Calibri"/>
              </a:rPr>
              <a:t>Beddor</a:t>
            </a:r>
            <a:r>
              <a:rPr lang="de-DE" sz="1800" dirty="0">
                <a:latin typeface="Calibri"/>
                <a:cs typeface="Calibri"/>
              </a:rPr>
              <a:t>, &amp; M. </a:t>
            </a:r>
            <a:r>
              <a:rPr lang="de-DE" sz="1800" dirty="0" err="1">
                <a:latin typeface="Calibri"/>
                <a:cs typeface="Calibri"/>
              </a:rPr>
              <a:t>Ohala</a:t>
            </a:r>
            <a:r>
              <a:rPr lang="de-DE" sz="1800" dirty="0">
                <a:latin typeface="Calibri"/>
                <a:cs typeface="Calibri"/>
              </a:rPr>
              <a:t> (</a:t>
            </a:r>
            <a:r>
              <a:rPr lang="de-DE" sz="1800" dirty="0" err="1">
                <a:latin typeface="Calibri"/>
                <a:cs typeface="Calibri"/>
              </a:rPr>
              <a:t>eds</a:t>
            </a:r>
            <a:r>
              <a:rPr lang="de-DE" sz="1800" dirty="0">
                <a:latin typeface="Calibri"/>
                <a:cs typeface="Calibri"/>
              </a:rPr>
              <a:t>.) </a:t>
            </a:r>
            <a:r>
              <a:rPr lang="de-DE" sz="1800" i="1" dirty="0">
                <a:latin typeface="Calibri"/>
                <a:cs typeface="Calibri"/>
              </a:rPr>
              <a:t>Experimental </a:t>
            </a:r>
            <a:r>
              <a:rPr lang="de-DE" sz="1800" i="1" dirty="0" err="1">
                <a:latin typeface="Calibri"/>
                <a:cs typeface="Calibri"/>
              </a:rPr>
              <a:t>Approaches</a:t>
            </a:r>
            <a:r>
              <a:rPr lang="de-DE" sz="1800" i="1" dirty="0">
                <a:latin typeface="Calibri"/>
                <a:cs typeface="Calibri"/>
              </a:rPr>
              <a:t> </a:t>
            </a:r>
            <a:r>
              <a:rPr lang="de-DE" sz="1800" i="1" dirty="0" err="1">
                <a:latin typeface="Calibri"/>
                <a:cs typeface="Calibri"/>
              </a:rPr>
              <a:t>to</a:t>
            </a:r>
            <a:r>
              <a:rPr lang="de-DE" sz="1800" i="1" dirty="0">
                <a:latin typeface="Calibri"/>
                <a:cs typeface="Calibri"/>
              </a:rPr>
              <a:t> </a:t>
            </a:r>
            <a:r>
              <a:rPr lang="de-DE" sz="1800" i="1" dirty="0" err="1">
                <a:latin typeface="Calibri"/>
                <a:cs typeface="Calibri"/>
              </a:rPr>
              <a:t>Phonology</a:t>
            </a:r>
            <a:r>
              <a:rPr lang="de-DE" sz="1800" dirty="0">
                <a:latin typeface="Calibri"/>
                <a:cs typeface="Calibri"/>
              </a:rPr>
              <a:t>. Oxford University Press: Oxford.(p. 302–321). </a:t>
            </a:r>
            <a:r>
              <a:rPr lang="de-DE" sz="1800" b="1" dirty="0">
                <a:latin typeface="Calibri"/>
                <a:cs typeface="Calibri"/>
              </a:rPr>
              <a:t>sole2007.pdf</a:t>
            </a:r>
          </a:p>
          <a:p>
            <a:r>
              <a:rPr lang="de-DE" sz="1800" b="1" dirty="0">
                <a:highlight>
                  <a:srgbClr val="FFFF00"/>
                </a:highlight>
                <a:latin typeface="Calibri"/>
                <a:cs typeface="Calibri"/>
              </a:rPr>
              <a:t>5</a:t>
            </a:r>
            <a:r>
              <a:rPr lang="de-DE" sz="1800" b="1" dirty="0">
                <a:latin typeface="Calibri"/>
                <a:cs typeface="Calibri"/>
              </a:rPr>
              <a:t>. </a:t>
            </a:r>
            <a:r>
              <a:rPr lang="de-DE" sz="1800" dirty="0" err="1">
                <a:latin typeface="Calibri"/>
                <a:cs typeface="Calibri"/>
              </a:rPr>
              <a:t>Solé</a:t>
            </a:r>
            <a:r>
              <a:rPr lang="de-DE" sz="1800" dirty="0">
                <a:latin typeface="Calibri"/>
                <a:cs typeface="Calibri"/>
              </a:rPr>
              <a:t>, M-J. &amp; </a:t>
            </a:r>
            <a:r>
              <a:rPr lang="de-DE" sz="1800" dirty="0" err="1">
                <a:latin typeface="Calibri"/>
                <a:cs typeface="Calibri"/>
              </a:rPr>
              <a:t>Ohala</a:t>
            </a:r>
            <a:r>
              <a:rPr lang="de-DE" sz="1800" dirty="0">
                <a:latin typeface="Calibri"/>
                <a:cs typeface="Calibri"/>
              </a:rPr>
              <a:t>, J. (2010) </a:t>
            </a:r>
            <a:r>
              <a:rPr lang="de-DE" sz="1800" dirty="0" err="1">
                <a:latin typeface="Calibri"/>
                <a:cs typeface="Calibri"/>
              </a:rPr>
              <a:t>What</a:t>
            </a:r>
            <a:r>
              <a:rPr lang="de-DE" sz="1800" dirty="0">
                <a:latin typeface="Calibri"/>
                <a:cs typeface="Calibri"/>
              </a:rPr>
              <a:t> </a:t>
            </a:r>
            <a:r>
              <a:rPr lang="de-DE" sz="1800" dirty="0" err="1">
                <a:latin typeface="Calibri"/>
                <a:cs typeface="Calibri"/>
              </a:rPr>
              <a:t>is</a:t>
            </a:r>
            <a:r>
              <a:rPr lang="de-DE" sz="1800" dirty="0">
                <a:latin typeface="Calibri"/>
                <a:cs typeface="Calibri"/>
              </a:rPr>
              <a:t> </a:t>
            </a:r>
            <a:r>
              <a:rPr lang="de-DE" sz="1800" dirty="0" err="1">
                <a:latin typeface="Calibri"/>
                <a:cs typeface="Calibri"/>
              </a:rPr>
              <a:t>and</a:t>
            </a:r>
            <a:r>
              <a:rPr lang="de-DE" sz="1800" dirty="0">
                <a:latin typeface="Calibri"/>
                <a:cs typeface="Calibri"/>
              </a:rPr>
              <a:t> </a:t>
            </a:r>
            <a:r>
              <a:rPr lang="de-DE" sz="1800" dirty="0" err="1">
                <a:latin typeface="Calibri"/>
                <a:cs typeface="Calibri"/>
              </a:rPr>
              <a:t>what</a:t>
            </a:r>
            <a:r>
              <a:rPr lang="de-DE" sz="1800" dirty="0">
                <a:latin typeface="Calibri"/>
                <a:cs typeface="Calibri"/>
              </a:rPr>
              <a:t> </a:t>
            </a:r>
            <a:r>
              <a:rPr lang="de-DE" sz="1800" dirty="0" err="1">
                <a:latin typeface="Calibri"/>
                <a:cs typeface="Calibri"/>
              </a:rPr>
              <a:t>is</a:t>
            </a:r>
            <a:r>
              <a:rPr lang="de-DE" sz="1800" dirty="0">
                <a:latin typeface="Calibri"/>
                <a:cs typeface="Calibri"/>
              </a:rPr>
              <a:t> not </a:t>
            </a:r>
            <a:r>
              <a:rPr lang="de-DE" sz="1800" dirty="0" err="1">
                <a:latin typeface="Calibri"/>
                <a:cs typeface="Calibri"/>
              </a:rPr>
              <a:t>under</a:t>
            </a:r>
            <a:r>
              <a:rPr lang="de-DE" sz="1800" dirty="0">
                <a:latin typeface="Calibri"/>
                <a:cs typeface="Calibri"/>
              </a:rPr>
              <a:t> </a:t>
            </a:r>
            <a:r>
              <a:rPr lang="de-DE" sz="1800" dirty="0" err="1">
                <a:latin typeface="Calibri"/>
                <a:cs typeface="Calibri"/>
              </a:rPr>
              <a:t>the</a:t>
            </a:r>
            <a:r>
              <a:rPr lang="de-DE" sz="1800" dirty="0">
                <a:latin typeface="Calibri"/>
                <a:cs typeface="Calibri"/>
              </a:rPr>
              <a:t> </a:t>
            </a:r>
            <a:r>
              <a:rPr lang="de-DE" sz="1800" dirty="0" err="1">
                <a:latin typeface="Calibri"/>
                <a:cs typeface="Calibri"/>
              </a:rPr>
              <a:t>control</a:t>
            </a:r>
            <a:r>
              <a:rPr lang="de-DE" sz="1800" dirty="0">
                <a:latin typeface="Calibri"/>
                <a:cs typeface="Calibri"/>
              </a:rPr>
              <a:t> </a:t>
            </a:r>
            <a:r>
              <a:rPr lang="de-DE" sz="1800" dirty="0" err="1">
                <a:latin typeface="Calibri"/>
                <a:cs typeface="Calibri"/>
              </a:rPr>
              <a:t>of</a:t>
            </a:r>
            <a:r>
              <a:rPr lang="de-DE" sz="1800" dirty="0">
                <a:latin typeface="Calibri"/>
                <a:cs typeface="Calibri"/>
              </a:rPr>
              <a:t> </a:t>
            </a:r>
            <a:r>
              <a:rPr lang="de-DE" sz="1800" dirty="0" err="1">
                <a:latin typeface="Calibri"/>
                <a:cs typeface="Calibri"/>
              </a:rPr>
              <a:t>the</a:t>
            </a:r>
            <a:r>
              <a:rPr lang="de-DE" sz="1800" dirty="0">
                <a:latin typeface="Calibri"/>
                <a:cs typeface="Calibri"/>
              </a:rPr>
              <a:t> </a:t>
            </a:r>
            <a:r>
              <a:rPr lang="de-DE" sz="1800" dirty="0" err="1">
                <a:latin typeface="Calibri"/>
                <a:cs typeface="Calibri"/>
              </a:rPr>
              <a:t>speaker</a:t>
            </a:r>
            <a:r>
              <a:rPr lang="de-DE" sz="1800" dirty="0">
                <a:latin typeface="Calibri"/>
                <a:cs typeface="Calibri"/>
              </a:rPr>
              <a:t>: </a:t>
            </a:r>
            <a:r>
              <a:rPr lang="de-DE" sz="1800" dirty="0" err="1">
                <a:latin typeface="Calibri"/>
                <a:cs typeface="Calibri"/>
              </a:rPr>
              <a:t>intrinsic</a:t>
            </a:r>
            <a:r>
              <a:rPr lang="de-DE" sz="1800" dirty="0">
                <a:latin typeface="Calibri"/>
                <a:cs typeface="Calibri"/>
              </a:rPr>
              <a:t> </a:t>
            </a:r>
            <a:r>
              <a:rPr lang="de-DE" sz="1800" dirty="0" err="1">
                <a:latin typeface="Calibri"/>
                <a:cs typeface="Calibri"/>
              </a:rPr>
              <a:t>vowel</a:t>
            </a:r>
            <a:r>
              <a:rPr lang="de-DE" sz="1800" dirty="0">
                <a:latin typeface="Calibri"/>
                <a:cs typeface="Calibri"/>
              </a:rPr>
              <a:t> </a:t>
            </a:r>
            <a:r>
              <a:rPr lang="de-DE" sz="1800" dirty="0" err="1">
                <a:latin typeface="Calibri"/>
                <a:cs typeface="Calibri"/>
              </a:rPr>
              <a:t>duration</a:t>
            </a:r>
            <a:r>
              <a:rPr lang="de-DE" sz="1800" dirty="0">
                <a:latin typeface="Calibri"/>
                <a:cs typeface="Calibri"/>
              </a:rPr>
              <a:t>. In C. </a:t>
            </a:r>
            <a:r>
              <a:rPr lang="de-DE" sz="1800" dirty="0" err="1">
                <a:latin typeface="Calibri"/>
                <a:cs typeface="Calibri"/>
              </a:rPr>
              <a:t>Fougeron</a:t>
            </a:r>
            <a:r>
              <a:rPr lang="de-DE" sz="1800" dirty="0">
                <a:latin typeface="Calibri"/>
                <a:cs typeface="Calibri"/>
              </a:rPr>
              <a:t>, </a:t>
            </a:r>
            <a:r>
              <a:rPr lang="de-DE" sz="1800" dirty="0" err="1">
                <a:latin typeface="Calibri"/>
                <a:cs typeface="Calibri"/>
              </a:rPr>
              <a:t>B.Kuehnert</a:t>
            </a:r>
            <a:r>
              <a:rPr lang="de-DE" sz="1800" dirty="0">
                <a:latin typeface="Calibri"/>
                <a:cs typeface="Calibri"/>
              </a:rPr>
              <a:t>, M. </a:t>
            </a:r>
            <a:r>
              <a:rPr lang="de-DE" sz="1800" dirty="0" err="1">
                <a:latin typeface="Calibri"/>
                <a:cs typeface="Calibri"/>
              </a:rPr>
              <a:t>D'Imperio</a:t>
            </a:r>
            <a:r>
              <a:rPr lang="de-DE" sz="1800" dirty="0">
                <a:latin typeface="Calibri"/>
                <a:cs typeface="Calibri"/>
              </a:rPr>
              <a:t>, N. </a:t>
            </a:r>
            <a:r>
              <a:rPr lang="de-DE" sz="1800" dirty="0" err="1">
                <a:latin typeface="Calibri"/>
                <a:cs typeface="Calibri"/>
              </a:rPr>
              <a:t>Vallée</a:t>
            </a:r>
            <a:r>
              <a:rPr lang="de-DE" sz="1800" dirty="0">
                <a:latin typeface="Calibri"/>
                <a:cs typeface="Calibri"/>
              </a:rPr>
              <a:t> (Eds.) </a:t>
            </a:r>
            <a:r>
              <a:rPr lang="de-DE" sz="1800" i="1" dirty="0">
                <a:latin typeface="Calibri"/>
                <a:cs typeface="Calibri"/>
              </a:rPr>
              <a:t>Laboratory </a:t>
            </a:r>
            <a:r>
              <a:rPr lang="de-DE" sz="1800" i="1" dirty="0" err="1">
                <a:latin typeface="Calibri"/>
                <a:cs typeface="Calibri"/>
              </a:rPr>
              <a:t>Phonology</a:t>
            </a:r>
            <a:r>
              <a:rPr lang="de-DE" sz="1800" i="1" dirty="0">
                <a:latin typeface="Calibri"/>
                <a:cs typeface="Calibri"/>
              </a:rPr>
              <a:t> 10</a:t>
            </a:r>
            <a:r>
              <a:rPr lang="de-DE" sz="1800" dirty="0">
                <a:latin typeface="Calibri"/>
                <a:cs typeface="Calibri"/>
              </a:rPr>
              <a:t>. de </a:t>
            </a:r>
            <a:r>
              <a:rPr lang="de-DE" sz="1800" dirty="0" err="1">
                <a:latin typeface="Calibri"/>
                <a:cs typeface="Calibri"/>
              </a:rPr>
              <a:t>Gruyter</a:t>
            </a:r>
            <a:r>
              <a:rPr lang="de-DE" sz="1800" dirty="0">
                <a:latin typeface="Calibri"/>
                <a:cs typeface="Calibri"/>
              </a:rPr>
              <a:t>: Berlin.  (p. 607-655). </a:t>
            </a:r>
            <a:r>
              <a:rPr lang="de-DE" sz="1800" b="1" dirty="0">
                <a:latin typeface="Calibri"/>
                <a:cs typeface="Calibri"/>
              </a:rPr>
              <a:t>sole2010.pdf</a:t>
            </a:r>
          </a:p>
        </p:txBody>
      </p:sp>
      <p:sp>
        <p:nvSpPr>
          <p:cNvPr id="4" name="TextBox 3"/>
          <p:cNvSpPr txBox="1"/>
          <p:nvPr/>
        </p:nvSpPr>
        <p:spPr bwMode="auto">
          <a:xfrm>
            <a:off x="6804248" y="8109520"/>
            <a:ext cx="184666" cy="461665"/>
          </a:xfrm>
          <a:prstGeom prst="rect">
            <a:avLst/>
          </a:prstGeom>
          <a:noFill/>
          <a:ln w="9525">
            <a:noFill/>
            <a:miter lim="800000"/>
            <a:headEnd/>
            <a:tailEnd/>
          </a:ln>
        </p:spPr>
        <p:txBody>
          <a:bodyPr wrap="none" rtlCol="0">
            <a:prstTxWarp prst="textNoShape">
              <a:avLst/>
            </a:prstTxWarp>
            <a:spAutoFit/>
          </a:bodyPr>
          <a:lstStyle/>
          <a:p>
            <a:endParaRPr lang="de-DE" dirty="0">
              <a:solidFill>
                <a:srgbClr val="000000"/>
              </a:solidFill>
              <a:latin typeface="Calibri" pitchFamily="-89" charset="0"/>
              <a:ea typeface="Calibri" pitchFamily="-89" charset="0"/>
              <a:cs typeface="Calibri" pitchFamily="-89"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797C9E-5BB1-DE41-9F1A-692A7AE5BDAB}"/>
              </a:ext>
            </a:extLst>
          </p:cNvPr>
          <p:cNvSpPr txBox="1"/>
          <p:nvPr/>
        </p:nvSpPr>
        <p:spPr bwMode="auto">
          <a:xfrm>
            <a:off x="381999" y="836115"/>
            <a:ext cx="3717440" cy="4524315"/>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Wir nehmen mehrere /t/s und /d/s auf zu unterschiedlichen Sprechgeschwindigkeiten auf, und berechnen Regressionslinien für /t/ und für /d/. Wenn sich /t, d/ proportional um einen Wert (wie 4) unterschieden, dann unterscheiden sich auch die Steigungen der Regressionslinien um 4</a:t>
            </a:r>
          </a:p>
        </p:txBody>
      </p:sp>
      <p:sp>
        <p:nvSpPr>
          <p:cNvPr id="6" name="TextBox 5">
            <a:extLst>
              <a:ext uri="{FF2B5EF4-FFF2-40B4-BE49-F238E27FC236}">
                <a16:creationId xmlns:a16="http://schemas.microsoft.com/office/drawing/2014/main" id="{E1026734-F89E-804D-89FB-E0F058931241}"/>
              </a:ext>
            </a:extLst>
          </p:cNvPr>
          <p:cNvSpPr txBox="1"/>
          <p:nvPr/>
        </p:nvSpPr>
        <p:spPr bwMode="auto">
          <a:xfrm>
            <a:off x="5148064" y="6399801"/>
            <a:ext cx="3027367" cy="461665"/>
          </a:xfrm>
          <a:prstGeom prst="rect">
            <a:avLst/>
          </a:prstGeom>
          <a:noFill/>
          <a:ln w="9525">
            <a:noFill/>
            <a:miter lim="800000"/>
            <a:headEnd/>
            <a:tailEnd/>
          </a:ln>
        </p:spPr>
        <p:txBody>
          <a:bodyPr wrap="none" rtlCol="0">
            <a:prstTxWarp prst="textNoShape">
              <a:avLst/>
            </a:prstTxWarp>
            <a:spAutoFit/>
          </a:bodyPr>
          <a:lstStyle/>
          <a:p>
            <a:r>
              <a:rPr lang="de-DE" dirty="0">
                <a:solidFill>
                  <a:schemeClr val="bg2"/>
                </a:solidFill>
                <a:latin typeface="Calibri" pitchFamily="-89" charset="0"/>
                <a:ea typeface="Calibri" pitchFamily="-89" charset="0"/>
                <a:cs typeface="Calibri" pitchFamily="-89" charset="0"/>
              </a:rPr>
              <a:t>Sprechgeschwindigkeit</a:t>
            </a:r>
          </a:p>
        </p:txBody>
      </p:sp>
      <p:sp>
        <p:nvSpPr>
          <p:cNvPr id="7" name="TextBox 6">
            <a:extLst>
              <a:ext uri="{FF2B5EF4-FFF2-40B4-BE49-F238E27FC236}">
                <a16:creationId xmlns:a16="http://schemas.microsoft.com/office/drawing/2014/main" id="{2F3C6F9F-60DB-8B4F-A1F4-5878C522821B}"/>
              </a:ext>
            </a:extLst>
          </p:cNvPr>
          <p:cNvSpPr txBox="1"/>
          <p:nvPr/>
        </p:nvSpPr>
        <p:spPr bwMode="auto">
          <a:xfrm>
            <a:off x="4953879" y="5729762"/>
            <a:ext cx="1281120" cy="461665"/>
          </a:xfrm>
          <a:prstGeom prst="rect">
            <a:avLst/>
          </a:prstGeom>
          <a:noFill/>
          <a:ln w="9525">
            <a:noFill/>
            <a:miter lim="800000"/>
            <a:headEnd/>
            <a:tailEnd/>
          </a:ln>
        </p:spPr>
        <p:txBody>
          <a:bodyPr wrap="none" rtlCol="0">
            <a:prstTxWarp prst="textNoShape">
              <a:avLst/>
            </a:prstTxWarp>
            <a:spAutoFit/>
          </a:bodyPr>
          <a:lstStyle/>
          <a:p>
            <a:r>
              <a:rPr lang="de-DE" dirty="0">
                <a:solidFill>
                  <a:schemeClr val="bg2"/>
                </a:solidFill>
                <a:latin typeface="Calibri" pitchFamily="-89" charset="0"/>
                <a:ea typeface="Calibri" pitchFamily="-89" charset="0"/>
                <a:cs typeface="Calibri" pitchFamily="-89" charset="0"/>
              </a:rPr>
              <a:t>Langsam</a:t>
            </a:r>
          </a:p>
        </p:txBody>
      </p:sp>
      <p:pic>
        <p:nvPicPr>
          <p:cNvPr id="17" name="Picture 16">
            <a:extLst>
              <a:ext uri="{FF2B5EF4-FFF2-40B4-BE49-F238E27FC236}">
                <a16:creationId xmlns:a16="http://schemas.microsoft.com/office/drawing/2014/main" id="{AE53F581-8808-E648-97B6-DAFDB5ED9E1A}"/>
              </a:ext>
            </a:extLst>
          </p:cNvPr>
          <p:cNvPicPr>
            <a:picLocks noChangeAspect="1"/>
          </p:cNvPicPr>
          <p:nvPr/>
        </p:nvPicPr>
        <p:blipFill rotWithShape="1">
          <a:blip r:embed="rId2"/>
          <a:srcRect l="10125"/>
          <a:stretch/>
        </p:blipFill>
        <p:spPr>
          <a:xfrm>
            <a:off x="5148064" y="1629669"/>
            <a:ext cx="3717440" cy="4277220"/>
          </a:xfrm>
          <a:prstGeom prst="rect">
            <a:avLst/>
          </a:prstGeom>
        </p:spPr>
      </p:pic>
      <p:cxnSp>
        <p:nvCxnSpPr>
          <p:cNvPr id="19" name="Straight Connector 18">
            <a:extLst>
              <a:ext uri="{FF2B5EF4-FFF2-40B4-BE49-F238E27FC236}">
                <a16:creationId xmlns:a16="http://schemas.microsoft.com/office/drawing/2014/main" id="{A5B76A55-4852-0643-949F-5BB6E743A501}"/>
              </a:ext>
            </a:extLst>
          </p:cNvPr>
          <p:cNvCxnSpPr>
            <a:cxnSpLocks/>
          </p:cNvCxnSpPr>
          <p:nvPr/>
        </p:nvCxnSpPr>
        <p:spPr>
          <a:xfrm flipV="1">
            <a:off x="5288414" y="2204864"/>
            <a:ext cx="2250938" cy="2700626"/>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F431B4C-E61B-9443-9BE1-0AA4AF34E4E3}"/>
              </a:ext>
            </a:extLst>
          </p:cNvPr>
          <p:cNvCxnSpPr>
            <a:cxnSpLocks/>
          </p:cNvCxnSpPr>
          <p:nvPr/>
        </p:nvCxnSpPr>
        <p:spPr>
          <a:xfrm flipV="1">
            <a:off x="5288414" y="4378745"/>
            <a:ext cx="2554792" cy="131850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D031CA4-F499-8744-BD79-83AD89602227}"/>
              </a:ext>
            </a:extLst>
          </p:cNvPr>
          <p:cNvSpPr txBox="1"/>
          <p:nvPr/>
        </p:nvSpPr>
        <p:spPr bwMode="auto">
          <a:xfrm>
            <a:off x="4749410" y="4605758"/>
            <a:ext cx="495649"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FF0000"/>
                </a:solidFill>
                <a:latin typeface="Calibri" pitchFamily="-89" charset="0"/>
                <a:ea typeface="Calibri" pitchFamily="-89" charset="0"/>
                <a:cs typeface="Calibri" pitchFamily="-89" charset="0"/>
              </a:rPr>
              <a:t>15</a:t>
            </a:r>
          </a:p>
        </p:txBody>
      </p:sp>
      <p:sp>
        <p:nvSpPr>
          <p:cNvPr id="26" name="TextBox 25">
            <a:extLst>
              <a:ext uri="{FF2B5EF4-FFF2-40B4-BE49-F238E27FC236}">
                <a16:creationId xmlns:a16="http://schemas.microsoft.com/office/drawing/2014/main" id="{EDFBA0A8-557E-8C49-8E5F-F1B48C6C3568}"/>
              </a:ext>
            </a:extLst>
          </p:cNvPr>
          <p:cNvSpPr txBox="1"/>
          <p:nvPr/>
        </p:nvSpPr>
        <p:spPr bwMode="auto">
          <a:xfrm>
            <a:off x="4706055" y="3509586"/>
            <a:ext cx="495649"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3366FF"/>
                </a:solidFill>
                <a:latin typeface="Calibri" pitchFamily="-89" charset="0"/>
                <a:ea typeface="Calibri" pitchFamily="-89" charset="0"/>
                <a:cs typeface="Calibri" pitchFamily="-89" charset="0"/>
              </a:rPr>
              <a:t>40</a:t>
            </a:r>
          </a:p>
        </p:txBody>
      </p:sp>
      <p:sp>
        <p:nvSpPr>
          <p:cNvPr id="28" name="TextBox 27">
            <a:extLst>
              <a:ext uri="{FF2B5EF4-FFF2-40B4-BE49-F238E27FC236}">
                <a16:creationId xmlns:a16="http://schemas.microsoft.com/office/drawing/2014/main" id="{2C9EB581-6ECC-B149-9394-67E41CC1F3B6}"/>
              </a:ext>
            </a:extLst>
          </p:cNvPr>
          <p:cNvSpPr txBox="1"/>
          <p:nvPr/>
        </p:nvSpPr>
        <p:spPr bwMode="auto">
          <a:xfrm>
            <a:off x="4716082" y="2739564"/>
            <a:ext cx="495649"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3366FF"/>
                </a:solidFill>
                <a:latin typeface="Calibri" pitchFamily="-89" charset="0"/>
                <a:ea typeface="Calibri" pitchFamily="-89" charset="0"/>
                <a:cs typeface="Calibri" pitchFamily="-89" charset="0"/>
              </a:rPr>
              <a:t>60</a:t>
            </a:r>
          </a:p>
        </p:txBody>
      </p:sp>
      <p:cxnSp>
        <p:nvCxnSpPr>
          <p:cNvPr id="40" name="Straight Connector 39">
            <a:extLst>
              <a:ext uri="{FF2B5EF4-FFF2-40B4-BE49-F238E27FC236}">
                <a16:creationId xmlns:a16="http://schemas.microsoft.com/office/drawing/2014/main" id="{63EA0858-4D20-FE40-A115-3985B3864260}"/>
              </a:ext>
            </a:extLst>
          </p:cNvPr>
          <p:cNvCxnSpPr>
            <a:cxnSpLocks/>
          </p:cNvCxnSpPr>
          <p:nvPr/>
        </p:nvCxnSpPr>
        <p:spPr>
          <a:xfrm>
            <a:off x="6948264" y="1160748"/>
            <a:ext cx="0" cy="4536504"/>
          </a:xfrm>
          <a:prstGeom prst="line">
            <a:avLst/>
          </a:prstGeom>
          <a:ln>
            <a:solidFill>
              <a:schemeClr val="bg2"/>
            </a:solidFill>
            <a:prstDash val="sys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753B7575-B1D5-C94F-B6FD-3D3D00DCF51B}"/>
              </a:ext>
            </a:extLst>
          </p:cNvPr>
          <p:cNvCxnSpPr>
            <a:cxnSpLocks/>
          </p:cNvCxnSpPr>
          <p:nvPr/>
        </p:nvCxnSpPr>
        <p:spPr>
          <a:xfrm flipV="1">
            <a:off x="5201704" y="4856592"/>
            <a:ext cx="1746560" cy="3271"/>
          </a:xfrm>
          <a:prstGeom prst="line">
            <a:avLst/>
          </a:prstGeom>
          <a:ln>
            <a:solidFill>
              <a:schemeClr val="bg2"/>
            </a:solidFill>
            <a:prstDash val="sysDash"/>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27F7D4C1-7E80-C045-A287-3772AE9307B9}"/>
              </a:ext>
            </a:extLst>
          </p:cNvPr>
          <p:cNvCxnSpPr>
            <a:cxnSpLocks/>
          </p:cNvCxnSpPr>
          <p:nvPr/>
        </p:nvCxnSpPr>
        <p:spPr>
          <a:xfrm flipV="1">
            <a:off x="5174884" y="2928609"/>
            <a:ext cx="1746560" cy="3271"/>
          </a:xfrm>
          <a:prstGeom prst="line">
            <a:avLst/>
          </a:prstGeom>
          <a:ln>
            <a:solidFill>
              <a:schemeClr val="bg2"/>
            </a:solidFill>
            <a:prstDash val="sysDash"/>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4FA8CABA-DBF5-1243-B4E4-5E31C8CAD9E6}"/>
              </a:ext>
            </a:extLst>
          </p:cNvPr>
          <p:cNvCxnSpPr>
            <a:cxnSpLocks/>
          </p:cNvCxnSpPr>
          <p:nvPr/>
        </p:nvCxnSpPr>
        <p:spPr>
          <a:xfrm>
            <a:off x="6300192" y="1160748"/>
            <a:ext cx="0" cy="4536504"/>
          </a:xfrm>
          <a:prstGeom prst="line">
            <a:avLst/>
          </a:prstGeom>
          <a:ln>
            <a:solidFill>
              <a:schemeClr val="bg2"/>
            </a:solidFill>
            <a:prstDash val="sysDash"/>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2688DBA7-B3F0-4B4C-AD0B-026F76146486}"/>
              </a:ext>
            </a:extLst>
          </p:cNvPr>
          <p:cNvCxnSpPr>
            <a:cxnSpLocks/>
          </p:cNvCxnSpPr>
          <p:nvPr/>
        </p:nvCxnSpPr>
        <p:spPr>
          <a:xfrm>
            <a:off x="5131529" y="3715368"/>
            <a:ext cx="1168663" cy="1816"/>
          </a:xfrm>
          <a:prstGeom prst="line">
            <a:avLst/>
          </a:prstGeom>
          <a:ln>
            <a:solidFill>
              <a:schemeClr val="bg2"/>
            </a:solidFill>
            <a:prstDash val="sysDash"/>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34562FE0-53FC-8B49-B745-428D7B40E28C}"/>
              </a:ext>
            </a:extLst>
          </p:cNvPr>
          <p:cNvCxnSpPr>
            <a:cxnSpLocks/>
          </p:cNvCxnSpPr>
          <p:nvPr/>
        </p:nvCxnSpPr>
        <p:spPr>
          <a:xfrm>
            <a:off x="5118119" y="5123206"/>
            <a:ext cx="1168663" cy="1816"/>
          </a:xfrm>
          <a:prstGeom prst="line">
            <a:avLst/>
          </a:prstGeom>
          <a:ln>
            <a:solidFill>
              <a:schemeClr val="bg2"/>
            </a:solidFill>
            <a:prstDash val="sysDash"/>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C9F4A436-10A5-C44F-8BA8-1ADBBC41DDA6}"/>
              </a:ext>
            </a:extLst>
          </p:cNvPr>
          <p:cNvSpPr txBox="1"/>
          <p:nvPr/>
        </p:nvSpPr>
        <p:spPr bwMode="auto">
          <a:xfrm>
            <a:off x="4745046" y="4905490"/>
            <a:ext cx="495649"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FF0000"/>
                </a:solidFill>
                <a:latin typeface="Calibri" pitchFamily="-89" charset="0"/>
                <a:ea typeface="Calibri" pitchFamily="-89" charset="0"/>
                <a:cs typeface="Calibri" pitchFamily="-89" charset="0"/>
              </a:rPr>
              <a:t>10</a:t>
            </a:r>
          </a:p>
        </p:txBody>
      </p:sp>
      <p:sp>
        <p:nvSpPr>
          <p:cNvPr id="57" name="TextBox 56">
            <a:extLst>
              <a:ext uri="{FF2B5EF4-FFF2-40B4-BE49-F238E27FC236}">
                <a16:creationId xmlns:a16="http://schemas.microsoft.com/office/drawing/2014/main" id="{8E4768AC-5D9D-CF4C-B4E7-FBD6E7220C31}"/>
              </a:ext>
            </a:extLst>
          </p:cNvPr>
          <p:cNvSpPr txBox="1"/>
          <p:nvPr/>
        </p:nvSpPr>
        <p:spPr bwMode="auto">
          <a:xfrm>
            <a:off x="5240695" y="546764"/>
            <a:ext cx="2863284"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/t/ 4 x so steil wie /d/</a:t>
            </a:r>
          </a:p>
        </p:txBody>
      </p:sp>
      <p:sp>
        <p:nvSpPr>
          <p:cNvPr id="58" name="TextBox 57">
            <a:extLst>
              <a:ext uri="{FF2B5EF4-FFF2-40B4-BE49-F238E27FC236}">
                <a16:creationId xmlns:a16="http://schemas.microsoft.com/office/drawing/2014/main" id="{2D153276-C79F-F34A-98AE-F5C14B06DDFE}"/>
              </a:ext>
            </a:extLst>
          </p:cNvPr>
          <p:cNvSpPr txBox="1"/>
          <p:nvPr/>
        </p:nvSpPr>
        <p:spPr bwMode="auto">
          <a:xfrm>
            <a:off x="7363810" y="1756315"/>
            <a:ext cx="524503"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3366FF"/>
                </a:solidFill>
                <a:latin typeface="Calibri" pitchFamily="-89" charset="0"/>
                <a:ea typeface="Calibri" pitchFamily="-89" charset="0"/>
                <a:cs typeface="Calibri" pitchFamily="-89" charset="0"/>
              </a:rPr>
              <a:t>/t/</a:t>
            </a:r>
          </a:p>
        </p:txBody>
      </p:sp>
      <p:sp>
        <p:nvSpPr>
          <p:cNvPr id="59" name="TextBox 58">
            <a:extLst>
              <a:ext uri="{FF2B5EF4-FFF2-40B4-BE49-F238E27FC236}">
                <a16:creationId xmlns:a16="http://schemas.microsoft.com/office/drawing/2014/main" id="{853BDF3C-F3C6-F64F-8419-30610B4BAF54}"/>
              </a:ext>
            </a:extLst>
          </p:cNvPr>
          <p:cNvSpPr txBox="1"/>
          <p:nvPr/>
        </p:nvSpPr>
        <p:spPr bwMode="auto">
          <a:xfrm>
            <a:off x="7510005" y="5778669"/>
            <a:ext cx="1074333" cy="461665"/>
          </a:xfrm>
          <a:prstGeom prst="rect">
            <a:avLst/>
          </a:prstGeom>
          <a:noFill/>
          <a:ln w="9525">
            <a:noFill/>
            <a:miter lim="800000"/>
            <a:headEnd/>
            <a:tailEnd/>
          </a:ln>
        </p:spPr>
        <p:txBody>
          <a:bodyPr wrap="none" rtlCol="0">
            <a:prstTxWarp prst="textNoShape">
              <a:avLst/>
            </a:prstTxWarp>
            <a:spAutoFit/>
          </a:bodyPr>
          <a:lstStyle/>
          <a:p>
            <a:r>
              <a:rPr lang="de-DE" dirty="0">
                <a:solidFill>
                  <a:schemeClr val="bg2"/>
                </a:solidFill>
                <a:latin typeface="Calibri" pitchFamily="-89" charset="0"/>
                <a:ea typeface="Calibri" pitchFamily="-89" charset="0"/>
                <a:cs typeface="Calibri" pitchFamily="-89" charset="0"/>
              </a:rPr>
              <a:t>Schnell</a:t>
            </a:r>
          </a:p>
        </p:txBody>
      </p:sp>
      <p:sp>
        <p:nvSpPr>
          <p:cNvPr id="60" name="TextBox 59">
            <a:extLst>
              <a:ext uri="{FF2B5EF4-FFF2-40B4-BE49-F238E27FC236}">
                <a16:creationId xmlns:a16="http://schemas.microsoft.com/office/drawing/2014/main" id="{22E1CCEF-B417-4140-846A-ED7762764C2C}"/>
              </a:ext>
            </a:extLst>
          </p:cNvPr>
          <p:cNvSpPr txBox="1"/>
          <p:nvPr/>
        </p:nvSpPr>
        <p:spPr bwMode="auto">
          <a:xfrm>
            <a:off x="4687586" y="1629637"/>
            <a:ext cx="1321708" cy="461665"/>
          </a:xfrm>
          <a:prstGeom prst="rect">
            <a:avLst/>
          </a:prstGeom>
          <a:noFill/>
          <a:ln w="9525">
            <a:noFill/>
            <a:miter lim="800000"/>
            <a:headEnd/>
            <a:tailEnd/>
          </a:ln>
        </p:spPr>
        <p:txBody>
          <a:bodyPr wrap="none" rtlCol="0">
            <a:prstTxWarp prst="textNoShape">
              <a:avLst/>
            </a:prstTxWarp>
            <a:spAutoFit/>
          </a:bodyPr>
          <a:lstStyle/>
          <a:p>
            <a:r>
              <a:rPr lang="de-DE" dirty="0">
                <a:solidFill>
                  <a:schemeClr val="bg2"/>
                </a:solidFill>
                <a:latin typeface="Calibri" pitchFamily="-89" charset="0"/>
                <a:ea typeface="Calibri" pitchFamily="-89" charset="0"/>
                <a:cs typeface="Calibri" pitchFamily="-89" charset="0"/>
              </a:rPr>
              <a:t>VOT (</a:t>
            </a:r>
            <a:r>
              <a:rPr lang="de-DE" dirty="0" err="1">
                <a:solidFill>
                  <a:schemeClr val="bg2"/>
                </a:solidFill>
                <a:latin typeface="Calibri" pitchFamily="-89" charset="0"/>
                <a:ea typeface="Calibri" pitchFamily="-89" charset="0"/>
                <a:cs typeface="Calibri" pitchFamily="-89" charset="0"/>
              </a:rPr>
              <a:t>ms</a:t>
            </a:r>
            <a:r>
              <a:rPr lang="de-DE" dirty="0">
                <a:solidFill>
                  <a:schemeClr val="bg2"/>
                </a:solidFill>
                <a:latin typeface="Calibri" pitchFamily="-89" charset="0"/>
                <a:ea typeface="Calibri" pitchFamily="-89" charset="0"/>
                <a:cs typeface="Calibri" pitchFamily="-89" charset="0"/>
              </a:rPr>
              <a:t>)</a:t>
            </a:r>
          </a:p>
        </p:txBody>
      </p:sp>
      <p:sp>
        <p:nvSpPr>
          <p:cNvPr id="61" name="TextBox 60">
            <a:extLst>
              <a:ext uri="{FF2B5EF4-FFF2-40B4-BE49-F238E27FC236}">
                <a16:creationId xmlns:a16="http://schemas.microsoft.com/office/drawing/2014/main" id="{353AD54B-C16A-9740-A78E-EABBF33CA6BE}"/>
              </a:ext>
            </a:extLst>
          </p:cNvPr>
          <p:cNvSpPr txBox="1"/>
          <p:nvPr/>
        </p:nvSpPr>
        <p:spPr bwMode="auto">
          <a:xfrm>
            <a:off x="7552762" y="3913452"/>
            <a:ext cx="583814"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FF0000"/>
                </a:solidFill>
                <a:latin typeface="Calibri" pitchFamily="-89" charset="0"/>
                <a:ea typeface="Calibri" pitchFamily="-89" charset="0"/>
                <a:cs typeface="Calibri" pitchFamily="-89" charset="0"/>
              </a:rPr>
              <a:t>/d/</a:t>
            </a:r>
          </a:p>
        </p:txBody>
      </p:sp>
    </p:spTree>
    <p:extLst>
      <p:ext uri="{BB962C8B-B14F-4D97-AF65-F5344CB8AC3E}">
        <p14:creationId xmlns:p14="http://schemas.microsoft.com/office/powerpoint/2010/main" val="3680523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09EF69-09AF-0144-9FC6-2FDC19827667}"/>
              </a:ext>
            </a:extLst>
          </p:cNvPr>
          <p:cNvSpPr txBox="1"/>
          <p:nvPr/>
        </p:nvSpPr>
        <p:spPr bwMode="auto">
          <a:xfrm>
            <a:off x="382964" y="836712"/>
            <a:ext cx="7874015"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(a) Phonologisch bedingte Dauerunterschiede im Japanischen</a:t>
            </a:r>
          </a:p>
        </p:txBody>
      </p:sp>
      <p:sp>
        <p:nvSpPr>
          <p:cNvPr id="3" name="TextBox 2">
            <a:extLst>
              <a:ext uri="{FF2B5EF4-FFF2-40B4-BE49-F238E27FC236}">
                <a16:creationId xmlns:a16="http://schemas.microsoft.com/office/drawing/2014/main" id="{458969EF-DE25-CD42-9FBC-D745B0C4B94F}"/>
              </a:ext>
            </a:extLst>
          </p:cNvPr>
          <p:cNvSpPr txBox="1"/>
          <p:nvPr/>
        </p:nvSpPr>
        <p:spPr bwMode="auto">
          <a:xfrm>
            <a:off x="323528" y="1681931"/>
            <a:ext cx="7992888"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/ii, i/ </a:t>
            </a:r>
            <a:r>
              <a:rPr lang="de-DE" dirty="0" err="1">
                <a:solidFill>
                  <a:srgbClr val="000000"/>
                </a:solidFill>
                <a:latin typeface="Calibri" pitchFamily="-89" charset="0"/>
                <a:ea typeface="Calibri" pitchFamily="-89" charset="0"/>
                <a:cs typeface="Calibri" pitchFamily="-89" charset="0"/>
              </a:rPr>
              <a:t>kiita</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kita</a:t>
            </a:r>
            <a:r>
              <a:rPr lang="de-DE" dirty="0">
                <a:solidFill>
                  <a:srgbClr val="000000"/>
                </a:solidFill>
                <a:latin typeface="Calibri" pitchFamily="-89" charset="0"/>
                <a:ea typeface="Calibri" pitchFamily="-89" charset="0"/>
                <a:cs typeface="Calibri" pitchFamily="-89" charset="0"/>
              </a:rPr>
              <a:t> (gehört, gekommen); /</a:t>
            </a:r>
            <a:r>
              <a:rPr lang="de-DE" dirty="0" err="1">
                <a:solidFill>
                  <a:srgbClr val="000000"/>
                </a:solidFill>
                <a:latin typeface="Calibri" pitchFamily="-89" charset="0"/>
                <a:ea typeface="Calibri" pitchFamily="-89" charset="0"/>
                <a:cs typeface="Calibri" pitchFamily="-89" charset="0"/>
              </a:rPr>
              <a:t>ee</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e</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seki</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seeki</a:t>
            </a:r>
            <a:r>
              <a:rPr lang="de-DE" dirty="0">
                <a:solidFill>
                  <a:srgbClr val="000000"/>
                </a:solidFill>
                <a:latin typeface="Calibri" pitchFamily="-89" charset="0"/>
                <a:ea typeface="Calibri" pitchFamily="-89" charset="0"/>
                <a:cs typeface="Calibri" pitchFamily="-89" charset="0"/>
              </a:rPr>
              <a:t>, Sitz, Jahrhundert), /</a:t>
            </a:r>
            <a:r>
              <a:rPr lang="de-DE" dirty="0" err="1">
                <a:solidFill>
                  <a:srgbClr val="000000"/>
                </a:solidFill>
                <a:latin typeface="Calibri" pitchFamily="-89" charset="0"/>
                <a:ea typeface="Calibri" pitchFamily="-89" charset="0"/>
                <a:cs typeface="Calibri" pitchFamily="-89" charset="0"/>
              </a:rPr>
              <a:t>aa</a:t>
            </a:r>
            <a:r>
              <a:rPr lang="de-DE" dirty="0">
                <a:solidFill>
                  <a:srgbClr val="000000"/>
                </a:solidFill>
                <a:latin typeface="Calibri" pitchFamily="-89" charset="0"/>
                <a:ea typeface="Calibri" pitchFamily="-89" charset="0"/>
                <a:cs typeface="Calibri" pitchFamily="-89" charset="0"/>
              </a:rPr>
              <a:t>, a/, /</a:t>
            </a:r>
            <a:r>
              <a:rPr lang="de-DE" dirty="0" err="1">
                <a:solidFill>
                  <a:srgbClr val="000000"/>
                </a:solidFill>
                <a:latin typeface="Calibri" pitchFamily="-89" charset="0"/>
                <a:ea typeface="Calibri" pitchFamily="-89" charset="0"/>
                <a:cs typeface="Calibri" pitchFamily="-89" charset="0"/>
              </a:rPr>
              <a:t>aato</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ato</a:t>
            </a:r>
            <a:r>
              <a:rPr lang="de-DE" dirty="0">
                <a:solidFill>
                  <a:srgbClr val="000000"/>
                </a:solidFill>
                <a:latin typeface="Calibri" pitchFamily="-89" charset="0"/>
                <a:ea typeface="Calibri" pitchFamily="-89" charset="0"/>
                <a:cs typeface="Calibri" pitchFamily="-89" charset="0"/>
              </a:rPr>
              <a:t>/, Kunst, nach</a:t>
            </a:r>
          </a:p>
        </p:txBody>
      </p:sp>
      <p:sp>
        <p:nvSpPr>
          <p:cNvPr id="5" name="TextBox 4">
            <a:extLst>
              <a:ext uri="{FF2B5EF4-FFF2-40B4-BE49-F238E27FC236}">
                <a16:creationId xmlns:a16="http://schemas.microsoft.com/office/drawing/2014/main" id="{6AFC97ED-D1A2-234C-8BE2-102952236317}"/>
              </a:ext>
            </a:extLst>
          </p:cNvPr>
          <p:cNvSpPr txBox="1"/>
          <p:nvPr/>
        </p:nvSpPr>
        <p:spPr bwMode="auto">
          <a:xfrm>
            <a:off x="467544" y="3836289"/>
            <a:ext cx="7992888" cy="461665"/>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(b) Phonetische Dauerunterschiede: i &lt; </a:t>
            </a:r>
            <a:r>
              <a:rPr lang="de-DE" dirty="0" err="1">
                <a:solidFill>
                  <a:srgbClr val="000000"/>
                </a:solidFill>
                <a:latin typeface="Calibri" pitchFamily="-89" charset="0"/>
                <a:ea typeface="Calibri" pitchFamily="-89" charset="0"/>
                <a:cs typeface="Calibri" pitchFamily="-89" charset="0"/>
              </a:rPr>
              <a:t>e</a:t>
            </a:r>
            <a:r>
              <a:rPr lang="de-DE" dirty="0">
                <a:solidFill>
                  <a:srgbClr val="000000"/>
                </a:solidFill>
                <a:latin typeface="Calibri" pitchFamily="-89" charset="0"/>
                <a:ea typeface="Calibri" pitchFamily="-89" charset="0"/>
                <a:cs typeface="Calibri" pitchFamily="-89" charset="0"/>
              </a:rPr>
              <a:t> &lt; a (ii &lt; </a:t>
            </a:r>
            <a:r>
              <a:rPr lang="de-DE" dirty="0" err="1">
                <a:solidFill>
                  <a:srgbClr val="000000"/>
                </a:solidFill>
                <a:latin typeface="Calibri" pitchFamily="-89" charset="0"/>
                <a:ea typeface="Calibri" pitchFamily="-89" charset="0"/>
                <a:cs typeface="Calibri" pitchFamily="-89" charset="0"/>
              </a:rPr>
              <a:t>ee</a:t>
            </a:r>
            <a:r>
              <a:rPr lang="de-DE" dirty="0">
                <a:solidFill>
                  <a:srgbClr val="000000"/>
                </a:solidFill>
                <a:latin typeface="Calibri" pitchFamily="-89" charset="0"/>
                <a:ea typeface="Calibri" pitchFamily="-89" charset="0"/>
                <a:cs typeface="Calibri" pitchFamily="-89" charset="0"/>
              </a:rPr>
              <a:t> &lt;</a:t>
            </a:r>
            <a:r>
              <a:rPr lang="de-DE" dirty="0" err="1">
                <a:solidFill>
                  <a:srgbClr val="000000"/>
                </a:solidFill>
                <a:latin typeface="Calibri" pitchFamily="-89" charset="0"/>
                <a:ea typeface="Calibri" pitchFamily="-89" charset="0"/>
                <a:cs typeface="Calibri" pitchFamily="-89" charset="0"/>
              </a:rPr>
              <a:t>aa</a:t>
            </a:r>
            <a:r>
              <a:rPr lang="de-DE" dirty="0">
                <a:solidFill>
                  <a:srgbClr val="000000"/>
                </a:solidFill>
                <a:latin typeface="Calibri" pitchFamily="-89" charset="0"/>
                <a:ea typeface="Calibri" pitchFamily="-89" charset="0"/>
                <a:cs typeface="Calibri" pitchFamily="-89" charset="0"/>
              </a:rPr>
              <a:t>).</a:t>
            </a:r>
          </a:p>
        </p:txBody>
      </p:sp>
      <p:sp>
        <p:nvSpPr>
          <p:cNvPr id="9" name="TextBox 8">
            <a:extLst>
              <a:ext uri="{FF2B5EF4-FFF2-40B4-BE49-F238E27FC236}">
                <a16:creationId xmlns:a16="http://schemas.microsoft.com/office/drawing/2014/main" id="{49DB2357-9AAE-0B4D-8296-029F7F5C8ECF}"/>
              </a:ext>
            </a:extLst>
          </p:cNvPr>
          <p:cNvSpPr txBox="1"/>
          <p:nvPr/>
        </p:nvSpPr>
        <p:spPr bwMode="auto">
          <a:xfrm>
            <a:off x="940307" y="2943776"/>
            <a:ext cx="5782032"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Nicht phonologisch (phonetisch): Vokalhöhe</a:t>
            </a:r>
          </a:p>
        </p:txBody>
      </p:sp>
      <p:sp>
        <p:nvSpPr>
          <p:cNvPr id="10" name="TextBox 9">
            <a:extLst>
              <a:ext uri="{FF2B5EF4-FFF2-40B4-BE49-F238E27FC236}">
                <a16:creationId xmlns:a16="http://schemas.microsoft.com/office/drawing/2014/main" id="{C746C943-295D-6940-A388-38284F14289F}"/>
              </a:ext>
            </a:extLst>
          </p:cNvPr>
          <p:cNvSpPr txBox="1"/>
          <p:nvPr/>
        </p:nvSpPr>
        <p:spPr bwMode="auto">
          <a:xfrm>
            <a:off x="539552" y="4725144"/>
            <a:ext cx="7632848" cy="1938992"/>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Daher wenn die Sprechgeschwindigkeit sich ändert: Unterschiedliche Steigungen für lang (/ii, </a:t>
            </a:r>
            <a:r>
              <a:rPr lang="de-DE" dirty="0" err="1">
                <a:solidFill>
                  <a:srgbClr val="000000"/>
                </a:solidFill>
                <a:latin typeface="Calibri" pitchFamily="-89" charset="0"/>
                <a:ea typeface="Calibri" pitchFamily="-89" charset="0"/>
                <a:cs typeface="Calibri" pitchFamily="-89" charset="0"/>
              </a:rPr>
              <a:t>ee</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aa</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vs</a:t>
            </a:r>
            <a:r>
              <a:rPr lang="de-DE" dirty="0">
                <a:solidFill>
                  <a:srgbClr val="000000"/>
                </a:solidFill>
                <a:latin typeface="Calibri" pitchFamily="-89" charset="0"/>
                <a:ea typeface="Calibri" pitchFamily="-89" charset="0"/>
                <a:cs typeface="Calibri" pitchFamily="-89" charset="0"/>
              </a:rPr>
              <a:t> kurz (/i, </a:t>
            </a:r>
            <a:r>
              <a:rPr lang="de-DE" dirty="0" err="1">
                <a:solidFill>
                  <a:srgbClr val="000000"/>
                </a:solidFill>
                <a:latin typeface="Calibri" pitchFamily="-89" charset="0"/>
                <a:ea typeface="Calibri" pitchFamily="-89" charset="0"/>
                <a:cs typeface="Calibri" pitchFamily="-89" charset="0"/>
              </a:rPr>
              <a:t>e</a:t>
            </a:r>
            <a:r>
              <a:rPr lang="de-DE" dirty="0">
                <a:solidFill>
                  <a:srgbClr val="000000"/>
                </a:solidFill>
                <a:latin typeface="Calibri" pitchFamily="-89" charset="0"/>
                <a:ea typeface="Calibri" pitchFamily="-89" charset="0"/>
                <a:cs typeface="Calibri" pitchFamily="-89" charset="0"/>
              </a:rPr>
              <a:t>, a/). Aber </a:t>
            </a:r>
            <a:r>
              <a:rPr lang="de-DE" i="1" dirty="0">
                <a:solidFill>
                  <a:srgbClr val="000000"/>
                </a:solidFill>
                <a:latin typeface="Calibri" pitchFamily="-89" charset="0"/>
                <a:ea typeface="Calibri" pitchFamily="-89" charset="0"/>
                <a:cs typeface="Calibri" pitchFamily="-89" charset="0"/>
              </a:rPr>
              <a:t>nicht </a:t>
            </a:r>
            <a:r>
              <a:rPr lang="de-DE" dirty="0">
                <a:solidFill>
                  <a:srgbClr val="000000"/>
                </a:solidFill>
                <a:latin typeface="Calibri" pitchFamily="-89" charset="0"/>
                <a:ea typeface="Calibri" pitchFamily="-89" charset="0"/>
                <a:cs typeface="Calibri" pitchFamily="-89" charset="0"/>
              </a:rPr>
              <a:t>für phonetisch bedingte  Höhenunterschiede (nicht für /ii/ </a:t>
            </a:r>
            <a:r>
              <a:rPr lang="de-DE" dirty="0" err="1">
                <a:solidFill>
                  <a:srgbClr val="000000"/>
                </a:solidFill>
                <a:latin typeface="Calibri" pitchFamily="-89" charset="0"/>
                <a:ea typeface="Calibri" pitchFamily="-89" charset="0"/>
                <a:cs typeface="Calibri" pitchFamily="-89" charset="0"/>
              </a:rPr>
              <a:t>vs</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ee</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vs</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aa</a:t>
            </a:r>
            <a:r>
              <a:rPr lang="de-DE" dirty="0">
                <a:solidFill>
                  <a:srgbClr val="000000"/>
                </a:solidFill>
                <a:latin typeface="Calibri" pitchFamily="-89" charset="0"/>
                <a:ea typeface="Calibri" pitchFamily="-89" charset="0"/>
                <a:cs typeface="Calibri" pitchFamily="-89" charset="0"/>
              </a:rPr>
              <a:t>/; nicht für /i/, </a:t>
            </a:r>
            <a:r>
              <a:rPr lang="de-DE" dirty="0" err="1">
                <a:solidFill>
                  <a:srgbClr val="000000"/>
                </a:solidFill>
                <a:latin typeface="Calibri" pitchFamily="-89" charset="0"/>
                <a:ea typeface="Calibri" pitchFamily="-89" charset="0"/>
                <a:cs typeface="Calibri" pitchFamily="-89" charset="0"/>
              </a:rPr>
              <a:t>vs</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e</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vs</a:t>
            </a:r>
            <a:r>
              <a:rPr lang="de-DE" dirty="0">
                <a:solidFill>
                  <a:srgbClr val="000000"/>
                </a:solidFill>
                <a:latin typeface="Calibri" pitchFamily="-89" charset="0"/>
                <a:ea typeface="Calibri" pitchFamily="-89" charset="0"/>
                <a:cs typeface="Calibri" pitchFamily="-89" charset="0"/>
              </a:rPr>
              <a:t> /a/)</a:t>
            </a:r>
          </a:p>
        </p:txBody>
      </p:sp>
    </p:spTree>
    <p:extLst>
      <p:ext uri="{BB962C8B-B14F-4D97-AF65-F5344CB8AC3E}">
        <p14:creationId xmlns:p14="http://schemas.microsoft.com/office/powerpoint/2010/main" val="3186901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0145C1-07E0-DE44-8CD5-C33F6CF8CFB5}"/>
              </a:ext>
            </a:extLst>
          </p:cNvPr>
          <p:cNvPicPr>
            <a:picLocks noChangeAspect="1"/>
          </p:cNvPicPr>
          <p:nvPr/>
        </p:nvPicPr>
        <p:blipFill rotWithShape="1">
          <a:blip r:embed="rId2"/>
          <a:srcRect r="25492"/>
          <a:stretch/>
        </p:blipFill>
        <p:spPr>
          <a:xfrm>
            <a:off x="1028242" y="980728"/>
            <a:ext cx="5280794" cy="5112568"/>
          </a:xfrm>
          <a:prstGeom prst="rect">
            <a:avLst/>
          </a:prstGeom>
        </p:spPr>
      </p:pic>
      <p:sp>
        <p:nvSpPr>
          <p:cNvPr id="5" name="TextBox 4">
            <a:extLst>
              <a:ext uri="{FF2B5EF4-FFF2-40B4-BE49-F238E27FC236}">
                <a16:creationId xmlns:a16="http://schemas.microsoft.com/office/drawing/2014/main" id="{B4253078-A0E1-6D42-8335-D8CBC5729B69}"/>
              </a:ext>
            </a:extLst>
          </p:cNvPr>
          <p:cNvSpPr txBox="1"/>
          <p:nvPr/>
        </p:nvSpPr>
        <p:spPr bwMode="auto">
          <a:xfrm>
            <a:off x="5014236" y="714448"/>
            <a:ext cx="325730"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FF0000"/>
                </a:solidFill>
                <a:latin typeface="Calibri" pitchFamily="-89" charset="0"/>
                <a:ea typeface="Calibri" pitchFamily="-89" charset="0"/>
                <a:cs typeface="Calibri" pitchFamily="-89" charset="0"/>
              </a:rPr>
              <a:t>ii</a:t>
            </a:r>
          </a:p>
        </p:txBody>
      </p:sp>
      <p:sp>
        <p:nvSpPr>
          <p:cNvPr id="6" name="TextBox 5">
            <a:extLst>
              <a:ext uri="{FF2B5EF4-FFF2-40B4-BE49-F238E27FC236}">
                <a16:creationId xmlns:a16="http://schemas.microsoft.com/office/drawing/2014/main" id="{ED5622D7-27CD-DA4F-A1D1-42928F7DBE49}"/>
              </a:ext>
            </a:extLst>
          </p:cNvPr>
          <p:cNvSpPr txBox="1"/>
          <p:nvPr/>
        </p:nvSpPr>
        <p:spPr bwMode="auto">
          <a:xfrm>
            <a:off x="5220072" y="908720"/>
            <a:ext cx="492443" cy="461665"/>
          </a:xfrm>
          <a:prstGeom prst="rect">
            <a:avLst/>
          </a:prstGeom>
          <a:noFill/>
          <a:ln w="9525">
            <a:noFill/>
            <a:miter lim="800000"/>
            <a:headEnd/>
            <a:tailEnd/>
          </a:ln>
        </p:spPr>
        <p:txBody>
          <a:bodyPr wrap="none" rtlCol="0">
            <a:prstTxWarp prst="textNoShape">
              <a:avLst/>
            </a:prstTxWarp>
            <a:spAutoFit/>
          </a:bodyPr>
          <a:lstStyle/>
          <a:p>
            <a:r>
              <a:rPr lang="de-DE" dirty="0" err="1">
                <a:solidFill>
                  <a:srgbClr val="E658E4"/>
                </a:solidFill>
                <a:latin typeface="Calibri" pitchFamily="-89" charset="0"/>
                <a:ea typeface="Calibri" pitchFamily="-89" charset="0"/>
                <a:cs typeface="Calibri" pitchFamily="-89" charset="0"/>
              </a:rPr>
              <a:t>ee</a:t>
            </a:r>
            <a:endParaRPr lang="de-DE" dirty="0">
              <a:solidFill>
                <a:srgbClr val="E658E4"/>
              </a:solidFill>
              <a:latin typeface="Calibri" pitchFamily="-89" charset="0"/>
              <a:ea typeface="Calibri" pitchFamily="-89" charset="0"/>
              <a:cs typeface="Calibri" pitchFamily="-89" charset="0"/>
            </a:endParaRPr>
          </a:p>
        </p:txBody>
      </p:sp>
      <p:sp>
        <p:nvSpPr>
          <p:cNvPr id="7" name="TextBox 6">
            <a:extLst>
              <a:ext uri="{FF2B5EF4-FFF2-40B4-BE49-F238E27FC236}">
                <a16:creationId xmlns:a16="http://schemas.microsoft.com/office/drawing/2014/main" id="{849F99B7-9CC4-0546-8318-B10784AB4307}"/>
              </a:ext>
            </a:extLst>
          </p:cNvPr>
          <p:cNvSpPr txBox="1"/>
          <p:nvPr/>
        </p:nvSpPr>
        <p:spPr bwMode="auto">
          <a:xfrm>
            <a:off x="5641089" y="905745"/>
            <a:ext cx="479618" cy="461665"/>
          </a:xfrm>
          <a:prstGeom prst="rect">
            <a:avLst/>
          </a:prstGeom>
          <a:noFill/>
          <a:ln w="9525">
            <a:noFill/>
            <a:miter lim="800000"/>
            <a:headEnd/>
            <a:tailEnd/>
          </a:ln>
        </p:spPr>
        <p:txBody>
          <a:bodyPr wrap="none" rtlCol="0">
            <a:prstTxWarp prst="textNoShape">
              <a:avLst/>
            </a:prstTxWarp>
            <a:spAutoFit/>
          </a:bodyPr>
          <a:lstStyle/>
          <a:p>
            <a:r>
              <a:rPr lang="de-DE" dirty="0" err="1">
                <a:solidFill>
                  <a:srgbClr val="07C640"/>
                </a:solidFill>
                <a:latin typeface="Calibri" pitchFamily="-89" charset="0"/>
                <a:ea typeface="Calibri" pitchFamily="-89" charset="0"/>
                <a:cs typeface="Calibri" pitchFamily="-89" charset="0"/>
              </a:rPr>
              <a:t>aa</a:t>
            </a:r>
            <a:endParaRPr lang="de-DE" dirty="0">
              <a:solidFill>
                <a:srgbClr val="07C640"/>
              </a:solidFill>
              <a:latin typeface="Calibri" pitchFamily="-89" charset="0"/>
              <a:ea typeface="Calibri" pitchFamily="-89" charset="0"/>
              <a:cs typeface="Calibri" pitchFamily="-89" charset="0"/>
            </a:endParaRPr>
          </a:p>
        </p:txBody>
      </p:sp>
      <p:sp>
        <p:nvSpPr>
          <p:cNvPr id="9" name="TextBox 8">
            <a:extLst>
              <a:ext uri="{FF2B5EF4-FFF2-40B4-BE49-F238E27FC236}">
                <a16:creationId xmlns:a16="http://schemas.microsoft.com/office/drawing/2014/main" id="{679C23B0-699B-2F41-9028-6285DFE772D8}"/>
              </a:ext>
            </a:extLst>
          </p:cNvPr>
          <p:cNvSpPr txBox="1"/>
          <p:nvPr/>
        </p:nvSpPr>
        <p:spPr bwMode="auto">
          <a:xfrm>
            <a:off x="6181437" y="2107138"/>
            <a:ext cx="255198"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FF0000"/>
                </a:solidFill>
                <a:latin typeface="Calibri" pitchFamily="-89" charset="0"/>
                <a:ea typeface="Calibri" pitchFamily="-89" charset="0"/>
                <a:cs typeface="Calibri" pitchFamily="-89" charset="0"/>
              </a:rPr>
              <a:t>i</a:t>
            </a:r>
          </a:p>
        </p:txBody>
      </p:sp>
      <p:sp>
        <p:nvSpPr>
          <p:cNvPr id="10" name="TextBox 9">
            <a:extLst>
              <a:ext uri="{FF2B5EF4-FFF2-40B4-BE49-F238E27FC236}">
                <a16:creationId xmlns:a16="http://schemas.microsoft.com/office/drawing/2014/main" id="{8DCC2035-18FF-D842-BD8D-E4D55B93945B}"/>
              </a:ext>
            </a:extLst>
          </p:cNvPr>
          <p:cNvSpPr txBox="1"/>
          <p:nvPr/>
        </p:nvSpPr>
        <p:spPr bwMode="auto">
          <a:xfrm>
            <a:off x="5970482" y="2507704"/>
            <a:ext cx="338554" cy="461665"/>
          </a:xfrm>
          <a:prstGeom prst="rect">
            <a:avLst/>
          </a:prstGeom>
          <a:noFill/>
          <a:ln w="9525">
            <a:noFill/>
            <a:miter lim="800000"/>
            <a:headEnd/>
            <a:tailEnd/>
          </a:ln>
        </p:spPr>
        <p:txBody>
          <a:bodyPr wrap="none" rtlCol="0">
            <a:prstTxWarp prst="textNoShape">
              <a:avLst/>
            </a:prstTxWarp>
            <a:spAutoFit/>
          </a:bodyPr>
          <a:lstStyle/>
          <a:p>
            <a:r>
              <a:rPr lang="de-DE" dirty="0" err="1">
                <a:solidFill>
                  <a:srgbClr val="E658E4"/>
                </a:solidFill>
                <a:latin typeface="Calibri" pitchFamily="-89" charset="0"/>
                <a:ea typeface="Calibri" pitchFamily="-89" charset="0"/>
                <a:cs typeface="Calibri" pitchFamily="-89" charset="0"/>
              </a:rPr>
              <a:t>e</a:t>
            </a:r>
            <a:endParaRPr lang="de-DE" dirty="0">
              <a:solidFill>
                <a:srgbClr val="E658E4"/>
              </a:solidFill>
              <a:latin typeface="Calibri" pitchFamily="-89" charset="0"/>
              <a:ea typeface="Calibri" pitchFamily="-89" charset="0"/>
              <a:cs typeface="Calibri" pitchFamily="-89" charset="0"/>
            </a:endParaRPr>
          </a:p>
        </p:txBody>
      </p:sp>
      <p:sp>
        <p:nvSpPr>
          <p:cNvPr id="11" name="TextBox 10">
            <a:extLst>
              <a:ext uri="{FF2B5EF4-FFF2-40B4-BE49-F238E27FC236}">
                <a16:creationId xmlns:a16="http://schemas.microsoft.com/office/drawing/2014/main" id="{F6E5A943-C8E6-C043-AC1F-2BB95DAAE911}"/>
              </a:ext>
            </a:extLst>
          </p:cNvPr>
          <p:cNvSpPr txBox="1"/>
          <p:nvPr/>
        </p:nvSpPr>
        <p:spPr bwMode="auto">
          <a:xfrm>
            <a:off x="6338906" y="2738536"/>
            <a:ext cx="338554"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7C640"/>
                </a:solidFill>
                <a:latin typeface="Calibri" pitchFamily="-89" charset="0"/>
                <a:ea typeface="Calibri" pitchFamily="-89" charset="0"/>
                <a:cs typeface="Calibri" pitchFamily="-89" charset="0"/>
              </a:rPr>
              <a:t>a</a:t>
            </a:r>
          </a:p>
        </p:txBody>
      </p:sp>
      <p:cxnSp>
        <p:nvCxnSpPr>
          <p:cNvPr id="13" name="Straight Connector 12">
            <a:extLst>
              <a:ext uri="{FF2B5EF4-FFF2-40B4-BE49-F238E27FC236}">
                <a16:creationId xmlns:a16="http://schemas.microsoft.com/office/drawing/2014/main" id="{20C5194A-3456-8948-9513-16F3A0AB83E2}"/>
              </a:ext>
            </a:extLst>
          </p:cNvPr>
          <p:cNvCxnSpPr>
            <a:cxnSpLocks/>
          </p:cNvCxnSpPr>
          <p:nvPr/>
        </p:nvCxnSpPr>
        <p:spPr>
          <a:xfrm flipV="1">
            <a:off x="2267744" y="1211561"/>
            <a:ext cx="2899169" cy="43776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DD0C72A-B7FF-5C45-8B14-9A7567E2710C}"/>
              </a:ext>
            </a:extLst>
          </p:cNvPr>
          <p:cNvCxnSpPr>
            <a:cxnSpLocks/>
          </p:cNvCxnSpPr>
          <p:nvPr/>
        </p:nvCxnSpPr>
        <p:spPr>
          <a:xfrm flipV="1">
            <a:off x="2411760" y="1215010"/>
            <a:ext cx="2931603" cy="4374230"/>
          </a:xfrm>
          <a:prstGeom prst="line">
            <a:avLst/>
          </a:prstGeom>
          <a:ln>
            <a:solidFill>
              <a:srgbClr val="E658E4"/>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B6753CB-3C5A-3C4A-AE88-25B313F93A81}"/>
              </a:ext>
            </a:extLst>
          </p:cNvPr>
          <p:cNvCxnSpPr>
            <a:cxnSpLocks/>
          </p:cNvCxnSpPr>
          <p:nvPr/>
        </p:nvCxnSpPr>
        <p:spPr>
          <a:xfrm flipV="1">
            <a:off x="2483768" y="1367410"/>
            <a:ext cx="3011995" cy="429383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A3EF9FC-55C1-A245-AC9A-3E1F6C5301CE}"/>
              </a:ext>
            </a:extLst>
          </p:cNvPr>
          <p:cNvCxnSpPr>
            <a:cxnSpLocks/>
          </p:cNvCxnSpPr>
          <p:nvPr/>
        </p:nvCxnSpPr>
        <p:spPr>
          <a:xfrm flipV="1">
            <a:off x="1907704" y="2507704"/>
            <a:ext cx="4401332" cy="3081536"/>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D8DBE8A-FFD2-E043-BA3E-FF3DF18142C1}"/>
              </a:ext>
            </a:extLst>
          </p:cNvPr>
          <p:cNvCxnSpPr>
            <a:cxnSpLocks/>
          </p:cNvCxnSpPr>
          <p:nvPr/>
        </p:nvCxnSpPr>
        <p:spPr>
          <a:xfrm flipV="1">
            <a:off x="2051720" y="2507704"/>
            <a:ext cx="4257316" cy="3233936"/>
          </a:xfrm>
          <a:prstGeom prst="line">
            <a:avLst/>
          </a:prstGeom>
          <a:ln>
            <a:solidFill>
              <a:srgbClr val="E658E4"/>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9E0CB38-AAE9-CA46-8253-C696415A2CE7}"/>
              </a:ext>
            </a:extLst>
          </p:cNvPr>
          <p:cNvCxnSpPr>
            <a:cxnSpLocks/>
          </p:cNvCxnSpPr>
          <p:nvPr/>
        </p:nvCxnSpPr>
        <p:spPr>
          <a:xfrm flipV="1">
            <a:off x="2051720" y="2660104"/>
            <a:ext cx="4409716" cy="3217168"/>
          </a:xfrm>
          <a:prstGeom prst="line">
            <a:avLst/>
          </a:prstGeom>
          <a:ln>
            <a:solidFill>
              <a:srgbClr val="07C640"/>
            </a:solidFill>
            <a:prstDash val="sysDash"/>
          </a:ln>
        </p:spPr>
        <p:style>
          <a:lnRef idx="2">
            <a:schemeClr val="accent1"/>
          </a:lnRef>
          <a:fillRef idx="0">
            <a:schemeClr val="accent1"/>
          </a:fillRef>
          <a:effectRef idx="1">
            <a:schemeClr val="accent1"/>
          </a:effectRef>
          <a:fontRef idx="minor">
            <a:schemeClr val="tx1"/>
          </a:fontRef>
        </p:style>
      </p:cxnSp>
      <p:sp>
        <p:nvSpPr>
          <p:cNvPr id="16" name="Rectangle 1">
            <a:extLst>
              <a:ext uri="{FF2B5EF4-FFF2-40B4-BE49-F238E27FC236}">
                <a16:creationId xmlns:a16="http://schemas.microsoft.com/office/drawing/2014/main" id="{99F11502-ED2C-7445-877E-0122469D3759}"/>
              </a:ext>
            </a:extLst>
          </p:cNvPr>
          <p:cNvSpPr>
            <a:spLocks/>
          </p:cNvSpPr>
          <p:nvPr/>
        </p:nvSpPr>
        <p:spPr bwMode="auto">
          <a:xfrm>
            <a:off x="683568" y="135897"/>
            <a:ext cx="7488832" cy="504056"/>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fontAlgn="auto">
              <a:spcBef>
                <a:spcPts val="0"/>
              </a:spcBef>
              <a:spcAft>
                <a:spcPts val="0"/>
              </a:spcAft>
              <a:defRPr/>
            </a:pPr>
            <a:r>
              <a:rPr lang="en-US" dirty="0" err="1">
                <a:latin typeface="Calibri"/>
                <a:cs typeface="Calibri"/>
              </a:rPr>
              <a:t>Phonetische</a:t>
            </a:r>
            <a:r>
              <a:rPr lang="en-US" dirty="0">
                <a:latin typeface="Calibri"/>
                <a:cs typeface="Calibri"/>
              </a:rPr>
              <a:t> und </a:t>
            </a:r>
            <a:r>
              <a:rPr lang="en-US" dirty="0" err="1">
                <a:latin typeface="Calibri"/>
                <a:cs typeface="Calibri"/>
              </a:rPr>
              <a:t>phonologisch-bedingte</a:t>
            </a:r>
            <a:r>
              <a:rPr lang="en-US" dirty="0">
                <a:latin typeface="Calibri"/>
                <a:cs typeface="Calibri"/>
              </a:rPr>
              <a:t> </a:t>
            </a:r>
            <a:r>
              <a:rPr lang="en-US" dirty="0" err="1">
                <a:latin typeface="Calibri"/>
                <a:cs typeface="Calibri"/>
              </a:rPr>
              <a:t>Dauerunterschiede</a:t>
            </a:r>
            <a:endParaRPr lang="en-US" dirty="0">
              <a:latin typeface="Calibri"/>
              <a:cs typeface="Calibri"/>
            </a:endParaRPr>
          </a:p>
        </p:txBody>
      </p:sp>
      <p:sp>
        <p:nvSpPr>
          <p:cNvPr id="2" name="TextBox 1">
            <a:extLst>
              <a:ext uri="{FF2B5EF4-FFF2-40B4-BE49-F238E27FC236}">
                <a16:creationId xmlns:a16="http://schemas.microsoft.com/office/drawing/2014/main" id="{1CC34BC2-C837-C74B-836C-2E9A880B5C67}"/>
              </a:ext>
            </a:extLst>
          </p:cNvPr>
          <p:cNvSpPr txBox="1"/>
          <p:nvPr/>
        </p:nvSpPr>
        <p:spPr bwMode="auto">
          <a:xfrm>
            <a:off x="5166913" y="6237312"/>
            <a:ext cx="1808508"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sole2007.pdf</a:t>
            </a:r>
          </a:p>
        </p:txBody>
      </p:sp>
    </p:spTree>
    <p:extLst>
      <p:ext uri="{BB962C8B-B14F-4D97-AF65-F5344CB8AC3E}">
        <p14:creationId xmlns:p14="http://schemas.microsoft.com/office/powerpoint/2010/main" val="3805379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490EA5-E3ED-EB41-BC17-7303FEA159E2}"/>
              </a:ext>
            </a:extLst>
          </p:cNvPr>
          <p:cNvSpPr txBox="1"/>
          <p:nvPr/>
        </p:nvSpPr>
        <p:spPr bwMode="auto">
          <a:xfrm>
            <a:off x="899592" y="1340768"/>
            <a:ext cx="7128792" cy="1938992"/>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Im Amerikanisch-Englischen wird die Vokalnasalierung zunehmend </a:t>
            </a:r>
            <a:r>
              <a:rPr lang="de-DE" dirty="0" err="1">
                <a:solidFill>
                  <a:srgbClr val="000000"/>
                </a:solidFill>
                <a:latin typeface="Calibri" pitchFamily="-89" charset="0"/>
                <a:ea typeface="Calibri" pitchFamily="-89" charset="0"/>
                <a:cs typeface="Calibri" pitchFamily="-89" charset="0"/>
              </a:rPr>
              <a:t>phonologisiert</a:t>
            </a:r>
            <a:r>
              <a:rPr lang="de-DE" dirty="0">
                <a:solidFill>
                  <a:srgbClr val="000000"/>
                </a:solidFill>
                <a:latin typeface="Calibri" pitchFamily="-89" charset="0"/>
                <a:ea typeface="Calibri" pitchFamily="-89" charset="0"/>
                <a:cs typeface="Calibri" pitchFamily="-89" charset="0"/>
              </a:rPr>
              <a:t>. d.h. Paare wie </a:t>
            </a:r>
            <a:r>
              <a:rPr lang="de-DE" i="1" dirty="0" err="1">
                <a:solidFill>
                  <a:srgbClr val="000000"/>
                </a:solidFill>
                <a:latin typeface="Calibri" pitchFamily="-89" charset="0"/>
                <a:ea typeface="Calibri" pitchFamily="-89" charset="0"/>
                <a:cs typeface="Calibri" pitchFamily="-89" charset="0"/>
              </a:rPr>
              <a:t>said</a:t>
            </a:r>
            <a:r>
              <a:rPr lang="de-DE" dirty="0">
                <a:solidFill>
                  <a:srgbClr val="000000"/>
                </a:solidFill>
                <a:latin typeface="Calibri" pitchFamily="-89" charset="0"/>
                <a:ea typeface="Calibri" pitchFamily="-89" charset="0"/>
                <a:cs typeface="Calibri" pitchFamily="-89" charset="0"/>
              </a:rPr>
              <a:t>, </a:t>
            </a:r>
            <a:r>
              <a:rPr lang="de-DE" i="1" dirty="0">
                <a:solidFill>
                  <a:srgbClr val="000000"/>
                </a:solidFill>
                <a:latin typeface="Calibri" pitchFamily="-89" charset="0"/>
                <a:ea typeface="Calibri" pitchFamily="-89" charset="0"/>
                <a:cs typeface="Calibri" pitchFamily="-89" charset="0"/>
              </a:rPr>
              <a:t>send</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sɛd</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sɛnd</a:t>
            </a:r>
            <a:r>
              <a:rPr lang="de-DE" dirty="0">
                <a:solidFill>
                  <a:srgbClr val="000000"/>
                </a:solidFill>
                <a:latin typeface="Calibri" pitchFamily="-89" charset="0"/>
                <a:ea typeface="Calibri" pitchFamily="-89" charset="0"/>
                <a:cs typeface="Calibri" pitchFamily="-89" charset="0"/>
              </a:rPr>
              <a:t>/ unterschieden sich weniger in /</a:t>
            </a:r>
            <a:r>
              <a:rPr lang="de-DE" dirty="0" err="1">
                <a:solidFill>
                  <a:srgbClr val="000000"/>
                </a:solidFill>
                <a:latin typeface="Calibri" pitchFamily="-89" charset="0"/>
                <a:ea typeface="Calibri" pitchFamily="-89" charset="0"/>
                <a:cs typeface="Calibri" pitchFamily="-89" charset="0"/>
              </a:rPr>
              <a:t>n</a:t>
            </a:r>
            <a:r>
              <a:rPr lang="de-DE" dirty="0">
                <a:solidFill>
                  <a:srgbClr val="000000"/>
                </a:solidFill>
                <a:latin typeface="Calibri" pitchFamily="-89" charset="0"/>
                <a:ea typeface="Calibri" pitchFamily="-89" charset="0"/>
                <a:cs typeface="Calibri" pitchFamily="-89" charset="0"/>
              </a:rPr>
              <a:t>/ sondern zunehmend darin, ob der Vokal </a:t>
            </a:r>
            <a:r>
              <a:rPr lang="de-DE" dirty="0" err="1">
                <a:solidFill>
                  <a:srgbClr val="000000"/>
                </a:solidFill>
                <a:latin typeface="Calibri" pitchFamily="-89" charset="0"/>
                <a:ea typeface="Calibri" pitchFamily="-89" charset="0"/>
                <a:cs typeface="Calibri" pitchFamily="-89" charset="0"/>
              </a:rPr>
              <a:t>nasalisiert</a:t>
            </a:r>
            <a:r>
              <a:rPr lang="de-DE" dirty="0">
                <a:solidFill>
                  <a:srgbClr val="000000"/>
                </a:solidFill>
                <a:latin typeface="Calibri" pitchFamily="-89" charset="0"/>
                <a:ea typeface="Calibri" pitchFamily="-89" charset="0"/>
                <a:cs typeface="Calibri" pitchFamily="-89" charset="0"/>
              </a:rPr>
              <a:t> wird also im extremen Fall / </a:t>
            </a:r>
            <a:r>
              <a:rPr lang="de-DE" dirty="0" err="1">
                <a:solidFill>
                  <a:srgbClr val="000000"/>
                </a:solidFill>
                <a:latin typeface="Calibri" pitchFamily="-89" charset="0"/>
                <a:ea typeface="Calibri" pitchFamily="-89" charset="0"/>
                <a:cs typeface="Calibri" pitchFamily="-89" charset="0"/>
              </a:rPr>
              <a:t>s</a:t>
            </a:r>
            <a:r>
              <a:rPr lang="de-DE" dirty="0" err="1">
                <a:solidFill>
                  <a:srgbClr val="FF0000"/>
                </a:solidFill>
                <a:latin typeface="Calibri" pitchFamily="-89" charset="0"/>
                <a:ea typeface="Calibri" pitchFamily="-89" charset="0"/>
                <a:cs typeface="Calibri" pitchFamily="-89" charset="0"/>
              </a:rPr>
              <a:t>ɛ</a:t>
            </a:r>
            <a:r>
              <a:rPr lang="de-DE" dirty="0" err="1">
                <a:solidFill>
                  <a:srgbClr val="000000"/>
                </a:solidFill>
                <a:latin typeface="Calibri" pitchFamily="-89" charset="0"/>
                <a:ea typeface="Calibri" pitchFamily="-89" charset="0"/>
                <a:cs typeface="Calibri" pitchFamily="-89" charset="0"/>
              </a:rPr>
              <a:t>d</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s</a:t>
            </a:r>
            <a:r>
              <a:rPr lang="de-DE" dirty="0" err="1">
                <a:solidFill>
                  <a:srgbClr val="FF0000"/>
                </a:solidFill>
                <a:latin typeface="Calibri" pitchFamily="-89" charset="0"/>
                <a:ea typeface="Calibri" pitchFamily="-89" charset="0"/>
                <a:cs typeface="Calibri" pitchFamily="-89" charset="0"/>
              </a:rPr>
              <a:t>ɛ̃</a:t>
            </a:r>
            <a:r>
              <a:rPr lang="de-DE" dirty="0" err="1">
                <a:solidFill>
                  <a:srgbClr val="000000"/>
                </a:solidFill>
                <a:latin typeface="Calibri" pitchFamily="-89" charset="0"/>
                <a:ea typeface="Calibri" pitchFamily="-89" charset="0"/>
                <a:cs typeface="Calibri" pitchFamily="-89" charset="0"/>
              </a:rPr>
              <a:t>d</a:t>
            </a:r>
            <a:r>
              <a:rPr lang="de-DE" dirty="0">
                <a:solidFill>
                  <a:srgbClr val="000000"/>
                </a:solidFill>
                <a:latin typeface="Calibri" pitchFamily="-89" charset="0"/>
                <a:ea typeface="Calibri" pitchFamily="-89" charset="0"/>
                <a:cs typeface="Calibri" pitchFamily="-89" charset="0"/>
              </a:rPr>
              <a:t>/</a:t>
            </a:r>
          </a:p>
        </p:txBody>
      </p:sp>
      <p:sp>
        <p:nvSpPr>
          <p:cNvPr id="6" name="TextBox 5">
            <a:extLst>
              <a:ext uri="{FF2B5EF4-FFF2-40B4-BE49-F238E27FC236}">
                <a16:creationId xmlns:a16="http://schemas.microsoft.com/office/drawing/2014/main" id="{807A24DC-65C8-B042-9009-65F3F37A80E9}"/>
              </a:ext>
            </a:extLst>
          </p:cNvPr>
          <p:cNvSpPr txBox="1"/>
          <p:nvPr/>
        </p:nvSpPr>
        <p:spPr bwMode="auto">
          <a:xfrm>
            <a:off x="872192" y="3587384"/>
            <a:ext cx="7128792" cy="2308324"/>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Diese </a:t>
            </a:r>
            <a:r>
              <a:rPr lang="de-DE" dirty="0" err="1">
                <a:solidFill>
                  <a:srgbClr val="000000"/>
                </a:solidFill>
                <a:latin typeface="Calibri" pitchFamily="-89" charset="0"/>
                <a:ea typeface="Calibri" pitchFamily="-89" charset="0"/>
                <a:cs typeface="Calibri" pitchFamily="-89" charset="0"/>
              </a:rPr>
              <a:t>Phonologisierung</a:t>
            </a:r>
            <a:r>
              <a:rPr lang="de-DE" dirty="0">
                <a:solidFill>
                  <a:srgbClr val="000000"/>
                </a:solidFill>
                <a:latin typeface="Calibri" pitchFamily="-89" charset="0"/>
                <a:ea typeface="Calibri" pitchFamily="-89" charset="0"/>
                <a:cs typeface="Calibri" pitchFamily="-89" charset="0"/>
              </a:rPr>
              <a:t> soll wesentlich ausgeprägter vor stimmlosen (</a:t>
            </a:r>
            <a:r>
              <a:rPr lang="de-DE" i="1" dirty="0" err="1">
                <a:solidFill>
                  <a:srgbClr val="000000"/>
                </a:solidFill>
                <a:latin typeface="Calibri" pitchFamily="-89" charset="0"/>
                <a:ea typeface="Calibri" pitchFamily="-89" charset="0"/>
                <a:cs typeface="Calibri" pitchFamily="-89" charset="0"/>
              </a:rPr>
              <a:t>sent</a:t>
            </a:r>
            <a:r>
              <a:rPr lang="de-DE" dirty="0">
                <a:solidFill>
                  <a:srgbClr val="000000"/>
                </a:solidFill>
                <a:latin typeface="Calibri" pitchFamily="-89" charset="0"/>
                <a:ea typeface="Calibri" pitchFamily="-89" charset="0"/>
                <a:cs typeface="Calibri" pitchFamily="-89" charset="0"/>
              </a:rPr>
              <a:t>) also vor stimmhaften (</a:t>
            </a:r>
            <a:r>
              <a:rPr lang="de-DE" i="1" dirty="0">
                <a:solidFill>
                  <a:srgbClr val="000000"/>
                </a:solidFill>
                <a:latin typeface="Calibri" pitchFamily="-89" charset="0"/>
                <a:ea typeface="Calibri" pitchFamily="-89" charset="0"/>
                <a:cs typeface="Calibri" pitchFamily="-89" charset="0"/>
              </a:rPr>
              <a:t>send</a:t>
            </a:r>
            <a:r>
              <a:rPr lang="de-DE" dirty="0">
                <a:solidFill>
                  <a:srgbClr val="000000"/>
                </a:solidFill>
                <a:latin typeface="Calibri" pitchFamily="-89" charset="0"/>
                <a:ea typeface="Calibri" pitchFamily="-89" charset="0"/>
                <a:cs typeface="Calibri" pitchFamily="-89" charset="0"/>
              </a:rPr>
              <a:t>) Konsonanten sein. Dies ist aus phonetischen Gründen: </a:t>
            </a:r>
            <a:r>
              <a:rPr lang="de-DE" dirty="0" err="1">
                <a:solidFill>
                  <a:srgbClr val="000000"/>
                </a:solidFill>
                <a:latin typeface="Calibri" pitchFamily="-89" charset="0"/>
                <a:ea typeface="Calibri" pitchFamily="-89" charset="0"/>
                <a:cs typeface="Calibri" pitchFamily="-89" charset="0"/>
              </a:rPr>
              <a:t>Nasalisierung</a:t>
            </a:r>
            <a:r>
              <a:rPr lang="de-DE" dirty="0">
                <a:solidFill>
                  <a:srgbClr val="000000"/>
                </a:solidFill>
                <a:latin typeface="Calibri" pitchFamily="-89" charset="0"/>
                <a:ea typeface="Calibri" pitchFamily="-89" charset="0"/>
                <a:cs typeface="Calibri" pitchFamily="-89" charset="0"/>
              </a:rPr>
              <a:t> und Stimmlosigkeit sind weniger kompatibel (siehe Vorlesung 2). Welche Folgen hat das für die Perzeption der Sprache?</a:t>
            </a:r>
          </a:p>
        </p:txBody>
      </p:sp>
      <p:sp>
        <p:nvSpPr>
          <p:cNvPr id="7" name="Rectangle 1">
            <a:extLst>
              <a:ext uri="{FF2B5EF4-FFF2-40B4-BE49-F238E27FC236}">
                <a16:creationId xmlns:a16="http://schemas.microsoft.com/office/drawing/2014/main" id="{04F84A0D-B656-454A-812D-BF6A37D69EEC}"/>
              </a:ext>
            </a:extLst>
          </p:cNvPr>
          <p:cNvSpPr>
            <a:spLocks/>
          </p:cNvSpPr>
          <p:nvPr/>
        </p:nvSpPr>
        <p:spPr bwMode="auto">
          <a:xfrm>
            <a:off x="1187624" y="188640"/>
            <a:ext cx="6264696" cy="504056"/>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fontAlgn="auto">
              <a:spcBef>
                <a:spcPts val="0"/>
              </a:spcBef>
              <a:spcAft>
                <a:spcPts val="0"/>
              </a:spcAft>
              <a:defRPr/>
            </a:pPr>
            <a:r>
              <a:rPr lang="en-US" dirty="0">
                <a:latin typeface="Calibri"/>
                <a:cs typeface="Calibri"/>
              </a:rPr>
              <a:t>Die </a:t>
            </a:r>
            <a:r>
              <a:rPr lang="en-US" dirty="0" err="1">
                <a:latin typeface="Calibri"/>
                <a:cs typeface="Calibri"/>
              </a:rPr>
              <a:t>Phonologisierung</a:t>
            </a:r>
            <a:r>
              <a:rPr lang="en-US" dirty="0">
                <a:latin typeface="Calibri"/>
                <a:cs typeface="Calibri"/>
              </a:rPr>
              <a:t> und die </a:t>
            </a:r>
            <a:r>
              <a:rPr lang="en-US" dirty="0" err="1">
                <a:latin typeface="Calibri"/>
                <a:cs typeface="Calibri"/>
              </a:rPr>
              <a:t>Sprachperzeption</a:t>
            </a:r>
            <a:endParaRPr lang="en-US" dirty="0">
              <a:latin typeface="Calibri"/>
              <a:cs typeface="Calibri"/>
            </a:endParaRPr>
          </a:p>
        </p:txBody>
      </p:sp>
    </p:spTree>
    <p:extLst>
      <p:ext uri="{BB962C8B-B14F-4D97-AF65-F5344CB8AC3E}">
        <p14:creationId xmlns:p14="http://schemas.microsoft.com/office/powerpoint/2010/main" val="486992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94506" y="1558057"/>
            <a:ext cx="8154987" cy="461665"/>
          </a:xfrm>
          <a:prstGeom prst="rect">
            <a:avLst/>
          </a:prstGeom>
          <a:noFill/>
          <a:ln w="9525">
            <a:noFill/>
            <a:miter lim="800000"/>
            <a:headEnd/>
            <a:tailEnd/>
          </a:ln>
        </p:spPr>
        <p:txBody>
          <a:bodyPr wrap="square">
            <a:prstTxWarp prst="textNoShape">
              <a:avLst/>
            </a:prstTxWarp>
            <a:spAutoFit/>
          </a:bodyPr>
          <a:lstStyle/>
          <a:p>
            <a:r>
              <a:rPr lang="en-US" dirty="0" err="1">
                <a:latin typeface="Calibri" pitchFamily="-89" charset="0"/>
                <a:ea typeface="Calibri" pitchFamily="-89" charset="0"/>
                <a:cs typeface="Calibri" pitchFamily="-89" charset="0"/>
              </a:rPr>
              <a:t>Diskriminierungsaufgabe</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sind</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diese</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Paare</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unterschiedlich</a:t>
            </a:r>
            <a:r>
              <a:rPr lang="en-US" dirty="0">
                <a:latin typeface="Calibri" pitchFamily="-89" charset="0"/>
                <a:ea typeface="Calibri" pitchFamily="-89" charset="0"/>
                <a:cs typeface="Calibri" pitchFamily="-89" charset="0"/>
              </a:rPr>
              <a:t>?</a:t>
            </a:r>
          </a:p>
        </p:txBody>
      </p:sp>
      <p:sp>
        <p:nvSpPr>
          <p:cNvPr id="5" name="TextBox 5"/>
          <p:cNvSpPr txBox="1">
            <a:spLocks noChangeArrowheads="1"/>
          </p:cNvSpPr>
          <p:nvPr/>
        </p:nvSpPr>
        <p:spPr bwMode="auto">
          <a:xfrm>
            <a:off x="123591" y="2385504"/>
            <a:ext cx="2592387" cy="460375"/>
          </a:xfrm>
          <a:prstGeom prst="rect">
            <a:avLst/>
          </a:prstGeom>
          <a:noFill/>
          <a:ln w="9525">
            <a:noFill/>
            <a:miter lim="800000"/>
            <a:headEnd/>
            <a:tailEnd/>
          </a:ln>
        </p:spPr>
        <p:txBody>
          <a:bodyPr>
            <a:prstTxWarp prst="textNoShape">
              <a:avLst/>
            </a:prstTxWarp>
            <a:spAutoFit/>
          </a:bodyPr>
          <a:lstStyle/>
          <a:p>
            <a:r>
              <a:rPr lang="en-US" dirty="0">
                <a:latin typeface="Calibri" pitchFamily="-89" charset="0"/>
                <a:ea typeface="Calibri" pitchFamily="-89" charset="0"/>
                <a:cs typeface="Calibri" pitchFamily="-89" charset="0"/>
              </a:rPr>
              <a:t>S = </a:t>
            </a:r>
            <a:r>
              <a:rPr lang="en-US" dirty="0" err="1">
                <a:latin typeface="Calibri" pitchFamily="-89" charset="0"/>
                <a:ea typeface="Calibri" pitchFamily="-89" charset="0"/>
                <a:cs typeface="Calibri" pitchFamily="-89" charset="0"/>
              </a:rPr>
              <a:t>kurz</a:t>
            </a:r>
            <a:r>
              <a:rPr lang="en-US" dirty="0">
                <a:latin typeface="Calibri" pitchFamily="-89" charset="0"/>
                <a:ea typeface="Calibri" pitchFamily="-89" charset="0"/>
                <a:cs typeface="Calibri" pitchFamily="-89" charset="0"/>
              </a:rPr>
              <a:t>, L = long</a:t>
            </a:r>
          </a:p>
        </p:txBody>
      </p:sp>
      <p:grpSp>
        <p:nvGrpSpPr>
          <p:cNvPr id="6" name="Group 2"/>
          <p:cNvGrpSpPr>
            <a:grpSpLocks/>
          </p:cNvGrpSpPr>
          <p:nvPr/>
        </p:nvGrpSpPr>
        <p:grpSpPr bwMode="auto">
          <a:xfrm>
            <a:off x="3059832" y="2348880"/>
            <a:ext cx="3240087" cy="523875"/>
            <a:chOff x="755650" y="1844675"/>
            <a:chExt cx="3240088" cy="523875"/>
          </a:xfrm>
        </p:grpSpPr>
        <p:sp>
          <p:nvSpPr>
            <p:cNvPr id="7" name="TextBox 4"/>
            <p:cNvSpPr txBox="1">
              <a:spLocks noChangeArrowheads="1"/>
            </p:cNvSpPr>
            <p:nvPr/>
          </p:nvSpPr>
          <p:spPr bwMode="auto">
            <a:xfrm>
              <a:off x="755650" y="1844675"/>
              <a:ext cx="1079500" cy="523875"/>
            </a:xfrm>
            <a:prstGeom prst="rect">
              <a:avLst/>
            </a:prstGeom>
            <a:noFill/>
            <a:ln w="9525">
              <a:noFill/>
              <a:miter lim="800000"/>
              <a:headEnd/>
              <a:tailEnd/>
            </a:ln>
          </p:spPr>
          <p:txBody>
            <a:bodyPr>
              <a:prstTxWarp prst="textNoShape">
                <a:avLst/>
              </a:prstTxWarp>
              <a:spAutoFit/>
            </a:bodyPr>
            <a:lstStyle/>
            <a:p>
              <a:r>
                <a:rPr lang="en-US" sz="2800">
                  <a:latin typeface="Calibri" pitchFamily="-89" charset="0"/>
                  <a:ea typeface="Calibri" pitchFamily="-89" charset="0"/>
                  <a:cs typeface="Calibri" pitchFamily="-89" charset="0"/>
                </a:rPr>
                <a:t>Ṽ</a:t>
              </a:r>
              <a:r>
                <a:rPr lang="en-US" sz="2800" baseline="-25000">
                  <a:latin typeface="Calibri" pitchFamily="-89" charset="0"/>
                  <a:ea typeface="Calibri" pitchFamily="-89" charset="0"/>
                  <a:cs typeface="Calibri" pitchFamily="-89" charset="0"/>
                </a:rPr>
                <a:t>S</a:t>
              </a:r>
              <a:r>
                <a:rPr lang="en-US" sz="2800">
                  <a:latin typeface="Calibri" pitchFamily="-89" charset="0"/>
                  <a:ea typeface="Calibri" pitchFamily="-89" charset="0"/>
                  <a:cs typeface="Calibri" pitchFamily="-89" charset="0"/>
                </a:rPr>
                <a:t>N</a:t>
              </a:r>
              <a:r>
                <a:rPr lang="en-US" sz="2800" baseline="-25000">
                  <a:latin typeface="Calibri" pitchFamily="-89" charset="0"/>
                  <a:ea typeface="Calibri" pitchFamily="-89" charset="0"/>
                  <a:cs typeface="Calibri" pitchFamily="-89" charset="0"/>
                </a:rPr>
                <a:t>S</a:t>
              </a:r>
            </a:p>
          </p:txBody>
        </p:sp>
        <p:sp>
          <p:nvSpPr>
            <p:cNvPr id="8" name="TextBox 6"/>
            <p:cNvSpPr txBox="1">
              <a:spLocks noChangeArrowheads="1"/>
            </p:cNvSpPr>
            <p:nvPr/>
          </p:nvSpPr>
          <p:spPr bwMode="auto">
            <a:xfrm>
              <a:off x="1908175" y="1844675"/>
              <a:ext cx="1368425" cy="461963"/>
            </a:xfrm>
            <a:prstGeom prst="rect">
              <a:avLst/>
            </a:prstGeom>
            <a:noFill/>
            <a:ln w="9525">
              <a:noFill/>
              <a:miter lim="800000"/>
              <a:headEnd/>
              <a:tailEnd/>
            </a:ln>
          </p:spPr>
          <p:txBody>
            <a:bodyPr>
              <a:prstTxWarp prst="textNoShape">
                <a:avLst/>
              </a:prstTxWarp>
              <a:spAutoFit/>
            </a:bodyPr>
            <a:lstStyle/>
            <a:p>
              <a:r>
                <a:rPr lang="en-US" dirty="0">
                  <a:latin typeface="Calibri" pitchFamily="-89" charset="0"/>
                  <a:ea typeface="Calibri" pitchFamily="-89" charset="0"/>
                  <a:cs typeface="Calibri" pitchFamily="-89" charset="0"/>
                </a:rPr>
                <a:t>und</a:t>
              </a:r>
            </a:p>
          </p:txBody>
        </p:sp>
        <p:sp>
          <p:nvSpPr>
            <p:cNvPr id="9" name="TextBox 7"/>
            <p:cNvSpPr txBox="1">
              <a:spLocks noChangeArrowheads="1"/>
            </p:cNvSpPr>
            <p:nvPr/>
          </p:nvSpPr>
          <p:spPr bwMode="auto">
            <a:xfrm>
              <a:off x="2916238" y="1844675"/>
              <a:ext cx="1079500" cy="523875"/>
            </a:xfrm>
            <a:prstGeom prst="rect">
              <a:avLst/>
            </a:prstGeom>
            <a:noFill/>
            <a:ln w="9525">
              <a:noFill/>
              <a:miter lim="800000"/>
              <a:headEnd/>
              <a:tailEnd/>
            </a:ln>
          </p:spPr>
          <p:txBody>
            <a:bodyPr>
              <a:prstTxWarp prst="textNoShape">
                <a:avLst/>
              </a:prstTxWarp>
              <a:spAutoFit/>
            </a:bodyPr>
            <a:lstStyle/>
            <a:p>
              <a:r>
                <a:rPr lang="en-US" sz="2800">
                  <a:latin typeface="Calibri" pitchFamily="-89" charset="0"/>
                  <a:ea typeface="Calibri" pitchFamily="-89" charset="0"/>
                  <a:cs typeface="Calibri" pitchFamily="-89" charset="0"/>
                </a:rPr>
                <a:t>Ṽ</a:t>
              </a:r>
              <a:r>
                <a:rPr lang="en-US" sz="2800" baseline="-25000">
                  <a:latin typeface="Calibri" pitchFamily="-89" charset="0"/>
                  <a:ea typeface="Calibri" pitchFamily="-89" charset="0"/>
                  <a:cs typeface="Calibri" pitchFamily="-89" charset="0"/>
                </a:rPr>
                <a:t>S</a:t>
              </a:r>
              <a:r>
                <a:rPr lang="en-US" sz="2800">
                  <a:latin typeface="Calibri" pitchFamily="-89" charset="0"/>
                  <a:ea typeface="Calibri" pitchFamily="-89" charset="0"/>
                  <a:cs typeface="Calibri" pitchFamily="-89" charset="0"/>
                </a:rPr>
                <a:t>N</a:t>
              </a:r>
              <a:r>
                <a:rPr lang="en-US" sz="2800" baseline="-25000">
                  <a:latin typeface="Calibri" pitchFamily="-89" charset="0"/>
                  <a:ea typeface="Calibri" pitchFamily="-89" charset="0"/>
                  <a:cs typeface="Calibri" pitchFamily="-89" charset="0"/>
                </a:rPr>
                <a:t>L</a:t>
              </a:r>
            </a:p>
          </p:txBody>
        </p:sp>
      </p:grpSp>
      <p:grpSp>
        <p:nvGrpSpPr>
          <p:cNvPr id="10" name="Group 3"/>
          <p:cNvGrpSpPr>
            <a:grpSpLocks/>
          </p:cNvGrpSpPr>
          <p:nvPr/>
        </p:nvGrpSpPr>
        <p:grpSpPr bwMode="auto">
          <a:xfrm>
            <a:off x="3059832" y="2853705"/>
            <a:ext cx="3240087" cy="523875"/>
            <a:chOff x="755650" y="2708275"/>
            <a:chExt cx="3240088" cy="523875"/>
          </a:xfrm>
        </p:grpSpPr>
        <p:sp>
          <p:nvSpPr>
            <p:cNvPr id="11" name="TextBox 8"/>
            <p:cNvSpPr txBox="1">
              <a:spLocks noChangeArrowheads="1"/>
            </p:cNvSpPr>
            <p:nvPr/>
          </p:nvSpPr>
          <p:spPr bwMode="auto">
            <a:xfrm>
              <a:off x="755650" y="2708275"/>
              <a:ext cx="1079500" cy="523875"/>
            </a:xfrm>
            <a:prstGeom prst="rect">
              <a:avLst/>
            </a:prstGeom>
            <a:noFill/>
            <a:ln w="9525">
              <a:noFill/>
              <a:miter lim="800000"/>
              <a:headEnd/>
              <a:tailEnd/>
            </a:ln>
          </p:spPr>
          <p:txBody>
            <a:bodyPr>
              <a:prstTxWarp prst="textNoShape">
                <a:avLst/>
              </a:prstTxWarp>
              <a:spAutoFit/>
            </a:bodyPr>
            <a:lstStyle/>
            <a:p>
              <a:r>
                <a:rPr lang="en-US" sz="2800">
                  <a:latin typeface="Calibri" pitchFamily="-89" charset="0"/>
                  <a:ea typeface="Calibri" pitchFamily="-89" charset="0"/>
                  <a:cs typeface="Calibri" pitchFamily="-89" charset="0"/>
                </a:rPr>
                <a:t>Ṽ</a:t>
              </a:r>
              <a:r>
                <a:rPr lang="en-US" sz="2800" baseline="-25000">
                  <a:latin typeface="Calibri" pitchFamily="-89" charset="0"/>
                  <a:ea typeface="Calibri" pitchFamily="-89" charset="0"/>
                  <a:cs typeface="Calibri" pitchFamily="-89" charset="0"/>
                </a:rPr>
                <a:t>S</a:t>
              </a:r>
              <a:r>
                <a:rPr lang="en-US" sz="2800">
                  <a:latin typeface="Calibri" pitchFamily="-89" charset="0"/>
                  <a:ea typeface="Calibri" pitchFamily="-89" charset="0"/>
                  <a:cs typeface="Calibri" pitchFamily="-89" charset="0"/>
                </a:rPr>
                <a:t>N</a:t>
              </a:r>
              <a:r>
                <a:rPr lang="en-US" sz="2800" baseline="-25000">
                  <a:latin typeface="Calibri" pitchFamily="-89" charset="0"/>
                  <a:ea typeface="Calibri" pitchFamily="-89" charset="0"/>
                  <a:cs typeface="Calibri" pitchFamily="-89" charset="0"/>
                </a:rPr>
                <a:t>S</a:t>
              </a:r>
            </a:p>
          </p:txBody>
        </p:sp>
        <p:sp>
          <p:nvSpPr>
            <p:cNvPr id="12" name="TextBox 9"/>
            <p:cNvSpPr txBox="1">
              <a:spLocks noChangeArrowheads="1"/>
            </p:cNvSpPr>
            <p:nvPr/>
          </p:nvSpPr>
          <p:spPr bwMode="auto">
            <a:xfrm>
              <a:off x="1908175" y="2708275"/>
              <a:ext cx="1368425" cy="461963"/>
            </a:xfrm>
            <a:prstGeom prst="rect">
              <a:avLst/>
            </a:prstGeom>
            <a:noFill/>
            <a:ln w="9525">
              <a:noFill/>
              <a:miter lim="800000"/>
              <a:headEnd/>
              <a:tailEnd/>
            </a:ln>
          </p:spPr>
          <p:txBody>
            <a:bodyPr>
              <a:prstTxWarp prst="textNoShape">
                <a:avLst/>
              </a:prstTxWarp>
              <a:spAutoFit/>
            </a:bodyPr>
            <a:lstStyle/>
            <a:p>
              <a:r>
                <a:rPr lang="en-US" dirty="0">
                  <a:latin typeface="Calibri" pitchFamily="-89" charset="0"/>
                  <a:ea typeface="Calibri" pitchFamily="-89" charset="0"/>
                  <a:cs typeface="Calibri" pitchFamily="-89" charset="0"/>
                </a:rPr>
                <a:t>und</a:t>
              </a:r>
            </a:p>
          </p:txBody>
        </p:sp>
        <p:sp>
          <p:nvSpPr>
            <p:cNvPr id="13" name="TextBox 10"/>
            <p:cNvSpPr txBox="1">
              <a:spLocks noChangeArrowheads="1"/>
            </p:cNvSpPr>
            <p:nvPr/>
          </p:nvSpPr>
          <p:spPr bwMode="auto">
            <a:xfrm>
              <a:off x="2916238" y="2708275"/>
              <a:ext cx="1079500" cy="523875"/>
            </a:xfrm>
            <a:prstGeom prst="rect">
              <a:avLst/>
            </a:prstGeom>
            <a:noFill/>
            <a:ln w="9525">
              <a:noFill/>
              <a:miter lim="800000"/>
              <a:headEnd/>
              <a:tailEnd/>
            </a:ln>
          </p:spPr>
          <p:txBody>
            <a:bodyPr>
              <a:prstTxWarp prst="textNoShape">
                <a:avLst/>
              </a:prstTxWarp>
              <a:spAutoFit/>
            </a:bodyPr>
            <a:lstStyle/>
            <a:p>
              <a:r>
                <a:rPr lang="en-US" sz="2800">
                  <a:latin typeface="Calibri" pitchFamily="-89" charset="0"/>
                  <a:ea typeface="Calibri" pitchFamily="-89" charset="0"/>
                  <a:cs typeface="Calibri" pitchFamily="-89" charset="0"/>
                </a:rPr>
                <a:t>Ṽ</a:t>
              </a:r>
              <a:r>
                <a:rPr lang="en-US" sz="2800" baseline="-25000">
                  <a:latin typeface="Calibri" pitchFamily="-89" charset="0"/>
                  <a:ea typeface="Calibri" pitchFamily="-89" charset="0"/>
                  <a:cs typeface="Calibri" pitchFamily="-89" charset="0"/>
                </a:rPr>
                <a:t>L</a:t>
              </a:r>
              <a:r>
                <a:rPr lang="en-US" sz="2800">
                  <a:latin typeface="Calibri" pitchFamily="-89" charset="0"/>
                  <a:ea typeface="Calibri" pitchFamily="-89" charset="0"/>
                  <a:cs typeface="Calibri" pitchFamily="-89" charset="0"/>
                </a:rPr>
                <a:t>N</a:t>
              </a:r>
              <a:r>
                <a:rPr lang="en-US" sz="2800" baseline="-25000">
                  <a:latin typeface="Calibri" pitchFamily="-89" charset="0"/>
                  <a:ea typeface="Calibri" pitchFamily="-89" charset="0"/>
                  <a:cs typeface="Calibri" pitchFamily="-89" charset="0"/>
                </a:rPr>
                <a:t>L</a:t>
              </a:r>
            </a:p>
          </p:txBody>
        </p:sp>
      </p:grpSp>
      <p:grpSp>
        <p:nvGrpSpPr>
          <p:cNvPr id="14" name="Group 4"/>
          <p:cNvGrpSpPr>
            <a:grpSpLocks/>
          </p:cNvGrpSpPr>
          <p:nvPr/>
        </p:nvGrpSpPr>
        <p:grpSpPr bwMode="auto">
          <a:xfrm>
            <a:off x="3059832" y="3356942"/>
            <a:ext cx="3240087" cy="523875"/>
            <a:chOff x="755650" y="3644900"/>
            <a:chExt cx="3240088" cy="523875"/>
          </a:xfrm>
        </p:grpSpPr>
        <p:sp>
          <p:nvSpPr>
            <p:cNvPr id="15" name="TextBox 11"/>
            <p:cNvSpPr txBox="1">
              <a:spLocks noChangeArrowheads="1"/>
            </p:cNvSpPr>
            <p:nvPr/>
          </p:nvSpPr>
          <p:spPr bwMode="auto">
            <a:xfrm>
              <a:off x="755650" y="3644900"/>
              <a:ext cx="1079500" cy="523875"/>
            </a:xfrm>
            <a:prstGeom prst="rect">
              <a:avLst/>
            </a:prstGeom>
            <a:noFill/>
            <a:ln w="9525">
              <a:noFill/>
              <a:miter lim="800000"/>
              <a:headEnd/>
              <a:tailEnd/>
            </a:ln>
          </p:spPr>
          <p:txBody>
            <a:bodyPr>
              <a:prstTxWarp prst="textNoShape">
                <a:avLst/>
              </a:prstTxWarp>
              <a:spAutoFit/>
            </a:bodyPr>
            <a:lstStyle/>
            <a:p>
              <a:r>
                <a:rPr lang="en-US" sz="2800">
                  <a:latin typeface="Calibri" pitchFamily="-89" charset="0"/>
                  <a:ea typeface="Calibri" pitchFamily="-89" charset="0"/>
                  <a:cs typeface="Calibri" pitchFamily="-89" charset="0"/>
                </a:rPr>
                <a:t>Ṽ</a:t>
              </a:r>
              <a:r>
                <a:rPr lang="en-US" sz="2800" baseline="-25000">
                  <a:latin typeface="Calibri" pitchFamily="-89" charset="0"/>
                  <a:ea typeface="Calibri" pitchFamily="-89" charset="0"/>
                  <a:cs typeface="Calibri" pitchFamily="-89" charset="0"/>
                </a:rPr>
                <a:t>L</a:t>
              </a:r>
              <a:r>
                <a:rPr lang="en-US" sz="2800">
                  <a:latin typeface="Calibri" pitchFamily="-89" charset="0"/>
                  <a:ea typeface="Calibri" pitchFamily="-89" charset="0"/>
                  <a:cs typeface="Calibri" pitchFamily="-89" charset="0"/>
                </a:rPr>
                <a:t>N</a:t>
              </a:r>
              <a:r>
                <a:rPr lang="en-US" sz="2800" baseline="-25000">
                  <a:latin typeface="Calibri" pitchFamily="-89" charset="0"/>
                  <a:ea typeface="Calibri" pitchFamily="-89" charset="0"/>
                  <a:cs typeface="Calibri" pitchFamily="-89" charset="0"/>
                </a:rPr>
                <a:t>S</a:t>
              </a:r>
            </a:p>
          </p:txBody>
        </p:sp>
        <p:sp>
          <p:nvSpPr>
            <p:cNvPr id="16" name="TextBox 12"/>
            <p:cNvSpPr txBox="1">
              <a:spLocks noChangeArrowheads="1"/>
            </p:cNvSpPr>
            <p:nvPr/>
          </p:nvSpPr>
          <p:spPr bwMode="auto">
            <a:xfrm>
              <a:off x="1908175" y="3644900"/>
              <a:ext cx="1368425" cy="461963"/>
            </a:xfrm>
            <a:prstGeom prst="rect">
              <a:avLst/>
            </a:prstGeom>
            <a:noFill/>
            <a:ln w="9525">
              <a:noFill/>
              <a:miter lim="800000"/>
              <a:headEnd/>
              <a:tailEnd/>
            </a:ln>
          </p:spPr>
          <p:txBody>
            <a:bodyPr>
              <a:prstTxWarp prst="textNoShape">
                <a:avLst/>
              </a:prstTxWarp>
              <a:spAutoFit/>
            </a:bodyPr>
            <a:lstStyle/>
            <a:p>
              <a:r>
                <a:rPr lang="en-US" dirty="0">
                  <a:latin typeface="Calibri" pitchFamily="-89" charset="0"/>
                  <a:ea typeface="Calibri" pitchFamily="-89" charset="0"/>
                  <a:cs typeface="Calibri" pitchFamily="-89" charset="0"/>
                </a:rPr>
                <a:t>und</a:t>
              </a:r>
            </a:p>
          </p:txBody>
        </p:sp>
        <p:sp>
          <p:nvSpPr>
            <p:cNvPr id="17" name="TextBox 13"/>
            <p:cNvSpPr txBox="1">
              <a:spLocks noChangeArrowheads="1"/>
            </p:cNvSpPr>
            <p:nvPr/>
          </p:nvSpPr>
          <p:spPr bwMode="auto">
            <a:xfrm>
              <a:off x="2916238" y="3644900"/>
              <a:ext cx="1079500" cy="523875"/>
            </a:xfrm>
            <a:prstGeom prst="rect">
              <a:avLst/>
            </a:prstGeom>
            <a:noFill/>
            <a:ln w="9525">
              <a:noFill/>
              <a:miter lim="800000"/>
              <a:headEnd/>
              <a:tailEnd/>
            </a:ln>
          </p:spPr>
          <p:txBody>
            <a:bodyPr>
              <a:prstTxWarp prst="textNoShape">
                <a:avLst/>
              </a:prstTxWarp>
              <a:spAutoFit/>
            </a:bodyPr>
            <a:lstStyle/>
            <a:p>
              <a:r>
                <a:rPr lang="en-US" sz="2800">
                  <a:latin typeface="Calibri" pitchFamily="-89" charset="0"/>
                  <a:ea typeface="Calibri" pitchFamily="-89" charset="0"/>
                  <a:cs typeface="Calibri" pitchFamily="-89" charset="0"/>
                </a:rPr>
                <a:t>Ṽ</a:t>
              </a:r>
              <a:r>
                <a:rPr lang="en-US" sz="2800" baseline="-25000">
                  <a:latin typeface="Calibri" pitchFamily="-89" charset="0"/>
                  <a:ea typeface="Calibri" pitchFamily="-89" charset="0"/>
                  <a:cs typeface="Calibri" pitchFamily="-89" charset="0"/>
                </a:rPr>
                <a:t>S</a:t>
              </a:r>
              <a:r>
                <a:rPr lang="en-US" sz="2800">
                  <a:latin typeface="Calibri" pitchFamily="-89" charset="0"/>
                  <a:ea typeface="Calibri" pitchFamily="-89" charset="0"/>
                  <a:cs typeface="Calibri" pitchFamily="-89" charset="0"/>
                </a:rPr>
                <a:t>N</a:t>
              </a:r>
              <a:r>
                <a:rPr lang="en-US" sz="2800" baseline="-25000">
                  <a:latin typeface="Calibri" pitchFamily="-89" charset="0"/>
                  <a:ea typeface="Calibri" pitchFamily="-89" charset="0"/>
                  <a:cs typeface="Calibri" pitchFamily="-89" charset="0"/>
                </a:rPr>
                <a:t>L</a:t>
              </a:r>
            </a:p>
          </p:txBody>
        </p:sp>
      </p:grpSp>
      <p:sp>
        <p:nvSpPr>
          <p:cNvPr id="18" name="TextBox 17"/>
          <p:cNvSpPr txBox="1">
            <a:spLocks noChangeArrowheads="1"/>
          </p:cNvSpPr>
          <p:nvPr/>
        </p:nvSpPr>
        <p:spPr bwMode="auto">
          <a:xfrm>
            <a:off x="2345457" y="2348880"/>
            <a:ext cx="576262" cy="461962"/>
          </a:xfrm>
          <a:prstGeom prst="rect">
            <a:avLst/>
          </a:prstGeom>
          <a:noFill/>
          <a:ln w="9525">
            <a:noFill/>
            <a:miter lim="800000"/>
            <a:headEnd/>
            <a:tailEnd/>
          </a:ln>
        </p:spPr>
        <p:txBody>
          <a:bodyPr>
            <a:prstTxWarp prst="textNoShape">
              <a:avLst/>
            </a:prstTxWarp>
            <a:spAutoFit/>
          </a:bodyPr>
          <a:lstStyle/>
          <a:p>
            <a:r>
              <a:rPr lang="en-US" dirty="0">
                <a:latin typeface="Calibri" pitchFamily="-89" charset="0"/>
                <a:ea typeface="Calibri" pitchFamily="-89" charset="0"/>
                <a:cs typeface="Calibri" pitchFamily="-89" charset="0"/>
              </a:rPr>
              <a:t>1.</a:t>
            </a:r>
          </a:p>
        </p:txBody>
      </p:sp>
      <p:sp>
        <p:nvSpPr>
          <p:cNvPr id="19" name="TextBox 19"/>
          <p:cNvSpPr txBox="1">
            <a:spLocks noChangeArrowheads="1"/>
          </p:cNvSpPr>
          <p:nvPr/>
        </p:nvSpPr>
        <p:spPr bwMode="auto">
          <a:xfrm>
            <a:off x="2364507" y="2925142"/>
            <a:ext cx="792162" cy="461963"/>
          </a:xfrm>
          <a:prstGeom prst="rect">
            <a:avLst/>
          </a:prstGeom>
          <a:noFill/>
          <a:ln w="9525">
            <a:noFill/>
            <a:miter lim="800000"/>
            <a:headEnd/>
            <a:tailEnd/>
          </a:ln>
        </p:spPr>
        <p:txBody>
          <a:bodyPr>
            <a:prstTxWarp prst="textNoShape">
              <a:avLst/>
            </a:prstTxWarp>
            <a:spAutoFit/>
          </a:bodyPr>
          <a:lstStyle/>
          <a:p>
            <a:r>
              <a:rPr lang="en-US">
                <a:latin typeface="Calibri" pitchFamily="-89" charset="0"/>
                <a:ea typeface="Calibri" pitchFamily="-89" charset="0"/>
                <a:cs typeface="Calibri" pitchFamily="-89" charset="0"/>
              </a:rPr>
              <a:t>2.</a:t>
            </a:r>
          </a:p>
        </p:txBody>
      </p:sp>
      <p:sp>
        <p:nvSpPr>
          <p:cNvPr id="20" name="TextBox 20"/>
          <p:cNvSpPr txBox="1">
            <a:spLocks noChangeArrowheads="1"/>
          </p:cNvSpPr>
          <p:nvPr/>
        </p:nvSpPr>
        <p:spPr bwMode="auto">
          <a:xfrm>
            <a:off x="2377207" y="3429967"/>
            <a:ext cx="574675" cy="461963"/>
          </a:xfrm>
          <a:prstGeom prst="rect">
            <a:avLst/>
          </a:prstGeom>
          <a:noFill/>
          <a:ln w="9525">
            <a:noFill/>
            <a:miter lim="800000"/>
            <a:headEnd/>
            <a:tailEnd/>
          </a:ln>
        </p:spPr>
        <p:txBody>
          <a:bodyPr>
            <a:prstTxWarp prst="textNoShape">
              <a:avLst/>
            </a:prstTxWarp>
            <a:spAutoFit/>
          </a:bodyPr>
          <a:lstStyle/>
          <a:p>
            <a:r>
              <a:rPr lang="en-US">
                <a:latin typeface="Calibri" pitchFamily="-89" charset="0"/>
                <a:ea typeface="Calibri" pitchFamily="-89" charset="0"/>
                <a:cs typeface="Calibri" pitchFamily="-89" charset="0"/>
              </a:rPr>
              <a:t>3.</a:t>
            </a:r>
          </a:p>
        </p:txBody>
      </p:sp>
      <p:sp>
        <p:nvSpPr>
          <p:cNvPr id="22" name="TextBox 18"/>
          <p:cNvSpPr txBox="1">
            <a:spLocks noChangeArrowheads="1"/>
          </p:cNvSpPr>
          <p:nvPr/>
        </p:nvSpPr>
        <p:spPr bwMode="auto">
          <a:xfrm>
            <a:off x="2339752" y="4221088"/>
            <a:ext cx="5127625" cy="461665"/>
          </a:xfrm>
          <a:prstGeom prst="rect">
            <a:avLst/>
          </a:prstGeom>
          <a:noFill/>
          <a:ln w="9525">
            <a:noFill/>
            <a:miter lim="800000"/>
            <a:headEnd/>
            <a:tailEnd/>
          </a:ln>
        </p:spPr>
        <p:txBody>
          <a:bodyPr wrap="square">
            <a:prstTxWarp prst="textNoShape">
              <a:avLst/>
            </a:prstTxWarp>
            <a:spAutoFit/>
          </a:bodyPr>
          <a:lstStyle/>
          <a:p>
            <a:r>
              <a:rPr lang="en-US" dirty="0">
                <a:latin typeface="Calibri" pitchFamily="-89" charset="0"/>
                <a:ea typeface="Calibri" pitchFamily="-89" charset="0"/>
                <a:cs typeface="Calibri" pitchFamily="-89" charset="0"/>
              </a:rPr>
              <a:t>&lt; </a:t>
            </a:r>
            <a:r>
              <a:rPr lang="en-US" dirty="0" err="1">
                <a:latin typeface="Calibri" pitchFamily="-89" charset="0"/>
                <a:ea typeface="Calibri" pitchFamily="-89" charset="0"/>
                <a:cs typeface="Calibri" pitchFamily="-89" charset="0"/>
              </a:rPr>
              <a:t>sind</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weniger</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diskriminierbar</a:t>
            </a:r>
            <a:r>
              <a:rPr lang="en-US" dirty="0">
                <a:latin typeface="Calibri" pitchFamily="-89" charset="0"/>
                <a:ea typeface="Calibri" pitchFamily="-89" charset="0"/>
                <a:cs typeface="Calibri" pitchFamily="-89" charset="0"/>
              </a:rPr>
              <a:t>.</a:t>
            </a:r>
          </a:p>
        </p:txBody>
      </p:sp>
      <p:sp>
        <p:nvSpPr>
          <p:cNvPr id="25" name="TextBox 24"/>
          <p:cNvSpPr txBox="1">
            <a:spLocks noChangeArrowheads="1"/>
          </p:cNvSpPr>
          <p:nvPr/>
        </p:nvSpPr>
        <p:spPr bwMode="auto">
          <a:xfrm>
            <a:off x="4658692" y="4678784"/>
            <a:ext cx="2663825" cy="461963"/>
          </a:xfrm>
          <a:prstGeom prst="rect">
            <a:avLst/>
          </a:prstGeom>
          <a:noFill/>
          <a:ln w="9525">
            <a:noFill/>
            <a:miter lim="800000"/>
            <a:headEnd/>
            <a:tailEnd/>
          </a:ln>
        </p:spPr>
        <p:txBody>
          <a:bodyPr>
            <a:prstTxWarp prst="textNoShape">
              <a:avLst/>
            </a:prstTxWarp>
            <a:spAutoFit/>
          </a:bodyPr>
          <a:lstStyle/>
          <a:p>
            <a:r>
              <a:rPr lang="en-US" dirty="0" err="1">
                <a:solidFill>
                  <a:srgbClr val="0000FF"/>
                </a:solidFill>
                <a:latin typeface="Calibri" pitchFamily="-89" charset="0"/>
                <a:ea typeface="Calibri" pitchFamily="-89" charset="0"/>
                <a:cs typeface="Calibri" pitchFamily="-89" charset="0"/>
              </a:rPr>
              <a:t>Phonologisierung</a:t>
            </a:r>
            <a:endParaRPr lang="en-US" dirty="0">
              <a:solidFill>
                <a:srgbClr val="0000FF"/>
              </a:solidFill>
              <a:latin typeface="Calibri" pitchFamily="-89" charset="0"/>
              <a:ea typeface="Calibri" pitchFamily="-89" charset="0"/>
              <a:cs typeface="Calibri" pitchFamily="-89" charset="0"/>
            </a:endParaRPr>
          </a:p>
        </p:txBody>
      </p:sp>
      <p:sp>
        <p:nvSpPr>
          <p:cNvPr id="26" name="TextBox 25"/>
          <p:cNvSpPr txBox="1">
            <a:spLocks noChangeArrowheads="1"/>
          </p:cNvSpPr>
          <p:nvPr/>
        </p:nvSpPr>
        <p:spPr bwMode="auto">
          <a:xfrm>
            <a:off x="3491880" y="5085184"/>
            <a:ext cx="3168650" cy="461963"/>
          </a:xfrm>
          <a:prstGeom prst="rect">
            <a:avLst/>
          </a:prstGeom>
          <a:noFill/>
          <a:ln w="9525">
            <a:noFill/>
            <a:miter lim="800000"/>
            <a:headEnd/>
            <a:tailEnd/>
          </a:ln>
        </p:spPr>
        <p:txBody>
          <a:bodyPr>
            <a:prstTxWarp prst="textNoShape">
              <a:avLst/>
            </a:prstTxWarp>
            <a:spAutoFit/>
          </a:bodyPr>
          <a:lstStyle/>
          <a:p>
            <a:r>
              <a:rPr lang="en-US" i="1">
                <a:latin typeface="Calibri" pitchFamily="-89" charset="0"/>
                <a:ea typeface="Calibri" pitchFamily="-89" charset="0"/>
                <a:cs typeface="Calibri" pitchFamily="-89" charset="0"/>
              </a:rPr>
              <a:t>send</a:t>
            </a:r>
            <a:r>
              <a:rPr lang="en-US">
                <a:latin typeface="Calibri" pitchFamily="-89" charset="0"/>
                <a:ea typeface="Calibri" pitchFamily="-89" charset="0"/>
                <a:cs typeface="Calibri" pitchFamily="-89" charset="0"/>
              </a:rPr>
              <a:t> (2) &lt; </a:t>
            </a:r>
            <a:r>
              <a:rPr lang="en-US" i="1">
                <a:latin typeface="Calibri" pitchFamily="-89" charset="0"/>
                <a:ea typeface="Calibri" pitchFamily="-89" charset="0"/>
                <a:cs typeface="Calibri" pitchFamily="-89" charset="0"/>
              </a:rPr>
              <a:t>sent</a:t>
            </a:r>
            <a:r>
              <a:rPr lang="en-US">
                <a:latin typeface="Calibri" pitchFamily="-89" charset="0"/>
                <a:ea typeface="Calibri" pitchFamily="-89" charset="0"/>
                <a:cs typeface="Calibri" pitchFamily="-89" charset="0"/>
              </a:rPr>
              <a:t> (2)</a:t>
            </a:r>
          </a:p>
        </p:txBody>
      </p:sp>
      <p:sp>
        <p:nvSpPr>
          <p:cNvPr id="27" name="TextBox 26"/>
          <p:cNvSpPr txBox="1">
            <a:spLocks noChangeArrowheads="1"/>
          </p:cNvSpPr>
          <p:nvPr/>
        </p:nvSpPr>
        <p:spPr bwMode="auto">
          <a:xfrm>
            <a:off x="152400" y="381000"/>
            <a:ext cx="8991600" cy="1200328"/>
          </a:xfrm>
          <a:prstGeom prst="rect">
            <a:avLst/>
          </a:prstGeom>
          <a:noFill/>
          <a:ln w="9525">
            <a:noFill/>
            <a:miter lim="800000"/>
            <a:headEnd/>
            <a:tailEnd/>
          </a:ln>
        </p:spPr>
        <p:txBody>
          <a:bodyPr wrap="square">
            <a:prstTxWarp prst="textNoShape">
              <a:avLst/>
            </a:prstTxWarp>
            <a:spAutoFit/>
          </a:bodyPr>
          <a:lstStyle/>
          <a:p>
            <a:r>
              <a:rPr lang="en-US" dirty="0" err="1">
                <a:latin typeface="Calibri" pitchFamily="-89" charset="0"/>
                <a:ea typeface="Calibri" pitchFamily="-89" charset="0"/>
                <a:cs typeface="Calibri" pitchFamily="-89" charset="0"/>
              </a:rPr>
              <a:t>Wenn</a:t>
            </a:r>
            <a:r>
              <a:rPr lang="en-US" dirty="0">
                <a:latin typeface="Calibri" pitchFamily="-89" charset="0"/>
                <a:ea typeface="Calibri" pitchFamily="-89" charset="0"/>
                <a:cs typeface="Calibri" pitchFamily="-89" charset="0"/>
              </a:rPr>
              <a:t> die </a:t>
            </a:r>
            <a:r>
              <a:rPr lang="en-US" dirty="0" err="1">
                <a:latin typeface="Calibri" pitchFamily="-89" charset="0"/>
                <a:ea typeface="Calibri" pitchFamily="-89" charset="0"/>
                <a:cs typeface="Calibri" pitchFamily="-89" charset="0"/>
              </a:rPr>
              <a:t>Nasalisierung</a:t>
            </a:r>
            <a:r>
              <a:rPr lang="en-US" dirty="0">
                <a:latin typeface="Calibri" pitchFamily="-89" charset="0"/>
                <a:ea typeface="Calibri" pitchFamily="-89" charset="0"/>
                <a:cs typeface="Calibri" pitchFamily="-89" charset="0"/>
              </a:rPr>
              <a:t> in </a:t>
            </a:r>
            <a:r>
              <a:rPr lang="en-US" i="1" dirty="0">
                <a:latin typeface="Calibri" pitchFamily="-89" charset="0"/>
                <a:ea typeface="Calibri" pitchFamily="-89" charset="0"/>
                <a:cs typeface="Calibri" pitchFamily="-89" charset="0"/>
              </a:rPr>
              <a:t>sent</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phonologisiert</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worden</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ist</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müssten</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Hörer</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sehr</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empfindlich</a:t>
            </a:r>
            <a:r>
              <a:rPr lang="en-US" dirty="0">
                <a:latin typeface="Calibri" pitchFamily="-89" charset="0"/>
                <a:ea typeface="Calibri" pitchFamily="-89" charset="0"/>
                <a:cs typeface="Calibri" pitchFamily="-89" charset="0"/>
              </a:rPr>
              <a:t> auf </a:t>
            </a:r>
            <a:r>
              <a:rPr lang="en-US" dirty="0" err="1">
                <a:latin typeface="Calibri" pitchFamily="-89" charset="0"/>
                <a:ea typeface="Calibri" pitchFamily="-89" charset="0"/>
                <a:cs typeface="Calibri" pitchFamily="-89" charset="0"/>
              </a:rPr>
              <a:t>Schwankungen</a:t>
            </a:r>
            <a:r>
              <a:rPr lang="en-US" dirty="0">
                <a:latin typeface="Calibri" pitchFamily="-89" charset="0"/>
                <a:ea typeface="Calibri" pitchFamily="-89" charset="0"/>
                <a:cs typeface="Calibri" pitchFamily="-89" charset="0"/>
              </a:rPr>
              <a:t> in der </a:t>
            </a:r>
            <a:r>
              <a:rPr lang="en-US" dirty="0" err="1">
                <a:latin typeface="Calibri" pitchFamily="-89" charset="0"/>
                <a:ea typeface="Calibri" pitchFamily="-89" charset="0"/>
                <a:cs typeface="Calibri" pitchFamily="-89" charset="0"/>
              </a:rPr>
              <a:t>Nasalisierungsdauer</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reagieren</a:t>
            </a:r>
            <a:r>
              <a:rPr lang="en-US" dirty="0">
                <a:latin typeface="Calibri" pitchFamily="-89" charset="0"/>
                <a:ea typeface="Calibri" pitchFamily="-89" charset="0"/>
                <a:cs typeface="Calibri" pitchFamily="-89" charset="0"/>
              </a:rPr>
              <a:t> </a:t>
            </a:r>
            <a:r>
              <a:rPr lang="mr-IN" dirty="0">
                <a:latin typeface="Calibri" pitchFamily="-89" charset="0"/>
                <a:ea typeface="Calibri" pitchFamily="-89" charset="0"/>
                <a:cs typeface="Calibri" pitchFamily="-89" charset="0"/>
              </a:rPr>
              <a:t>–</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viel</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mehr</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als</a:t>
            </a:r>
            <a:r>
              <a:rPr lang="en-US" dirty="0">
                <a:latin typeface="Calibri" pitchFamily="-89" charset="0"/>
                <a:ea typeface="Calibri" pitchFamily="-89" charset="0"/>
                <a:cs typeface="Calibri" pitchFamily="-89" charset="0"/>
              </a:rPr>
              <a:t> in </a:t>
            </a:r>
            <a:r>
              <a:rPr lang="en-US" i="1" dirty="0">
                <a:latin typeface="Calibri" pitchFamily="-89" charset="0"/>
                <a:ea typeface="Calibri" pitchFamily="-89" charset="0"/>
                <a:cs typeface="Calibri" pitchFamily="-89" charset="0"/>
              </a:rPr>
              <a:t>send</a:t>
            </a:r>
            <a:r>
              <a:rPr lang="en-US" dirty="0">
                <a:latin typeface="Calibri" pitchFamily="-89" charset="0"/>
                <a:ea typeface="Calibri" pitchFamily="-89" charset="0"/>
                <a:cs typeface="Calibri" pitchFamily="-89" charset="0"/>
              </a:rPr>
              <a:t> (beddor12.pdf)</a:t>
            </a:r>
          </a:p>
        </p:txBody>
      </p:sp>
      <p:sp>
        <p:nvSpPr>
          <p:cNvPr id="28" name="TextBox 27"/>
          <p:cNvSpPr txBox="1">
            <a:spLocks noChangeArrowheads="1"/>
          </p:cNvSpPr>
          <p:nvPr/>
        </p:nvSpPr>
        <p:spPr bwMode="auto">
          <a:xfrm>
            <a:off x="6444630" y="5085184"/>
            <a:ext cx="2592387" cy="461963"/>
          </a:xfrm>
          <a:prstGeom prst="rect">
            <a:avLst/>
          </a:prstGeom>
          <a:noFill/>
          <a:ln w="9525">
            <a:noFill/>
            <a:miter lim="800000"/>
            <a:headEnd/>
            <a:tailEnd/>
          </a:ln>
        </p:spPr>
        <p:txBody>
          <a:bodyPr>
            <a:prstTxWarp prst="textNoShape">
              <a:avLst/>
            </a:prstTxWarp>
            <a:spAutoFit/>
          </a:bodyPr>
          <a:lstStyle/>
          <a:p>
            <a:r>
              <a:rPr lang="en-US" i="1">
                <a:latin typeface="Calibri" pitchFamily="-89" charset="0"/>
                <a:ea typeface="Calibri" pitchFamily="-89" charset="0"/>
                <a:cs typeface="Calibri" pitchFamily="-89" charset="0"/>
              </a:rPr>
              <a:t>send</a:t>
            </a:r>
            <a:r>
              <a:rPr lang="en-US">
                <a:latin typeface="Calibri" pitchFamily="-89" charset="0"/>
                <a:ea typeface="Calibri" pitchFamily="-89" charset="0"/>
                <a:cs typeface="Calibri" pitchFamily="-89" charset="0"/>
              </a:rPr>
              <a:t> (3) &lt; </a:t>
            </a:r>
            <a:r>
              <a:rPr lang="en-US" i="1">
                <a:latin typeface="Calibri" pitchFamily="-89" charset="0"/>
                <a:ea typeface="Calibri" pitchFamily="-89" charset="0"/>
                <a:cs typeface="Calibri" pitchFamily="-89" charset="0"/>
              </a:rPr>
              <a:t>sen</a:t>
            </a:r>
            <a:r>
              <a:rPr lang="en-US">
                <a:latin typeface="Calibri" pitchFamily="-89" charset="0"/>
                <a:ea typeface="Calibri" pitchFamily="-89" charset="0"/>
                <a:cs typeface="Calibri" pitchFamily="-89" charset="0"/>
              </a:rPr>
              <a:t>t (3)</a:t>
            </a:r>
          </a:p>
        </p:txBody>
      </p:sp>
      <p:sp>
        <p:nvSpPr>
          <p:cNvPr id="29" name="TextBox 28"/>
          <p:cNvSpPr txBox="1"/>
          <p:nvPr/>
        </p:nvSpPr>
        <p:spPr>
          <a:xfrm>
            <a:off x="1600200" y="0"/>
            <a:ext cx="4648200" cy="461665"/>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defRPr/>
            </a:pPr>
            <a:r>
              <a:rPr lang="en-US" dirty="0" err="1">
                <a:latin typeface="Calibri" charset="0"/>
                <a:ea typeface="ＭＳ Ｐゴシック" charset="0"/>
                <a:cs typeface="Calibri" charset="0"/>
              </a:rPr>
              <a:t>c</a:t>
            </a:r>
            <a:r>
              <a:rPr lang="en-US" dirty="0">
                <a:latin typeface="Calibri" charset="0"/>
                <a:ea typeface="ＭＳ Ｐゴシック" charset="0"/>
                <a:cs typeface="Calibri" charset="0"/>
              </a:rPr>
              <a:t>. </a:t>
            </a:r>
            <a:r>
              <a:rPr lang="en-US" dirty="0" err="1">
                <a:latin typeface="Calibri" charset="0"/>
                <a:ea typeface="ＭＳ Ｐゴシック" charset="0"/>
                <a:cs typeface="Calibri" charset="0"/>
              </a:rPr>
              <a:t>Perzeption</a:t>
            </a:r>
            <a:r>
              <a:rPr lang="en-US" dirty="0">
                <a:latin typeface="Calibri" charset="0"/>
                <a:ea typeface="ＭＳ Ｐゴシック" charset="0"/>
                <a:cs typeface="Calibri" charset="0"/>
              </a:rPr>
              <a:t> und </a:t>
            </a:r>
            <a:r>
              <a:rPr lang="en-US" dirty="0" err="1">
                <a:latin typeface="Calibri" charset="0"/>
                <a:ea typeface="ＭＳ Ｐゴシック" charset="0"/>
                <a:cs typeface="Calibri" charset="0"/>
              </a:rPr>
              <a:t>Phonologisierung</a:t>
            </a:r>
            <a:endParaRPr lang="en-US" dirty="0">
              <a:latin typeface="Calibri" charset="0"/>
              <a:ea typeface="ＭＳ Ｐゴシック" charset="0"/>
              <a:cs typeface="Calibri" charset="0"/>
            </a:endParaRPr>
          </a:p>
        </p:txBody>
      </p:sp>
      <p:sp>
        <p:nvSpPr>
          <p:cNvPr id="30" name="TextBox 5"/>
          <p:cNvSpPr txBox="1">
            <a:spLocks noChangeArrowheads="1"/>
          </p:cNvSpPr>
          <p:nvPr/>
        </p:nvSpPr>
        <p:spPr bwMode="auto">
          <a:xfrm>
            <a:off x="3491880" y="3861048"/>
            <a:ext cx="2374900" cy="461665"/>
          </a:xfrm>
          <a:prstGeom prst="rect">
            <a:avLst/>
          </a:prstGeom>
          <a:noFill/>
          <a:ln w="9525">
            <a:noFill/>
            <a:miter lim="800000"/>
            <a:headEnd/>
            <a:tailEnd/>
          </a:ln>
        </p:spPr>
        <p:txBody>
          <a:bodyPr wrap="square">
            <a:prstTxWarp prst="textNoShape">
              <a:avLst/>
            </a:prstTxWarp>
            <a:spAutoFit/>
          </a:bodyPr>
          <a:lstStyle/>
          <a:p>
            <a:r>
              <a:rPr lang="en-US" dirty="0" err="1">
                <a:solidFill>
                  <a:srgbClr val="0000FF"/>
                </a:solidFill>
                <a:latin typeface="Calibri" pitchFamily="-89" charset="0"/>
                <a:ea typeface="Calibri" pitchFamily="-89" charset="0"/>
                <a:cs typeface="Calibri" pitchFamily="-89" charset="0"/>
              </a:rPr>
              <a:t>Ergebnisse</a:t>
            </a:r>
            <a:endParaRPr lang="en-US" dirty="0">
              <a:solidFill>
                <a:srgbClr val="0000FF"/>
              </a:solidFill>
              <a:latin typeface="Calibri" pitchFamily="-89" charset="0"/>
              <a:ea typeface="Calibri" pitchFamily="-89" charset="0"/>
              <a:cs typeface="Calibri" pitchFamily="-89" charset="0"/>
            </a:endParaRPr>
          </a:p>
        </p:txBody>
      </p:sp>
      <p:sp>
        <p:nvSpPr>
          <p:cNvPr id="31" name="TextBox 30"/>
          <p:cNvSpPr txBox="1"/>
          <p:nvPr/>
        </p:nvSpPr>
        <p:spPr bwMode="auto">
          <a:xfrm>
            <a:off x="3254871" y="1916832"/>
            <a:ext cx="364202"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FF"/>
                </a:solidFill>
                <a:latin typeface="Calibri" pitchFamily="-89" charset="0"/>
                <a:ea typeface="Calibri" pitchFamily="-89" charset="0"/>
                <a:cs typeface="Calibri" pitchFamily="-89" charset="0"/>
              </a:rPr>
              <a:t>A</a:t>
            </a:r>
          </a:p>
        </p:txBody>
      </p:sp>
      <p:sp>
        <p:nvSpPr>
          <p:cNvPr id="32" name="TextBox 31"/>
          <p:cNvSpPr txBox="1"/>
          <p:nvPr/>
        </p:nvSpPr>
        <p:spPr bwMode="auto">
          <a:xfrm>
            <a:off x="5343103" y="1916832"/>
            <a:ext cx="364202"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FF"/>
                </a:solidFill>
                <a:latin typeface="Calibri" pitchFamily="-89" charset="0"/>
                <a:ea typeface="Calibri" pitchFamily="-89" charset="0"/>
                <a:cs typeface="Calibri" pitchFamily="-89" charset="0"/>
              </a:rPr>
              <a:t>B</a:t>
            </a:r>
          </a:p>
        </p:txBody>
      </p:sp>
      <p:sp>
        <p:nvSpPr>
          <p:cNvPr id="2" name="TextBox 1"/>
          <p:cNvSpPr txBox="1"/>
          <p:nvPr/>
        </p:nvSpPr>
        <p:spPr bwMode="auto">
          <a:xfrm>
            <a:off x="179512" y="5684560"/>
            <a:ext cx="8784976"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Hörer können zwischen A und B in 2, 3 in unterscheiden, aber wesentlich besser wenn die Paare in </a:t>
            </a:r>
            <a:r>
              <a:rPr lang="de-DE" i="1" dirty="0" err="1">
                <a:solidFill>
                  <a:srgbClr val="000000"/>
                </a:solidFill>
                <a:latin typeface="Calibri" pitchFamily="-89" charset="0"/>
                <a:ea typeface="Calibri" pitchFamily="-89" charset="0"/>
                <a:cs typeface="Calibri" pitchFamily="-89" charset="0"/>
              </a:rPr>
              <a:t>sent</a:t>
            </a:r>
            <a:r>
              <a:rPr lang="de-DE" dirty="0">
                <a:solidFill>
                  <a:srgbClr val="000000"/>
                </a:solidFill>
                <a:latin typeface="Calibri" pitchFamily="-89" charset="0"/>
                <a:ea typeface="Calibri" pitchFamily="-89" charset="0"/>
                <a:cs typeface="Calibri" pitchFamily="-89" charset="0"/>
              </a:rPr>
              <a:t> statt </a:t>
            </a:r>
            <a:r>
              <a:rPr lang="de-DE" i="1" dirty="0">
                <a:solidFill>
                  <a:srgbClr val="000000"/>
                </a:solidFill>
                <a:latin typeface="Calibri" pitchFamily="-89" charset="0"/>
                <a:ea typeface="Calibri" pitchFamily="-89" charset="0"/>
                <a:cs typeface="Calibri" pitchFamily="-89" charset="0"/>
              </a:rPr>
              <a:t>send</a:t>
            </a:r>
            <a:r>
              <a:rPr lang="de-DE" dirty="0">
                <a:solidFill>
                  <a:srgbClr val="000000"/>
                </a:solidFill>
                <a:latin typeface="Calibri" pitchFamily="-89" charset="0"/>
                <a:ea typeface="Calibri" pitchFamily="-89" charset="0"/>
                <a:cs typeface="Calibri" pitchFamily="-89" charset="0"/>
              </a:rPr>
              <a:t> eingebettet sind.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680" y="6648"/>
            <a:ext cx="6192787" cy="461665"/>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a:prstTxWarp prst="textNoShape">
              <a:avLst/>
            </a:prstTxWarp>
            <a:spAutoFit/>
          </a:bodyPr>
          <a:lstStyle/>
          <a:p>
            <a:pPr>
              <a:defRPr/>
            </a:pPr>
            <a:r>
              <a:rPr lang="en-US" dirty="0" err="1">
                <a:latin typeface="Calibri" pitchFamily="-89" charset="0"/>
                <a:ea typeface="Calibri" pitchFamily="-89" charset="0"/>
                <a:cs typeface="Calibri" pitchFamily="-89" charset="0"/>
              </a:rPr>
              <a:t>Größere</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Phonologisierung</a:t>
            </a:r>
            <a:r>
              <a:rPr lang="en-US" dirty="0">
                <a:latin typeface="Calibri" pitchFamily="-89" charset="0"/>
                <a:ea typeface="Calibri" pitchFamily="-89" charset="0"/>
                <a:cs typeface="Calibri" pitchFamily="-89" charset="0"/>
              </a:rPr>
              <a:t> von Ṽ in </a:t>
            </a:r>
            <a:r>
              <a:rPr lang="en-US" i="1" dirty="0">
                <a:latin typeface="Calibri" pitchFamily="-89" charset="0"/>
                <a:ea typeface="Calibri" pitchFamily="-89" charset="0"/>
                <a:cs typeface="Calibri" pitchFamily="-89" charset="0"/>
              </a:rPr>
              <a:t>sent</a:t>
            </a:r>
            <a:r>
              <a:rPr lang="en-US" dirty="0">
                <a:latin typeface="Calibri" pitchFamily="-89" charset="0"/>
                <a:ea typeface="Calibri" pitchFamily="-89" charset="0"/>
                <a:cs typeface="Calibri" pitchFamily="-89" charset="0"/>
              </a:rPr>
              <a:t> </a:t>
            </a:r>
            <a:endParaRPr lang="en-US" i="1" dirty="0">
              <a:latin typeface="Calibri" pitchFamily="-89" charset="0"/>
              <a:ea typeface="Calibri" pitchFamily="-89" charset="0"/>
              <a:cs typeface="Calibri" pitchFamily="-89" charset="0"/>
            </a:endParaRPr>
          </a:p>
        </p:txBody>
      </p:sp>
      <p:pic>
        <p:nvPicPr>
          <p:cNvPr id="20483" name="Picture 4"/>
          <p:cNvPicPr>
            <a:picLocks noChangeAspect="1"/>
          </p:cNvPicPr>
          <p:nvPr/>
        </p:nvPicPr>
        <p:blipFill>
          <a:blip r:embed="rId2"/>
          <a:srcRect l="7161" t="6839" r="6772" b="66132"/>
          <a:stretch>
            <a:fillRect/>
          </a:stretch>
        </p:blipFill>
        <p:spPr bwMode="auto">
          <a:xfrm>
            <a:off x="537105" y="2852936"/>
            <a:ext cx="7781925" cy="1944687"/>
          </a:xfrm>
          <a:prstGeom prst="rect">
            <a:avLst/>
          </a:prstGeom>
          <a:noFill/>
          <a:ln w="9525">
            <a:noFill/>
            <a:miter lim="800000"/>
            <a:headEnd/>
            <a:tailEnd/>
          </a:ln>
        </p:spPr>
      </p:pic>
      <p:sp>
        <p:nvSpPr>
          <p:cNvPr id="20484" name="TextBox 5"/>
          <p:cNvSpPr txBox="1">
            <a:spLocks noChangeArrowheads="1"/>
          </p:cNvSpPr>
          <p:nvPr/>
        </p:nvSpPr>
        <p:spPr bwMode="auto">
          <a:xfrm>
            <a:off x="899592" y="1484784"/>
            <a:ext cx="6913563" cy="831850"/>
          </a:xfrm>
          <a:prstGeom prst="rect">
            <a:avLst/>
          </a:prstGeom>
          <a:noFill/>
          <a:ln w="9525">
            <a:noFill/>
            <a:miter lim="800000"/>
            <a:headEnd/>
            <a:tailEnd/>
          </a:ln>
        </p:spPr>
        <p:txBody>
          <a:bodyPr>
            <a:prstTxWarp prst="textNoShape">
              <a:avLst/>
            </a:prstTxWarp>
            <a:spAutoFit/>
          </a:bodyPr>
          <a:lstStyle/>
          <a:p>
            <a:r>
              <a:rPr lang="en-US" dirty="0" err="1">
                <a:latin typeface="Calibri" pitchFamily="-89" charset="0"/>
                <a:ea typeface="Calibri" pitchFamily="-89" charset="0"/>
                <a:cs typeface="Calibri" pitchFamily="-89" charset="0"/>
              </a:rPr>
              <a:t>Vokalnasalisiung</a:t>
            </a:r>
            <a:r>
              <a:rPr lang="en-US" dirty="0">
                <a:latin typeface="Calibri" pitchFamily="-89" charset="0"/>
                <a:ea typeface="Calibri" pitchFamily="-89" charset="0"/>
                <a:cs typeface="Calibri" pitchFamily="-89" charset="0"/>
              </a:rPr>
              <a:t> war </a:t>
            </a:r>
            <a:r>
              <a:rPr lang="en-US" dirty="0" err="1">
                <a:latin typeface="Calibri" pitchFamily="-89" charset="0"/>
                <a:ea typeface="Calibri" pitchFamily="-89" charset="0"/>
                <a:cs typeface="Calibri" pitchFamily="-89" charset="0"/>
              </a:rPr>
              <a:t>wichtiger</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für</a:t>
            </a:r>
            <a:r>
              <a:rPr lang="en-US" dirty="0">
                <a:latin typeface="Calibri" pitchFamily="-89" charset="0"/>
                <a:ea typeface="Calibri" pitchFamily="-89" charset="0"/>
                <a:cs typeface="Calibri" pitchFamily="-89" charset="0"/>
              </a:rPr>
              <a:t> den </a:t>
            </a:r>
            <a:r>
              <a:rPr lang="en-US" i="1" dirty="0">
                <a:latin typeface="Calibri" pitchFamily="-89" charset="0"/>
                <a:ea typeface="Calibri" pitchFamily="-89" charset="0"/>
                <a:cs typeface="Calibri" pitchFamily="-89" charset="0"/>
              </a:rPr>
              <a:t>bet</a:t>
            </a:r>
            <a:r>
              <a:rPr lang="en-US" dirty="0">
                <a:latin typeface="Calibri" pitchFamily="-89" charset="0"/>
                <a:ea typeface="Calibri" pitchFamily="-89" charset="0"/>
                <a:cs typeface="Calibri" pitchFamily="-89" charset="0"/>
              </a:rPr>
              <a:t>/</a:t>
            </a:r>
            <a:r>
              <a:rPr lang="en-US" i="1" dirty="0">
                <a:latin typeface="Calibri" pitchFamily="-89" charset="0"/>
                <a:ea typeface="Calibri" pitchFamily="-89" charset="0"/>
                <a:cs typeface="Calibri" pitchFamily="-89" charset="0"/>
              </a:rPr>
              <a:t>bent</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als</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für</a:t>
            </a:r>
            <a:r>
              <a:rPr lang="en-US" dirty="0">
                <a:latin typeface="Calibri" pitchFamily="-89" charset="0"/>
                <a:ea typeface="Calibri" pitchFamily="-89" charset="0"/>
                <a:cs typeface="Calibri" pitchFamily="-89" charset="0"/>
              </a:rPr>
              <a:t> den </a:t>
            </a:r>
            <a:r>
              <a:rPr lang="en-US" i="1" dirty="0">
                <a:latin typeface="Calibri" pitchFamily="-89" charset="0"/>
                <a:ea typeface="Calibri" pitchFamily="-89" charset="0"/>
                <a:cs typeface="Calibri" pitchFamily="-89" charset="0"/>
              </a:rPr>
              <a:t>bed</a:t>
            </a:r>
            <a:r>
              <a:rPr lang="en-US" dirty="0">
                <a:latin typeface="Calibri" pitchFamily="-89" charset="0"/>
                <a:ea typeface="Calibri" pitchFamily="-89" charset="0"/>
                <a:cs typeface="Calibri" pitchFamily="-89" charset="0"/>
              </a:rPr>
              <a:t>/</a:t>
            </a:r>
            <a:r>
              <a:rPr lang="en-US" i="1" dirty="0">
                <a:latin typeface="Calibri" pitchFamily="-89" charset="0"/>
                <a:ea typeface="Calibri" pitchFamily="-89" charset="0"/>
                <a:cs typeface="Calibri" pitchFamily="-89" charset="0"/>
              </a:rPr>
              <a:t>bend</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Unterschied</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Beddor</a:t>
            </a:r>
            <a:r>
              <a:rPr lang="en-US" dirty="0">
                <a:latin typeface="Calibri" pitchFamily="-89" charset="0"/>
                <a:ea typeface="Calibri" pitchFamily="-89" charset="0"/>
                <a:cs typeface="Calibri" pitchFamily="-89" charset="0"/>
              </a:rPr>
              <a:t>, 2012</a:t>
            </a:r>
            <a:r>
              <a:rPr lang="en-US" baseline="30000" dirty="0">
                <a:latin typeface="Calibri" pitchFamily="-89" charset="0"/>
                <a:ea typeface="Calibri" pitchFamily="-89" charset="0"/>
                <a:cs typeface="Calibri" pitchFamily="-89" charset="0"/>
              </a:rPr>
              <a:t>1</a:t>
            </a:r>
            <a:r>
              <a:rPr lang="en-US" dirty="0">
                <a:latin typeface="Calibri" pitchFamily="-89" charset="0"/>
                <a:ea typeface="Calibri" pitchFamily="-89" charset="0"/>
                <a:cs typeface="Calibri" pitchFamily="-89" charset="0"/>
              </a:rPr>
              <a:t>)</a:t>
            </a:r>
          </a:p>
        </p:txBody>
      </p:sp>
      <p:sp>
        <p:nvSpPr>
          <p:cNvPr id="20485" name="TextBox 6"/>
          <p:cNvSpPr txBox="1">
            <a:spLocks noChangeArrowheads="1"/>
          </p:cNvSpPr>
          <p:nvPr/>
        </p:nvSpPr>
        <p:spPr bwMode="auto">
          <a:xfrm rot="-5400000">
            <a:off x="-1608401" y="3414116"/>
            <a:ext cx="4032250" cy="461963"/>
          </a:xfrm>
          <a:prstGeom prst="rect">
            <a:avLst/>
          </a:prstGeom>
          <a:noFill/>
          <a:ln w="9525">
            <a:noFill/>
            <a:miter lim="800000"/>
            <a:headEnd/>
            <a:tailEnd/>
          </a:ln>
        </p:spPr>
        <p:txBody>
          <a:bodyPr>
            <a:prstTxWarp prst="textNoShape">
              <a:avLst/>
            </a:prstTxWarp>
            <a:spAutoFit/>
          </a:bodyPr>
          <a:lstStyle/>
          <a:p>
            <a:r>
              <a:rPr lang="en-US" dirty="0" err="1">
                <a:latin typeface="Calibri" pitchFamily="-89" charset="0"/>
                <a:ea typeface="Calibri" pitchFamily="-89" charset="0"/>
                <a:cs typeface="Calibri" pitchFamily="-89" charset="0"/>
              </a:rPr>
              <a:t>Dauer</a:t>
            </a:r>
            <a:r>
              <a:rPr lang="en-US" dirty="0">
                <a:latin typeface="Calibri" pitchFamily="-89" charset="0"/>
                <a:ea typeface="Calibri" pitchFamily="-89" charset="0"/>
                <a:cs typeface="Calibri" pitchFamily="-89" charset="0"/>
              </a:rPr>
              <a:t> der </a:t>
            </a:r>
            <a:r>
              <a:rPr lang="en-US" dirty="0" err="1">
                <a:latin typeface="Calibri" pitchFamily="-89" charset="0"/>
                <a:ea typeface="Calibri" pitchFamily="-89" charset="0"/>
                <a:cs typeface="Calibri" pitchFamily="-89" charset="0"/>
              </a:rPr>
              <a:t>Vokalnasalisierung</a:t>
            </a:r>
            <a:endParaRPr lang="en-US" dirty="0">
              <a:latin typeface="Calibri" pitchFamily="-89" charset="0"/>
              <a:ea typeface="Calibri" pitchFamily="-89" charset="0"/>
              <a:cs typeface="Calibri" pitchFamily="-89" charset="0"/>
            </a:endParaRPr>
          </a:p>
        </p:txBody>
      </p:sp>
      <p:sp>
        <p:nvSpPr>
          <p:cNvPr id="20486" name="TextBox 7"/>
          <p:cNvSpPr txBox="1">
            <a:spLocks noChangeArrowheads="1"/>
          </p:cNvSpPr>
          <p:nvPr/>
        </p:nvSpPr>
        <p:spPr bwMode="auto">
          <a:xfrm>
            <a:off x="3202517" y="4797623"/>
            <a:ext cx="2303463" cy="460375"/>
          </a:xfrm>
          <a:prstGeom prst="rect">
            <a:avLst/>
          </a:prstGeom>
          <a:noFill/>
          <a:ln w="9525">
            <a:noFill/>
            <a:miter lim="800000"/>
            <a:headEnd/>
            <a:tailEnd/>
          </a:ln>
        </p:spPr>
        <p:txBody>
          <a:bodyPr>
            <a:prstTxWarp prst="textNoShape">
              <a:avLst/>
            </a:prstTxWarp>
            <a:spAutoFit/>
          </a:bodyPr>
          <a:lstStyle/>
          <a:p>
            <a:r>
              <a:rPr lang="en-US">
                <a:latin typeface="Calibri" pitchFamily="-89" charset="0"/>
                <a:ea typeface="Calibri" pitchFamily="-89" charset="0"/>
                <a:cs typeface="Calibri" pitchFamily="-89" charset="0"/>
              </a:rPr>
              <a:t>Duration of [n]</a:t>
            </a:r>
          </a:p>
        </p:txBody>
      </p:sp>
      <p:sp>
        <p:nvSpPr>
          <p:cNvPr id="20487" name="TextBox 8"/>
          <p:cNvSpPr txBox="1">
            <a:spLocks noChangeArrowheads="1"/>
          </p:cNvSpPr>
          <p:nvPr/>
        </p:nvSpPr>
        <p:spPr bwMode="auto">
          <a:xfrm>
            <a:off x="33867" y="5661223"/>
            <a:ext cx="8856663" cy="461963"/>
          </a:xfrm>
          <a:prstGeom prst="rect">
            <a:avLst/>
          </a:prstGeom>
          <a:noFill/>
          <a:ln w="9525">
            <a:noFill/>
            <a:miter lim="800000"/>
            <a:headEnd/>
            <a:tailEnd/>
          </a:ln>
        </p:spPr>
        <p:txBody>
          <a:bodyPr>
            <a:prstTxWarp prst="textNoShape">
              <a:avLst/>
            </a:prstTxWarp>
            <a:spAutoFit/>
          </a:bodyPr>
          <a:lstStyle/>
          <a:p>
            <a:r>
              <a:rPr lang="en-US" dirty="0" err="1">
                <a:latin typeface="Calibri" pitchFamily="-89" charset="0"/>
                <a:ea typeface="Calibri" pitchFamily="-89" charset="0"/>
                <a:cs typeface="Calibri" pitchFamily="-89" charset="0"/>
              </a:rPr>
              <a:t>Wenn</a:t>
            </a:r>
            <a:r>
              <a:rPr lang="en-US" dirty="0">
                <a:latin typeface="Calibri" pitchFamily="-89" charset="0"/>
                <a:ea typeface="Calibri" pitchFamily="-89" charset="0"/>
                <a:cs typeface="Calibri" pitchFamily="-89" charset="0"/>
              </a:rPr>
              <a:t> Ṽ = 61 </a:t>
            </a:r>
            <a:r>
              <a:rPr lang="en-US" dirty="0" err="1">
                <a:latin typeface="Calibri" pitchFamily="-89" charset="0"/>
                <a:ea typeface="Calibri" pitchFamily="-89" charset="0"/>
                <a:cs typeface="Calibri" pitchFamily="-89" charset="0"/>
              </a:rPr>
              <a:t>ms</a:t>
            </a:r>
            <a:r>
              <a:rPr lang="en-US" dirty="0">
                <a:latin typeface="Calibri" pitchFamily="-89" charset="0"/>
                <a:ea typeface="Calibri" pitchFamily="-89" charset="0"/>
                <a:cs typeface="Calibri" pitchFamily="-89" charset="0"/>
              </a:rPr>
              <a:t> &amp; [n] = 24 </a:t>
            </a:r>
            <a:r>
              <a:rPr lang="en-US" dirty="0" err="1">
                <a:latin typeface="Calibri" pitchFamily="-89" charset="0"/>
                <a:ea typeface="Calibri" pitchFamily="-89" charset="0"/>
                <a:cs typeface="Calibri" pitchFamily="-89" charset="0"/>
              </a:rPr>
              <a:t>ms</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einige</a:t>
            </a:r>
            <a:r>
              <a:rPr lang="en-US" dirty="0">
                <a:latin typeface="Calibri" pitchFamily="-89" charset="0"/>
                <a:ea typeface="Calibri" pitchFamily="-89" charset="0"/>
                <a:cs typeface="Calibri" pitchFamily="-89" charset="0"/>
              </a:rPr>
              <a:t> </a:t>
            </a:r>
            <a:r>
              <a:rPr lang="en-US" i="1" dirty="0">
                <a:latin typeface="Calibri" pitchFamily="-89" charset="0"/>
                <a:ea typeface="Calibri" pitchFamily="-89" charset="0"/>
                <a:cs typeface="Calibri" pitchFamily="-89" charset="0"/>
              </a:rPr>
              <a:t>bent</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aber</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keine</a:t>
            </a:r>
            <a:r>
              <a:rPr lang="en-US" dirty="0">
                <a:latin typeface="Calibri" pitchFamily="-89" charset="0"/>
                <a:ea typeface="Calibri" pitchFamily="-89" charset="0"/>
                <a:cs typeface="Calibri" pitchFamily="-89" charset="0"/>
              </a:rPr>
              <a:t> </a:t>
            </a:r>
            <a:r>
              <a:rPr lang="en-US" i="1" dirty="0">
                <a:latin typeface="Calibri" pitchFamily="-89" charset="0"/>
                <a:ea typeface="Calibri" pitchFamily="-89" charset="0"/>
                <a:cs typeface="Calibri" pitchFamily="-89" charset="0"/>
              </a:rPr>
              <a:t>bend</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Antworten</a:t>
            </a:r>
            <a:endParaRPr lang="en-US" dirty="0">
              <a:latin typeface="Calibri" pitchFamily="-89" charset="0"/>
              <a:ea typeface="Calibri" pitchFamily="-89" charset="0"/>
              <a:cs typeface="Calibri" pitchFamily="-89" charset="0"/>
            </a:endParaRPr>
          </a:p>
        </p:txBody>
      </p:sp>
      <p:sp>
        <p:nvSpPr>
          <p:cNvPr id="20488" name="TextBox 9"/>
          <p:cNvSpPr txBox="1">
            <a:spLocks noChangeArrowheads="1"/>
          </p:cNvSpPr>
          <p:nvPr/>
        </p:nvSpPr>
        <p:spPr bwMode="auto">
          <a:xfrm>
            <a:off x="1545167" y="2421136"/>
            <a:ext cx="6481763" cy="461962"/>
          </a:xfrm>
          <a:prstGeom prst="rect">
            <a:avLst/>
          </a:prstGeom>
          <a:noFill/>
          <a:ln w="9525">
            <a:noFill/>
            <a:miter lim="800000"/>
            <a:headEnd/>
            <a:tailEnd/>
          </a:ln>
        </p:spPr>
        <p:txBody>
          <a:bodyPr>
            <a:prstTxWarp prst="textNoShape">
              <a:avLst/>
            </a:prstTxWarp>
            <a:spAutoFit/>
          </a:bodyPr>
          <a:lstStyle/>
          <a:p>
            <a:r>
              <a:rPr lang="en-US" dirty="0" err="1">
                <a:latin typeface="Calibri" pitchFamily="-89" charset="0"/>
                <a:ea typeface="Calibri" pitchFamily="-89" charset="0"/>
                <a:cs typeface="Calibri" pitchFamily="-89" charset="0"/>
              </a:rPr>
              <a:t>Dunkel</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zunehmende</a:t>
            </a:r>
            <a:r>
              <a:rPr lang="en-US" dirty="0">
                <a:latin typeface="Calibri" pitchFamily="-89" charset="0"/>
                <a:ea typeface="Calibri" pitchFamily="-89" charset="0"/>
                <a:cs typeface="Calibri" pitchFamily="-89" charset="0"/>
              </a:rPr>
              <a:t> </a:t>
            </a:r>
            <a:r>
              <a:rPr lang="en-US" i="1" dirty="0">
                <a:latin typeface="Calibri" pitchFamily="-89" charset="0"/>
                <a:ea typeface="Calibri" pitchFamily="-89" charset="0"/>
                <a:cs typeface="Calibri" pitchFamily="-89" charset="0"/>
              </a:rPr>
              <a:t>bent</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oder</a:t>
            </a:r>
            <a:r>
              <a:rPr lang="en-US" dirty="0">
                <a:latin typeface="Calibri" pitchFamily="-89" charset="0"/>
                <a:ea typeface="Calibri" pitchFamily="-89" charset="0"/>
                <a:cs typeface="Calibri" pitchFamily="-89" charset="0"/>
              </a:rPr>
              <a:t> </a:t>
            </a:r>
            <a:r>
              <a:rPr lang="en-US" i="1" dirty="0">
                <a:latin typeface="Calibri" pitchFamily="-89" charset="0"/>
                <a:ea typeface="Calibri" pitchFamily="-89" charset="0"/>
                <a:cs typeface="Calibri" pitchFamily="-89" charset="0"/>
              </a:rPr>
              <a:t>bend</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Antworten</a:t>
            </a:r>
            <a:endParaRPr lang="en-US" dirty="0">
              <a:latin typeface="Calibri" pitchFamily="-89" charset="0"/>
              <a:ea typeface="Calibri" pitchFamily="-89" charset="0"/>
              <a:cs typeface="Calibri" pitchFamily="-89" charset="0"/>
            </a:endParaRPr>
          </a:p>
        </p:txBody>
      </p:sp>
      <p:cxnSp>
        <p:nvCxnSpPr>
          <p:cNvPr id="12" name="Straight Arrow Connector 11"/>
          <p:cNvCxnSpPr/>
          <p:nvPr/>
        </p:nvCxnSpPr>
        <p:spPr>
          <a:xfrm flipH="1" flipV="1">
            <a:off x="2049992" y="3716536"/>
            <a:ext cx="2808288" cy="2016125"/>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6226705" y="3789561"/>
            <a:ext cx="287337" cy="1871662"/>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0491" name="TextBox 1"/>
          <p:cNvSpPr txBox="1">
            <a:spLocks noChangeArrowheads="1"/>
          </p:cNvSpPr>
          <p:nvPr/>
        </p:nvSpPr>
        <p:spPr bwMode="auto">
          <a:xfrm>
            <a:off x="375212" y="6273224"/>
            <a:ext cx="8785225" cy="584776"/>
          </a:xfrm>
          <a:prstGeom prst="rect">
            <a:avLst/>
          </a:prstGeom>
          <a:noFill/>
          <a:ln w="9525">
            <a:noFill/>
            <a:miter lim="800000"/>
            <a:headEnd/>
            <a:tailEnd/>
          </a:ln>
        </p:spPr>
        <p:txBody>
          <a:bodyPr>
            <a:prstTxWarp prst="textNoShape">
              <a:avLst/>
            </a:prstTxWarp>
            <a:spAutoFit/>
          </a:bodyPr>
          <a:lstStyle/>
          <a:p>
            <a:r>
              <a:rPr lang="en-US" sz="1600" dirty="0">
                <a:latin typeface="Calibri" pitchFamily="-89" charset="0"/>
                <a:ea typeface="Calibri" pitchFamily="-89" charset="0"/>
                <a:cs typeface="Calibri" pitchFamily="-89" charset="0"/>
              </a:rPr>
              <a:t>1. </a:t>
            </a:r>
            <a:r>
              <a:rPr lang="en-US" sz="1600" dirty="0" err="1">
                <a:latin typeface="Calibri" pitchFamily="-89" charset="0"/>
                <a:ea typeface="Calibri" pitchFamily="-89" charset="0"/>
                <a:cs typeface="Calibri" pitchFamily="-89" charset="0"/>
              </a:rPr>
              <a:t>Beddor</a:t>
            </a:r>
            <a:r>
              <a:rPr lang="en-US" sz="1600" dirty="0">
                <a:latin typeface="Calibri" pitchFamily="-89" charset="0"/>
                <a:ea typeface="Calibri" pitchFamily="-89" charset="0"/>
                <a:cs typeface="Calibri" pitchFamily="-89" charset="0"/>
              </a:rPr>
              <a:t>, P. (2012) Perception grammars and sound change. In M-J Solé &amp; D. </a:t>
            </a:r>
            <a:r>
              <a:rPr lang="en-US" sz="1600" dirty="0" err="1">
                <a:latin typeface="Calibri" pitchFamily="-89" charset="0"/>
                <a:ea typeface="Calibri" pitchFamily="-89" charset="0"/>
                <a:cs typeface="Calibri" pitchFamily="-89" charset="0"/>
              </a:rPr>
              <a:t>Recasens</a:t>
            </a:r>
            <a:r>
              <a:rPr lang="en-US" sz="1600" dirty="0">
                <a:latin typeface="Calibri" pitchFamily="-89" charset="0"/>
                <a:ea typeface="Calibri" pitchFamily="-89" charset="0"/>
                <a:cs typeface="Calibri" pitchFamily="-89" charset="0"/>
              </a:rPr>
              <a:t> (Eds.) The Initiation of Sound Change. </a:t>
            </a:r>
            <a:r>
              <a:rPr lang="en-US" sz="1600" dirty="0" err="1">
                <a:latin typeface="Calibri" pitchFamily="-89" charset="0"/>
                <a:ea typeface="Calibri" pitchFamily="-89" charset="0"/>
                <a:cs typeface="Calibri" pitchFamily="-89" charset="0"/>
              </a:rPr>
              <a:t>Benjamins</a:t>
            </a:r>
            <a:r>
              <a:rPr lang="en-US" sz="1600" dirty="0">
                <a:latin typeface="Calibri" pitchFamily="-89" charset="0"/>
                <a:ea typeface="Calibri" pitchFamily="-89" charset="0"/>
                <a:cs typeface="Calibri" pitchFamily="-89" charset="0"/>
              </a:rPr>
              <a:t>: Amsterdam. (p. 37-55). </a:t>
            </a:r>
            <a:endParaRPr lang="en-US" dirty="0">
              <a:latin typeface="Calibri" pitchFamily="-89" charset="0"/>
              <a:ea typeface="Calibri" pitchFamily="-89" charset="0"/>
              <a:cs typeface="Calibri" pitchFamily="-89" charset="0"/>
            </a:endParaRPr>
          </a:p>
        </p:txBody>
      </p:sp>
      <p:sp>
        <p:nvSpPr>
          <p:cNvPr id="2" name="Rectangle 1"/>
          <p:cNvSpPr/>
          <p:nvPr/>
        </p:nvSpPr>
        <p:spPr>
          <a:xfrm>
            <a:off x="0" y="332656"/>
            <a:ext cx="8928992" cy="1200328"/>
          </a:xfrm>
          <a:prstGeom prst="rect">
            <a:avLst/>
          </a:prstGeom>
        </p:spPr>
        <p:txBody>
          <a:bodyPr wrap="square">
            <a:spAutoFit/>
          </a:bodyPr>
          <a:lstStyle/>
          <a:p>
            <a:r>
              <a:rPr lang="de-DE" dirty="0" err="1">
                <a:latin typeface="Calibri"/>
                <a:cs typeface="Calibri"/>
              </a:rPr>
              <a:t>Beddor</a:t>
            </a:r>
            <a:r>
              <a:rPr lang="de-DE" dirty="0">
                <a:latin typeface="Calibri"/>
                <a:cs typeface="Calibri"/>
              </a:rPr>
              <a:t> (2012): </a:t>
            </a:r>
            <a:r>
              <a:rPr lang="de-DE" i="1" dirty="0" err="1">
                <a:latin typeface="Calibri"/>
                <a:cs typeface="Calibri"/>
              </a:rPr>
              <a:t>bet</a:t>
            </a:r>
            <a:r>
              <a:rPr lang="de-DE" dirty="0">
                <a:latin typeface="Calibri"/>
                <a:cs typeface="Calibri"/>
              </a:rPr>
              <a:t>, </a:t>
            </a:r>
            <a:r>
              <a:rPr lang="de-DE" i="1" dirty="0" err="1">
                <a:latin typeface="Calibri"/>
                <a:cs typeface="Calibri"/>
              </a:rPr>
              <a:t>bent</a:t>
            </a:r>
            <a:r>
              <a:rPr lang="de-DE" i="1" dirty="0">
                <a:latin typeface="Calibri"/>
                <a:cs typeface="Calibri"/>
              </a:rPr>
              <a:t>, </a:t>
            </a:r>
            <a:r>
              <a:rPr lang="de-DE" i="1" dirty="0" err="1">
                <a:latin typeface="Calibri"/>
                <a:cs typeface="Calibri"/>
              </a:rPr>
              <a:t>bend</a:t>
            </a:r>
            <a:r>
              <a:rPr lang="de-DE" dirty="0">
                <a:latin typeface="Calibri"/>
                <a:cs typeface="Calibri"/>
              </a:rPr>
              <a:t>, </a:t>
            </a:r>
            <a:r>
              <a:rPr lang="de-DE" i="1" dirty="0" err="1">
                <a:latin typeface="Calibri"/>
                <a:cs typeface="Calibri"/>
              </a:rPr>
              <a:t>bed</a:t>
            </a:r>
            <a:r>
              <a:rPr lang="de-DE" dirty="0">
                <a:latin typeface="Calibri"/>
                <a:cs typeface="Calibri"/>
              </a:rPr>
              <a:t> wurde 30 Hörern präsentiert, in denen die akustischen Dauern von Ṽ und N in </a:t>
            </a:r>
            <a:r>
              <a:rPr lang="de-DE" i="1" dirty="0" err="1">
                <a:latin typeface="Calibri"/>
                <a:cs typeface="Calibri"/>
              </a:rPr>
              <a:t>bent</a:t>
            </a:r>
            <a:r>
              <a:rPr lang="de-DE" dirty="0">
                <a:latin typeface="Calibri"/>
                <a:cs typeface="Calibri"/>
              </a:rPr>
              <a:t>/</a:t>
            </a:r>
            <a:r>
              <a:rPr lang="de-DE" i="1" dirty="0" err="1">
                <a:latin typeface="Calibri"/>
                <a:cs typeface="Calibri"/>
              </a:rPr>
              <a:t>bend</a:t>
            </a:r>
            <a:r>
              <a:rPr lang="de-DE" dirty="0">
                <a:latin typeface="Calibri"/>
                <a:cs typeface="Calibri"/>
              </a:rPr>
              <a:t> manipuliert wurden.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152400"/>
            <a:ext cx="7010400" cy="461665"/>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a:prstTxWarp prst="textNoShape">
              <a:avLst/>
            </a:prstTxWarp>
            <a:spAutoFit/>
          </a:bodyPr>
          <a:lstStyle/>
          <a:p>
            <a:pPr>
              <a:defRPr/>
            </a:pPr>
            <a:r>
              <a:rPr lang="en-US" dirty="0" err="1">
                <a:latin typeface="Calibri" pitchFamily="-89" charset="0"/>
                <a:ea typeface="Calibri" pitchFamily="-89" charset="0"/>
                <a:cs typeface="Calibri" pitchFamily="-89" charset="0"/>
              </a:rPr>
              <a:t>Größere</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Phonologisierung</a:t>
            </a:r>
            <a:r>
              <a:rPr lang="en-US" dirty="0">
                <a:latin typeface="Calibri" pitchFamily="-89" charset="0"/>
                <a:ea typeface="Calibri" pitchFamily="-89" charset="0"/>
                <a:cs typeface="Calibri" pitchFamily="-89" charset="0"/>
              </a:rPr>
              <a:t> von Ṽ in </a:t>
            </a:r>
            <a:r>
              <a:rPr lang="en-US" i="1" dirty="0">
                <a:latin typeface="Calibri" pitchFamily="-89" charset="0"/>
                <a:ea typeface="Calibri" pitchFamily="-89" charset="0"/>
                <a:cs typeface="Calibri" pitchFamily="-89" charset="0"/>
              </a:rPr>
              <a:t>sent </a:t>
            </a:r>
            <a:r>
              <a:rPr lang="en-US" dirty="0" err="1">
                <a:latin typeface="Calibri" pitchFamily="-89" charset="0"/>
                <a:ea typeface="Calibri" pitchFamily="-89" charset="0"/>
                <a:cs typeface="Calibri" pitchFamily="-89" charset="0"/>
              </a:rPr>
              <a:t>als</a:t>
            </a:r>
            <a:r>
              <a:rPr lang="en-US" dirty="0">
                <a:latin typeface="Calibri" pitchFamily="-89" charset="0"/>
                <a:ea typeface="Calibri" pitchFamily="-89" charset="0"/>
                <a:cs typeface="Calibri" pitchFamily="-89" charset="0"/>
              </a:rPr>
              <a:t> in </a:t>
            </a:r>
            <a:r>
              <a:rPr lang="en-US" i="1" dirty="0">
                <a:latin typeface="Calibri" pitchFamily="-89" charset="0"/>
                <a:ea typeface="Calibri" pitchFamily="-89" charset="0"/>
                <a:cs typeface="Calibri" pitchFamily="-89" charset="0"/>
              </a:rPr>
              <a:t>send</a:t>
            </a:r>
            <a:r>
              <a:rPr lang="en-US" dirty="0">
                <a:latin typeface="Calibri" pitchFamily="-89" charset="0"/>
                <a:ea typeface="Calibri" pitchFamily="-89" charset="0"/>
                <a:cs typeface="Calibri" pitchFamily="-89" charset="0"/>
              </a:rPr>
              <a:t> </a:t>
            </a:r>
          </a:p>
        </p:txBody>
      </p:sp>
      <p:sp>
        <p:nvSpPr>
          <p:cNvPr id="5" name="TextBox 4"/>
          <p:cNvSpPr txBox="1"/>
          <p:nvPr/>
        </p:nvSpPr>
        <p:spPr bwMode="auto">
          <a:xfrm>
            <a:off x="609600" y="990600"/>
            <a:ext cx="6096000"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Dies wird zusätzlich in </a:t>
            </a:r>
            <a:r>
              <a:rPr lang="de-DE" dirty="0" err="1">
                <a:solidFill>
                  <a:srgbClr val="000000"/>
                </a:solidFill>
                <a:latin typeface="Calibri" pitchFamily="-89" charset="0"/>
                <a:ea typeface="Calibri" pitchFamily="-89" charset="0"/>
                <a:cs typeface="Calibri" pitchFamily="-89" charset="0"/>
              </a:rPr>
              <a:t>Beddor</a:t>
            </a:r>
            <a:r>
              <a:rPr lang="de-DE" dirty="0">
                <a:solidFill>
                  <a:srgbClr val="000000"/>
                </a:solidFill>
                <a:latin typeface="Calibri" pitchFamily="-89" charset="0"/>
                <a:ea typeface="Calibri" pitchFamily="-89" charset="0"/>
                <a:cs typeface="Calibri" pitchFamily="-89" charset="0"/>
              </a:rPr>
              <a:t> et al (2013) in einem </a:t>
            </a:r>
            <a:r>
              <a:rPr lang="de-DE" dirty="0" err="1">
                <a:solidFill>
                  <a:srgbClr val="000000"/>
                </a:solidFill>
                <a:latin typeface="Calibri" pitchFamily="-89" charset="0"/>
                <a:ea typeface="Calibri" pitchFamily="-89" charset="0"/>
                <a:cs typeface="Calibri" pitchFamily="-89" charset="0"/>
              </a:rPr>
              <a:t>eye</a:t>
            </a:r>
            <a:r>
              <a:rPr lang="de-DE" dirty="0">
                <a:solidFill>
                  <a:srgbClr val="000000"/>
                </a:solidFill>
                <a:latin typeface="Calibri" pitchFamily="-89" charset="0"/>
                <a:ea typeface="Calibri" pitchFamily="-89" charset="0"/>
                <a:cs typeface="Calibri" pitchFamily="-89" charset="0"/>
              </a:rPr>
              <a:t>-tracking Experiment getestet.</a:t>
            </a:r>
          </a:p>
        </p:txBody>
      </p:sp>
      <p:sp>
        <p:nvSpPr>
          <p:cNvPr id="7" name="TextBox 6"/>
          <p:cNvSpPr txBox="1"/>
          <p:nvPr/>
        </p:nvSpPr>
        <p:spPr bwMode="auto">
          <a:xfrm>
            <a:off x="467544" y="1916832"/>
            <a:ext cx="8352928" cy="830997"/>
          </a:xfrm>
          <a:prstGeom prst="rect">
            <a:avLst/>
          </a:prstGeom>
          <a:noFill/>
          <a:ln w="9525">
            <a:noFill/>
            <a:miter lim="800000"/>
            <a:headEnd/>
            <a:tailEnd/>
          </a:ln>
        </p:spPr>
        <p:txBody>
          <a:bodyPr wrap="square" rtlCol="0">
            <a:prstTxWarp prst="textNoShape">
              <a:avLst/>
            </a:prstTxWarp>
            <a:spAutoFit/>
          </a:bodyPr>
          <a:lstStyle/>
          <a:p>
            <a:r>
              <a:rPr lang="de-DE" dirty="0">
                <a:latin typeface="Calibri" pitchFamily="-111" charset="0"/>
                <a:ea typeface="Calibri" pitchFamily="-111" charset="0"/>
                <a:cs typeface="Calibri" pitchFamily="-111" charset="0"/>
              </a:rPr>
              <a:t>Eye-tracking: Ein Teilnehmer sieht Bilder von 2 (oder 4) Objekten auf einem Bildschirm: ein </a:t>
            </a:r>
            <a:r>
              <a:rPr lang="de-DE" i="1" dirty="0">
                <a:latin typeface="Calibri" pitchFamily="-111" charset="0"/>
                <a:ea typeface="Calibri" pitchFamily="-111" charset="0"/>
                <a:cs typeface="Calibri" pitchFamily="-111" charset="0"/>
              </a:rPr>
              <a:t>Target</a:t>
            </a:r>
            <a:r>
              <a:rPr lang="de-DE" dirty="0">
                <a:latin typeface="Calibri" pitchFamily="-111" charset="0"/>
                <a:ea typeface="Calibri" pitchFamily="-111" charset="0"/>
                <a:cs typeface="Calibri" pitchFamily="-111" charset="0"/>
              </a:rPr>
              <a:t> und einen </a:t>
            </a:r>
            <a:r>
              <a:rPr lang="de-DE" i="1" dirty="0" err="1">
                <a:latin typeface="Calibri" pitchFamily="-111" charset="0"/>
                <a:ea typeface="Calibri" pitchFamily="-111" charset="0"/>
                <a:cs typeface="Calibri" pitchFamily="-111" charset="0"/>
              </a:rPr>
              <a:t>Competitor</a:t>
            </a:r>
            <a:endParaRPr lang="de-DE" i="1" dirty="0">
              <a:latin typeface="Calibri" pitchFamily="-111" charset="0"/>
              <a:ea typeface="Calibri" pitchFamily="-111" charset="0"/>
              <a:cs typeface="Calibri" pitchFamily="-111" charset="0"/>
            </a:endParaRPr>
          </a:p>
        </p:txBody>
      </p:sp>
      <p:pic>
        <p:nvPicPr>
          <p:cNvPr id="8" name="Picture 7"/>
          <p:cNvPicPr>
            <a:picLocks noChangeAspect="1"/>
          </p:cNvPicPr>
          <p:nvPr/>
        </p:nvPicPr>
        <p:blipFill>
          <a:blip r:embed="rId2"/>
          <a:stretch>
            <a:fillRect/>
          </a:stretch>
        </p:blipFill>
        <p:spPr>
          <a:xfrm>
            <a:off x="1663080" y="3501008"/>
            <a:ext cx="1118330" cy="1133375"/>
          </a:xfrm>
          <a:prstGeom prst="rect">
            <a:avLst/>
          </a:prstGeom>
        </p:spPr>
      </p:pic>
      <p:pic>
        <p:nvPicPr>
          <p:cNvPr id="9" name="Picture 8"/>
          <p:cNvPicPr>
            <a:picLocks noChangeAspect="1"/>
          </p:cNvPicPr>
          <p:nvPr/>
        </p:nvPicPr>
        <p:blipFill>
          <a:blip r:embed="rId3"/>
          <a:stretch>
            <a:fillRect/>
          </a:stretch>
        </p:blipFill>
        <p:spPr>
          <a:xfrm>
            <a:off x="3491880" y="3501008"/>
            <a:ext cx="2736850" cy="1067295"/>
          </a:xfrm>
          <a:prstGeom prst="rect">
            <a:avLst/>
          </a:prstGeom>
        </p:spPr>
      </p:pic>
      <p:sp>
        <p:nvSpPr>
          <p:cNvPr id="10" name="TextBox 9"/>
          <p:cNvSpPr txBox="1"/>
          <p:nvPr/>
        </p:nvSpPr>
        <p:spPr bwMode="auto">
          <a:xfrm>
            <a:off x="1691680" y="2924944"/>
            <a:ext cx="943588" cy="461665"/>
          </a:xfrm>
          <a:prstGeom prst="rect">
            <a:avLst/>
          </a:prstGeom>
          <a:noFill/>
          <a:ln w="9525">
            <a:noFill/>
            <a:miter lim="800000"/>
            <a:headEnd/>
            <a:tailEnd/>
          </a:ln>
        </p:spPr>
        <p:txBody>
          <a:bodyPr wrap="none" rtlCol="0">
            <a:prstTxWarp prst="textNoShape">
              <a:avLst/>
            </a:prstTxWarp>
            <a:spAutoFit/>
          </a:bodyPr>
          <a:lstStyle/>
          <a:p>
            <a:r>
              <a:rPr lang="de-DE" dirty="0" err="1">
                <a:latin typeface="Calibri" pitchFamily="-111" charset="0"/>
                <a:ea typeface="Calibri" pitchFamily="-111" charset="0"/>
                <a:cs typeface="Calibri" pitchFamily="-111" charset="0"/>
              </a:rPr>
              <a:t>target</a:t>
            </a:r>
            <a:endParaRPr lang="de-DE" dirty="0">
              <a:latin typeface="Calibri" pitchFamily="-111" charset="0"/>
              <a:ea typeface="Calibri" pitchFamily="-111" charset="0"/>
              <a:cs typeface="Calibri" pitchFamily="-111" charset="0"/>
            </a:endParaRPr>
          </a:p>
        </p:txBody>
      </p:sp>
      <p:sp>
        <p:nvSpPr>
          <p:cNvPr id="11" name="TextBox 10"/>
          <p:cNvSpPr txBox="1"/>
          <p:nvPr/>
        </p:nvSpPr>
        <p:spPr bwMode="auto">
          <a:xfrm>
            <a:off x="4211960" y="2924944"/>
            <a:ext cx="2057400" cy="461665"/>
          </a:xfrm>
          <a:prstGeom prst="rect">
            <a:avLst/>
          </a:prstGeom>
          <a:noFill/>
          <a:ln w="9525">
            <a:noFill/>
            <a:miter lim="800000"/>
            <a:headEnd/>
            <a:tailEnd/>
          </a:ln>
        </p:spPr>
        <p:txBody>
          <a:bodyPr wrap="square" rtlCol="0">
            <a:prstTxWarp prst="textNoShape">
              <a:avLst/>
            </a:prstTxWarp>
            <a:spAutoFit/>
          </a:bodyPr>
          <a:lstStyle/>
          <a:p>
            <a:r>
              <a:rPr lang="de-DE" dirty="0" err="1">
                <a:latin typeface="Calibri" pitchFamily="-111" charset="0"/>
                <a:ea typeface="Calibri" pitchFamily="-111" charset="0"/>
                <a:cs typeface="Calibri" pitchFamily="-111" charset="0"/>
              </a:rPr>
              <a:t>competitor</a:t>
            </a:r>
            <a:endParaRPr lang="de-DE" dirty="0">
              <a:latin typeface="Calibri" pitchFamily="-111" charset="0"/>
              <a:ea typeface="Calibri" pitchFamily="-111" charset="0"/>
              <a:cs typeface="Calibri" pitchFamily="-111" charset="0"/>
            </a:endParaRPr>
          </a:p>
        </p:txBody>
      </p:sp>
      <p:sp>
        <p:nvSpPr>
          <p:cNvPr id="12" name="TextBox 11"/>
          <p:cNvSpPr txBox="1"/>
          <p:nvPr/>
        </p:nvSpPr>
        <p:spPr bwMode="auto">
          <a:xfrm>
            <a:off x="381000" y="5105400"/>
            <a:ext cx="7315200"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Die Reaktion auf dem Target zu schauen, wird gemessen, nachdem der Target (</a:t>
            </a:r>
            <a:r>
              <a:rPr lang="de-DE" i="1" dirty="0" err="1">
                <a:solidFill>
                  <a:srgbClr val="000000"/>
                </a:solidFill>
                <a:latin typeface="Calibri" pitchFamily="-89" charset="0"/>
                <a:ea typeface="Calibri" pitchFamily="-89" charset="0"/>
                <a:cs typeface="Calibri" pitchFamily="-89" charset="0"/>
              </a:rPr>
              <a:t>cent</a:t>
            </a:r>
            <a:r>
              <a:rPr lang="de-DE" dirty="0">
                <a:solidFill>
                  <a:srgbClr val="000000"/>
                </a:solidFill>
                <a:latin typeface="Calibri" pitchFamily="-89" charset="0"/>
                <a:ea typeface="Calibri" pitchFamily="-89" charset="0"/>
                <a:cs typeface="Calibri" pitchFamily="-89" charset="0"/>
              </a:rPr>
              <a:t>) gehört wurde.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28600" y="609600"/>
            <a:ext cx="16329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dirty="0" err="1">
                <a:solidFill>
                  <a:srgbClr val="0000FF"/>
                </a:solidFill>
                <a:latin typeface="Calibri" charset="0"/>
                <a:cs typeface="Calibri" charset="0"/>
              </a:rPr>
              <a:t>Materialien</a:t>
            </a:r>
            <a:endParaRPr lang="en-GB" dirty="0">
              <a:solidFill>
                <a:srgbClr val="0000FF"/>
              </a:solidFill>
              <a:latin typeface="Calibri" charset="0"/>
              <a:cs typeface="Calibri" charset="0"/>
            </a:endParaRPr>
          </a:p>
        </p:txBody>
      </p:sp>
      <p:sp>
        <p:nvSpPr>
          <p:cNvPr id="5" name="TextBox 4"/>
          <p:cNvSpPr txBox="1">
            <a:spLocks noChangeArrowheads="1"/>
          </p:cNvSpPr>
          <p:nvPr/>
        </p:nvSpPr>
        <p:spPr bwMode="auto">
          <a:xfrm>
            <a:off x="304800" y="990600"/>
            <a:ext cx="8083624"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i="1" dirty="0">
                <a:latin typeface="Calibri" charset="0"/>
                <a:cs typeface="Calibri" charset="0"/>
              </a:rPr>
              <a:t>let-lead-lent-lend und </a:t>
            </a:r>
            <a:r>
              <a:rPr lang="en-GB" dirty="0">
                <a:latin typeface="Calibri" charset="0"/>
                <a:cs typeface="Calibri" charset="0"/>
              </a:rPr>
              <a:t> 4 </a:t>
            </a:r>
            <a:r>
              <a:rPr lang="en-GB" dirty="0" err="1">
                <a:latin typeface="Calibri" charset="0"/>
                <a:cs typeface="Calibri" charset="0"/>
              </a:rPr>
              <a:t>weitere</a:t>
            </a:r>
            <a:r>
              <a:rPr lang="en-GB" dirty="0">
                <a:latin typeface="Calibri" charset="0"/>
                <a:cs typeface="Calibri" charset="0"/>
              </a:rPr>
              <a:t> </a:t>
            </a:r>
            <a:r>
              <a:rPr lang="en-GB" dirty="0" err="1">
                <a:latin typeface="Calibri" charset="0"/>
                <a:cs typeface="Calibri" charset="0"/>
              </a:rPr>
              <a:t>Paradigma</a:t>
            </a:r>
            <a:r>
              <a:rPr lang="en-GB" dirty="0">
                <a:latin typeface="Calibri" charset="0"/>
                <a:cs typeface="Calibri" charset="0"/>
              </a:rPr>
              <a:t> </a:t>
            </a:r>
            <a:r>
              <a:rPr lang="en-GB" dirty="0" err="1">
                <a:latin typeface="Calibri" charset="0"/>
                <a:cs typeface="Calibri" charset="0"/>
              </a:rPr>
              <a:t>mit</a:t>
            </a:r>
            <a:r>
              <a:rPr lang="en-GB" dirty="0">
                <a:latin typeface="Calibri" charset="0"/>
                <a:cs typeface="Calibri" charset="0"/>
              </a:rPr>
              <a:t> </a:t>
            </a:r>
            <a:r>
              <a:rPr lang="en-GB" i="1" dirty="0">
                <a:latin typeface="Calibri" charset="0"/>
                <a:cs typeface="Calibri" charset="0"/>
              </a:rPr>
              <a:t>bet</a:t>
            </a:r>
            <a:r>
              <a:rPr lang="en-GB" dirty="0">
                <a:latin typeface="Calibri" charset="0"/>
                <a:cs typeface="Calibri" charset="0"/>
              </a:rPr>
              <a:t>, </a:t>
            </a:r>
            <a:r>
              <a:rPr lang="en-GB" i="1" dirty="0">
                <a:latin typeface="Calibri" charset="0"/>
                <a:cs typeface="Calibri" charset="0"/>
              </a:rPr>
              <a:t>set</a:t>
            </a:r>
            <a:r>
              <a:rPr lang="en-GB" dirty="0">
                <a:latin typeface="Calibri" charset="0"/>
                <a:cs typeface="Calibri" charset="0"/>
              </a:rPr>
              <a:t>, </a:t>
            </a:r>
            <a:r>
              <a:rPr lang="en-GB" i="1" dirty="0">
                <a:latin typeface="Calibri" charset="0"/>
                <a:cs typeface="Calibri" charset="0"/>
              </a:rPr>
              <a:t>watt</a:t>
            </a:r>
            <a:r>
              <a:rPr lang="en-GB" dirty="0">
                <a:latin typeface="Calibri" charset="0"/>
                <a:cs typeface="Calibri" charset="0"/>
              </a:rPr>
              <a:t>, </a:t>
            </a:r>
            <a:r>
              <a:rPr lang="en-GB" i="1" dirty="0">
                <a:latin typeface="Calibri" charset="0"/>
                <a:cs typeface="Calibri" charset="0"/>
              </a:rPr>
              <a:t>wet </a:t>
            </a:r>
            <a:r>
              <a:rPr lang="en-GB" dirty="0">
                <a:latin typeface="Calibri" charset="0"/>
                <a:cs typeface="Calibri" charset="0"/>
              </a:rPr>
              <a:t>von </a:t>
            </a:r>
            <a:r>
              <a:rPr lang="en-GB" dirty="0" err="1">
                <a:latin typeface="Calibri" charset="0"/>
                <a:cs typeface="Calibri" charset="0"/>
              </a:rPr>
              <a:t>einem</a:t>
            </a:r>
            <a:r>
              <a:rPr lang="en-GB" dirty="0">
                <a:latin typeface="Calibri" charset="0"/>
                <a:cs typeface="Calibri" charset="0"/>
              </a:rPr>
              <a:t> </a:t>
            </a:r>
            <a:r>
              <a:rPr lang="en-GB" dirty="0" err="1">
                <a:latin typeface="Calibri" charset="0"/>
                <a:cs typeface="Calibri" charset="0"/>
              </a:rPr>
              <a:t>amerikanisch-englischen</a:t>
            </a:r>
            <a:r>
              <a:rPr lang="en-GB" dirty="0">
                <a:latin typeface="Calibri" charset="0"/>
                <a:cs typeface="Calibri" charset="0"/>
              </a:rPr>
              <a:t> </a:t>
            </a:r>
            <a:r>
              <a:rPr lang="en-GB" dirty="0" err="1">
                <a:latin typeface="Calibri" charset="0"/>
                <a:cs typeface="Calibri" charset="0"/>
              </a:rPr>
              <a:t>Sprecher</a:t>
            </a:r>
            <a:r>
              <a:rPr lang="en-GB" dirty="0">
                <a:latin typeface="Calibri" charset="0"/>
                <a:cs typeface="Calibri" charset="0"/>
              </a:rPr>
              <a:t> (Detroit) </a:t>
            </a:r>
            <a:r>
              <a:rPr lang="en-GB" dirty="0" err="1">
                <a:latin typeface="Calibri" charset="0"/>
                <a:cs typeface="Calibri" charset="0"/>
              </a:rPr>
              <a:t>mehrmals</a:t>
            </a:r>
            <a:r>
              <a:rPr lang="en-GB" dirty="0">
                <a:latin typeface="Calibri" charset="0"/>
                <a:cs typeface="Calibri" charset="0"/>
              </a:rPr>
              <a:t> </a:t>
            </a:r>
            <a:r>
              <a:rPr lang="en-GB" dirty="0" err="1">
                <a:latin typeface="Calibri" charset="0"/>
                <a:cs typeface="Calibri" charset="0"/>
              </a:rPr>
              <a:t>produziert</a:t>
            </a:r>
            <a:endParaRPr lang="en-GB" i="1" dirty="0">
              <a:latin typeface="Calibri" charset="0"/>
              <a:cs typeface="Calibri" charset="0"/>
            </a:endParaRPr>
          </a:p>
        </p:txBody>
      </p:sp>
      <p:sp>
        <p:nvSpPr>
          <p:cNvPr id="7" name="Rectangle 1"/>
          <p:cNvSpPr>
            <a:spLocks/>
          </p:cNvSpPr>
          <p:nvPr/>
        </p:nvSpPr>
        <p:spPr bwMode="auto">
          <a:xfrm>
            <a:off x="2123728" y="0"/>
            <a:ext cx="4038600" cy="5334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en-US" dirty="0" err="1">
                <a:latin typeface="Calibri"/>
                <a:cs typeface="Calibri"/>
              </a:rPr>
              <a:t>Beddor</a:t>
            </a:r>
            <a:r>
              <a:rPr lang="en-US" dirty="0">
                <a:latin typeface="Calibri"/>
                <a:cs typeface="Calibri"/>
              </a:rPr>
              <a:t> et al (2013)</a:t>
            </a:r>
            <a:r>
              <a:rPr lang="en-US" baseline="30000" dirty="0">
                <a:latin typeface="Calibri"/>
                <a:cs typeface="Calibri"/>
              </a:rPr>
              <a:t>1</a:t>
            </a:r>
            <a:r>
              <a:rPr lang="en-US" dirty="0">
                <a:latin typeface="Calibri"/>
                <a:cs typeface="Calibri"/>
              </a:rPr>
              <a:t>: </a:t>
            </a:r>
            <a:r>
              <a:rPr lang="en-US" dirty="0" err="1">
                <a:latin typeface="Calibri"/>
                <a:cs typeface="Calibri"/>
              </a:rPr>
              <a:t>Methode</a:t>
            </a:r>
            <a:endParaRPr lang="en-US" dirty="0">
              <a:latin typeface="Calibri"/>
              <a:cs typeface="Calibri"/>
            </a:endParaRPr>
          </a:p>
        </p:txBody>
      </p:sp>
      <p:grpSp>
        <p:nvGrpSpPr>
          <p:cNvPr id="8" name="Group 29"/>
          <p:cNvGrpSpPr>
            <a:grpSpLocks/>
          </p:cNvGrpSpPr>
          <p:nvPr/>
        </p:nvGrpSpPr>
        <p:grpSpPr bwMode="auto">
          <a:xfrm>
            <a:off x="381000" y="2667000"/>
            <a:ext cx="6248400" cy="457200"/>
            <a:chOff x="762000" y="2743200"/>
            <a:chExt cx="6248400" cy="457200"/>
          </a:xfrm>
        </p:grpSpPr>
        <p:sp>
          <p:nvSpPr>
            <p:cNvPr id="9" name="Rectangle 8"/>
            <p:cNvSpPr/>
            <p:nvPr/>
          </p:nvSpPr>
          <p:spPr>
            <a:xfrm>
              <a:off x="762000" y="2743200"/>
              <a:ext cx="1143000" cy="4572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C</a:t>
              </a:r>
            </a:p>
          </p:txBody>
        </p:sp>
        <p:sp>
          <p:nvSpPr>
            <p:cNvPr id="10" name="Rectangle 9"/>
            <p:cNvSpPr/>
            <p:nvPr/>
          </p:nvSpPr>
          <p:spPr>
            <a:xfrm>
              <a:off x="1905000" y="2743200"/>
              <a:ext cx="3962400" cy="457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V</a:t>
              </a:r>
            </a:p>
          </p:txBody>
        </p:sp>
        <p:sp>
          <p:nvSpPr>
            <p:cNvPr id="11" name="Rectangle 10"/>
            <p:cNvSpPr/>
            <p:nvPr/>
          </p:nvSpPr>
          <p:spPr>
            <a:xfrm>
              <a:off x="5867400" y="2743200"/>
              <a:ext cx="1143000" cy="4572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C</a:t>
              </a:r>
            </a:p>
          </p:txBody>
        </p:sp>
      </p:grpSp>
      <p:grpSp>
        <p:nvGrpSpPr>
          <p:cNvPr id="12" name="Group 30"/>
          <p:cNvGrpSpPr>
            <a:grpSpLocks/>
          </p:cNvGrpSpPr>
          <p:nvPr/>
        </p:nvGrpSpPr>
        <p:grpSpPr bwMode="auto">
          <a:xfrm>
            <a:off x="381000" y="3733800"/>
            <a:ext cx="6553200" cy="457200"/>
            <a:chOff x="838200" y="3505200"/>
            <a:chExt cx="6553200" cy="457200"/>
          </a:xfrm>
        </p:grpSpPr>
        <p:sp>
          <p:nvSpPr>
            <p:cNvPr id="13" name="Rectangle 12"/>
            <p:cNvSpPr/>
            <p:nvPr/>
          </p:nvSpPr>
          <p:spPr>
            <a:xfrm>
              <a:off x="1981200" y="3505200"/>
              <a:ext cx="685800" cy="457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V</a:t>
              </a:r>
            </a:p>
          </p:txBody>
        </p:sp>
        <p:sp>
          <p:nvSpPr>
            <p:cNvPr id="14" name="Rectangle 13"/>
            <p:cNvSpPr/>
            <p:nvPr/>
          </p:nvSpPr>
          <p:spPr>
            <a:xfrm>
              <a:off x="838200" y="3505200"/>
              <a:ext cx="1143000" cy="4572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C</a:t>
              </a:r>
            </a:p>
          </p:txBody>
        </p:sp>
        <p:sp>
          <p:nvSpPr>
            <p:cNvPr id="15" name="Rectangle 14"/>
            <p:cNvSpPr/>
            <p:nvPr/>
          </p:nvSpPr>
          <p:spPr>
            <a:xfrm>
              <a:off x="2667000" y="3505200"/>
              <a:ext cx="3581400" cy="4572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err="1"/>
                <a:t>Ṽn</a:t>
              </a:r>
              <a:endParaRPr lang="en-GB" dirty="0"/>
            </a:p>
          </p:txBody>
        </p:sp>
        <p:sp>
          <p:nvSpPr>
            <p:cNvPr id="16" name="Rectangle 15"/>
            <p:cNvSpPr/>
            <p:nvPr/>
          </p:nvSpPr>
          <p:spPr>
            <a:xfrm>
              <a:off x="6248400" y="3505200"/>
              <a:ext cx="1143000" cy="4572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C</a:t>
              </a:r>
            </a:p>
          </p:txBody>
        </p:sp>
      </p:grpSp>
      <p:grpSp>
        <p:nvGrpSpPr>
          <p:cNvPr id="17" name="Group 31"/>
          <p:cNvGrpSpPr>
            <a:grpSpLocks/>
          </p:cNvGrpSpPr>
          <p:nvPr/>
        </p:nvGrpSpPr>
        <p:grpSpPr bwMode="auto">
          <a:xfrm>
            <a:off x="381000" y="4724400"/>
            <a:ext cx="6477000" cy="457200"/>
            <a:chOff x="914400" y="4267200"/>
            <a:chExt cx="6477000" cy="457200"/>
          </a:xfrm>
        </p:grpSpPr>
        <p:sp>
          <p:nvSpPr>
            <p:cNvPr id="18" name="Rectangle 17"/>
            <p:cNvSpPr/>
            <p:nvPr/>
          </p:nvSpPr>
          <p:spPr>
            <a:xfrm>
              <a:off x="2057400" y="4267200"/>
              <a:ext cx="1905000" cy="457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V</a:t>
              </a:r>
            </a:p>
          </p:txBody>
        </p:sp>
        <p:sp>
          <p:nvSpPr>
            <p:cNvPr id="19" name="Rectangle 18"/>
            <p:cNvSpPr/>
            <p:nvPr/>
          </p:nvSpPr>
          <p:spPr>
            <a:xfrm>
              <a:off x="914400" y="4267200"/>
              <a:ext cx="1143000" cy="4572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C</a:t>
              </a:r>
            </a:p>
          </p:txBody>
        </p:sp>
        <p:sp>
          <p:nvSpPr>
            <p:cNvPr id="20" name="Rectangle 19"/>
            <p:cNvSpPr/>
            <p:nvPr/>
          </p:nvSpPr>
          <p:spPr>
            <a:xfrm>
              <a:off x="3962400" y="4267200"/>
              <a:ext cx="2286000" cy="4572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err="1"/>
                <a:t>Ṽn</a:t>
              </a:r>
              <a:endParaRPr lang="en-GB" dirty="0"/>
            </a:p>
          </p:txBody>
        </p:sp>
        <p:sp>
          <p:nvSpPr>
            <p:cNvPr id="21" name="Rectangle 20"/>
            <p:cNvSpPr/>
            <p:nvPr/>
          </p:nvSpPr>
          <p:spPr>
            <a:xfrm>
              <a:off x="6248400" y="4267200"/>
              <a:ext cx="1143000" cy="4572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C</a:t>
              </a:r>
            </a:p>
          </p:txBody>
        </p:sp>
      </p:grpSp>
      <p:grpSp>
        <p:nvGrpSpPr>
          <p:cNvPr id="22" name="Group 32"/>
          <p:cNvGrpSpPr>
            <a:grpSpLocks/>
          </p:cNvGrpSpPr>
          <p:nvPr/>
        </p:nvGrpSpPr>
        <p:grpSpPr bwMode="auto">
          <a:xfrm>
            <a:off x="381000" y="5867400"/>
            <a:ext cx="5943600" cy="457200"/>
            <a:chOff x="838200" y="5105400"/>
            <a:chExt cx="5943600" cy="457200"/>
          </a:xfrm>
        </p:grpSpPr>
        <p:sp>
          <p:nvSpPr>
            <p:cNvPr id="23" name="Rectangle 22"/>
            <p:cNvSpPr/>
            <p:nvPr/>
          </p:nvSpPr>
          <p:spPr>
            <a:xfrm>
              <a:off x="1981200" y="5105400"/>
              <a:ext cx="685800" cy="457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V</a:t>
              </a:r>
            </a:p>
          </p:txBody>
        </p:sp>
        <p:sp>
          <p:nvSpPr>
            <p:cNvPr id="24" name="Rectangle 23"/>
            <p:cNvSpPr/>
            <p:nvPr/>
          </p:nvSpPr>
          <p:spPr>
            <a:xfrm>
              <a:off x="838200" y="5105400"/>
              <a:ext cx="1143000" cy="4572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C</a:t>
              </a:r>
            </a:p>
          </p:txBody>
        </p:sp>
        <p:sp>
          <p:nvSpPr>
            <p:cNvPr id="25" name="Rectangle 24"/>
            <p:cNvSpPr/>
            <p:nvPr/>
          </p:nvSpPr>
          <p:spPr>
            <a:xfrm>
              <a:off x="2667000" y="5105400"/>
              <a:ext cx="2971800" cy="4572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r>
                <a:rPr lang="en-GB">
                  <a:solidFill>
                    <a:srgbClr val="FFFFFF"/>
                  </a:solidFill>
                  <a:latin typeface="Arial" charset="0"/>
                  <a:ea typeface="ＭＳ Ｐゴシック" charset="0"/>
                  <a:cs typeface="Arial" charset="0"/>
                </a:rPr>
                <a:t>Ṽ</a:t>
              </a:r>
            </a:p>
          </p:txBody>
        </p:sp>
        <p:sp>
          <p:nvSpPr>
            <p:cNvPr id="26" name="Rectangle 25"/>
            <p:cNvSpPr/>
            <p:nvPr/>
          </p:nvSpPr>
          <p:spPr>
            <a:xfrm>
              <a:off x="5638800" y="5105400"/>
              <a:ext cx="1143000" cy="4572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t>C</a:t>
              </a:r>
            </a:p>
          </p:txBody>
        </p:sp>
      </p:grpSp>
      <p:sp>
        <p:nvSpPr>
          <p:cNvPr id="27" name="TextBox 34"/>
          <p:cNvSpPr txBox="1">
            <a:spLocks noChangeArrowheads="1"/>
          </p:cNvSpPr>
          <p:nvPr/>
        </p:nvSpPr>
        <p:spPr bwMode="auto">
          <a:xfrm>
            <a:off x="457200" y="1981200"/>
            <a:ext cx="1046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solidFill>
                  <a:srgbClr val="0000FF"/>
                </a:solidFill>
                <a:latin typeface="Calibri" charset="0"/>
                <a:cs typeface="Calibri" charset="0"/>
              </a:rPr>
              <a:t>Stimuli</a:t>
            </a:r>
          </a:p>
        </p:txBody>
      </p:sp>
      <p:sp>
        <p:nvSpPr>
          <p:cNvPr id="28" name="TextBox 38"/>
          <p:cNvSpPr txBox="1">
            <a:spLocks noChangeArrowheads="1"/>
          </p:cNvSpPr>
          <p:nvPr/>
        </p:nvSpPr>
        <p:spPr bwMode="auto">
          <a:xfrm>
            <a:off x="1143000" y="3352801"/>
            <a:ext cx="515719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dirty="0">
                <a:latin typeface="Calibri" charset="0"/>
                <a:cs typeface="Calibri" charset="0"/>
              </a:rPr>
              <a:t>CVNC (</a:t>
            </a:r>
            <a:r>
              <a:rPr lang="en-GB" dirty="0" err="1">
                <a:latin typeface="Calibri" charset="0"/>
                <a:cs typeface="Calibri" charset="0"/>
              </a:rPr>
              <a:t>z.B</a:t>
            </a:r>
            <a:r>
              <a:rPr lang="en-GB" dirty="0">
                <a:latin typeface="Calibri" charset="0"/>
                <a:cs typeface="Calibri" charset="0"/>
              </a:rPr>
              <a:t>. </a:t>
            </a:r>
            <a:r>
              <a:rPr lang="en-GB" i="1" dirty="0">
                <a:latin typeface="Calibri" charset="0"/>
                <a:cs typeface="Calibri" charset="0"/>
              </a:rPr>
              <a:t>lent</a:t>
            </a:r>
            <a:r>
              <a:rPr lang="en-GB" dirty="0">
                <a:latin typeface="Calibri" charset="0"/>
                <a:cs typeface="Calibri" charset="0"/>
              </a:rPr>
              <a:t>) </a:t>
            </a:r>
            <a:r>
              <a:rPr lang="en-GB" dirty="0" err="1">
                <a:latin typeface="Calibri" charset="0"/>
                <a:cs typeface="Calibri" charset="0"/>
              </a:rPr>
              <a:t>frühe</a:t>
            </a:r>
            <a:r>
              <a:rPr lang="en-GB" dirty="0">
                <a:latin typeface="Calibri" charset="0"/>
                <a:cs typeface="Calibri" charset="0"/>
              </a:rPr>
              <a:t> </a:t>
            </a:r>
            <a:r>
              <a:rPr lang="en-GB" dirty="0" err="1">
                <a:latin typeface="Calibri" charset="0"/>
                <a:cs typeface="Calibri" charset="0"/>
              </a:rPr>
              <a:t>Nasalisierung</a:t>
            </a:r>
            <a:endParaRPr lang="en-GB" dirty="0">
              <a:latin typeface="Calibri" charset="0"/>
              <a:cs typeface="Calibri" charset="0"/>
            </a:endParaRPr>
          </a:p>
        </p:txBody>
      </p:sp>
      <p:sp>
        <p:nvSpPr>
          <p:cNvPr id="29" name="TextBox 39"/>
          <p:cNvSpPr txBox="1">
            <a:spLocks noChangeArrowheads="1"/>
          </p:cNvSpPr>
          <p:nvPr/>
        </p:nvSpPr>
        <p:spPr bwMode="auto">
          <a:xfrm>
            <a:off x="2895600" y="2209800"/>
            <a:ext cx="2438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i="1">
                <a:latin typeface="Calibri" charset="0"/>
                <a:cs typeface="Calibri" charset="0"/>
              </a:rPr>
              <a:t>let</a:t>
            </a:r>
          </a:p>
        </p:txBody>
      </p:sp>
      <p:sp>
        <p:nvSpPr>
          <p:cNvPr id="30" name="TextBox 40"/>
          <p:cNvSpPr txBox="1">
            <a:spLocks noChangeArrowheads="1"/>
          </p:cNvSpPr>
          <p:nvPr/>
        </p:nvSpPr>
        <p:spPr bwMode="auto">
          <a:xfrm>
            <a:off x="1143000" y="4343401"/>
            <a:ext cx="57332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dirty="0">
                <a:latin typeface="Calibri" charset="0"/>
                <a:cs typeface="Calibri" charset="0"/>
              </a:rPr>
              <a:t>CVNC (</a:t>
            </a:r>
            <a:r>
              <a:rPr lang="en-GB" dirty="0" err="1">
                <a:latin typeface="Calibri" charset="0"/>
                <a:cs typeface="Calibri" charset="0"/>
              </a:rPr>
              <a:t>z.B</a:t>
            </a:r>
            <a:r>
              <a:rPr lang="en-GB" dirty="0">
                <a:latin typeface="Calibri" charset="0"/>
                <a:cs typeface="Calibri" charset="0"/>
              </a:rPr>
              <a:t>. </a:t>
            </a:r>
            <a:r>
              <a:rPr lang="en-GB" i="1" dirty="0">
                <a:latin typeface="Calibri" charset="0"/>
                <a:cs typeface="Calibri" charset="0"/>
              </a:rPr>
              <a:t>lent</a:t>
            </a:r>
            <a:r>
              <a:rPr lang="en-GB" dirty="0">
                <a:latin typeface="Calibri" charset="0"/>
                <a:cs typeface="Calibri" charset="0"/>
              </a:rPr>
              <a:t>) </a:t>
            </a:r>
            <a:r>
              <a:rPr lang="en-GB" dirty="0" err="1">
                <a:latin typeface="Calibri" charset="0"/>
                <a:cs typeface="Calibri" charset="0"/>
              </a:rPr>
              <a:t>späte</a:t>
            </a:r>
            <a:r>
              <a:rPr lang="en-GB" dirty="0">
                <a:latin typeface="Calibri" charset="0"/>
                <a:cs typeface="Calibri" charset="0"/>
              </a:rPr>
              <a:t> </a:t>
            </a:r>
            <a:r>
              <a:rPr lang="en-GB" dirty="0" err="1">
                <a:latin typeface="Calibri" charset="0"/>
                <a:cs typeface="Calibri" charset="0"/>
              </a:rPr>
              <a:t>Nasalisierung</a:t>
            </a:r>
            <a:endParaRPr lang="en-GB" dirty="0">
              <a:latin typeface="Calibri" charset="0"/>
              <a:cs typeface="Calibri" charset="0"/>
            </a:endParaRPr>
          </a:p>
        </p:txBody>
      </p:sp>
      <p:sp>
        <p:nvSpPr>
          <p:cNvPr id="31" name="TextBox 41"/>
          <p:cNvSpPr txBox="1">
            <a:spLocks noChangeArrowheads="1"/>
          </p:cNvSpPr>
          <p:nvPr/>
        </p:nvSpPr>
        <p:spPr bwMode="auto">
          <a:xfrm>
            <a:off x="457200" y="5486401"/>
            <a:ext cx="75711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dirty="0">
                <a:latin typeface="Calibri" charset="0"/>
                <a:cs typeface="Calibri" charset="0"/>
              </a:rPr>
              <a:t>CV(N)C (</a:t>
            </a:r>
            <a:r>
              <a:rPr lang="en-GB" dirty="0" err="1">
                <a:latin typeface="Calibri" charset="0"/>
                <a:cs typeface="Calibri" charset="0"/>
              </a:rPr>
              <a:t>z.B</a:t>
            </a:r>
            <a:r>
              <a:rPr lang="en-GB" i="1" dirty="0">
                <a:latin typeface="Calibri" charset="0"/>
                <a:cs typeface="Calibri" charset="0"/>
              </a:rPr>
              <a:t>. lent</a:t>
            </a:r>
            <a:r>
              <a:rPr lang="en-GB" dirty="0">
                <a:latin typeface="Calibri" charset="0"/>
                <a:cs typeface="Calibri" charset="0"/>
              </a:rPr>
              <a:t>) </a:t>
            </a:r>
            <a:r>
              <a:rPr lang="en-GB" dirty="0" err="1">
                <a:latin typeface="Calibri" charset="0"/>
                <a:cs typeface="Calibri" charset="0"/>
              </a:rPr>
              <a:t>frühe</a:t>
            </a:r>
            <a:r>
              <a:rPr lang="en-GB" dirty="0">
                <a:latin typeface="Calibri" charset="0"/>
                <a:cs typeface="Calibri" charset="0"/>
              </a:rPr>
              <a:t> </a:t>
            </a:r>
            <a:r>
              <a:rPr lang="en-GB" dirty="0" err="1">
                <a:latin typeface="Calibri" charset="0"/>
                <a:cs typeface="Calibri" charset="0"/>
              </a:rPr>
              <a:t>Nasalisierung</a:t>
            </a:r>
            <a:r>
              <a:rPr lang="en-GB" dirty="0">
                <a:latin typeface="Calibri" charset="0"/>
                <a:cs typeface="Calibri" charset="0"/>
              </a:rPr>
              <a:t> und </a:t>
            </a:r>
            <a:r>
              <a:rPr lang="en-GB" dirty="0" err="1">
                <a:latin typeface="Calibri" charset="0"/>
                <a:cs typeface="Calibri" charset="0"/>
              </a:rPr>
              <a:t>getiltges</a:t>
            </a:r>
            <a:r>
              <a:rPr lang="en-GB" dirty="0">
                <a:latin typeface="Calibri" charset="0"/>
                <a:cs typeface="Calibri" charset="0"/>
              </a:rPr>
              <a:t> /n/</a:t>
            </a:r>
          </a:p>
        </p:txBody>
      </p:sp>
      <p:sp>
        <p:nvSpPr>
          <p:cNvPr id="32" name="TextBox 44"/>
          <p:cNvSpPr txBox="1">
            <a:spLocks noChangeArrowheads="1"/>
          </p:cNvSpPr>
          <p:nvPr/>
        </p:nvSpPr>
        <p:spPr bwMode="auto">
          <a:xfrm>
            <a:off x="7086600" y="31242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dirty="0">
                <a:latin typeface="Calibri" charset="0"/>
                <a:cs typeface="Calibri" charset="0"/>
              </a:rPr>
              <a:t>CV </a:t>
            </a:r>
            <a:r>
              <a:rPr lang="en-GB" dirty="0" err="1">
                <a:latin typeface="Calibri" charset="0"/>
                <a:cs typeface="Calibri" charset="0"/>
              </a:rPr>
              <a:t>aus</a:t>
            </a:r>
            <a:r>
              <a:rPr lang="en-GB" dirty="0">
                <a:latin typeface="Calibri" charset="0"/>
                <a:cs typeface="Calibri" charset="0"/>
              </a:rPr>
              <a:t> </a:t>
            </a:r>
            <a:r>
              <a:rPr lang="en-GB" i="1" dirty="0">
                <a:latin typeface="Calibri" charset="0"/>
                <a:cs typeface="Calibri" charset="0"/>
              </a:rPr>
              <a:t>let</a:t>
            </a:r>
            <a:r>
              <a:rPr lang="en-GB" dirty="0">
                <a:latin typeface="Calibri" charset="0"/>
                <a:cs typeface="Calibri" charset="0"/>
              </a:rPr>
              <a:t> </a:t>
            </a:r>
            <a:r>
              <a:rPr lang="en-GB" dirty="0" err="1">
                <a:latin typeface="Calibri" charset="0"/>
                <a:cs typeface="Calibri" charset="0"/>
              </a:rPr>
              <a:t>gesplicet</a:t>
            </a:r>
            <a:r>
              <a:rPr lang="en-GB" dirty="0">
                <a:latin typeface="Calibri" charset="0"/>
                <a:cs typeface="Calibri" charset="0"/>
              </a:rPr>
              <a:t> </a:t>
            </a:r>
            <a:r>
              <a:rPr lang="en-GB" dirty="0" err="1">
                <a:latin typeface="Calibri" charset="0"/>
                <a:cs typeface="Calibri" charset="0"/>
              </a:rPr>
              <a:t>mit</a:t>
            </a:r>
            <a:r>
              <a:rPr lang="en-GB" dirty="0">
                <a:latin typeface="Calibri" charset="0"/>
                <a:cs typeface="Calibri" charset="0"/>
              </a:rPr>
              <a:t>  </a:t>
            </a:r>
            <a:r>
              <a:rPr lang="en-GB" dirty="0" err="1">
                <a:latin typeface="Calibri" charset="0"/>
                <a:cs typeface="Calibri" charset="0"/>
              </a:rPr>
              <a:t>ṼnC</a:t>
            </a:r>
            <a:r>
              <a:rPr lang="en-GB" dirty="0">
                <a:latin typeface="Calibri" charset="0"/>
                <a:cs typeface="Calibri" charset="0"/>
              </a:rPr>
              <a:t> </a:t>
            </a:r>
            <a:r>
              <a:rPr lang="en-GB" dirty="0" err="1">
                <a:latin typeface="Calibri" charset="0"/>
                <a:cs typeface="Calibri" charset="0"/>
              </a:rPr>
              <a:t>aus</a:t>
            </a:r>
            <a:r>
              <a:rPr lang="en-GB" dirty="0">
                <a:latin typeface="Calibri" charset="0"/>
                <a:cs typeface="Calibri" charset="0"/>
              </a:rPr>
              <a:t> </a:t>
            </a:r>
            <a:r>
              <a:rPr lang="en-GB" i="1" dirty="0">
                <a:latin typeface="Calibri" charset="0"/>
                <a:cs typeface="Calibri" charset="0"/>
              </a:rPr>
              <a:t>lent</a:t>
            </a:r>
            <a:r>
              <a:rPr lang="en-GB" dirty="0">
                <a:latin typeface="Calibri" charset="0"/>
                <a:cs typeface="Calibri" charset="0"/>
              </a:rPr>
              <a:t>.</a:t>
            </a:r>
          </a:p>
        </p:txBody>
      </p:sp>
      <p:sp>
        <p:nvSpPr>
          <p:cNvPr id="33" name="TextBox 30"/>
          <p:cNvSpPr txBox="1">
            <a:spLocks noChangeArrowheads="1"/>
          </p:cNvSpPr>
          <p:nvPr/>
        </p:nvSpPr>
        <p:spPr bwMode="auto">
          <a:xfrm>
            <a:off x="685800" y="6477000"/>
            <a:ext cx="6705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latin typeface="Calibri" charset="0"/>
                <a:cs typeface="Calibri" charset="0"/>
              </a:rPr>
              <a:t>Beddor, McGowan, Boland, Coetzee &amp; Brasher (2013), </a:t>
            </a:r>
            <a:r>
              <a:rPr lang="en-GB" sz="1600" i="1">
                <a:latin typeface="Calibri" charset="0"/>
                <a:cs typeface="Calibri" charset="0"/>
              </a:rPr>
              <a:t>JASA</a:t>
            </a:r>
            <a:r>
              <a:rPr lang="en-GB" sz="1600">
                <a:latin typeface="Calibri" charset="0"/>
                <a:cs typeface="Calibri" charset="0"/>
              </a:rPr>
              <a:t>, 113, </a:t>
            </a:r>
            <a:r>
              <a:rPr lang="en-US" sz="1600">
                <a:latin typeface="Calibri" charset="0"/>
                <a:cs typeface="Calibri" charset="0"/>
              </a:rPr>
              <a:t>2350–2366</a:t>
            </a:r>
            <a:endParaRPr lang="en-GB" sz="1600">
              <a:latin typeface="Calibri" charset="0"/>
              <a:cs typeface="Calibri" charset="0"/>
            </a:endParaRPr>
          </a:p>
        </p:txBody>
      </p:sp>
    </p:spTree>
    <p:extLst>
      <p:ext uri="{BB962C8B-B14F-4D97-AF65-F5344CB8AC3E}">
        <p14:creationId xmlns:p14="http://schemas.microsoft.com/office/powerpoint/2010/main" val="665421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bwMode="auto">
          <a:xfrm>
            <a:off x="539552" y="1124744"/>
            <a:ext cx="7696200"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Hörer identifizierten  </a:t>
            </a:r>
            <a:r>
              <a:rPr lang="de-DE" i="1" dirty="0" err="1">
                <a:solidFill>
                  <a:srgbClr val="000000"/>
                </a:solidFill>
                <a:latin typeface="Calibri" pitchFamily="-89" charset="0"/>
                <a:ea typeface="Calibri" pitchFamily="-89" charset="0"/>
                <a:cs typeface="Calibri" pitchFamily="-89" charset="0"/>
              </a:rPr>
              <a:t>sent</a:t>
            </a:r>
            <a:r>
              <a:rPr lang="de-DE" dirty="0">
                <a:solidFill>
                  <a:srgbClr val="000000"/>
                </a:solidFill>
                <a:latin typeface="Calibri" pitchFamily="-89" charset="0"/>
                <a:ea typeface="Calibri" pitchFamily="-89" charset="0"/>
                <a:cs typeface="Calibri" pitchFamily="-89" charset="0"/>
              </a:rPr>
              <a:t> vs. </a:t>
            </a:r>
            <a:r>
              <a:rPr lang="de-DE" i="1" dirty="0" err="1">
                <a:solidFill>
                  <a:srgbClr val="000000"/>
                </a:solidFill>
                <a:latin typeface="Calibri" pitchFamily="-89" charset="0"/>
                <a:ea typeface="Calibri" pitchFamily="-89" charset="0"/>
                <a:cs typeface="Calibri" pitchFamily="-89" charset="0"/>
              </a:rPr>
              <a:t>set</a:t>
            </a:r>
            <a:r>
              <a:rPr lang="de-DE" dirty="0">
                <a:solidFill>
                  <a:srgbClr val="000000"/>
                </a:solidFill>
                <a:latin typeface="Calibri" pitchFamily="-89" charset="0"/>
                <a:ea typeface="Calibri" pitchFamily="-89" charset="0"/>
                <a:cs typeface="Calibri" pitchFamily="-89" charset="0"/>
              </a:rPr>
              <a:t> sehr schnell: sobald </a:t>
            </a:r>
            <a:r>
              <a:rPr lang="de-DE" dirty="0" err="1">
                <a:solidFill>
                  <a:srgbClr val="000000"/>
                </a:solidFill>
                <a:latin typeface="Calibri" pitchFamily="-89" charset="0"/>
                <a:ea typeface="Calibri" pitchFamily="-89" charset="0"/>
                <a:cs typeface="Calibri" pitchFamily="-89" charset="0"/>
              </a:rPr>
              <a:t>Nasalisierung</a:t>
            </a:r>
            <a:r>
              <a:rPr lang="de-DE" dirty="0">
                <a:solidFill>
                  <a:srgbClr val="000000"/>
                </a:solidFill>
                <a:latin typeface="Calibri" pitchFamily="-89" charset="0"/>
                <a:ea typeface="Calibri" pitchFamily="-89" charset="0"/>
                <a:cs typeface="Calibri" pitchFamily="-89" charset="0"/>
              </a:rPr>
              <a:t> im Vokal vorkommt, hörten sie </a:t>
            </a:r>
            <a:r>
              <a:rPr lang="de-DE" i="1" dirty="0" err="1">
                <a:solidFill>
                  <a:srgbClr val="000000"/>
                </a:solidFill>
                <a:latin typeface="Calibri" pitchFamily="-89" charset="0"/>
                <a:ea typeface="Calibri" pitchFamily="-89" charset="0"/>
                <a:cs typeface="Calibri" pitchFamily="-89" charset="0"/>
              </a:rPr>
              <a:t>sent</a:t>
            </a:r>
            <a:r>
              <a:rPr lang="de-DE" i="1" dirty="0">
                <a:solidFill>
                  <a:srgbClr val="000000"/>
                </a:solidFill>
                <a:latin typeface="Calibri" pitchFamily="-89" charset="0"/>
                <a:ea typeface="Calibri" pitchFamily="-89" charset="0"/>
                <a:cs typeface="Calibri" pitchFamily="-89" charset="0"/>
              </a:rPr>
              <a:t>.</a:t>
            </a:r>
          </a:p>
        </p:txBody>
      </p:sp>
      <p:sp>
        <p:nvSpPr>
          <p:cNvPr id="11" name="TextBox 10"/>
          <p:cNvSpPr txBox="1"/>
          <p:nvPr/>
        </p:nvSpPr>
        <p:spPr bwMode="auto">
          <a:xfrm>
            <a:off x="611560" y="2204864"/>
            <a:ext cx="7924800" cy="1200328"/>
          </a:xfrm>
          <a:prstGeom prst="rect">
            <a:avLst/>
          </a:prstGeom>
          <a:noFill/>
          <a:ln w="9525">
            <a:noFill/>
            <a:miter lim="800000"/>
            <a:headEnd/>
            <a:tailEnd/>
          </a:ln>
        </p:spPr>
        <p:txBody>
          <a:bodyPr wrap="square" rtlCol="0">
            <a:prstTxWarp prst="textNoShape">
              <a:avLst/>
            </a:prstTxWarp>
            <a:spAutoFit/>
          </a:bodyPr>
          <a:lstStyle/>
          <a:p>
            <a:r>
              <a:rPr lang="de-DE" i="1" dirty="0">
                <a:solidFill>
                  <a:srgbClr val="000000"/>
                </a:solidFill>
                <a:latin typeface="Calibri" pitchFamily="-89" charset="0"/>
                <a:ea typeface="Calibri" pitchFamily="-89" charset="0"/>
                <a:cs typeface="Calibri" pitchFamily="-89" charset="0"/>
              </a:rPr>
              <a:t>Hörer identifizierten send </a:t>
            </a:r>
            <a:r>
              <a:rPr lang="de-DE" i="1" dirty="0" err="1">
                <a:solidFill>
                  <a:srgbClr val="000000"/>
                </a:solidFill>
                <a:latin typeface="Calibri" pitchFamily="-89" charset="0"/>
                <a:ea typeface="Calibri" pitchFamily="-89" charset="0"/>
                <a:cs typeface="Calibri" pitchFamily="-89" charset="0"/>
              </a:rPr>
              <a:t>vs</a:t>
            </a:r>
            <a:r>
              <a:rPr lang="de-DE" i="1" dirty="0">
                <a:solidFill>
                  <a:srgbClr val="000000"/>
                </a:solidFill>
                <a:latin typeface="Calibri" pitchFamily="-89" charset="0"/>
                <a:ea typeface="Calibri" pitchFamily="-89" charset="0"/>
                <a:cs typeface="Calibri" pitchFamily="-89" charset="0"/>
              </a:rPr>
              <a:t> </a:t>
            </a:r>
            <a:r>
              <a:rPr lang="de-DE" i="1" dirty="0" err="1">
                <a:solidFill>
                  <a:srgbClr val="000000"/>
                </a:solidFill>
                <a:latin typeface="Calibri" pitchFamily="-89" charset="0"/>
                <a:ea typeface="Calibri" pitchFamily="-89" charset="0"/>
                <a:cs typeface="Calibri" pitchFamily="-89" charset="0"/>
              </a:rPr>
              <a:t>said</a:t>
            </a:r>
            <a:r>
              <a:rPr lang="de-DE" i="1" dirty="0">
                <a:solidFill>
                  <a:srgbClr val="000000"/>
                </a:solidFill>
                <a:latin typeface="Calibri" pitchFamily="-89" charset="0"/>
                <a:ea typeface="Calibri" pitchFamily="-89" charset="0"/>
                <a:cs typeface="Calibri" pitchFamily="-89" charset="0"/>
              </a:rPr>
              <a:t> nicht ganz so schnell, weil sie warten müssen, bis sie den /n/ wahrgenommen haben, um </a:t>
            </a:r>
            <a:r>
              <a:rPr lang="de-DE" dirty="0">
                <a:solidFill>
                  <a:srgbClr val="000000"/>
                </a:solidFill>
                <a:latin typeface="Calibri" pitchFamily="-89" charset="0"/>
                <a:ea typeface="Calibri" pitchFamily="-89" charset="0"/>
                <a:cs typeface="Calibri" pitchFamily="-89" charset="0"/>
              </a:rPr>
              <a:t>send zu identifizieren.</a:t>
            </a:r>
          </a:p>
        </p:txBody>
      </p:sp>
      <p:sp>
        <p:nvSpPr>
          <p:cNvPr id="14" name="TextBox 13"/>
          <p:cNvSpPr txBox="1"/>
          <p:nvPr/>
        </p:nvSpPr>
        <p:spPr bwMode="auto">
          <a:xfrm>
            <a:off x="395536" y="4221088"/>
            <a:ext cx="6248400" cy="1938992"/>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Die  Tilgung von /n/ müsste für die Identifizierung von </a:t>
            </a:r>
            <a:r>
              <a:rPr lang="de-DE" i="1" dirty="0" err="1">
                <a:solidFill>
                  <a:srgbClr val="000000"/>
                </a:solidFill>
                <a:latin typeface="Calibri" pitchFamily="-89" charset="0"/>
                <a:ea typeface="Calibri" pitchFamily="-89" charset="0"/>
                <a:cs typeface="Calibri" pitchFamily="-89" charset="0"/>
              </a:rPr>
              <a:t>sent</a:t>
            </a:r>
            <a:r>
              <a:rPr lang="de-DE" dirty="0">
                <a:solidFill>
                  <a:srgbClr val="000000"/>
                </a:solidFill>
                <a:latin typeface="Calibri" pitchFamily="-89" charset="0"/>
                <a:ea typeface="Calibri" pitchFamily="-89" charset="0"/>
                <a:cs typeface="Calibri" pitchFamily="-89" charset="0"/>
              </a:rPr>
              <a:t> kaum verletzlich sein, da Hörer von der </a:t>
            </a:r>
            <a:r>
              <a:rPr lang="de-DE" dirty="0" err="1">
                <a:solidFill>
                  <a:srgbClr val="000000"/>
                </a:solidFill>
                <a:latin typeface="Calibri" pitchFamily="-89" charset="0"/>
                <a:ea typeface="Calibri" pitchFamily="-89" charset="0"/>
                <a:cs typeface="Calibri" pitchFamily="-89" charset="0"/>
              </a:rPr>
              <a:t>antizipatorischen</a:t>
            </a:r>
            <a:r>
              <a:rPr lang="de-DE" dirty="0">
                <a:solidFill>
                  <a:srgbClr val="000000"/>
                </a:solidFill>
                <a:latin typeface="Calibri" pitchFamily="-89" charset="0"/>
                <a:ea typeface="Calibri" pitchFamily="-89" charset="0"/>
                <a:cs typeface="Calibri" pitchFamily="-89" charset="0"/>
              </a:rPr>
              <a:t> Nasalisierung im Vokal Gebrauch machen können – dagegen aber wesentlich verletzlicher für 'send'. </a:t>
            </a:r>
          </a:p>
        </p:txBody>
      </p:sp>
      <p:sp>
        <p:nvSpPr>
          <p:cNvPr id="15" name="TextBox 14"/>
          <p:cNvSpPr txBox="1"/>
          <p:nvPr/>
        </p:nvSpPr>
        <p:spPr>
          <a:xfrm>
            <a:off x="1475656" y="0"/>
            <a:ext cx="5538192" cy="461665"/>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a:prstTxWarp prst="textNoShape">
              <a:avLst/>
            </a:prstTxWarp>
            <a:spAutoFit/>
          </a:bodyPr>
          <a:lstStyle/>
          <a:p>
            <a:pPr>
              <a:defRPr/>
            </a:pPr>
            <a:r>
              <a:rPr lang="en-US" dirty="0" err="1">
                <a:latin typeface="Calibri" pitchFamily="-89" charset="0"/>
                <a:ea typeface="Calibri" pitchFamily="-89" charset="0"/>
                <a:cs typeface="Calibri" pitchFamily="-89" charset="0"/>
              </a:rPr>
              <a:t>Vorhersagen</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im</a:t>
            </a:r>
            <a:r>
              <a:rPr lang="en-US" dirty="0">
                <a:latin typeface="Calibri" pitchFamily="-89" charset="0"/>
                <a:ea typeface="Calibri" pitchFamily="-89" charset="0"/>
                <a:cs typeface="Calibri" pitchFamily="-89" charset="0"/>
              </a:rPr>
              <a:t> eye-tracking Experiment</a:t>
            </a:r>
          </a:p>
        </p:txBody>
      </p:sp>
      <p:sp>
        <p:nvSpPr>
          <p:cNvPr id="2" name="TextBox 1"/>
          <p:cNvSpPr txBox="1"/>
          <p:nvPr/>
        </p:nvSpPr>
        <p:spPr bwMode="auto">
          <a:xfrm>
            <a:off x="251520" y="476672"/>
            <a:ext cx="7920880" cy="461665"/>
          </a:xfrm>
          <a:prstGeom prst="rect">
            <a:avLst/>
          </a:prstGeom>
          <a:noFill/>
          <a:ln w="9525">
            <a:noFill/>
            <a:miter lim="800000"/>
            <a:headEnd/>
            <a:tailEnd/>
          </a:ln>
        </p:spPr>
        <p:txBody>
          <a:bodyPr wrap="square" rtlCol="0">
            <a:prstTxWarp prst="textNoShape">
              <a:avLst/>
            </a:prstTxWarp>
            <a:spAutoFit/>
          </a:bodyPr>
          <a:lstStyle/>
          <a:p>
            <a:r>
              <a:rPr lang="de-DE" dirty="0">
                <a:solidFill>
                  <a:srgbClr val="0000FF"/>
                </a:solidFill>
                <a:latin typeface="Calibri" pitchFamily="-89" charset="0"/>
                <a:ea typeface="Calibri" pitchFamily="-89" charset="0"/>
                <a:cs typeface="Calibri" pitchFamily="-89" charset="0"/>
              </a:rPr>
              <a:t>1. </a:t>
            </a:r>
            <a:r>
              <a:rPr lang="de-DE" dirty="0" err="1">
                <a:solidFill>
                  <a:srgbClr val="0000FF"/>
                </a:solidFill>
                <a:latin typeface="Calibri" pitchFamily="-89" charset="0"/>
                <a:ea typeface="Calibri" pitchFamily="-89" charset="0"/>
                <a:cs typeface="Calibri" pitchFamily="-89" charset="0"/>
              </a:rPr>
              <a:t>Nasalisierung</a:t>
            </a:r>
            <a:r>
              <a:rPr lang="de-DE" dirty="0">
                <a:solidFill>
                  <a:srgbClr val="0000FF"/>
                </a:solidFill>
                <a:latin typeface="Calibri" pitchFamily="-89" charset="0"/>
                <a:ea typeface="Calibri" pitchFamily="-89" charset="0"/>
                <a:cs typeface="Calibri" pitchFamily="-89" charset="0"/>
              </a:rPr>
              <a:t> im Vokal als positiver </a:t>
            </a:r>
            <a:r>
              <a:rPr lang="de-DE" dirty="0" err="1">
                <a:solidFill>
                  <a:srgbClr val="0000FF"/>
                </a:solidFill>
                <a:latin typeface="Calibri" pitchFamily="-89" charset="0"/>
                <a:ea typeface="Calibri" pitchFamily="-89" charset="0"/>
                <a:cs typeface="Calibri" pitchFamily="-89" charset="0"/>
              </a:rPr>
              <a:t>Cue</a:t>
            </a:r>
            <a:r>
              <a:rPr lang="de-DE" dirty="0">
                <a:solidFill>
                  <a:srgbClr val="0000FF"/>
                </a:solidFill>
                <a:latin typeface="Calibri" pitchFamily="-89" charset="0"/>
                <a:ea typeface="Calibri" pitchFamily="-89" charset="0"/>
                <a:cs typeface="Calibri" pitchFamily="-89" charset="0"/>
              </a:rPr>
              <a:t> für </a:t>
            </a:r>
            <a:r>
              <a:rPr lang="de-DE" i="1" dirty="0" err="1">
                <a:solidFill>
                  <a:srgbClr val="0000FF"/>
                </a:solidFill>
                <a:latin typeface="Calibri" pitchFamily="-89" charset="0"/>
                <a:ea typeface="Calibri" pitchFamily="-89" charset="0"/>
                <a:cs typeface="Calibri" pitchFamily="-89" charset="0"/>
              </a:rPr>
              <a:t>sent</a:t>
            </a:r>
            <a:endParaRPr lang="de-DE" i="1" dirty="0">
              <a:solidFill>
                <a:srgbClr val="0000FF"/>
              </a:solidFill>
              <a:latin typeface="Calibri" pitchFamily="-89" charset="0"/>
              <a:ea typeface="Calibri" pitchFamily="-89" charset="0"/>
              <a:cs typeface="Calibri" pitchFamily="-89" charset="0"/>
            </a:endParaRPr>
          </a:p>
        </p:txBody>
      </p:sp>
      <p:sp>
        <p:nvSpPr>
          <p:cNvPr id="12" name="TextBox 11"/>
          <p:cNvSpPr txBox="1"/>
          <p:nvPr/>
        </p:nvSpPr>
        <p:spPr bwMode="auto">
          <a:xfrm>
            <a:off x="179512" y="3573016"/>
            <a:ext cx="7920880" cy="461665"/>
          </a:xfrm>
          <a:prstGeom prst="rect">
            <a:avLst/>
          </a:prstGeom>
          <a:noFill/>
          <a:ln w="9525">
            <a:noFill/>
            <a:miter lim="800000"/>
            <a:headEnd/>
            <a:tailEnd/>
          </a:ln>
        </p:spPr>
        <p:txBody>
          <a:bodyPr wrap="square" rtlCol="0">
            <a:prstTxWarp prst="textNoShape">
              <a:avLst/>
            </a:prstTxWarp>
            <a:spAutoFit/>
          </a:bodyPr>
          <a:lstStyle/>
          <a:p>
            <a:r>
              <a:rPr lang="de-DE" dirty="0">
                <a:solidFill>
                  <a:srgbClr val="0000FF"/>
                </a:solidFill>
                <a:latin typeface="Calibri" pitchFamily="-89" charset="0"/>
                <a:ea typeface="Calibri" pitchFamily="-89" charset="0"/>
                <a:cs typeface="Calibri" pitchFamily="-89" charset="0"/>
              </a:rPr>
              <a:t>2. Tilgung vom /</a:t>
            </a:r>
            <a:r>
              <a:rPr lang="de-DE" dirty="0" err="1">
                <a:solidFill>
                  <a:srgbClr val="0000FF"/>
                </a:solidFill>
                <a:latin typeface="Calibri" pitchFamily="-89" charset="0"/>
                <a:ea typeface="Calibri" pitchFamily="-89" charset="0"/>
                <a:cs typeface="Calibri" pitchFamily="-89" charset="0"/>
              </a:rPr>
              <a:t>n</a:t>
            </a:r>
            <a:r>
              <a:rPr lang="de-DE" dirty="0">
                <a:solidFill>
                  <a:srgbClr val="0000FF"/>
                </a:solidFill>
                <a:latin typeface="Calibri" pitchFamily="-89" charset="0"/>
                <a:ea typeface="Calibri" pitchFamily="-89" charset="0"/>
                <a:cs typeface="Calibri" pitchFamily="-89" charset="0"/>
              </a:rPr>
              <a:t>/ kaum verletzlich für </a:t>
            </a:r>
            <a:r>
              <a:rPr lang="de-DE" i="1" dirty="0" err="1">
                <a:solidFill>
                  <a:srgbClr val="0000FF"/>
                </a:solidFill>
                <a:latin typeface="Calibri" pitchFamily="-89" charset="0"/>
                <a:ea typeface="Calibri" pitchFamily="-89" charset="0"/>
                <a:cs typeface="Calibri" pitchFamily="-89" charset="0"/>
              </a:rPr>
              <a:t>sent</a:t>
            </a:r>
            <a:endParaRPr lang="de-DE" i="1" dirty="0">
              <a:solidFill>
                <a:srgbClr val="0000FF"/>
              </a:solidFill>
              <a:latin typeface="Calibri" pitchFamily="-89" charset="0"/>
              <a:ea typeface="Calibri" pitchFamily="-89" charset="0"/>
              <a:cs typeface="Calibri" pitchFamily="-89"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4517777" y="2538412"/>
            <a:ext cx="4600575" cy="3657600"/>
          </a:xfrm>
          <a:prstGeom prst="rect">
            <a:avLst/>
          </a:prstGeom>
          <a:noFill/>
          <a:ln w="9525">
            <a:noFill/>
            <a:miter lim="800000"/>
            <a:headEnd/>
            <a:tailEnd/>
          </a:ln>
        </p:spPr>
      </p:pic>
      <p:pic>
        <p:nvPicPr>
          <p:cNvPr id="5" name="Picture 4"/>
          <p:cNvPicPr>
            <a:picLocks noChangeAspect="1"/>
          </p:cNvPicPr>
          <p:nvPr/>
        </p:nvPicPr>
        <p:blipFill>
          <a:blip r:embed="rId3"/>
          <a:srcRect b="6178"/>
          <a:stretch>
            <a:fillRect/>
          </a:stretch>
        </p:blipFill>
        <p:spPr bwMode="auto">
          <a:xfrm>
            <a:off x="355352" y="2386012"/>
            <a:ext cx="4800600" cy="4267200"/>
          </a:xfrm>
          <a:prstGeom prst="rect">
            <a:avLst/>
          </a:prstGeom>
          <a:noFill/>
          <a:ln w="9525">
            <a:noFill/>
            <a:miter lim="800000"/>
            <a:headEnd/>
            <a:tailEnd/>
          </a:ln>
        </p:spPr>
      </p:pic>
      <p:sp>
        <p:nvSpPr>
          <p:cNvPr id="6" name="Rectangle 1"/>
          <p:cNvSpPr>
            <a:spLocks/>
          </p:cNvSpPr>
          <p:nvPr/>
        </p:nvSpPr>
        <p:spPr bwMode="auto">
          <a:xfrm>
            <a:off x="2123728" y="-6011"/>
            <a:ext cx="4724400" cy="3810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en-US" dirty="0" err="1">
                <a:latin typeface="Calibri"/>
                <a:cs typeface="Calibri"/>
              </a:rPr>
              <a:t>Beddor</a:t>
            </a:r>
            <a:r>
              <a:rPr lang="en-US" dirty="0">
                <a:latin typeface="Calibri"/>
                <a:cs typeface="Calibri"/>
              </a:rPr>
              <a:t> et al (2013): </a:t>
            </a:r>
            <a:r>
              <a:rPr lang="en-US" dirty="0" err="1">
                <a:latin typeface="Calibri"/>
                <a:cs typeface="Calibri"/>
              </a:rPr>
              <a:t>Ergebnisse</a:t>
            </a:r>
            <a:endParaRPr lang="en-US" dirty="0">
              <a:latin typeface="Calibri"/>
              <a:cs typeface="Calibri"/>
            </a:endParaRPr>
          </a:p>
        </p:txBody>
      </p:sp>
      <p:pic>
        <p:nvPicPr>
          <p:cNvPr id="8" name="Picture 4"/>
          <p:cNvPicPr>
            <a:picLocks noChangeAspect="1"/>
          </p:cNvPicPr>
          <p:nvPr/>
        </p:nvPicPr>
        <p:blipFill>
          <a:blip r:embed="rId3"/>
          <a:srcRect t="90471"/>
          <a:stretch>
            <a:fillRect/>
          </a:stretch>
        </p:blipFill>
        <p:spPr bwMode="auto">
          <a:xfrm>
            <a:off x="2565152" y="6424612"/>
            <a:ext cx="4800600" cy="433388"/>
          </a:xfrm>
          <a:prstGeom prst="rect">
            <a:avLst/>
          </a:prstGeom>
          <a:noFill/>
          <a:ln w="9525">
            <a:noFill/>
            <a:miter lim="800000"/>
            <a:headEnd/>
            <a:tailEnd/>
          </a:ln>
        </p:spPr>
      </p:pic>
      <p:sp>
        <p:nvSpPr>
          <p:cNvPr id="2" name="TextBox 1"/>
          <p:cNvSpPr txBox="1"/>
          <p:nvPr/>
        </p:nvSpPr>
        <p:spPr bwMode="auto">
          <a:xfrm>
            <a:off x="-33396" y="404664"/>
            <a:ext cx="9177395"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1. Wenn /</a:t>
            </a:r>
            <a:r>
              <a:rPr lang="de-DE" dirty="0" err="1">
                <a:solidFill>
                  <a:srgbClr val="000000"/>
                </a:solidFill>
                <a:latin typeface="Calibri" pitchFamily="-89" charset="0"/>
                <a:ea typeface="Calibri" pitchFamily="-89" charset="0"/>
                <a:cs typeface="Calibri" pitchFamily="-89" charset="0"/>
              </a:rPr>
              <a:t>n</a:t>
            </a:r>
            <a:r>
              <a:rPr lang="de-DE" dirty="0">
                <a:solidFill>
                  <a:srgbClr val="000000"/>
                </a:solidFill>
                <a:latin typeface="Calibri" pitchFamily="-89" charset="0"/>
                <a:ea typeface="Calibri" pitchFamily="-89" charset="0"/>
                <a:cs typeface="Calibri" pitchFamily="-89" charset="0"/>
              </a:rPr>
              <a:t>/ getilgt wurde (+++), war die Identifizierungsrate von </a:t>
            </a:r>
            <a:r>
              <a:rPr lang="de-DE" i="1" dirty="0" err="1">
                <a:solidFill>
                  <a:srgbClr val="000000"/>
                </a:solidFill>
                <a:latin typeface="Calibri" pitchFamily="-89" charset="0"/>
                <a:ea typeface="Calibri" pitchFamily="-89" charset="0"/>
                <a:cs typeface="Calibri" pitchFamily="-89" charset="0"/>
              </a:rPr>
              <a:t>sent</a:t>
            </a:r>
            <a:r>
              <a:rPr lang="de-DE" dirty="0">
                <a:solidFill>
                  <a:srgbClr val="000000"/>
                </a:solidFill>
                <a:latin typeface="Calibri" pitchFamily="-89" charset="0"/>
                <a:ea typeface="Calibri" pitchFamily="-89" charset="0"/>
                <a:cs typeface="Calibri" pitchFamily="-89" charset="0"/>
              </a:rPr>
              <a:t> größer als für </a:t>
            </a:r>
            <a:r>
              <a:rPr lang="de-DE" i="1" dirty="0">
                <a:solidFill>
                  <a:srgbClr val="000000"/>
                </a:solidFill>
                <a:latin typeface="Calibri" pitchFamily="-89" charset="0"/>
                <a:ea typeface="Calibri" pitchFamily="-89" charset="0"/>
                <a:cs typeface="Calibri" pitchFamily="-89" charset="0"/>
              </a:rPr>
              <a:t>send</a:t>
            </a:r>
            <a:r>
              <a:rPr lang="de-DE" dirty="0">
                <a:solidFill>
                  <a:srgbClr val="000000"/>
                </a:solidFill>
                <a:latin typeface="Calibri" pitchFamily="-89" charset="0"/>
                <a:ea typeface="Calibri" pitchFamily="-89" charset="0"/>
                <a:cs typeface="Calibri" pitchFamily="-89" charset="0"/>
              </a:rPr>
              <a:t>.</a:t>
            </a:r>
          </a:p>
        </p:txBody>
      </p:sp>
      <p:sp>
        <p:nvSpPr>
          <p:cNvPr id="3" name="TextBox 2"/>
          <p:cNvSpPr txBox="1"/>
          <p:nvPr/>
        </p:nvSpPr>
        <p:spPr bwMode="auto">
          <a:xfrm>
            <a:off x="0" y="1196752"/>
            <a:ext cx="8928992"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2. Es ist nicht so wichtig für die Identifizierung von </a:t>
            </a:r>
            <a:r>
              <a:rPr lang="de-DE" i="1" dirty="0" err="1">
                <a:solidFill>
                  <a:srgbClr val="000000"/>
                </a:solidFill>
                <a:latin typeface="Calibri" pitchFamily="-89" charset="0"/>
                <a:ea typeface="Calibri" pitchFamily="-89" charset="0"/>
                <a:cs typeface="Calibri" pitchFamily="-89" charset="0"/>
              </a:rPr>
              <a:t>sent</a:t>
            </a:r>
            <a:r>
              <a:rPr lang="de-DE" dirty="0">
                <a:solidFill>
                  <a:srgbClr val="000000"/>
                </a:solidFill>
                <a:latin typeface="Calibri" pitchFamily="-89" charset="0"/>
                <a:ea typeface="Calibri" pitchFamily="-89" charset="0"/>
                <a:cs typeface="Calibri" pitchFamily="-89" charset="0"/>
              </a:rPr>
              <a:t> ob /</a:t>
            </a:r>
            <a:r>
              <a:rPr lang="de-DE" dirty="0" err="1">
                <a:solidFill>
                  <a:srgbClr val="000000"/>
                </a:solidFill>
                <a:latin typeface="Calibri" pitchFamily="-89" charset="0"/>
                <a:ea typeface="Calibri" pitchFamily="-89" charset="0"/>
                <a:cs typeface="Calibri" pitchFamily="-89" charset="0"/>
              </a:rPr>
              <a:t>n</a:t>
            </a:r>
            <a:r>
              <a:rPr lang="de-DE" dirty="0">
                <a:solidFill>
                  <a:srgbClr val="000000"/>
                </a:solidFill>
                <a:latin typeface="Calibri" pitchFamily="-89" charset="0"/>
                <a:ea typeface="Calibri" pitchFamily="-89" charset="0"/>
                <a:cs typeface="Calibri" pitchFamily="-89" charset="0"/>
              </a:rPr>
              <a:t>/ vorhanden (</a:t>
            </a:r>
            <a:r>
              <a:rPr lang="en-GB" dirty="0">
                <a:latin typeface="Calibri" pitchFamily="-89" charset="0"/>
                <a:ea typeface="Calibri" pitchFamily="-89" charset="0"/>
                <a:cs typeface="Calibri" pitchFamily="-89" charset="0"/>
              </a:rPr>
              <a:t>•••) war </a:t>
            </a:r>
            <a:r>
              <a:rPr lang="en-GB" dirty="0" err="1">
                <a:latin typeface="Calibri" pitchFamily="-89" charset="0"/>
                <a:ea typeface="Calibri" pitchFamily="-89" charset="0"/>
                <a:cs typeface="Calibri" pitchFamily="-89" charset="0"/>
              </a:rPr>
              <a:t>oder</a:t>
            </a:r>
            <a:r>
              <a:rPr lang="en-GB" dirty="0">
                <a:latin typeface="Calibri" pitchFamily="-89" charset="0"/>
                <a:ea typeface="Calibri" pitchFamily="-89" charset="0"/>
                <a:cs typeface="Calibri" pitchFamily="-89" charset="0"/>
              </a:rPr>
              <a:t> </a:t>
            </a:r>
            <a:r>
              <a:rPr lang="en-GB" dirty="0" err="1">
                <a:latin typeface="Calibri" pitchFamily="-89" charset="0"/>
                <a:ea typeface="Calibri" pitchFamily="-89" charset="0"/>
                <a:cs typeface="Calibri" pitchFamily="-89" charset="0"/>
              </a:rPr>
              <a:t>nicht</a:t>
            </a:r>
            <a:r>
              <a:rPr lang="en-GB" dirty="0">
                <a:latin typeface="Calibri" pitchFamily="-89" charset="0"/>
                <a:ea typeface="Calibri" pitchFamily="-89" charset="0"/>
                <a:cs typeface="Calibri" pitchFamily="-89" charset="0"/>
              </a:rPr>
              <a:t> (+++)</a:t>
            </a:r>
            <a:endParaRPr lang="de-DE" dirty="0">
              <a:solidFill>
                <a:srgbClr val="000000"/>
              </a:solidFill>
              <a:latin typeface="Calibri" pitchFamily="-89" charset="0"/>
              <a:ea typeface="Calibri" pitchFamily="-89" charset="0"/>
              <a:cs typeface="Calibri" pitchFamily="-89" charset="0"/>
            </a:endParaRPr>
          </a:p>
        </p:txBody>
      </p:sp>
      <p:sp>
        <p:nvSpPr>
          <p:cNvPr id="9" name="TextBox 8"/>
          <p:cNvSpPr txBox="1"/>
          <p:nvPr/>
        </p:nvSpPr>
        <p:spPr bwMode="auto">
          <a:xfrm>
            <a:off x="2699792" y="1988840"/>
            <a:ext cx="722974" cy="461665"/>
          </a:xfrm>
          <a:prstGeom prst="rect">
            <a:avLst/>
          </a:prstGeom>
          <a:noFill/>
          <a:ln w="9525">
            <a:noFill/>
            <a:miter lim="800000"/>
            <a:headEnd/>
            <a:tailEnd/>
          </a:ln>
        </p:spPr>
        <p:txBody>
          <a:bodyPr wrap="none" rtlCol="0">
            <a:prstTxWarp prst="textNoShape">
              <a:avLst/>
            </a:prstTxWarp>
            <a:spAutoFit/>
          </a:bodyPr>
          <a:lstStyle/>
          <a:p>
            <a:r>
              <a:rPr lang="de-DE" dirty="0" err="1">
                <a:solidFill>
                  <a:srgbClr val="0000FF"/>
                </a:solidFill>
                <a:latin typeface="Calibri" pitchFamily="-89" charset="0"/>
                <a:ea typeface="Calibri" pitchFamily="-89" charset="0"/>
                <a:cs typeface="Calibri" pitchFamily="-89" charset="0"/>
              </a:rPr>
              <a:t>sent</a:t>
            </a:r>
            <a:endParaRPr lang="de-DE" dirty="0">
              <a:solidFill>
                <a:srgbClr val="0000FF"/>
              </a:solidFill>
              <a:latin typeface="Calibri" pitchFamily="-89" charset="0"/>
              <a:ea typeface="Calibri" pitchFamily="-89" charset="0"/>
              <a:cs typeface="Calibri" pitchFamily="-89" charset="0"/>
            </a:endParaRPr>
          </a:p>
        </p:txBody>
      </p:sp>
      <p:sp>
        <p:nvSpPr>
          <p:cNvPr id="10" name="TextBox 9"/>
          <p:cNvSpPr txBox="1"/>
          <p:nvPr/>
        </p:nvSpPr>
        <p:spPr bwMode="auto">
          <a:xfrm>
            <a:off x="6660232" y="2060848"/>
            <a:ext cx="781584"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FF"/>
                </a:solidFill>
                <a:latin typeface="Calibri" pitchFamily="-89" charset="0"/>
                <a:ea typeface="Calibri" pitchFamily="-89" charset="0"/>
                <a:cs typeface="Calibri" pitchFamily="-89" charset="0"/>
              </a:rPr>
              <a:t>send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720D24D-EB3D-F34A-B5B7-C22CCF19A4B0}"/>
              </a:ext>
            </a:extLst>
          </p:cNvPr>
          <p:cNvSpPr>
            <a:spLocks/>
          </p:cNvSpPr>
          <p:nvPr/>
        </p:nvSpPr>
        <p:spPr bwMode="auto">
          <a:xfrm>
            <a:off x="1907704" y="150262"/>
            <a:ext cx="5723287" cy="504056"/>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fontAlgn="auto">
              <a:spcBef>
                <a:spcPts val="0"/>
              </a:spcBef>
              <a:spcAft>
                <a:spcPts val="0"/>
              </a:spcAft>
              <a:defRPr/>
            </a:pPr>
            <a:r>
              <a:rPr lang="en-US" dirty="0" err="1">
                <a:latin typeface="Calibri"/>
                <a:cs typeface="Calibri"/>
              </a:rPr>
              <a:t>Erinnerung</a:t>
            </a:r>
            <a:r>
              <a:rPr lang="en-US" dirty="0">
                <a:latin typeface="Calibri"/>
                <a:cs typeface="Calibri"/>
              </a:rPr>
              <a:t>: was </a:t>
            </a:r>
            <a:r>
              <a:rPr lang="en-US" dirty="0" err="1">
                <a:latin typeface="Calibri"/>
                <a:cs typeface="Calibri"/>
              </a:rPr>
              <a:t>ist</a:t>
            </a:r>
            <a:r>
              <a:rPr lang="en-US" dirty="0">
                <a:latin typeface="Calibri"/>
                <a:cs typeface="Calibri"/>
              </a:rPr>
              <a:t> die  </a:t>
            </a:r>
            <a:r>
              <a:rPr lang="en-US" dirty="0" err="1">
                <a:latin typeface="Calibri"/>
                <a:cs typeface="Calibri"/>
              </a:rPr>
              <a:t>Phonologisierung</a:t>
            </a:r>
            <a:endParaRPr lang="en-US" dirty="0">
              <a:latin typeface="Calibri"/>
              <a:cs typeface="Calibri"/>
            </a:endParaRPr>
          </a:p>
        </p:txBody>
      </p:sp>
      <p:sp>
        <p:nvSpPr>
          <p:cNvPr id="6" name="TextBox 5">
            <a:extLst>
              <a:ext uri="{FF2B5EF4-FFF2-40B4-BE49-F238E27FC236}">
                <a16:creationId xmlns:a16="http://schemas.microsoft.com/office/drawing/2014/main" id="{F2D3F00A-532E-6B43-8B5B-6A42620EDA9A}"/>
              </a:ext>
            </a:extLst>
          </p:cNvPr>
          <p:cNvSpPr txBox="1"/>
          <p:nvPr/>
        </p:nvSpPr>
        <p:spPr bwMode="auto">
          <a:xfrm>
            <a:off x="58178" y="773670"/>
            <a:ext cx="8712968"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1. Die phonetischen Eigenschaften ('</a:t>
            </a:r>
            <a:r>
              <a:rPr lang="de-DE" dirty="0" err="1">
                <a:solidFill>
                  <a:srgbClr val="000000"/>
                </a:solidFill>
                <a:latin typeface="Calibri" pitchFamily="-89" charset="0"/>
                <a:ea typeface="Calibri" pitchFamily="-89" charset="0"/>
                <a:cs typeface="Calibri" pitchFamily="-89" charset="0"/>
              </a:rPr>
              <a:t>effect</a:t>
            </a:r>
            <a:r>
              <a:rPr lang="de-DE" dirty="0">
                <a:solidFill>
                  <a:srgbClr val="000000"/>
                </a:solidFill>
                <a:latin typeface="Calibri" pitchFamily="-89" charset="0"/>
                <a:ea typeface="Calibri" pitchFamily="-89" charset="0"/>
                <a:cs typeface="Calibri" pitchFamily="-89" charset="0"/>
              </a:rPr>
              <a:t>') entstehen aufgrund von  </a:t>
            </a:r>
            <a:r>
              <a:rPr lang="de-DE" dirty="0" err="1">
                <a:solidFill>
                  <a:srgbClr val="000000"/>
                </a:solidFill>
                <a:latin typeface="Calibri" pitchFamily="-89" charset="0"/>
                <a:ea typeface="Calibri" pitchFamily="-89" charset="0"/>
                <a:cs typeface="Calibri" pitchFamily="-89" charset="0"/>
              </a:rPr>
              <a:t>Koartikulation</a:t>
            </a:r>
            <a:endParaRPr lang="de-DE" dirty="0">
              <a:solidFill>
                <a:srgbClr val="000000"/>
              </a:solidFill>
              <a:latin typeface="Calibri" pitchFamily="-89" charset="0"/>
              <a:ea typeface="Calibri" pitchFamily="-89" charset="0"/>
              <a:cs typeface="Calibri" pitchFamily="-89" charset="0"/>
            </a:endParaRPr>
          </a:p>
        </p:txBody>
      </p:sp>
      <p:sp>
        <p:nvSpPr>
          <p:cNvPr id="7" name="TextBox 6">
            <a:extLst>
              <a:ext uri="{FF2B5EF4-FFF2-40B4-BE49-F238E27FC236}">
                <a16:creationId xmlns:a16="http://schemas.microsoft.com/office/drawing/2014/main" id="{E6E647F2-1162-C540-AF01-159E3C0CA4E4}"/>
              </a:ext>
            </a:extLst>
          </p:cNvPr>
          <p:cNvSpPr txBox="1"/>
          <p:nvPr/>
        </p:nvSpPr>
        <p:spPr bwMode="auto">
          <a:xfrm>
            <a:off x="478253" y="1688311"/>
            <a:ext cx="7872818" cy="830997"/>
          </a:xfrm>
          <a:prstGeom prst="rect">
            <a:avLst/>
          </a:prstGeom>
          <a:noFill/>
          <a:ln w="9525">
            <a:noFill/>
            <a:miter lim="800000"/>
            <a:headEnd/>
            <a:tailEnd/>
          </a:ln>
        </p:spPr>
        <p:txBody>
          <a:bodyPr wrap="square" rtlCol="0">
            <a:prstTxWarp prst="textNoShape">
              <a:avLst/>
            </a:prstTxWarp>
            <a:spAutoFit/>
          </a:bodyPr>
          <a:lstStyle/>
          <a:p>
            <a:r>
              <a:rPr lang="de-DE" dirty="0" err="1">
                <a:solidFill>
                  <a:srgbClr val="000000"/>
                </a:solidFill>
                <a:latin typeface="Calibri" pitchFamily="-89" charset="0"/>
                <a:ea typeface="Calibri" pitchFamily="-89" charset="0"/>
                <a:cs typeface="Calibri" pitchFamily="-89" charset="0"/>
              </a:rPr>
              <a:t>AHDeutsch</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futiz</a:t>
            </a:r>
            <a:r>
              <a:rPr lang="de-DE" dirty="0">
                <a:solidFill>
                  <a:srgbClr val="000000"/>
                </a:solidFill>
                <a:latin typeface="Calibri" pitchFamily="-89" charset="0"/>
                <a:ea typeface="Calibri" pitchFamily="-89" charset="0"/>
                <a:cs typeface="Calibri" pitchFamily="-89" charset="0"/>
              </a:rPr>
              <a:t>/ eventuell damals phonetisch [</a:t>
            </a:r>
            <a:r>
              <a:rPr lang="de-DE" dirty="0" err="1">
                <a:solidFill>
                  <a:srgbClr val="000000"/>
                </a:solidFill>
                <a:latin typeface="Calibri" pitchFamily="-89" charset="0"/>
                <a:ea typeface="Calibri" pitchFamily="-89" charset="0"/>
                <a:cs typeface="Calibri" pitchFamily="-89" charset="0"/>
              </a:rPr>
              <a:t>f</a:t>
            </a:r>
            <a:r>
              <a:rPr lang="de-DE" dirty="0" err="1">
                <a:solidFill>
                  <a:srgbClr val="FF0000"/>
                </a:solidFill>
                <a:latin typeface="Calibri" pitchFamily="-89" charset="0"/>
                <a:ea typeface="Calibri" pitchFamily="-89" charset="0"/>
                <a:cs typeface="Calibri" pitchFamily="-89" charset="0"/>
              </a:rPr>
              <a:t>ʉ</a:t>
            </a:r>
            <a:r>
              <a:rPr lang="de-DE" dirty="0" err="1">
                <a:solidFill>
                  <a:srgbClr val="000000"/>
                </a:solidFill>
                <a:latin typeface="Calibri" pitchFamily="-89" charset="0"/>
                <a:ea typeface="Calibri" pitchFamily="-89" charset="0"/>
                <a:cs typeface="Calibri" pitchFamily="-89" charset="0"/>
              </a:rPr>
              <a:t>tiz</a:t>
            </a:r>
            <a:r>
              <a:rPr lang="de-DE" dirty="0">
                <a:solidFill>
                  <a:srgbClr val="000000"/>
                </a:solidFill>
                <a:latin typeface="Calibri" pitchFamily="-89" charset="0"/>
                <a:ea typeface="Calibri" pitchFamily="-89" charset="0"/>
                <a:cs typeface="Calibri" pitchFamily="-89" charset="0"/>
              </a:rPr>
              <a:t>], ein vorderes [</a:t>
            </a:r>
            <a:r>
              <a:rPr lang="de-DE" dirty="0" err="1">
                <a:solidFill>
                  <a:srgbClr val="000000"/>
                </a:solidFill>
                <a:latin typeface="Calibri" pitchFamily="-89" charset="0"/>
                <a:ea typeface="Calibri" pitchFamily="-89" charset="0"/>
                <a:cs typeface="Calibri" pitchFamily="-89" charset="0"/>
              </a:rPr>
              <a:t>ʉ</a:t>
            </a:r>
            <a:r>
              <a:rPr lang="de-DE" dirty="0">
                <a:solidFill>
                  <a:srgbClr val="000000"/>
                </a:solidFill>
                <a:latin typeface="Calibri" pitchFamily="-89" charset="0"/>
                <a:ea typeface="Calibri" pitchFamily="-89" charset="0"/>
                <a:cs typeface="Calibri" pitchFamily="-89" charset="0"/>
              </a:rPr>
              <a:t>] aufgrund von [i]</a:t>
            </a:r>
          </a:p>
        </p:txBody>
      </p:sp>
      <p:sp>
        <p:nvSpPr>
          <p:cNvPr id="8" name="TextBox 7">
            <a:extLst>
              <a:ext uri="{FF2B5EF4-FFF2-40B4-BE49-F238E27FC236}">
                <a16:creationId xmlns:a16="http://schemas.microsoft.com/office/drawing/2014/main" id="{B04F7002-4C53-5948-8A82-DBDE23AE4CBC}"/>
              </a:ext>
            </a:extLst>
          </p:cNvPr>
          <p:cNvSpPr txBox="1"/>
          <p:nvPr/>
        </p:nvSpPr>
        <p:spPr bwMode="auto">
          <a:xfrm>
            <a:off x="58178" y="2807938"/>
            <a:ext cx="7776864"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2. Der Auslöser ('</a:t>
            </a:r>
            <a:r>
              <a:rPr lang="de-DE" dirty="0" err="1">
                <a:solidFill>
                  <a:srgbClr val="000000"/>
                </a:solidFill>
                <a:latin typeface="Calibri" pitchFamily="-89" charset="0"/>
                <a:ea typeface="Calibri" pitchFamily="-89" charset="0"/>
                <a:cs typeface="Calibri" pitchFamily="-89" charset="0"/>
              </a:rPr>
              <a:t>source</a:t>
            </a:r>
            <a:r>
              <a:rPr lang="de-DE" dirty="0">
                <a:solidFill>
                  <a:srgbClr val="000000"/>
                </a:solidFill>
                <a:latin typeface="Calibri" pitchFamily="-89" charset="0"/>
                <a:ea typeface="Calibri" pitchFamily="-89" charset="0"/>
                <a:cs typeface="Calibri" pitchFamily="-89" charset="0"/>
              </a:rPr>
              <a:t>') geht oft ganz oder teilweise verloren [</a:t>
            </a:r>
            <a:r>
              <a:rPr lang="de-DE" dirty="0" err="1">
                <a:solidFill>
                  <a:srgbClr val="000000"/>
                </a:solidFill>
                <a:latin typeface="Calibri" pitchFamily="-89" charset="0"/>
                <a:ea typeface="Calibri" pitchFamily="-89" charset="0"/>
                <a:cs typeface="Calibri" pitchFamily="-89" charset="0"/>
              </a:rPr>
              <a:t>fʉt</a:t>
            </a:r>
            <a:r>
              <a:rPr lang="de-DE" dirty="0" err="1">
                <a:solidFill>
                  <a:srgbClr val="FF0000"/>
                </a:solidFill>
                <a:latin typeface="Calibri" pitchFamily="-89" charset="0"/>
                <a:ea typeface="Calibri" pitchFamily="-89" charset="0"/>
                <a:cs typeface="Calibri" pitchFamily="-89" charset="0"/>
              </a:rPr>
              <a:t>ə</a:t>
            </a:r>
            <a:r>
              <a:rPr lang="de-DE" dirty="0">
                <a:solidFill>
                  <a:srgbClr val="000000"/>
                </a:solidFill>
                <a:latin typeface="Calibri" pitchFamily="-89" charset="0"/>
                <a:ea typeface="Calibri" pitchFamily="-89" charset="0"/>
                <a:cs typeface="Calibri" pitchFamily="-89" charset="0"/>
              </a:rPr>
              <a:t>(</a:t>
            </a:r>
            <a:r>
              <a:rPr lang="de-DE" dirty="0" err="1">
                <a:solidFill>
                  <a:srgbClr val="000000"/>
                </a:solidFill>
                <a:latin typeface="Calibri" pitchFamily="-89" charset="0"/>
                <a:ea typeface="Calibri" pitchFamily="-89" charset="0"/>
                <a:cs typeface="Calibri" pitchFamily="-89" charset="0"/>
              </a:rPr>
              <a:t>z</a:t>
            </a:r>
            <a:r>
              <a:rPr lang="de-DE" dirty="0">
                <a:solidFill>
                  <a:srgbClr val="000000"/>
                </a:solidFill>
                <a:latin typeface="Calibri" pitchFamily="-89" charset="0"/>
                <a:ea typeface="Calibri" pitchFamily="-89" charset="0"/>
                <a:cs typeface="Calibri" pitchFamily="-89" charset="0"/>
              </a:rPr>
              <a:t>)]</a:t>
            </a:r>
          </a:p>
        </p:txBody>
      </p:sp>
      <p:sp>
        <p:nvSpPr>
          <p:cNvPr id="9" name="TextBox 8">
            <a:extLst>
              <a:ext uri="{FF2B5EF4-FFF2-40B4-BE49-F238E27FC236}">
                <a16:creationId xmlns:a16="http://schemas.microsoft.com/office/drawing/2014/main" id="{544D5751-1A6B-BF4A-B575-D96AECCE954A}"/>
              </a:ext>
            </a:extLst>
          </p:cNvPr>
          <p:cNvSpPr txBox="1"/>
          <p:nvPr/>
        </p:nvSpPr>
        <p:spPr bwMode="auto">
          <a:xfrm>
            <a:off x="58178" y="3999993"/>
            <a:ext cx="7776864"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3. (a) Paradoxerweise wird der </a:t>
            </a:r>
            <a:r>
              <a:rPr lang="de-DE" dirty="0" err="1">
                <a:solidFill>
                  <a:srgbClr val="000000"/>
                </a:solidFill>
                <a:latin typeface="Calibri" pitchFamily="-89" charset="0"/>
                <a:ea typeface="Calibri" pitchFamily="-89" charset="0"/>
                <a:cs typeface="Calibri" pitchFamily="-89" charset="0"/>
              </a:rPr>
              <a:t>koartikulatorische</a:t>
            </a:r>
            <a:r>
              <a:rPr lang="de-DE" dirty="0">
                <a:solidFill>
                  <a:srgbClr val="000000"/>
                </a:solidFill>
                <a:latin typeface="Calibri" pitchFamily="-89" charset="0"/>
                <a:ea typeface="Calibri" pitchFamily="-89" charset="0"/>
                <a:cs typeface="Calibri" pitchFamily="-89" charset="0"/>
              </a:rPr>
              <a:t> Effekt </a:t>
            </a:r>
            <a:r>
              <a:rPr lang="de-DE" i="1" dirty="0">
                <a:solidFill>
                  <a:srgbClr val="000000"/>
                </a:solidFill>
                <a:latin typeface="Calibri" pitchFamily="-89" charset="0"/>
                <a:ea typeface="Calibri" pitchFamily="-89" charset="0"/>
                <a:cs typeface="Calibri" pitchFamily="-89" charset="0"/>
              </a:rPr>
              <a:t>gestärkt</a:t>
            </a:r>
          </a:p>
        </p:txBody>
      </p:sp>
      <p:sp>
        <p:nvSpPr>
          <p:cNvPr id="10" name="TextBox 9">
            <a:extLst>
              <a:ext uri="{FF2B5EF4-FFF2-40B4-BE49-F238E27FC236}">
                <a16:creationId xmlns:a16="http://schemas.microsoft.com/office/drawing/2014/main" id="{4876C145-ADB3-FF40-A188-B38062F7E314}"/>
              </a:ext>
            </a:extLst>
          </p:cNvPr>
          <p:cNvSpPr txBox="1"/>
          <p:nvPr/>
        </p:nvSpPr>
        <p:spPr bwMode="auto">
          <a:xfrm>
            <a:off x="3059832" y="4464486"/>
            <a:ext cx="1200970" cy="461665"/>
          </a:xfrm>
          <a:prstGeom prst="rect">
            <a:avLst/>
          </a:prstGeom>
          <a:noFill/>
          <a:ln w="9525">
            <a:noFill/>
            <a:miter lim="800000"/>
            <a:headEnd/>
            <a:tailEnd/>
          </a:ln>
        </p:spPr>
        <p:txBody>
          <a:bodyPr wrap="none" rtlCol="0">
            <a:prstTxWarp prst="textNoShape">
              <a:avLst/>
            </a:prstTxWarp>
            <a:spAutoFit/>
          </a:bodyPr>
          <a:lstStyle/>
          <a:p>
            <a:r>
              <a:rPr lang="de-DE" dirty="0" err="1">
                <a:solidFill>
                  <a:srgbClr val="000000"/>
                </a:solidFill>
                <a:latin typeface="Calibri" pitchFamily="-89" charset="0"/>
                <a:ea typeface="Calibri" pitchFamily="-89" charset="0"/>
                <a:cs typeface="Calibri" pitchFamily="-89" charset="0"/>
              </a:rPr>
              <a:t>f</a:t>
            </a:r>
            <a:r>
              <a:rPr lang="de-DE" dirty="0" err="1">
                <a:solidFill>
                  <a:srgbClr val="FF0000"/>
                </a:solidFill>
                <a:latin typeface="Calibri" pitchFamily="-89" charset="0"/>
                <a:ea typeface="Calibri" pitchFamily="-89" charset="0"/>
                <a:cs typeface="Calibri" pitchFamily="-89" charset="0"/>
              </a:rPr>
              <a:t>y</a:t>
            </a:r>
            <a:r>
              <a:rPr lang="de-DE" dirty="0" err="1">
                <a:solidFill>
                  <a:srgbClr val="000000"/>
                </a:solidFill>
                <a:latin typeface="Calibri" pitchFamily="-89" charset="0"/>
                <a:ea typeface="Calibri" pitchFamily="-89" charset="0"/>
                <a:cs typeface="Calibri" pitchFamily="-89" charset="0"/>
              </a:rPr>
              <a:t>tsə</a:t>
            </a:r>
            <a:r>
              <a:rPr lang="de-DE" dirty="0">
                <a:solidFill>
                  <a:srgbClr val="000000"/>
                </a:solidFill>
                <a:latin typeface="Calibri" pitchFamily="-89" charset="0"/>
                <a:ea typeface="Calibri" pitchFamily="-89" charset="0"/>
                <a:cs typeface="Calibri" pitchFamily="-89" charset="0"/>
              </a:rPr>
              <a:t>(</a:t>
            </a:r>
            <a:r>
              <a:rPr lang="de-DE" dirty="0" err="1">
                <a:solidFill>
                  <a:srgbClr val="000000"/>
                </a:solidFill>
                <a:latin typeface="Calibri" pitchFamily="-89" charset="0"/>
                <a:ea typeface="Calibri" pitchFamily="-89" charset="0"/>
                <a:cs typeface="Calibri" pitchFamily="-89" charset="0"/>
              </a:rPr>
              <a:t>z</a:t>
            </a:r>
            <a:r>
              <a:rPr lang="de-DE" dirty="0">
                <a:solidFill>
                  <a:srgbClr val="000000"/>
                </a:solidFill>
                <a:latin typeface="Calibri" pitchFamily="-89" charset="0"/>
                <a:ea typeface="Calibri" pitchFamily="-89" charset="0"/>
                <a:cs typeface="Calibri" pitchFamily="-89" charset="0"/>
              </a:rPr>
              <a:t>)]</a:t>
            </a:r>
          </a:p>
        </p:txBody>
      </p:sp>
      <p:sp>
        <p:nvSpPr>
          <p:cNvPr id="11" name="TextBox 10">
            <a:extLst>
              <a:ext uri="{FF2B5EF4-FFF2-40B4-BE49-F238E27FC236}">
                <a16:creationId xmlns:a16="http://schemas.microsoft.com/office/drawing/2014/main" id="{E8684194-741E-1647-9043-080990CDC488}"/>
              </a:ext>
            </a:extLst>
          </p:cNvPr>
          <p:cNvSpPr txBox="1"/>
          <p:nvPr/>
        </p:nvSpPr>
        <p:spPr bwMode="auto">
          <a:xfrm>
            <a:off x="19142" y="5202370"/>
            <a:ext cx="7872818" cy="1200329"/>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und (b) </a:t>
            </a:r>
            <a:r>
              <a:rPr lang="de-DE" dirty="0" err="1">
                <a:solidFill>
                  <a:srgbClr val="000000"/>
                </a:solidFill>
                <a:latin typeface="Calibri" pitchFamily="-89" charset="0"/>
                <a:ea typeface="Calibri" pitchFamily="-89" charset="0"/>
                <a:cs typeface="Calibri" pitchFamily="-89" charset="0"/>
              </a:rPr>
              <a:t>Phonologisierung</a:t>
            </a:r>
            <a:r>
              <a:rPr lang="de-DE" dirty="0">
                <a:solidFill>
                  <a:srgbClr val="000000"/>
                </a:solidFill>
                <a:latin typeface="Calibri" pitchFamily="-89" charset="0"/>
                <a:ea typeface="Calibri" pitchFamily="-89" charset="0"/>
                <a:cs typeface="Calibri" pitchFamily="-89" charset="0"/>
              </a:rPr>
              <a:t>: der neue Laut wird für Kontraste verwendet, </a:t>
            </a:r>
            <a:r>
              <a:rPr lang="de-DE" b="1" dirty="0">
                <a:solidFill>
                  <a:srgbClr val="000000"/>
                </a:solidFill>
                <a:latin typeface="Calibri" pitchFamily="-89" charset="0"/>
                <a:ea typeface="Calibri" pitchFamily="-89" charset="0"/>
                <a:cs typeface="Calibri" pitchFamily="-89" charset="0"/>
              </a:rPr>
              <a:t>die ursprünglich mit </a:t>
            </a:r>
            <a:r>
              <a:rPr lang="de-DE" b="1" dirty="0" err="1">
                <a:solidFill>
                  <a:srgbClr val="000000"/>
                </a:solidFill>
                <a:latin typeface="Calibri" pitchFamily="-89" charset="0"/>
                <a:ea typeface="Calibri" pitchFamily="-89" charset="0"/>
                <a:cs typeface="Calibri" pitchFamily="-89" charset="0"/>
              </a:rPr>
              <a:t>Koartikulation</a:t>
            </a:r>
            <a:r>
              <a:rPr lang="de-DE" b="1" dirty="0">
                <a:solidFill>
                  <a:srgbClr val="000000"/>
                </a:solidFill>
                <a:latin typeface="Calibri" pitchFamily="-89" charset="0"/>
                <a:ea typeface="Calibri" pitchFamily="-89" charset="0"/>
                <a:cs typeface="Calibri" pitchFamily="-89" charset="0"/>
              </a:rPr>
              <a:t> nichts zu tun hatten</a:t>
            </a:r>
            <a:r>
              <a:rPr lang="de-DE" dirty="0">
                <a:solidFill>
                  <a:srgbClr val="000000"/>
                </a:solidFill>
                <a:latin typeface="Calibri" pitchFamily="-89" charset="0"/>
                <a:ea typeface="Calibri" pitchFamily="-89" charset="0"/>
                <a:cs typeface="Calibri" pitchFamily="-89" charset="0"/>
              </a:rPr>
              <a:t> (Bügel, Glück, Lücke)</a:t>
            </a:r>
          </a:p>
        </p:txBody>
      </p:sp>
    </p:spTree>
    <p:extLst>
      <p:ext uri="{BB962C8B-B14F-4D97-AF65-F5344CB8AC3E}">
        <p14:creationId xmlns:p14="http://schemas.microsoft.com/office/powerpoint/2010/main" val="3073311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bwMode="auto">
          <a:xfrm>
            <a:off x="395536" y="188640"/>
            <a:ext cx="7632848" cy="432048"/>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en-US" dirty="0" err="1">
                <a:latin typeface="Calibri"/>
                <a:cs typeface="Calibri"/>
              </a:rPr>
              <a:t>Koartikulation</a:t>
            </a:r>
            <a:r>
              <a:rPr lang="en-US" dirty="0">
                <a:latin typeface="Calibri"/>
                <a:cs typeface="Calibri"/>
              </a:rPr>
              <a:t>, </a:t>
            </a:r>
            <a:r>
              <a:rPr lang="en-US" dirty="0" err="1">
                <a:latin typeface="Calibri"/>
                <a:cs typeface="Calibri"/>
              </a:rPr>
              <a:t>Sprachproduktion</a:t>
            </a:r>
            <a:r>
              <a:rPr lang="en-US" dirty="0">
                <a:latin typeface="Calibri"/>
                <a:cs typeface="Calibri"/>
              </a:rPr>
              <a:t>, und </a:t>
            </a:r>
            <a:r>
              <a:rPr lang="en-US" dirty="0" err="1">
                <a:latin typeface="Calibri"/>
                <a:cs typeface="Calibri"/>
              </a:rPr>
              <a:t>Sprachperzeption</a:t>
            </a:r>
            <a:r>
              <a:rPr lang="en-US" dirty="0">
                <a:latin typeface="Calibri"/>
                <a:cs typeface="Calibri"/>
              </a:rPr>
              <a:t> </a:t>
            </a:r>
          </a:p>
        </p:txBody>
      </p:sp>
      <p:sp>
        <p:nvSpPr>
          <p:cNvPr id="3" name="TextBox 2"/>
          <p:cNvSpPr txBox="1"/>
          <p:nvPr/>
        </p:nvSpPr>
        <p:spPr bwMode="auto">
          <a:xfrm>
            <a:off x="395536" y="1412776"/>
            <a:ext cx="7848872" cy="830997"/>
          </a:xfrm>
          <a:prstGeom prst="rect">
            <a:avLst/>
          </a:prstGeom>
          <a:noFill/>
          <a:ln w="9525">
            <a:noFill/>
            <a:miter lim="800000"/>
            <a:headEnd/>
            <a:tailEnd/>
          </a:ln>
        </p:spPr>
        <p:txBody>
          <a:bodyPr wrap="square" rtlCol="0">
            <a:prstTxWarp prst="textNoShape">
              <a:avLst/>
            </a:prstTxWarp>
            <a:spAutoFit/>
          </a:bodyPr>
          <a:lstStyle/>
          <a:p>
            <a:r>
              <a:rPr lang="de-DE" dirty="0" err="1">
                <a:solidFill>
                  <a:srgbClr val="000000"/>
                </a:solidFill>
                <a:latin typeface="Calibri" pitchFamily="-89" charset="0"/>
                <a:ea typeface="Calibri" pitchFamily="-89" charset="0"/>
                <a:cs typeface="Calibri" pitchFamily="-89" charset="0"/>
              </a:rPr>
              <a:t>Nasalisierung</a:t>
            </a:r>
            <a:r>
              <a:rPr lang="de-DE" dirty="0">
                <a:solidFill>
                  <a:srgbClr val="000000"/>
                </a:solidFill>
                <a:latin typeface="Calibri" pitchFamily="-89" charset="0"/>
                <a:ea typeface="Calibri" pitchFamily="-89" charset="0"/>
                <a:cs typeface="Calibri" pitchFamily="-89" charset="0"/>
              </a:rPr>
              <a:t> ist ein positiver </a:t>
            </a:r>
            <a:r>
              <a:rPr lang="de-DE" dirty="0" err="1">
                <a:solidFill>
                  <a:srgbClr val="000000"/>
                </a:solidFill>
                <a:latin typeface="Calibri" pitchFamily="-89" charset="0"/>
                <a:ea typeface="Calibri" pitchFamily="-89" charset="0"/>
                <a:cs typeface="Calibri" pitchFamily="-89" charset="0"/>
              </a:rPr>
              <a:t>Cue</a:t>
            </a:r>
            <a:r>
              <a:rPr lang="de-DE" dirty="0">
                <a:solidFill>
                  <a:srgbClr val="000000"/>
                </a:solidFill>
                <a:latin typeface="Calibri" pitchFamily="-89" charset="0"/>
                <a:ea typeface="Calibri" pitchFamily="-89" charset="0"/>
                <a:cs typeface="Calibri" pitchFamily="-89" charset="0"/>
              </a:rPr>
              <a:t> für den Vokal, auch wenn der Vokal vor N kaum </a:t>
            </a:r>
            <a:r>
              <a:rPr lang="de-DE" dirty="0" err="1">
                <a:solidFill>
                  <a:srgbClr val="000000"/>
                </a:solidFill>
                <a:latin typeface="Calibri" pitchFamily="-89" charset="0"/>
                <a:ea typeface="Calibri" pitchFamily="-89" charset="0"/>
                <a:cs typeface="Calibri" pitchFamily="-89" charset="0"/>
              </a:rPr>
              <a:t>nasalisiert</a:t>
            </a:r>
            <a:r>
              <a:rPr lang="de-DE" dirty="0">
                <a:solidFill>
                  <a:srgbClr val="000000"/>
                </a:solidFill>
                <a:latin typeface="Calibri" pitchFamily="-89" charset="0"/>
                <a:ea typeface="Calibri" pitchFamily="-89" charset="0"/>
                <a:cs typeface="Calibri" pitchFamily="-89" charset="0"/>
              </a:rPr>
              <a:t> wird.</a:t>
            </a:r>
          </a:p>
        </p:txBody>
      </p:sp>
      <p:sp>
        <p:nvSpPr>
          <p:cNvPr id="4" name="TextBox 3"/>
          <p:cNvSpPr txBox="1"/>
          <p:nvPr/>
        </p:nvSpPr>
        <p:spPr bwMode="auto">
          <a:xfrm>
            <a:off x="395536" y="2852936"/>
            <a:ext cx="7632848" cy="461665"/>
          </a:xfrm>
          <a:prstGeom prst="rect">
            <a:avLst/>
          </a:prstGeom>
          <a:noFill/>
          <a:ln w="9525">
            <a:noFill/>
            <a:miter lim="800000"/>
            <a:headEnd/>
            <a:tailEnd/>
          </a:ln>
        </p:spPr>
        <p:txBody>
          <a:bodyPr wrap="square" rtlCol="0">
            <a:prstTxWarp prst="textNoShape">
              <a:avLst/>
            </a:prstTxWarp>
            <a:spAutoFit/>
          </a:bodyPr>
          <a:lstStyle/>
          <a:p>
            <a:r>
              <a:rPr lang="de-DE" dirty="0">
                <a:solidFill>
                  <a:srgbClr val="0000FF"/>
                </a:solidFill>
                <a:latin typeface="Calibri" pitchFamily="-89" charset="0"/>
                <a:ea typeface="Calibri" pitchFamily="-89" charset="0"/>
                <a:cs typeface="Calibri" pitchFamily="-89" charset="0"/>
              </a:rPr>
              <a:t>Produktion ändert sich zuerst, danach Perzeption</a:t>
            </a:r>
          </a:p>
        </p:txBody>
      </p:sp>
      <p:sp>
        <p:nvSpPr>
          <p:cNvPr id="5" name="TextBox 4"/>
          <p:cNvSpPr txBox="1"/>
          <p:nvPr/>
        </p:nvSpPr>
        <p:spPr bwMode="auto">
          <a:xfrm>
            <a:off x="323528" y="908721"/>
            <a:ext cx="8820472" cy="461665"/>
          </a:xfrm>
          <a:prstGeom prst="rect">
            <a:avLst/>
          </a:prstGeom>
          <a:noFill/>
          <a:ln w="9525">
            <a:noFill/>
            <a:miter lim="800000"/>
            <a:headEnd/>
            <a:tailEnd/>
          </a:ln>
        </p:spPr>
        <p:txBody>
          <a:bodyPr wrap="square" rtlCol="0">
            <a:prstTxWarp prst="textNoShape">
              <a:avLst/>
            </a:prstTxWarp>
            <a:spAutoFit/>
          </a:bodyPr>
          <a:lstStyle/>
          <a:p>
            <a:r>
              <a:rPr lang="de-DE" dirty="0">
                <a:solidFill>
                  <a:srgbClr val="0000FF"/>
                </a:solidFill>
                <a:latin typeface="Calibri" pitchFamily="-89" charset="0"/>
                <a:ea typeface="Calibri" pitchFamily="-89" charset="0"/>
                <a:cs typeface="Calibri" pitchFamily="-89" charset="0"/>
              </a:rPr>
              <a:t>Perzeption ändert sich zuerst im Lautwandel, danach Produktion.</a:t>
            </a:r>
          </a:p>
        </p:txBody>
      </p:sp>
      <p:sp>
        <p:nvSpPr>
          <p:cNvPr id="6" name="TextBox 5"/>
          <p:cNvSpPr txBox="1"/>
          <p:nvPr/>
        </p:nvSpPr>
        <p:spPr bwMode="auto">
          <a:xfrm>
            <a:off x="395536" y="3356992"/>
            <a:ext cx="6336704"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Der Vokal ist </a:t>
            </a:r>
            <a:r>
              <a:rPr lang="de-DE" dirty="0" err="1">
                <a:solidFill>
                  <a:srgbClr val="000000"/>
                </a:solidFill>
                <a:latin typeface="Calibri" pitchFamily="-89" charset="0"/>
                <a:ea typeface="Calibri" pitchFamily="-89" charset="0"/>
                <a:cs typeface="Calibri" pitchFamily="-89" charset="0"/>
              </a:rPr>
              <a:t>nasalisiert</a:t>
            </a:r>
            <a:r>
              <a:rPr lang="de-DE" dirty="0">
                <a:solidFill>
                  <a:srgbClr val="000000"/>
                </a:solidFill>
                <a:latin typeface="Calibri" pitchFamily="-89" charset="0"/>
                <a:ea typeface="Calibri" pitchFamily="-89" charset="0"/>
                <a:cs typeface="Calibri" pitchFamily="-89" charset="0"/>
              </a:rPr>
              <a:t> in der Produktion, aber Hörer reagieren kaum darauf in der Perzeption</a:t>
            </a:r>
          </a:p>
        </p:txBody>
      </p:sp>
      <p:sp>
        <p:nvSpPr>
          <p:cNvPr id="7" name="TextBox 6"/>
          <p:cNvSpPr txBox="1"/>
          <p:nvPr/>
        </p:nvSpPr>
        <p:spPr bwMode="auto">
          <a:xfrm>
            <a:off x="467544" y="4581128"/>
            <a:ext cx="1872208" cy="461665"/>
          </a:xfrm>
          <a:prstGeom prst="rect">
            <a:avLst/>
          </a:prstGeom>
          <a:noFill/>
          <a:ln w="9525">
            <a:noFill/>
            <a:miter lim="800000"/>
            <a:headEnd/>
            <a:tailEnd/>
          </a:ln>
        </p:spPr>
        <p:txBody>
          <a:bodyPr wrap="square" rtlCol="0">
            <a:prstTxWarp prst="textNoShape">
              <a:avLst/>
            </a:prstTxWarp>
            <a:spAutoFit/>
          </a:bodyPr>
          <a:lstStyle/>
          <a:p>
            <a:r>
              <a:rPr lang="de-DE" dirty="0">
                <a:solidFill>
                  <a:srgbClr val="0000FF"/>
                </a:solidFill>
                <a:latin typeface="Calibri" pitchFamily="-89" charset="0"/>
                <a:ea typeface="Calibri" pitchFamily="-89" charset="0"/>
                <a:cs typeface="Calibri" pitchFamily="-89" charset="0"/>
              </a:rPr>
              <a:t>Methode</a:t>
            </a:r>
          </a:p>
        </p:txBody>
      </p:sp>
      <p:sp>
        <p:nvSpPr>
          <p:cNvPr id="8" name="TextBox 7"/>
          <p:cNvSpPr txBox="1"/>
          <p:nvPr/>
        </p:nvSpPr>
        <p:spPr bwMode="auto">
          <a:xfrm>
            <a:off x="467544" y="5013176"/>
            <a:ext cx="8280920"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Dieselben Wörter wurden von denselben Sprecher erhoben, die am </a:t>
            </a:r>
            <a:r>
              <a:rPr lang="de-DE" dirty="0" err="1">
                <a:solidFill>
                  <a:srgbClr val="000000"/>
                </a:solidFill>
                <a:latin typeface="Calibri" pitchFamily="-89" charset="0"/>
                <a:ea typeface="Calibri" pitchFamily="-89" charset="0"/>
                <a:cs typeface="Calibri" pitchFamily="-89" charset="0"/>
              </a:rPr>
              <a:t>eye</a:t>
            </a:r>
            <a:r>
              <a:rPr lang="de-DE" dirty="0">
                <a:solidFill>
                  <a:srgbClr val="000000"/>
                </a:solidFill>
                <a:latin typeface="Calibri" pitchFamily="-89" charset="0"/>
                <a:ea typeface="Calibri" pitchFamily="-89" charset="0"/>
                <a:cs typeface="Calibri" pitchFamily="-89" charset="0"/>
              </a:rPr>
              <a:t>-tracking Experiment teilgenommen hatten.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9613" y="1588"/>
            <a:ext cx="4248150" cy="461962"/>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prstTxWarp prst="textNoShape">
              <a:avLst/>
            </a:prstTxWarp>
            <a:spAutoFit/>
          </a:bodyPr>
          <a:lstStyle/>
          <a:p>
            <a:pPr>
              <a:defRPr/>
            </a:pPr>
            <a:r>
              <a:rPr lang="en-US" dirty="0" err="1">
                <a:latin typeface="Calibri" pitchFamily="-89" charset="0"/>
                <a:ea typeface="Calibri" pitchFamily="-89" charset="0"/>
                <a:cs typeface="Calibri" pitchFamily="-89" charset="0"/>
              </a:rPr>
              <a:t>Akustische</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Festellung</a:t>
            </a:r>
            <a:r>
              <a:rPr lang="en-US" dirty="0">
                <a:latin typeface="Calibri" pitchFamily="-89" charset="0"/>
                <a:ea typeface="Calibri" pitchFamily="-89" charset="0"/>
                <a:cs typeface="Calibri" pitchFamily="-89" charset="0"/>
              </a:rPr>
              <a:t> von  Ṽ  </a:t>
            </a:r>
            <a:endParaRPr lang="en-US" i="1" dirty="0">
              <a:latin typeface="Calibri" pitchFamily="-89" charset="0"/>
              <a:ea typeface="Calibri" pitchFamily="-89" charset="0"/>
              <a:cs typeface="Calibri" pitchFamily="-89" charset="0"/>
            </a:endParaRPr>
          </a:p>
        </p:txBody>
      </p:sp>
      <p:sp>
        <p:nvSpPr>
          <p:cNvPr id="24579" name="TextBox 4"/>
          <p:cNvSpPr txBox="1">
            <a:spLocks noChangeArrowheads="1"/>
          </p:cNvSpPr>
          <p:nvPr/>
        </p:nvSpPr>
        <p:spPr bwMode="auto">
          <a:xfrm>
            <a:off x="2987674" y="476251"/>
            <a:ext cx="2952477" cy="461665"/>
          </a:xfrm>
          <a:prstGeom prst="rect">
            <a:avLst/>
          </a:prstGeom>
          <a:noFill/>
          <a:ln w="9525">
            <a:noFill/>
            <a:miter lim="800000"/>
            <a:headEnd/>
            <a:tailEnd/>
          </a:ln>
        </p:spPr>
        <p:txBody>
          <a:bodyPr wrap="square">
            <a:prstTxWarp prst="textNoShape">
              <a:avLst/>
            </a:prstTxWarp>
            <a:spAutoFit/>
          </a:bodyPr>
          <a:lstStyle/>
          <a:p>
            <a:r>
              <a:rPr lang="en-US" dirty="0" err="1">
                <a:latin typeface="Calibri" pitchFamily="-89" charset="0"/>
                <a:ea typeface="Calibri" pitchFamily="-89" charset="0"/>
                <a:cs typeface="Calibri" pitchFamily="-89" charset="0"/>
              </a:rPr>
              <a:t>ist</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nicht</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einfach</a:t>
            </a:r>
            <a:r>
              <a:rPr lang="en-US" dirty="0">
                <a:latin typeface="Calibri" pitchFamily="-89" charset="0"/>
                <a:ea typeface="Calibri" pitchFamily="-89" charset="0"/>
                <a:cs typeface="Calibri" pitchFamily="-89" charset="0"/>
              </a:rPr>
              <a:t>!</a:t>
            </a:r>
          </a:p>
        </p:txBody>
      </p:sp>
      <p:sp>
        <p:nvSpPr>
          <p:cNvPr id="24581" name="TextBox 3"/>
          <p:cNvSpPr txBox="1">
            <a:spLocks noChangeArrowheads="1"/>
          </p:cNvSpPr>
          <p:nvPr/>
        </p:nvSpPr>
        <p:spPr bwMode="auto">
          <a:xfrm>
            <a:off x="395293" y="908050"/>
            <a:ext cx="1655823" cy="460373"/>
          </a:xfrm>
          <a:prstGeom prst="rect">
            <a:avLst/>
          </a:prstGeom>
          <a:noFill/>
          <a:ln w="9525">
            <a:noFill/>
            <a:miter lim="800000"/>
            <a:headEnd/>
            <a:tailEnd/>
          </a:ln>
        </p:spPr>
        <p:txBody>
          <a:bodyPr>
            <a:prstTxWarp prst="textNoShape">
              <a:avLst/>
            </a:prstTxWarp>
            <a:spAutoFit/>
          </a:bodyPr>
          <a:lstStyle/>
          <a:p>
            <a:r>
              <a:rPr lang="en-US">
                <a:solidFill>
                  <a:srgbClr val="3366FF"/>
                </a:solidFill>
                <a:latin typeface="Calibri" pitchFamily="-89" charset="0"/>
                <a:ea typeface="Calibri" pitchFamily="-89" charset="0"/>
                <a:cs typeface="Calibri" pitchFamily="-89" charset="0"/>
              </a:rPr>
              <a:t>A1 – P0</a:t>
            </a:r>
          </a:p>
        </p:txBody>
      </p:sp>
      <p:sp>
        <p:nvSpPr>
          <p:cNvPr id="24582" name="TextBox 5"/>
          <p:cNvSpPr txBox="1">
            <a:spLocks noChangeArrowheads="1"/>
          </p:cNvSpPr>
          <p:nvPr/>
        </p:nvSpPr>
        <p:spPr bwMode="auto">
          <a:xfrm>
            <a:off x="323528" y="2636912"/>
            <a:ext cx="8353734" cy="830997"/>
          </a:xfrm>
          <a:prstGeom prst="rect">
            <a:avLst/>
          </a:prstGeom>
          <a:noFill/>
          <a:ln w="9525">
            <a:noFill/>
            <a:miter lim="800000"/>
            <a:headEnd/>
            <a:tailEnd/>
          </a:ln>
        </p:spPr>
        <p:txBody>
          <a:bodyPr>
            <a:prstTxWarp prst="textNoShape">
              <a:avLst/>
            </a:prstTxWarp>
            <a:spAutoFit/>
          </a:bodyPr>
          <a:lstStyle/>
          <a:p>
            <a:r>
              <a:rPr lang="en-US" dirty="0" err="1">
                <a:latin typeface="Calibri" pitchFamily="-89" charset="0"/>
                <a:ea typeface="Calibri" pitchFamily="-89" charset="0"/>
                <a:cs typeface="Calibri" pitchFamily="-89" charset="0"/>
              </a:rPr>
              <a:t>Zunehmende</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Nasalisierung</a:t>
            </a:r>
            <a:r>
              <a:rPr lang="en-US" dirty="0">
                <a:latin typeface="Calibri" pitchFamily="-89" charset="0"/>
                <a:ea typeface="Calibri" pitchFamily="-89" charset="0"/>
                <a:cs typeface="Calibri" pitchFamily="-89" charset="0"/>
              </a:rPr>
              <a:t>: P0 </a:t>
            </a:r>
            <a:r>
              <a:rPr lang="en-US" dirty="0" err="1">
                <a:latin typeface="Calibri" pitchFamily="-89" charset="0"/>
                <a:ea typeface="Calibri" pitchFamily="-89" charset="0"/>
                <a:cs typeface="Calibri" pitchFamily="-89" charset="0"/>
              </a:rPr>
              <a:t>wird</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höher</a:t>
            </a:r>
            <a:r>
              <a:rPr lang="en-US" dirty="0">
                <a:latin typeface="Calibri" pitchFamily="-89" charset="0"/>
                <a:ea typeface="Calibri" pitchFamily="-89" charset="0"/>
                <a:cs typeface="Calibri" pitchFamily="-89" charset="0"/>
              </a:rPr>
              <a:t>, A1 </a:t>
            </a:r>
            <a:r>
              <a:rPr lang="en-US" dirty="0" err="1">
                <a:latin typeface="Calibri" pitchFamily="-89" charset="0"/>
                <a:ea typeface="Calibri" pitchFamily="-89" charset="0"/>
                <a:cs typeface="Calibri" pitchFamily="-89" charset="0"/>
              </a:rPr>
              <a:t>wird</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kleiner</a:t>
            </a:r>
            <a:r>
              <a:rPr lang="en-US" dirty="0">
                <a:latin typeface="Calibri" pitchFamily="-89" charset="0"/>
                <a:ea typeface="Calibri" pitchFamily="-89" charset="0"/>
                <a:cs typeface="Calibri" pitchFamily="-89" charset="0"/>
              </a:rPr>
              <a:t> in </a:t>
            </a:r>
            <a:r>
              <a:rPr lang="en-US" dirty="0" err="1">
                <a:latin typeface="Calibri" pitchFamily="-89" charset="0"/>
                <a:ea typeface="Calibri" pitchFamily="-89" charset="0"/>
                <a:cs typeface="Calibri" pitchFamily="-89" charset="0"/>
              </a:rPr>
              <a:t>nicht</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hohen</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Vokalen</a:t>
            </a:r>
            <a:r>
              <a:rPr lang="en-US" dirty="0">
                <a:latin typeface="Calibri" pitchFamily="-89" charset="0"/>
                <a:ea typeface="Calibri" pitchFamily="-89" charset="0"/>
                <a:cs typeface="Calibri" pitchFamily="-89" charset="0"/>
              </a:rPr>
              <a:t>.  </a:t>
            </a:r>
          </a:p>
        </p:txBody>
      </p:sp>
      <p:sp>
        <p:nvSpPr>
          <p:cNvPr id="24583" name="TextBox 6"/>
          <p:cNvSpPr txBox="1">
            <a:spLocks noChangeArrowheads="1"/>
          </p:cNvSpPr>
          <p:nvPr/>
        </p:nvSpPr>
        <p:spPr bwMode="auto">
          <a:xfrm>
            <a:off x="539552" y="1412776"/>
            <a:ext cx="3887932" cy="461960"/>
          </a:xfrm>
          <a:prstGeom prst="rect">
            <a:avLst/>
          </a:prstGeom>
          <a:noFill/>
          <a:ln w="9525">
            <a:noFill/>
            <a:miter lim="800000"/>
            <a:headEnd/>
            <a:tailEnd/>
          </a:ln>
        </p:spPr>
        <p:txBody>
          <a:bodyPr>
            <a:prstTxWarp prst="textNoShape">
              <a:avLst/>
            </a:prstTxWarp>
            <a:spAutoFit/>
          </a:bodyPr>
          <a:lstStyle/>
          <a:p>
            <a:r>
              <a:rPr lang="en-US" dirty="0">
                <a:latin typeface="Calibri" pitchFamily="-89" charset="0"/>
                <a:ea typeface="Calibri" pitchFamily="-89" charset="0"/>
                <a:cs typeface="Calibri" pitchFamily="-89" charset="0"/>
              </a:rPr>
              <a:t>A1: Amplitude des </a:t>
            </a:r>
            <a:r>
              <a:rPr lang="en-US" dirty="0" err="1">
                <a:latin typeface="Calibri" pitchFamily="-89" charset="0"/>
                <a:ea typeface="Calibri" pitchFamily="-89" charset="0"/>
                <a:cs typeface="Calibri" pitchFamily="-89" charset="0"/>
              </a:rPr>
              <a:t>oralen</a:t>
            </a:r>
            <a:r>
              <a:rPr lang="en-US" dirty="0">
                <a:latin typeface="Calibri" pitchFamily="-89" charset="0"/>
                <a:ea typeface="Calibri" pitchFamily="-89" charset="0"/>
                <a:cs typeface="Calibri" pitchFamily="-89" charset="0"/>
              </a:rPr>
              <a:t> F1 </a:t>
            </a:r>
          </a:p>
        </p:txBody>
      </p:sp>
      <p:sp>
        <p:nvSpPr>
          <p:cNvPr id="24584" name="TextBox 7"/>
          <p:cNvSpPr txBox="1">
            <a:spLocks noChangeArrowheads="1"/>
          </p:cNvSpPr>
          <p:nvPr/>
        </p:nvSpPr>
        <p:spPr bwMode="auto">
          <a:xfrm>
            <a:off x="539552" y="1844824"/>
            <a:ext cx="5111939" cy="461960"/>
          </a:xfrm>
          <a:prstGeom prst="rect">
            <a:avLst/>
          </a:prstGeom>
          <a:noFill/>
          <a:ln w="9525">
            <a:noFill/>
            <a:miter lim="800000"/>
            <a:headEnd/>
            <a:tailEnd/>
          </a:ln>
        </p:spPr>
        <p:txBody>
          <a:bodyPr>
            <a:prstTxWarp prst="textNoShape">
              <a:avLst/>
            </a:prstTxWarp>
            <a:spAutoFit/>
          </a:bodyPr>
          <a:lstStyle/>
          <a:p>
            <a:r>
              <a:rPr lang="en-US" dirty="0">
                <a:latin typeface="Calibri" pitchFamily="-89" charset="0"/>
                <a:ea typeface="Calibri" pitchFamily="-89" charset="0"/>
                <a:cs typeface="Calibri" pitchFamily="-89" charset="0"/>
              </a:rPr>
              <a:t>P0: Amplitude des </a:t>
            </a:r>
            <a:r>
              <a:rPr lang="en-US" dirty="0" err="1">
                <a:latin typeface="Calibri" pitchFamily="-89" charset="0"/>
                <a:ea typeface="Calibri" pitchFamily="-89" charset="0"/>
                <a:cs typeface="Calibri" pitchFamily="-89" charset="0"/>
              </a:rPr>
              <a:t>Nasalformanten</a:t>
            </a:r>
            <a:endParaRPr lang="en-US" dirty="0">
              <a:latin typeface="Calibri" pitchFamily="-89" charset="0"/>
              <a:ea typeface="Calibri" pitchFamily="-89" charset="0"/>
              <a:cs typeface="Calibri" pitchFamily="-89" charset="0"/>
            </a:endParaRPr>
          </a:p>
        </p:txBody>
      </p:sp>
      <p:sp>
        <p:nvSpPr>
          <p:cNvPr id="29703" name="TextBox 8"/>
          <p:cNvSpPr txBox="1">
            <a:spLocks noChangeArrowheads="1"/>
          </p:cNvSpPr>
          <p:nvPr/>
        </p:nvSpPr>
        <p:spPr bwMode="auto">
          <a:xfrm>
            <a:off x="661988" y="5232400"/>
            <a:ext cx="7777162" cy="954088"/>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buFontTx/>
              <a:buAutoNum type="arabicPeriod"/>
              <a:defRPr/>
            </a:pPr>
            <a:r>
              <a:rPr lang="en-US" sz="1400" dirty="0"/>
              <a:t>Chen, M. Y. 1997. Acoustic correlates of English and French nasalized vowels. </a:t>
            </a:r>
            <a:r>
              <a:rPr lang="en-US" sz="1400" i="1" dirty="0"/>
              <a:t>J. </a:t>
            </a:r>
            <a:r>
              <a:rPr lang="en-US" sz="1400" i="1" dirty="0" err="1"/>
              <a:t>Acoust</a:t>
            </a:r>
            <a:r>
              <a:rPr lang="en-US" sz="1400" i="1" dirty="0"/>
              <a:t>. Soc. Am</a:t>
            </a:r>
            <a:r>
              <a:rPr lang="en-US" sz="1400" dirty="0"/>
              <a:t>. 102, 2360-2370. </a:t>
            </a:r>
          </a:p>
          <a:p>
            <a:pPr eaLnBrk="1" hangingPunct="1">
              <a:defRPr/>
            </a:pPr>
            <a:r>
              <a:rPr lang="en-US" sz="1400" dirty="0">
                <a:latin typeface="Calibri" charset="0"/>
                <a:cs typeface="Calibri" charset="0"/>
              </a:rPr>
              <a:t>2. </a:t>
            </a:r>
            <a:r>
              <a:rPr lang="en-US" sz="1400" dirty="0" err="1"/>
              <a:t>Beddor</a:t>
            </a:r>
            <a:r>
              <a:rPr lang="en-US" sz="1400" dirty="0"/>
              <a:t>, P.S. 2015. The relation between language users’ perception and production repertoires. </a:t>
            </a:r>
            <a:r>
              <a:rPr lang="en-US" sz="1400" i="1" dirty="0"/>
              <a:t>Proceedings of the 18th International Congress of Phonetic Sciences</a:t>
            </a:r>
            <a:r>
              <a:rPr lang="en-US" sz="1400" dirty="0"/>
              <a:t>, Glasgow, UK </a:t>
            </a:r>
          </a:p>
        </p:txBody>
      </p:sp>
      <p:sp>
        <p:nvSpPr>
          <p:cNvPr id="3" name="TextBox 2"/>
          <p:cNvSpPr txBox="1"/>
          <p:nvPr/>
        </p:nvSpPr>
        <p:spPr bwMode="auto">
          <a:xfrm>
            <a:off x="395536" y="3717032"/>
            <a:ext cx="8064896" cy="1200328"/>
          </a:xfrm>
          <a:prstGeom prst="rect">
            <a:avLst/>
          </a:prstGeom>
          <a:noFill/>
          <a:ln w="9525">
            <a:noFill/>
            <a:miter lim="800000"/>
            <a:headEnd/>
            <a:tailEnd/>
          </a:ln>
        </p:spPr>
        <p:txBody>
          <a:bodyPr wrap="square" rtlCol="0">
            <a:prstTxWarp prst="textNoShape">
              <a:avLst/>
            </a:prstTxWarp>
            <a:spAutoFit/>
          </a:bodyPr>
          <a:lstStyle/>
          <a:p>
            <a:r>
              <a:rPr lang="en-US" dirty="0" err="1">
                <a:latin typeface="Calibri" pitchFamily="-89" charset="0"/>
                <a:ea typeface="Calibri" pitchFamily="-89" charset="0"/>
                <a:cs typeface="Calibri" pitchFamily="-89" charset="0"/>
              </a:rPr>
              <a:t>d.h</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mit</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zunehmender</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Nasalisierung</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wird</a:t>
            </a:r>
            <a:r>
              <a:rPr lang="en-US" dirty="0">
                <a:latin typeface="Calibri" pitchFamily="-89" charset="0"/>
                <a:ea typeface="Calibri" pitchFamily="-89" charset="0"/>
                <a:cs typeface="Calibri" pitchFamily="-89" charset="0"/>
              </a:rPr>
              <a:t> (A1/P0) </a:t>
            </a:r>
            <a:r>
              <a:rPr lang="en-US" dirty="0" err="1">
                <a:latin typeface="Calibri" pitchFamily="-89" charset="0"/>
                <a:ea typeface="Calibri" pitchFamily="-89" charset="0"/>
                <a:cs typeface="Calibri" pitchFamily="-89" charset="0"/>
              </a:rPr>
              <a:t>oder</a:t>
            </a:r>
            <a:r>
              <a:rPr lang="en-US" dirty="0">
                <a:latin typeface="Calibri" pitchFamily="-89" charset="0"/>
                <a:ea typeface="Calibri" pitchFamily="-89" charset="0"/>
                <a:cs typeface="Calibri" pitchFamily="-89" charset="0"/>
              </a:rPr>
              <a:t> A1 (dB) – P0 (dB) </a:t>
            </a:r>
            <a:r>
              <a:rPr lang="en-US" dirty="0" err="1">
                <a:latin typeface="Calibri" pitchFamily="-89" charset="0"/>
                <a:ea typeface="Calibri" pitchFamily="-89" charset="0"/>
                <a:cs typeface="Calibri" pitchFamily="-89" charset="0"/>
              </a:rPr>
              <a:t>kleiner</a:t>
            </a:r>
            <a:r>
              <a:rPr lang="en-US" dirty="0">
                <a:latin typeface="Calibri" pitchFamily="-89" charset="0"/>
                <a:ea typeface="Calibri" pitchFamily="-89" charset="0"/>
                <a:cs typeface="Calibri" pitchFamily="-89" charset="0"/>
              </a:rPr>
              <a:t> (Chen, 1997</a:t>
            </a:r>
            <a:r>
              <a:rPr lang="en-US" baseline="30000" dirty="0">
                <a:latin typeface="Calibri" pitchFamily="-89" charset="0"/>
                <a:ea typeface="Calibri" pitchFamily="-89" charset="0"/>
                <a:cs typeface="Calibri" pitchFamily="-89" charset="0"/>
              </a:rPr>
              <a:t>1</a:t>
            </a:r>
            <a:r>
              <a:rPr lang="en-US" dirty="0">
                <a:latin typeface="Calibri" pitchFamily="-89" charset="0"/>
                <a:ea typeface="Calibri" pitchFamily="-89" charset="0"/>
                <a:cs typeface="Calibri" pitchFamily="-89" charset="0"/>
              </a:rPr>
              <a:t>; </a:t>
            </a:r>
            <a:r>
              <a:rPr lang="en-US" dirty="0" err="1">
                <a:latin typeface="Calibri" pitchFamily="-89" charset="0"/>
                <a:ea typeface="Calibri" pitchFamily="-89" charset="0"/>
                <a:cs typeface="Calibri" pitchFamily="-89" charset="0"/>
              </a:rPr>
              <a:t>Beddor</a:t>
            </a:r>
            <a:r>
              <a:rPr lang="en-US" dirty="0">
                <a:latin typeface="Calibri" pitchFamily="-89" charset="0"/>
                <a:ea typeface="Calibri" pitchFamily="-89" charset="0"/>
                <a:cs typeface="Calibri" pitchFamily="-89" charset="0"/>
              </a:rPr>
              <a:t>, 2015</a:t>
            </a:r>
            <a:r>
              <a:rPr lang="en-US" baseline="30000" dirty="0">
                <a:latin typeface="Calibri" pitchFamily="-89" charset="0"/>
                <a:ea typeface="Calibri" pitchFamily="-89" charset="0"/>
                <a:cs typeface="Calibri" pitchFamily="-89" charset="0"/>
              </a:rPr>
              <a:t>2</a:t>
            </a:r>
            <a:r>
              <a:rPr lang="en-US" dirty="0">
                <a:latin typeface="Calibri" pitchFamily="-89" charset="0"/>
                <a:ea typeface="Calibri" pitchFamily="-89" charset="0"/>
                <a:cs typeface="Calibri" pitchFamily="-89" charset="0"/>
              </a:rPr>
              <a:t>)</a:t>
            </a:r>
          </a:p>
          <a:p>
            <a:endParaRPr lang="de-DE" dirty="0">
              <a:solidFill>
                <a:srgbClr val="000000"/>
              </a:solidFill>
              <a:latin typeface="Calibri" pitchFamily="-89" charset="0"/>
              <a:ea typeface="Calibri" pitchFamily="-89" charset="0"/>
              <a:cs typeface="Calibri" pitchFamily="-89"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p:cNvPicPr>
          <p:nvPr/>
        </p:nvPicPr>
        <p:blipFill>
          <a:blip r:embed="rId2"/>
          <a:srcRect l="10959" t="8263" r="48473" b="55386"/>
          <a:stretch>
            <a:fillRect/>
          </a:stretch>
        </p:blipFill>
        <p:spPr bwMode="auto">
          <a:xfrm>
            <a:off x="1219200" y="1066800"/>
            <a:ext cx="2667000" cy="1981200"/>
          </a:xfrm>
          <a:prstGeom prst="rect">
            <a:avLst/>
          </a:prstGeom>
          <a:noFill/>
          <a:ln w="9525">
            <a:noFill/>
            <a:miter lim="800000"/>
            <a:headEnd/>
            <a:tailEnd/>
          </a:ln>
        </p:spPr>
      </p:pic>
      <p:pic>
        <p:nvPicPr>
          <p:cNvPr id="21509" name="Picture 7"/>
          <p:cNvPicPr>
            <a:picLocks noChangeAspect="1"/>
          </p:cNvPicPr>
          <p:nvPr/>
        </p:nvPicPr>
        <p:blipFill>
          <a:blip r:embed="rId2"/>
          <a:srcRect l="10959" t="51222" r="48473" b="12427"/>
          <a:stretch>
            <a:fillRect/>
          </a:stretch>
        </p:blipFill>
        <p:spPr bwMode="auto">
          <a:xfrm>
            <a:off x="1295400" y="2971800"/>
            <a:ext cx="2667000" cy="1981200"/>
          </a:xfrm>
          <a:prstGeom prst="rect">
            <a:avLst/>
          </a:prstGeom>
          <a:noFill/>
          <a:ln w="9525">
            <a:noFill/>
            <a:miter lim="800000"/>
            <a:headEnd/>
            <a:tailEnd/>
          </a:ln>
        </p:spPr>
      </p:pic>
      <p:sp>
        <p:nvSpPr>
          <p:cNvPr id="21511" name="TextBox 7"/>
          <p:cNvSpPr txBox="1">
            <a:spLocks noChangeArrowheads="1"/>
          </p:cNvSpPr>
          <p:nvPr/>
        </p:nvSpPr>
        <p:spPr bwMode="auto">
          <a:xfrm>
            <a:off x="323528" y="5013176"/>
            <a:ext cx="3505200" cy="1200328"/>
          </a:xfrm>
          <a:prstGeom prst="rect">
            <a:avLst/>
          </a:prstGeom>
          <a:noFill/>
          <a:ln w="9525">
            <a:noFill/>
            <a:miter lim="800000"/>
            <a:headEnd/>
            <a:tailEnd/>
          </a:ln>
        </p:spPr>
        <p:txBody>
          <a:bodyPr>
            <a:prstTxWarp prst="textNoShape">
              <a:avLst/>
            </a:prstTxWarp>
            <a:spAutoFit/>
          </a:bodyPr>
          <a:lstStyle/>
          <a:p>
            <a:r>
              <a:rPr lang="en-GB" dirty="0">
                <a:latin typeface="Calibri" pitchFamily="-89" charset="0"/>
                <a:ea typeface="Calibri" pitchFamily="-89" charset="0"/>
                <a:cs typeface="Calibri" pitchFamily="-89" charset="0"/>
              </a:rPr>
              <a:t>bet (◻︎) bent (•). </a:t>
            </a:r>
            <a:r>
              <a:rPr lang="en-GB" dirty="0" err="1">
                <a:latin typeface="Calibri" pitchFamily="-89" charset="0"/>
                <a:ea typeface="Calibri" pitchFamily="-89" charset="0"/>
                <a:cs typeface="Calibri" pitchFamily="-89" charset="0"/>
              </a:rPr>
              <a:t>Kleinere</a:t>
            </a:r>
            <a:r>
              <a:rPr lang="en-GB" dirty="0">
                <a:latin typeface="Calibri" pitchFamily="-89" charset="0"/>
                <a:ea typeface="Calibri" pitchFamily="-89" charset="0"/>
                <a:cs typeface="Calibri" pitchFamily="-89" charset="0"/>
              </a:rPr>
              <a:t> A1-P0 = </a:t>
            </a:r>
            <a:r>
              <a:rPr lang="en-GB" dirty="0" err="1">
                <a:latin typeface="Calibri" pitchFamily="-89" charset="0"/>
                <a:ea typeface="Calibri" pitchFamily="-89" charset="0"/>
                <a:cs typeface="Calibri" pitchFamily="-89" charset="0"/>
              </a:rPr>
              <a:t>mehr</a:t>
            </a:r>
            <a:r>
              <a:rPr lang="en-GB" dirty="0">
                <a:latin typeface="Calibri" pitchFamily="-89" charset="0"/>
                <a:ea typeface="Calibri" pitchFamily="-89" charset="0"/>
                <a:cs typeface="Calibri" pitchFamily="-89" charset="0"/>
              </a:rPr>
              <a:t> </a:t>
            </a:r>
            <a:r>
              <a:rPr lang="en-GB" dirty="0" err="1">
                <a:latin typeface="Calibri" pitchFamily="-89" charset="0"/>
                <a:ea typeface="Calibri" pitchFamily="-89" charset="0"/>
                <a:cs typeface="Calibri" pitchFamily="-89" charset="0"/>
              </a:rPr>
              <a:t>Koartikulation</a:t>
            </a:r>
            <a:endParaRPr lang="en-GB" dirty="0">
              <a:latin typeface="Calibri" pitchFamily="-89" charset="0"/>
              <a:ea typeface="Calibri" pitchFamily="-89" charset="0"/>
              <a:cs typeface="Calibri" pitchFamily="-89" charset="0"/>
            </a:endParaRPr>
          </a:p>
        </p:txBody>
      </p:sp>
      <p:sp>
        <p:nvSpPr>
          <p:cNvPr id="11" name="TextBox 10"/>
          <p:cNvSpPr txBox="1"/>
          <p:nvPr/>
        </p:nvSpPr>
        <p:spPr bwMode="auto">
          <a:xfrm>
            <a:off x="-2315" y="1124744"/>
            <a:ext cx="1979712" cy="461665"/>
          </a:xfrm>
          <a:prstGeom prst="rect">
            <a:avLst/>
          </a:prstGeom>
          <a:noFill/>
          <a:ln w="9525">
            <a:noFill/>
            <a:miter lim="800000"/>
            <a:headEnd/>
            <a:tailEnd/>
          </a:ln>
        </p:spPr>
        <p:txBody>
          <a:bodyPr wrap="square">
            <a:prstTxWarp prst="textNoShape">
              <a:avLst/>
            </a:prstTxWarp>
            <a:spAutoFit/>
          </a:bodyPr>
          <a:lstStyle/>
          <a:p>
            <a:pPr>
              <a:defRPr/>
            </a:pPr>
            <a:r>
              <a:rPr lang="en-GB" dirty="0" err="1">
                <a:solidFill>
                  <a:schemeClr val="tx1">
                    <a:lumMod val="65000"/>
                    <a:lumOff val="35000"/>
                  </a:schemeClr>
                </a:solidFill>
                <a:latin typeface="Calibri" pitchFamily="-111" charset="0"/>
                <a:ea typeface="Calibri" pitchFamily="-111" charset="0"/>
                <a:cs typeface="Calibri" pitchFamily="-111" charset="0"/>
              </a:rPr>
              <a:t>Koartikulation</a:t>
            </a:r>
            <a:endParaRPr lang="en-GB" dirty="0">
              <a:solidFill>
                <a:schemeClr val="tx1">
                  <a:lumMod val="65000"/>
                  <a:lumOff val="35000"/>
                </a:schemeClr>
              </a:solidFill>
              <a:latin typeface="Calibri" pitchFamily="-111" charset="0"/>
              <a:ea typeface="Calibri" pitchFamily="-111" charset="0"/>
              <a:cs typeface="Calibri" pitchFamily="-111" charset="0"/>
            </a:endParaRPr>
          </a:p>
        </p:txBody>
      </p:sp>
      <p:sp>
        <p:nvSpPr>
          <p:cNvPr id="21513" name="TextBox 11"/>
          <p:cNvSpPr txBox="1">
            <a:spLocks noChangeArrowheads="1"/>
          </p:cNvSpPr>
          <p:nvPr/>
        </p:nvSpPr>
        <p:spPr bwMode="auto">
          <a:xfrm>
            <a:off x="304800" y="1828800"/>
            <a:ext cx="802774" cy="461665"/>
          </a:xfrm>
          <a:prstGeom prst="rect">
            <a:avLst/>
          </a:prstGeom>
          <a:noFill/>
          <a:ln w="9525">
            <a:noFill/>
            <a:miter lim="800000"/>
            <a:headEnd/>
            <a:tailEnd/>
          </a:ln>
        </p:spPr>
        <p:txBody>
          <a:bodyPr wrap="none">
            <a:prstTxWarp prst="textNoShape">
              <a:avLst/>
            </a:prstTxWarp>
            <a:spAutoFit/>
          </a:bodyPr>
          <a:lstStyle/>
          <a:p>
            <a:r>
              <a:rPr lang="en-GB" dirty="0">
                <a:solidFill>
                  <a:srgbClr val="595959"/>
                </a:solidFill>
                <a:latin typeface="Calibri" pitchFamily="-89" charset="0"/>
                <a:ea typeface="Calibri" pitchFamily="-89" charset="0"/>
                <a:cs typeface="Calibri" pitchFamily="-89" charset="0"/>
              </a:rPr>
              <a:t>stark</a:t>
            </a:r>
          </a:p>
        </p:txBody>
      </p:sp>
      <p:sp>
        <p:nvSpPr>
          <p:cNvPr id="21514" name="TextBox 12"/>
          <p:cNvSpPr txBox="1">
            <a:spLocks noChangeArrowheads="1"/>
          </p:cNvSpPr>
          <p:nvPr/>
        </p:nvSpPr>
        <p:spPr bwMode="auto">
          <a:xfrm>
            <a:off x="381000" y="3581400"/>
            <a:ext cx="1256173" cy="461665"/>
          </a:xfrm>
          <a:prstGeom prst="rect">
            <a:avLst/>
          </a:prstGeom>
          <a:noFill/>
          <a:ln w="9525">
            <a:noFill/>
            <a:miter lim="800000"/>
            <a:headEnd/>
            <a:tailEnd/>
          </a:ln>
        </p:spPr>
        <p:txBody>
          <a:bodyPr wrap="none">
            <a:prstTxWarp prst="textNoShape">
              <a:avLst/>
            </a:prstTxWarp>
            <a:spAutoFit/>
          </a:bodyPr>
          <a:lstStyle/>
          <a:p>
            <a:r>
              <a:rPr lang="en-GB" dirty="0" err="1">
                <a:solidFill>
                  <a:srgbClr val="595959"/>
                </a:solidFill>
                <a:latin typeface="Calibri" pitchFamily="-89" charset="0"/>
                <a:ea typeface="Calibri" pitchFamily="-89" charset="0"/>
                <a:cs typeface="Calibri" pitchFamily="-89" charset="0"/>
              </a:rPr>
              <a:t>schwach</a:t>
            </a:r>
            <a:endParaRPr lang="en-GB" dirty="0">
              <a:solidFill>
                <a:srgbClr val="595959"/>
              </a:solidFill>
              <a:latin typeface="Calibri" pitchFamily="-89" charset="0"/>
              <a:ea typeface="Calibri" pitchFamily="-89" charset="0"/>
              <a:cs typeface="Calibri" pitchFamily="-89" charset="0"/>
            </a:endParaRPr>
          </a:p>
        </p:txBody>
      </p:sp>
      <p:grpSp>
        <p:nvGrpSpPr>
          <p:cNvPr id="3" name="Group 2"/>
          <p:cNvGrpSpPr/>
          <p:nvPr/>
        </p:nvGrpSpPr>
        <p:grpSpPr>
          <a:xfrm>
            <a:off x="4495800" y="838200"/>
            <a:ext cx="4756720" cy="5543728"/>
            <a:chOff x="4495800" y="838200"/>
            <a:chExt cx="4756720" cy="5543728"/>
          </a:xfrm>
        </p:grpSpPr>
        <p:pic>
          <p:nvPicPr>
            <p:cNvPr id="21507" name="Picture 5"/>
            <p:cNvPicPr>
              <a:picLocks noChangeAspect="1"/>
            </p:cNvPicPr>
            <p:nvPr/>
          </p:nvPicPr>
          <p:blipFill>
            <a:blip r:embed="rId2"/>
            <a:srcRect l="50369" t="51222" r="6850" b="12427"/>
            <a:stretch>
              <a:fillRect/>
            </a:stretch>
          </p:blipFill>
          <p:spPr bwMode="auto">
            <a:xfrm>
              <a:off x="4495800" y="3048000"/>
              <a:ext cx="2813050" cy="1981200"/>
            </a:xfrm>
            <a:prstGeom prst="rect">
              <a:avLst/>
            </a:prstGeom>
            <a:noFill/>
            <a:ln w="9525">
              <a:noFill/>
              <a:miter lim="800000"/>
              <a:headEnd/>
              <a:tailEnd/>
            </a:ln>
          </p:spPr>
        </p:pic>
        <p:pic>
          <p:nvPicPr>
            <p:cNvPr id="21508" name="Picture 6"/>
            <p:cNvPicPr>
              <a:picLocks noChangeAspect="1"/>
            </p:cNvPicPr>
            <p:nvPr/>
          </p:nvPicPr>
          <p:blipFill>
            <a:blip r:embed="rId2"/>
            <a:srcRect l="51527" t="8263" r="6850" b="55386"/>
            <a:stretch>
              <a:fillRect/>
            </a:stretch>
          </p:blipFill>
          <p:spPr bwMode="auto">
            <a:xfrm>
              <a:off x="4648200" y="1066800"/>
              <a:ext cx="2736850" cy="1981200"/>
            </a:xfrm>
            <a:prstGeom prst="rect">
              <a:avLst/>
            </a:prstGeom>
            <a:noFill/>
            <a:ln w="9525">
              <a:noFill/>
              <a:miter lim="800000"/>
              <a:headEnd/>
              <a:tailEnd/>
            </a:ln>
          </p:spPr>
        </p:pic>
        <p:sp>
          <p:nvSpPr>
            <p:cNvPr id="21510" name="TextBox 5"/>
            <p:cNvSpPr txBox="1">
              <a:spLocks noChangeArrowheads="1"/>
            </p:cNvSpPr>
            <p:nvPr/>
          </p:nvSpPr>
          <p:spPr bwMode="auto">
            <a:xfrm>
              <a:off x="4724400" y="5181600"/>
              <a:ext cx="3736032" cy="1200328"/>
            </a:xfrm>
            <a:prstGeom prst="rect">
              <a:avLst/>
            </a:prstGeom>
            <a:noFill/>
            <a:ln w="9525">
              <a:noFill/>
              <a:miter lim="800000"/>
              <a:headEnd/>
              <a:tailEnd/>
            </a:ln>
          </p:spPr>
          <p:txBody>
            <a:bodyPr wrap="square">
              <a:prstTxWarp prst="textNoShape">
                <a:avLst/>
              </a:prstTxWarp>
              <a:spAutoFit/>
            </a:bodyPr>
            <a:lstStyle/>
            <a:p>
              <a:r>
                <a:rPr lang="en-GB" dirty="0">
                  <a:latin typeface="Calibri" pitchFamily="-89" charset="0"/>
                  <a:ea typeface="Calibri" pitchFamily="-89" charset="0"/>
                  <a:cs typeface="Calibri" pitchFamily="-89" charset="0"/>
                </a:rPr>
                <a:t>Fixation on bent </a:t>
              </a:r>
              <a:r>
                <a:rPr lang="en-GB" dirty="0" err="1">
                  <a:latin typeface="Calibri" pitchFamily="-89" charset="0"/>
                  <a:ea typeface="Calibri" pitchFamily="-89" charset="0"/>
                  <a:cs typeface="Calibri" pitchFamily="-89" charset="0"/>
                </a:rPr>
                <a:t>vs</a:t>
              </a:r>
              <a:r>
                <a:rPr lang="en-GB" dirty="0">
                  <a:latin typeface="Calibri" pitchFamily="-89" charset="0"/>
                  <a:ea typeface="Calibri" pitchFamily="-89" charset="0"/>
                  <a:cs typeface="Calibri" pitchFamily="-89" charset="0"/>
                </a:rPr>
                <a:t> bet when /n/ </a:t>
              </a:r>
              <a:r>
                <a:rPr lang="en-GB" dirty="0" err="1">
                  <a:latin typeface="Calibri" pitchFamily="-89" charset="0"/>
                  <a:ea typeface="Calibri" pitchFamily="-89" charset="0"/>
                  <a:cs typeface="Calibri" pitchFamily="-89" charset="0"/>
                </a:rPr>
                <a:t>getilgt</a:t>
              </a:r>
              <a:r>
                <a:rPr lang="en-GB" dirty="0">
                  <a:latin typeface="Calibri" pitchFamily="-89" charset="0"/>
                  <a:ea typeface="Calibri" pitchFamily="-89" charset="0"/>
                  <a:cs typeface="Calibri" pitchFamily="-89" charset="0"/>
                </a:rPr>
                <a:t> </a:t>
              </a:r>
              <a:r>
                <a:rPr lang="en-GB" dirty="0" err="1">
                  <a:latin typeface="Calibri" pitchFamily="-89" charset="0"/>
                  <a:ea typeface="Calibri" pitchFamily="-89" charset="0"/>
                  <a:cs typeface="Calibri" pitchFamily="-89" charset="0"/>
                </a:rPr>
                <a:t>wurde</a:t>
              </a:r>
              <a:r>
                <a:rPr lang="en-GB" dirty="0">
                  <a:latin typeface="Calibri" pitchFamily="-89" charset="0"/>
                  <a:ea typeface="Calibri" pitchFamily="-89" charset="0"/>
                  <a:cs typeface="Calibri" pitchFamily="-89" charset="0"/>
                </a:rPr>
                <a:t> (+) </a:t>
              </a:r>
              <a:r>
                <a:rPr lang="en-GB" dirty="0" err="1">
                  <a:latin typeface="Calibri" pitchFamily="-89" charset="0"/>
                  <a:ea typeface="Calibri" pitchFamily="-89" charset="0"/>
                  <a:cs typeface="Calibri" pitchFamily="-89" charset="0"/>
                </a:rPr>
                <a:t>oder</a:t>
              </a:r>
              <a:r>
                <a:rPr lang="en-GB" dirty="0">
                  <a:latin typeface="Calibri" pitchFamily="-89" charset="0"/>
                  <a:ea typeface="Calibri" pitchFamily="-89" charset="0"/>
                  <a:cs typeface="Calibri" pitchFamily="-89" charset="0"/>
                </a:rPr>
                <a:t> </a:t>
              </a:r>
              <a:r>
                <a:rPr lang="en-GB" dirty="0" err="1">
                  <a:latin typeface="Calibri" pitchFamily="-89" charset="0"/>
                  <a:ea typeface="Calibri" pitchFamily="-89" charset="0"/>
                  <a:cs typeface="Calibri" pitchFamily="-89" charset="0"/>
                </a:rPr>
                <a:t>nicht</a:t>
              </a:r>
              <a:r>
                <a:rPr lang="en-GB" dirty="0">
                  <a:latin typeface="Calibri" pitchFamily="-89" charset="0"/>
                  <a:ea typeface="Calibri" pitchFamily="-89" charset="0"/>
                  <a:cs typeface="Calibri" pitchFamily="-89" charset="0"/>
                </a:rPr>
                <a:t>(•). </a:t>
              </a:r>
            </a:p>
          </p:txBody>
        </p:sp>
        <p:sp>
          <p:nvSpPr>
            <p:cNvPr id="14" name="TextBox 13"/>
            <p:cNvSpPr txBox="1"/>
            <p:nvPr/>
          </p:nvSpPr>
          <p:spPr bwMode="auto">
            <a:xfrm>
              <a:off x="7467600" y="838200"/>
              <a:ext cx="1676400" cy="830997"/>
            </a:xfrm>
            <a:prstGeom prst="rect">
              <a:avLst/>
            </a:prstGeom>
            <a:noFill/>
            <a:ln w="9525">
              <a:noFill/>
              <a:miter lim="800000"/>
              <a:headEnd/>
              <a:tailEnd/>
            </a:ln>
          </p:spPr>
          <p:txBody>
            <a:bodyPr wrap="square">
              <a:prstTxWarp prst="textNoShape">
                <a:avLst/>
              </a:prstTxWarp>
              <a:spAutoFit/>
            </a:bodyPr>
            <a:lstStyle/>
            <a:p>
              <a:pPr>
                <a:defRPr/>
              </a:pPr>
              <a:r>
                <a:rPr lang="en-GB" dirty="0">
                  <a:solidFill>
                    <a:schemeClr val="tx1">
                      <a:lumMod val="65000"/>
                      <a:lumOff val="35000"/>
                    </a:schemeClr>
                  </a:solidFill>
                  <a:latin typeface="Calibri" pitchFamily="-111" charset="0"/>
                  <a:ea typeface="Calibri" pitchFamily="-111" charset="0"/>
                  <a:cs typeface="Calibri" pitchFamily="-111" charset="0"/>
                </a:rPr>
                <a:t>Fixation auf bent?</a:t>
              </a:r>
            </a:p>
          </p:txBody>
        </p:sp>
        <p:sp>
          <p:nvSpPr>
            <p:cNvPr id="21516" name="TextBox 14"/>
            <p:cNvSpPr txBox="1">
              <a:spLocks noChangeArrowheads="1"/>
            </p:cNvSpPr>
            <p:nvPr/>
          </p:nvSpPr>
          <p:spPr bwMode="auto">
            <a:xfrm>
              <a:off x="7467600" y="1676400"/>
              <a:ext cx="1676400" cy="830997"/>
            </a:xfrm>
            <a:prstGeom prst="rect">
              <a:avLst/>
            </a:prstGeom>
            <a:noFill/>
            <a:ln w="9525">
              <a:noFill/>
              <a:miter lim="800000"/>
              <a:headEnd/>
              <a:tailEnd/>
            </a:ln>
          </p:spPr>
          <p:txBody>
            <a:bodyPr>
              <a:prstTxWarp prst="textNoShape">
                <a:avLst/>
              </a:prstTxWarp>
              <a:spAutoFit/>
            </a:bodyPr>
            <a:lstStyle/>
            <a:p>
              <a:r>
                <a:rPr lang="en-GB" dirty="0">
                  <a:solidFill>
                    <a:srgbClr val="595959"/>
                  </a:solidFill>
                  <a:latin typeface="Calibri" pitchFamily="-89" charset="0"/>
                  <a:ea typeface="Calibri" pitchFamily="-89" charset="0"/>
                  <a:cs typeface="Calibri" pitchFamily="-89" charset="0"/>
                </a:rPr>
                <a:t>in </a:t>
              </a:r>
              <a:r>
                <a:rPr lang="en-GB" dirty="0" err="1">
                  <a:solidFill>
                    <a:srgbClr val="595959"/>
                  </a:solidFill>
                  <a:latin typeface="Calibri" pitchFamily="-89" charset="0"/>
                  <a:ea typeface="Calibri" pitchFamily="-89" charset="0"/>
                  <a:cs typeface="Calibri" pitchFamily="-89" charset="0"/>
                </a:rPr>
                <a:t>beiden</a:t>
              </a:r>
              <a:r>
                <a:rPr lang="en-GB" dirty="0">
                  <a:solidFill>
                    <a:srgbClr val="595959"/>
                  </a:solidFill>
                  <a:latin typeface="Calibri" pitchFamily="-89" charset="0"/>
                  <a:ea typeface="Calibri" pitchFamily="-89" charset="0"/>
                  <a:cs typeface="Calibri" pitchFamily="-89" charset="0"/>
                </a:rPr>
                <a:t> </a:t>
              </a:r>
              <a:r>
                <a:rPr lang="en-GB" dirty="0" err="1">
                  <a:solidFill>
                    <a:srgbClr val="595959"/>
                  </a:solidFill>
                  <a:latin typeface="Calibri" pitchFamily="-89" charset="0"/>
                  <a:ea typeface="Calibri" pitchFamily="-89" charset="0"/>
                  <a:cs typeface="Calibri" pitchFamily="-89" charset="0"/>
                </a:rPr>
                <a:t>Fällen</a:t>
              </a:r>
              <a:endParaRPr lang="en-GB" dirty="0">
                <a:solidFill>
                  <a:srgbClr val="595959"/>
                </a:solidFill>
                <a:latin typeface="Calibri" pitchFamily="-89" charset="0"/>
                <a:ea typeface="Calibri" pitchFamily="-89" charset="0"/>
                <a:cs typeface="Calibri" pitchFamily="-89" charset="0"/>
              </a:endParaRPr>
            </a:p>
          </p:txBody>
        </p:sp>
        <p:sp>
          <p:nvSpPr>
            <p:cNvPr id="21517" name="TextBox 15"/>
            <p:cNvSpPr txBox="1">
              <a:spLocks noChangeArrowheads="1"/>
            </p:cNvSpPr>
            <p:nvPr/>
          </p:nvSpPr>
          <p:spPr bwMode="auto">
            <a:xfrm>
              <a:off x="7236296" y="3352800"/>
              <a:ext cx="2016224" cy="1200328"/>
            </a:xfrm>
            <a:prstGeom prst="rect">
              <a:avLst/>
            </a:prstGeom>
            <a:noFill/>
            <a:ln w="9525">
              <a:noFill/>
              <a:miter lim="800000"/>
              <a:headEnd/>
              <a:tailEnd/>
            </a:ln>
          </p:spPr>
          <p:txBody>
            <a:bodyPr wrap="square">
              <a:prstTxWarp prst="textNoShape">
                <a:avLst/>
              </a:prstTxWarp>
              <a:spAutoFit/>
            </a:bodyPr>
            <a:lstStyle/>
            <a:p>
              <a:r>
                <a:rPr lang="en-GB" dirty="0" err="1">
                  <a:solidFill>
                    <a:srgbClr val="595959"/>
                  </a:solidFill>
                  <a:latin typeface="Calibri" pitchFamily="-89" charset="0"/>
                  <a:ea typeface="Calibri" pitchFamily="-89" charset="0"/>
                  <a:cs typeface="Calibri" pitchFamily="-89" charset="0"/>
                </a:rPr>
                <a:t>nur</a:t>
              </a:r>
              <a:r>
                <a:rPr lang="en-GB" dirty="0">
                  <a:solidFill>
                    <a:srgbClr val="595959"/>
                  </a:solidFill>
                  <a:latin typeface="Calibri" pitchFamily="-89" charset="0"/>
                  <a:ea typeface="Calibri" pitchFamily="-89" charset="0"/>
                  <a:cs typeface="Calibri" pitchFamily="-89" charset="0"/>
                </a:rPr>
                <a:t> </a:t>
              </a:r>
              <a:r>
                <a:rPr lang="en-GB" dirty="0" err="1">
                  <a:solidFill>
                    <a:srgbClr val="595959"/>
                  </a:solidFill>
                  <a:latin typeface="Calibri" pitchFamily="-89" charset="0"/>
                  <a:ea typeface="Calibri" pitchFamily="-89" charset="0"/>
                  <a:cs typeface="Calibri" pitchFamily="-89" charset="0"/>
                </a:rPr>
                <a:t>wenn</a:t>
              </a:r>
              <a:r>
                <a:rPr lang="en-GB" dirty="0">
                  <a:solidFill>
                    <a:srgbClr val="595959"/>
                  </a:solidFill>
                  <a:latin typeface="Calibri" pitchFamily="-89" charset="0"/>
                  <a:ea typeface="Calibri" pitchFamily="-89" charset="0"/>
                  <a:cs typeface="Calibri" pitchFamily="-89" charset="0"/>
                </a:rPr>
                <a:t> /n/ </a:t>
              </a:r>
              <a:r>
                <a:rPr lang="en-GB" dirty="0" err="1">
                  <a:solidFill>
                    <a:srgbClr val="595959"/>
                  </a:solidFill>
                  <a:latin typeface="Calibri" pitchFamily="-89" charset="0"/>
                  <a:ea typeface="Calibri" pitchFamily="-89" charset="0"/>
                  <a:cs typeface="Calibri" pitchFamily="-89" charset="0"/>
                </a:rPr>
                <a:t>vorhanden</a:t>
              </a:r>
              <a:r>
                <a:rPr lang="en-GB" dirty="0">
                  <a:solidFill>
                    <a:srgbClr val="595959"/>
                  </a:solidFill>
                  <a:latin typeface="Calibri" pitchFamily="-89" charset="0"/>
                  <a:ea typeface="Calibri" pitchFamily="-89" charset="0"/>
                  <a:cs typeface="Calibri" pitchFamily="-89" charset="0"/>
                </a:rPr>
                <a:t> war</a:t>
              </a:r>
            </a:p>
          </p:txBody>
        </p:sp>
      </p:grpSp>
      <p:sp>
        <p:nvSpPr>
          <p:cNvPr id="21518" name="TextBox 16"/>
          <p:cNvSpPr txBox="1">
            <a:spLocks noChangeArrowheads="1"/>
          </p:cNvSpPr>
          <p:nvPr/>
        </p:nvSpPr>
        <p:spPr bwMode="auto">
          <a:xfrm>
            <a:off x="3886200" y="1752600"/>
            <a:ext cx="762000" cy="461963"/>
          </a:xfrm>
          <a:prstGeom prst="rect">
            <a:avLst/>
          </a:prstGeom>
          <a:noFill/>
          <a:ln w="9525">
            <a:noFill/>
            <a:miter lim="800000"/>
            <a:headEnd/>
            <a:tailEnd/>
          </a:ln>
        </p:spPr>
        <p:txBody>
          <a:bodyPr>
            <a:prstTxWarp prst="textNoShape">
              <a:avLst/>
            </a:prstTxWarp>
            <a:spAutoFit/>
          </a:bodyPr>
          <a:lstStyle/>
          <a:p>
            <a:r>
              <a:rPr lang="en-GB">
                <a:latin typeface="Calibri" pitchFamily="-89" charset="0"/>
                <a:ea typeface="Calibri" pitchFamily="-89" charset="0"/>
                <a:cs typeface="Calibri" pitchFamily="-89" charset="0"/>
              </a:rPr>
              <a:t>E07</a:t>
            </a:r>
          </a:p>
        </p:txBody>
      </p:sp>
      <p:sp>
        <p:nvSpPr>
          <p:cNvPr id="21519" name="TextBox 17"/>
          <p:cNvSpPr txBox="1">
            <a:spLocks noChangeArrowheads="1"/>
          </p:cNvSpPr>
          <p:nvPr/>
        </p:nvSpPr>
        <p:spPr bwMode="auto">
          <a:xfrm>
            <a:off x="3962400" y="3733800"/>
            <a:ext cx="762000" cy="461963"/>
          </a:xfrm>
          <a:prstGeom prst="rect">
            <a:avLst/>
          </a:prstGeom>
          <a:noFill/>
          <a:ln w="9525">
            <a:noFill/>
            <a:miter lim="800000"/>
            <a:headEnd/>
            <a:tailEnd/>
          </a:ln>
        </p:spPr>
        <p:txBody>
          <a:bodyPr>
            <a:prstTxWarp prst="textNoShape">
              <a:avLst/>
            </a:prstTxWarp>
            <a:spAutoFit/>
          </a:bodyPr>
          <a:lstStyle/>
          <a:p>
            <a:r>
              <a:rPr lang="en-GB">
                <a:latin typeface="Calibri" pitchFamily="-89" charset="0"/>
                <a:ea typeface="Calibri" pitchFamily="-89" charset="0"/>
                <a:cs typeface="Calibri" pitchFamily="-89" charset="0"/>
              </a:rPr>
              <a:t>E02</a:t>
            </a:r>
          </a:p>
        </p:txBody>
      </p:sp>
      <p:sp>
        <p:nvSpPr>
          <p:cNvPr id="19" name="Rectangle 1"/>
          <p:cNvSpPr>
            <a:spLocks/>
          </p:cNvSpPr>
          <p:nvPr/>
        </p:nvSpPr>
        <p:spPr bwMode="auto">
          <a:xfrm>
            <a:off x="0" y="0"/>
            <a:ext cx="9144000" cy="54868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en-US" dirty="0" err="1">
                <a:latin typeface="Calibri"/>
                <a:cs typeface="Calibri"/>
              </a:rPr>
              <a:t>Beziehung</a:t>
            </a:r>
            <a:r>
              <a:rPr lang="en-US" dirty="0">
                <a:latin typeface="Calibri"/>
                <a:cs typeface="Calibri"/>
              </a:rPr>
              <a:t> </a:t>
            </a:r>
            <a:r>
              <a:rPr lang="en-US" dirty="0" err="1">
                <a:latin typeface="Calibri"/>
                <a:cs typeface="Calibri"/>
              </a:rPr>
              <a:t>zwischen</a:t>
            </a:r>
            <a:r>
              <a:rPr lang="en-US" dirty="0">
                <a:latin typeface="Calibri"/>
                <a:cs typeface="Calibri"/>
              </a:rPr>
              <a:t> der </a:t>
            </a:r>
            <a:r>
              <a:rPr lang="en-US" dirty="0" err="1">
                <a:latin typeface="Calibri"/>
                <a:cs typeface="Calibri"/>
              </a:rPr>
              <a:t>Produktion</a:t>
            </a:r>
            <a:r>
              <a:rPr lang="en-US" dirty="0">
                <a:latin typeface="Calibri"/>
                <a:cs typeface="Calibri"/>
              </a:rPr>
              <a:t> und </a:t>
            </a:r>
            <a:r>
              <a:rPr lang="en-US" dirty="0" err="1">
                <a:latin typeface="Calibri"/>
                <a:cs typeface="Calibri"/>
              </a:rPr>
              <a:t>Perzeption</a:t>
            </a:r>
            <a:r>
              <a:rPr lang="en-US" dirty="0">
                <a:latin typeface="Calibri"/>
                <a:cs typeface="Calibri"/>
              </a:rPr>
              <a:t> der </a:t>
            </a:r>
            <a:r>
              <a:rPr lang="en-US" dirty="0" err="1">
                <a:latin typeface="Calibri"/>
                <a:cs typeface="Calibri"/>
              </a:rPr>
              <a:t>Koartikulation</a:t>
            </a:r>
            <a:endParaRPr lang="en-US" dirty="0">
              <a:latin typeface="Calibri"/>
              <a:cs typeface="Calibri"/>
            </a:endParaRPr>
          </a:p>
        </p:txBody>
      </p:sp>
      <p:sp>
        <p:nvSpPr>
          <p:cNvPr id="21521" name="TextBox 19"/>
          <p:cNvSpPr txBox="1">
            <a:spLocks noChangeArrowheads="1"/>
          </p:cNvSpPr>
          <p:nvPr/>
        </p:nvSpPr>
        <p:spPr bwMode="auto">
          <a:xfrm>
            <a:off x="2133600" y="762000"/>
            <a:ext cx="1574319" cy="461665"/>
          </a:xfrm>
          <a:prstGeom prst="rect">
            <a:avLst/>
          </a:prstGeom>
          <a:noFill/>
          <a:ln w="9525">
            <a:noFill/>
            <a:miter lim="800000"/>
            <a:headEnd/>
            <a:tailEnd/>
          </a:ln>
        </p:spPr>
        <p:txBody>
          <a:bodyPr wrap="none">
            <a:prstTxWarp prst="textNoShape">
              <a:avLst/>
            </a:prstTxWarp>
            <a:spAutoFit/>
          </a:bodyPr>
          <a:lstStyle/>
          <a:p>
            <a:r>
              <a:rPr lang="en-GB" dirty="0" err="1">
                <a:solidFill>
                  <a:srgbClr val="0000FF"/>
                </a:solidFill>
                <a:latin typeface="Calibri" pitchFamily="-89" charset="0"/>
                <a:ea typeface="Calibri" pitchFamily="-89" charset="0"/>
                <a:cs typeface="Calibri" pitchFamily="-89" charset="0"/>
              </a:rPr>
              <a:t>Produktion</a:t>
            </a:r>
            <a:endParaRPr lang="en-GB" dirty="0">
              <a:solidFill>
                <a:srgbClr val="0000FF"/>
              </a:solidFill>
              <a:latin typeface="Calibri" pitchFamily="-89" charset="0"/>
              <a:ea typeface="Calibri" pitchFamily="-89" charset="0"/>
              <a:cs typeface="Calibri" pitchFamily="-89" charset="0"/>
            </a:endParaRPr>
          </a:p>
        </p:txBody>
      </p:sp>
      <p:sp>
        <p:nvSpPr>
          <p:cNvPr id="21522" name="TextBox 20"/>
          <p:cNvSpPr txBox="1">
            <a:spLocks noChangeArrowheads="1"/>
          </p:cNvSpPr>
          <p:nvPr/>
        </p:nvSpPr>
        <p:spPr bwMode="auto">
          <a:xfrm>
            <a:off x="5029200" y="762000"/>
            <a:ext cx="1538252" cy="461665"/>
          </a:xfrm>
          <a:prstGeom prst="rect">
            <a:avLst/>
          </a:prstGeom>
          <a:noFill/>
          <a:ln w="9525">
            <a:noFill/>
            <a:miter lim="800000"/>
            <a:headEnd/>
            <a:tailEnd/>
          </a:ln>
        </p:spPr>
        <p:txBody>
          <a:bodyPr wrap="none">
            <a:prstTxWarp prst="textNoShape">
              <a:avLst/>
            </a:prstTxWarp>
            <a:spAutoFit/>
          </a:bodyPr>
          <a:lstStyle/>
          <a:p>
            <a:r>
              <a:rPr lang="en-GB" dirty="0" err="1">
                <a:solidFill>
                  <a:srgbClr val="0000FF"/>
                </a:solidFill>
                <a:latin typeface="Calibri" pitchFamily="-89" charset="0"/>
                <a:ea typeface="Calibri" pitchFamily="-89" charset="0"/>
                <a:cs typeface="Calibri" pitchFamily="-89" charset="0"/>
              </a:rPr>
              <a:t>Perzeption</a:t>
            </a:r>
            <a:endParaRPr lang="en-GB" dirty="0">
              <a:solidFill>
                <a:srgbClr val="0000FF"/>
              </a:solidFill>
              <a:latin typeface="Calibri" pitchFamily="-89" charset="0"/>
              <a:ea typeface="Calibri" pitchFamily="-89" charset="0"/>
              <a:cs typeface="Calibri" pitchFamily="-89" charset="0"/>
            </a:endParaRPr>
          </a:p>
        </p:txBody>
      </p:sp>
      <p:sp>
        <p:nvSpPr>
          <p:cNvPr id="21523" name="TextBox 20"/>
          <p:cNvSpPr txBox="1">
            <a:spLocks noChangeArrowheads="1"/>
          </p:cNvSpPr>
          <p:nvPr/>
        </p:nvSpPr>
        <p:spPr bwMode="auto">
          <a:xfrm rot="-5400000">
            <a:off x="304800" y="2819400"/>
            <a:ext cx="1031875" cy="460375"/>
          </a:xfrm>
          <a:prstGeom prst="rect">
            <a:avLst/>
          </a:prstGeom>
          <a:noFill/>
          <a:ln w="9525">
            <a:noFill/>
            <a:miter lim="800000"/>
            <a:headEnd/>
            <a:tailEnd/>
          </a:ln>
        </p:spPr>
        <p:txBody>
          <a:bodyPr wrap="none">
            <a:prstTxWarp prst="textNoShape">
              <a:avLst/>
            </a:prstTxWarp>
            <a:spAutoFit/>
          </a:bodyPr>
          <a:lstStyle/>
          <a:p>
            <a:r>
              <a:rPr lang="en-GB">
                <a:latin typeface="Calibri" pitchFamily="-89" charset="0"/>
                <a:ea typeface="Calibri" pitchFamily="-89" charset="0"/>
                <a:cs typeface="Calibri" pitchFamily="-89" charset="0"/>
              </a:rPr>
              <a:t>A1-P0</a:t>
            </a:r>
            <a:r>
              <a:rPr lang="en-GB" baseline="30000">
                <a:latin typeface="Calibri" pitchFamily="-89" charset="0"/>
                <a:ea typeface="Calibri" pitchFamily="-89" charset="0"/>
                <a:cs typeface="Calibri" pitchFamily="-89" charset="0"/>
              </a:rPr>
              <a:t>1</a:t>
            </a:r>
          </a:p>
        </p:txBody>
      </p:sp>
      <p:sp>
        <p:nvSpPr>
          <p:cNvPr id="21524" name="TextBox 21"/>
          <p:cNvSpPr txBox="1">
            <a:spLocks noChangeArrowheads="1"/>
          </p:cNvSpPr>
          <p:nvPr/>
        </p:nvSpPr>
        <p:spPr bwMode="auto">
          <a:xfrm>
            <a:off x="0" y="6519863"/>
            <a:ext cx="9144000" cy="338137"/>
          </a:xfrm>
          <a:prstGeom prst="rect">
            <a:avLst/>
          </a:prstGeom>
          <a:noFill/>
          <a:ln w="9525">
            <a:noFill/>
            <a:miter lim="800000"/>
            <a:headEnd/>
            <a:tailEnd/>
          </a:ln>
        </p:spPr>
        <p:txBody>
          <a:bodyPr>
            <a:prstTxWarp prst="textNoShape">
              <a:avLst/>
            </a:prstTxWarp>
            <a:spAutoFit/>
          </a:bodyPr>
          <a:lstStyle/>
          <a:p>
            <a:r>
              <a:rPr lang="en-GB" sz="1600">
                <a:latin typeface="Calibri" pitchFamily="-89" charset="0"/>
                <a:ea typeface="Calibri" pitchFamily="-89" charset="0"/>
                <a:cs typeface="Calibri" pitchFamily="-89" charset="0"/>
              </a:rPr>
              <a:t>A1-P0: </a:t>
            </a:r>
            <a:r>
              <a:rPr lang="en-US" sz="1600">
                <a:latin typeface="Calibri" pitchFamily="-89" charset="0"/>
                <a:ea typeface="Calibri" pitchFamily="-89" charset="0"/>
                <a:cs typeface="Calibri" pitchFamily="-89" charset="0"/>
              </a:rPr>
              <a:t>Amplitude of F1 - Amplitude of low frequency nasal formant (Chen, 1997, </a:t>
            </a:r>
            <a:r>
              <a:rPr lang="en-US" sz="1600" i="1">
                <a:latin typeface="Calibri" pitchFamily="-89" charset="0"/>
                <a:ea typeface="Calibri" pitchFamily="-89" charset="0"/>
                <a:cs typeface="Calibri" pitchFamily="-89" charset="0"/>
              </a:rPr>
              <a:t>JASA, </a:t>
            </a:r>
            <a:r>
              <a:rPr lang="en-US" sz="1600">
                <a:latin typeface="Calibri" pitchFamily="-89" charset="0"/>
                <a:ea typeface="Calibri" pitchFamily="-89" charset="0"/>
                <a:cs typeface="Calibri" pitchFamily="-89" charset="0"/>
              </a:rPr>
              <a:t>102, 2360-2370).</a:t>
            </a:r>
            <a:endParaRPr lang="en-GB" sz="1600">
              <a:latin typeface="Calibri" pitchFamily="-89" charset="0"/>
              <a:ea typeface="Calibri" pitchFamily="-89" charset="0"/>
              <a:cs typeface="Calibri" pitchFamily="-89" charset="0"/>
            </a:endParaRPr>
          </a:p>
        </p:txBody>
      </p:sp>
      <p:sp>
        <p:nvSpPr>
          <p:cNvPr id="2" name="TextBox 1"/>
          <p:cNvSpPr txBox="1"/>
          <p:nvPr/>
        </p:nvSpPr>
        <p:spPr bwMode="auto">
          <a:xfrm>
            <a:off x="3635896" y="476672"/>
            <a:ext cx="1526079"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2 Sprecher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2"/>
          <a:srcRect/>
          <a:stretch>
            <a:fillRect/>
          </a:stretch>
        </p:blipFill>
        <p:spPr bwMode="auto">
          <a:xfrm>
            <a:off x="1981531" y="1772816"/>
            <a:ext cx="5112568" cy="4518757"/>
          </a:xfrm>
          <a:prstGeom prst="rect">
            <a:avLst/>
          </a:prstGeom>
          <a:noFill/>
          <a:ln w="9525">
            <a:noFill/>
            <a:miter lim="800000"/>
            <a:headEnd/>
            <a:tailEnd/>
          </a:ln>
        </p:spPr>
      </p:pic>
      <p:sp>
        <p:nvSpPr>
          <p:cNvPr id="22533" name="TextBox 7"/>
          <p:cNvSpPr txBox="1">
            <a:spLocks noChangeArrowheads="1"/>
          </p:cNvSpPr>
          <p:nvPr/>
        </p:nvSpPr>
        <p:spPr bwMode="auto">
          <a:xfrm>
            <a:off x="5149883" y="4581129"/>
            <a:ext cx="1945704" cy="1200328"/>
          </a:xfrm>
          <a:prstGeom prst="rect">
            <a:avLst/>
          </a:prstGeom>
          <a:noFill/>
          <a:ln w="9525">
            <a:noFill/>
            <a:miter lim="800000"/>
            <a:headEnd/>
            <a:tailEnd/>
          </a:ln>
        </p:spPr>
        <p:txBody>
          <a:bodyPr wrap="square">
            <a:prstTxWarp prst="textNoShape">
              <a:avLst/>
            </a:prstTxWarp>
            <a:spAutoFit/>
          </a:bodyPr>
          <a:lstStyle/>
          <a:p>
            <a:r>
              <a:rPr lang="en-GB" dirty="0">
                <a:latin typeface="Calibri" pitchFamily="-89" charset="0"/>
                <a:ea typeface="Calibri" pitchFamily="-89" charset="0"/>
                <a:cs typeface="Calibri" pitchFamily="-89" charset="0"/>
              </a:rPr>
              <a:t>2. </a:t>
            </a:r>
            <a:r>
              <a:rPr lang="en-GB" dirty="0" err="1">
                <a:latin typeface="Calibri" pitchFamily="-89" charset="0"/>
                <a:ea typeface="Calibri" pitchFamily="-89" charset="0"/>
                <a:cs typeface="Calibri" pitchFamily="-89" charset="0"/>
              </a:rPr>
              <a:t>Kaum</a:t>
            </a:r>
            <a:r>
              <a:rPr lang="en-GB" dirty="0">
                <a:latin typeface="Calibri" pitchFamily="-89" charset="0"/>
                <a:ea typeface="Calibri" pitchFamily="-89" charset="0"/>
                <a:cs typeface="Calibri" pitchFamily="-89" charset="0"/>
              </a:rPr>
              <a:t> </a:t>
            </a:r>
            <a:r>
              <a:rPr lang="en-GB" dirty="0" err="1">
                <a:latin typeface="Calibri" pitchFamily="-89" charset="0"/>
                <a:ea typeface="Calibri" pitchFamily="-89" charset="0"/>
                <a:cs typeface="Calibri" pitchFamily="-89" charset="0"/>
              </a:rPr>
              <a:t>Teilnehmer</a:t>
            </a:r>
            <a:r>
              <a:rPr lang="en-GB" dirty="0">
                <a:latin typeface="Calibri" pitchFamily="-89" charset="0"/>
                <a:ea typeface="Calibri" pitchFamily="-89" charset="0"/>
                <a:cs typeface="Calibri" pitchFamily="-89" charset="0"/>
              </a:rPr>
              <a:t> </a:t>
            </a:r>
            <a:r>
              <a:rPr lang="en-GB" dirty="0" err="1">
                <a:latin typeface="Calibri" pitchFamily="-89" charset="0"/>
                <a:ea typeface="Calibri" pitchFamily="-89" charset="0"/>
                <a:cs typeface="Calibri" pitchFamily="-89" charset="0"/>
              </a:rPr>
              <a:t>hier</a:t>
            </a:r>
            <a:endParaRPr lang="en-GB" dirty="0">
              <a:latin typeface="Calibri" pitchFamily="-89" charset="0"/>
              <a:ea typeface="Calibri" pitchFamily="-89" charset="0"/>
              <a:cs typeface="Calibri" pitchFamily="-89" charset="0"/>
            </a:endParaRPr>
          </a:p>
        </p:txBody>
      </p:sp>
      <p:sp>
        <p:nvSpPr>
          <p:cNvPr id="22534" name="TextBox 8"/>
          <p:cNvSpPr txBox="1">
            <a:spLocks noChangeArrowheads="1"/>
          </p:cNvSpPr>
          <p:nvPr/>
        </p:nvSpPr>
        <p:spPr bwMode="auto">
          <a:xfrm>
            <a:off x="2773619" y="1988841"/>
            <a:ext cx="1766664" cy="1200328"/>
          </a:xfrm>
          <a:prstGeom prst="rect">
            <a:avLst/>
          </a:prstGeom>
          <a:noFill/>
          <a:ln w="9525">
            <a:noFill/>
            <a:miter lim="800000"/>
            <a:headEnd/>
            <a:tailEnd/>
          </a:ln>
        </p:spPr>
        <p:txBody>
          <a:bodyPr wrap="square">
            <a:prstTxWarp prst="textNoShape">
              <a:avLst/>
            </a:prstTxWarp>
            <a:spAutoFit/>
          </a:bodyPr>
          <a:lstStyle/>
          <a:p>
            <a:r>
              <a:rPr lang="en-GB" dirty="0">
                <a:latin typeface="Calibri" pitchFamily="-89" charset="0"/>
                <a:ea typeface="Calibri" pitchFamily="-89" charset="0"/>
                <a:cs typeface="Calibri" pitchFamily="-89" charset="0"/>
              </a:rPr>
              <a:t>1. </a:t>
            </a:r>
            <a:r>
              <a:rPr lang="en-GB" dirty="0" err="1">
                <a:latin typeface="Calibri" pitchFamily="-89" charset="0"/>
                <a:ea typeface="Calibri" pitchFamily="-89" charset="0"/>
                <a:cs typeface="Calibri" pitchFamily="-89" charset="0"/>
              </a:rPr>
              <a:t>Einige</a:t>
            </a:r>
            <a:r>
              <a:rPr lang="en-GB" dirty="0">
                <a:latin typeface="Calibri" pitchFamily="-89" charset="0"/>
                <a:ea typeface="Calibri" pitchFamily="-89" charset="0"/>
                <a:cs typeface="Calibri" pitchFamily="-89" charset="0"/>
              </a:rPr>
              <a:t> </a:t>
            </a:r>
            <a:r>
              <a:rPr lang="en-GB" dirty="0" err="1">
                <a:latin typeface="Calibri" pitchFamily="-89" charset="0"/>
                <a:ea typeface="Calibri" pitchFamily="-89" charset="0"/>
                <a:cs typeface="Calibri" pitchFamily="-89" charset="0"/>
              </a:rPr>
              <a:t>Teilnehmer</a:t>
            </a:r>
            <a:r>
              <a:rPr lang="en-GB" dirty="0">
                <a:latin typeface="Calibri" pitchFamily="-89" charset="0"/>
                <a:ea typeface="Calibri" pitchFamily="-89" charset="0"/>
                <a:cs typeface="Calibri" pitchFamily="-89" charset="0"/>
              </a:rPr>
              <a:t> </a:t>
            </a:r>
            <a:r>
              <a:rPr lang="en-GB" dirty="0" err="1">
                <a:latin typeface="Calibri" pitchFamily="-89" charset="0"/>
                <a:ea typeface="Calibri" pitchFamily="-89" charset="0"/>
                <a:cs typeface="Calibri" pitchFamily="-89" charset="0"/>
              </a:rPr>
              <a:t>hier</a:t>
            </a:r>
            <a:endParaRPr lang="en-GB" dirty="0">
              <a:latin typeface="Calibri" pitchFamily="-89" charset="0"/>
              <a:ea typeface="Calibri" pitchFamily="-89" charset="0"/>
              <a:cs typeface="Calibri" pitchFamily="-89" charset="0"/>
            </a:endParaRPr>
          </a:p>
        </p:txBody>
      </p:sp>
      <p:sp>
        <p:nvSpPr>
          <p:cNvPr id="8" name="Rectangle 1"/>
          <p:cNvSpPr>
            <a:spLocks/>
          </p:cNvSpPr>
          <p:nvPr/>
        </p:nvSpPr>
        <p:spPr bwMode="auto">
          <a:xfrm>
            <a:off x="222093" y="0"/>
            <a:ext cx="8892480" cy="47667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en-US" dirty="0" err="1">
                <a:latin typeface="Calibri"/>
                <a:cs typeface="Calibri"/>
              </a:rPr>
              <a:t>Lautwandel</a:t>
            </a:r>
            <a:r>
              <a:rPr lang="en-US" dirty="0">
                <a:latin typeface="Calibri"/>
                <a:cs typeface="Calibri"/>
              </a:rPr>
              <a:t>, </a:t>
            </a:r>
            <a:r>
              <a:rPr lang="en-US" dirty="0" err="1">
                <a:latin typeface="Calibri"/>
                <a:cs typeface="Calibri"/>
              </a:rPr>
              <a:t>Koartikulation</a:t>
            </a:r>
            <a:r>
              <a:rPr lang="en-US" dirty="0">
                <a:latin typeface="Calibri"/>
                <a:cs typeface="Calibri"/>
              </a:rPr>
              <a:t> in der </a:t>
            </a:r>
            <a:r>
              <a:rPr lang="en-US" dirty="0" err="1">
                <a:latin typeface="Calibri"/>
                <a:cs typeface="Calibri"/>
              </a:rPr>
              <a:t>Sprachperzeption</a:t>
            </a:r>
            <a:r>
              <a:rPr lang="en-US" dirty="0">
                <a:latin typeface="Calibri"/>
                <a:cs typeface="Calibri"/>
              </a:rPr>
              <a:t> und -</a:t>
            </a:r>
            <a:r>
              <a:rPr lang="en-US" dirty="0" err="1">
                <a:latin typeface="Calibri"/>
                <a:cs typeface="Calibri"/>
              </a:rPr>
              <a:t>Produktion</a:t>
            </a:r>
            <a:endParaRPr lang="en-US" dirty="0">
              <a:latin typeface="Calibri"/>
              <a:cs typeface="Calibri"/>
            </a:endParaRPr>
          </a:p>
        </p:txBody>
      </p:sp>
      <p:sp>
        <p:nvSpPr>
          <p:cNvPr id="3" name="TextBox 2"/>
          <p:cNvSpPr txBox="1"/>
          <p:nvPr/>
        </p:nvSpPr>
        <p:spPr bwMode="auto">
          <a:xfrm>
            <a:off x="12328" y="3068961"/>
            <a:ext cx="2736304" cy="1200328"/>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Wichtigkeit der </a:t>
            </a:r>
            <a:r>
              <a:rPr lang="de-DE" dirty="0" err="1">
                <a:solidFill>
                  <a:srgbClr val="000000"/>
                </a:solidFill>
                <a:latin typeface="Calibri" pitchFamily="-89" charset="0"/>
                <a:ea typeface="Calibri" pitchFamily="-89" charset="0"/>
                <a:cs typeface="Calibri" pitchFamily="-89" charset="0"/>
              </a:rPr>
              <a:t>Vokalnasalisierung</a:t>
            </a:r>
            <a:r>
              <a:rPr lang="de-DE" dirty="0">
                <a:solidFill>
                  <a:srgbClr val="000000"/>
                </a:solidFill>
                <a:latin typeface="Calibri" pitchFamily="-89" charset="0"/>
                <a:ea typeface="Calibri" pitchFamily="-89" charset="0"/>
                <a:cs typeface="Calibri" pitchFamily="-89" charset="0"/>
              </a:rPr>
              <a:t> in der Perzeption</a:t>
            </a:r>
          </a:p>
        </p:txBody>
      </p:sp>
      <p:sp>
        <p:nvSpPr>
          <p:cNvPr id="4" name="TextBox 3"/>
          <p:cNvSpPr txBox="1"/>
          <p:nvPr/>
        </p:nvSpPr>
        <p:spPr bwMode="auto">
          <a:xfrm>
            <a:off x="1837515" y="6165305"/>
            <a:ext cx="6372200" cy="461665"/>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Stärke der </a:t>
            </a:r>
            <a:r>
              <a:rPr lang="de-DE" dirty="0" err="1">
                <a:solidFill>
                  <a:srgbClr val="000000"/>
                </a:solidFill>
                <a:latin typeface="Calibri" pitchFamily="-89" charset="0"/>
                <a:ea typeface="Calibri" pitchFamily="-89" charset="0"/>
                <a:cs typeface="Calibri" pitchFamily="-89" charset="0"/>
              </a:rPr>
              <a:t>Vokalnasalisierung</a:t>
            </a:r>
            <a:r>
              <a:rPr lang="de-DE" dirty="0">
                <a:solidFill>
                  <a:srgbClr val="000000"/>
                </a:solidFill>
                <a:latin typeface="Calibri" pitchFamily="-89" charset="0"/>
                <a:ea typeface="Calibri" pitchFamily="-89" charset="0"/>
                <a:cs typeface="Calibri" pitchFamily="-89" charset="0"/>
              </a:rPr>
              <a:t> in der Produktion</a:t>
            </a:r>
          </a:p>
        </p:txBody>
      </p:sp>
      <p:sp>
        <p:nvSpPr>
          <p:cNvPr id="6" name="TextBox 5"/>
          <p:cNvSpPr txBox="1"/>
          <p:nvPr/>
        </p:nvSpPr>
        <p:spPr bwMode="auto">
          <a:xfrm>
            <a:off x="32379" y="548680"/>
            <a:ext cx="9144000" cy="1200328"/>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Es gibt Teilnehmer, die sehr stark auf die </a:t>
            </a:r>
            <a:r>
              <a:rPr lang="de-DE" dirty="0" err="1">
                <a:solidFill>
                  <a:srgbClr val="000000"/>
                </a:solidFill>
                <a:latin typeface="Calibri" pitchFamily="-89" charset="0"/>
                <a:ea typeface="Calibri" pitchFamily="-89" charset="0"/>
                <a:cs typeface="Calibri" pitchFamily="-89" charset="0"/>
              </a:rPr>
              <a:t>Nasalisierung</a:t>
            </a:r>
            <a:r>
              <a:rPr lang="de-DE" dirty="0">
                <a:solidFill>
                  <a:srgbClr val="000000"/>
                </a:solidFill>
                <a:latin typeface="Calibri" pitchFamily="-89" charset="0"/>
                <a:ea typeface="Calibri" pitchFamily="-89" charset="0"/>
                <a:cs typeface="Calibri" pitchFamily="-89" charset="0"/>
              </a:rPr>
              <a:t> im Vokal reagierten, auch wenn sie </a:t>
            </a:r>
            <a:r>
              <a:rPr lang="de-DE" dirty="0" err="1">
                <a:solidFill>
                  <a:srgbClr val="000000"/>
                </a:solidFill>
                <a:latin typeface="Calibri" pitchFamily="-89" charset="0"/>
                <a:ea typeface="Calibri" pitchFamily="-89" charset="0"/>
                <a:cs typeface="Calibri" pitchFamily="-89" charset="0"/>
              </a:rPr>
              <a:t>Vokalnasalisierung</a:t>
            </a:r>
            <a:r>
              <a:rPr lang="de-DE" dirty="0">
                <a:solidFill>
                  <a:srgbClr val="000000"/>
                </a:solidFill>
                <a:latin typeface="Calibri" pitchFamily="-89" charset="0"/>
                <a:ea typeface="Calibri" pitchFamily="-89" charset="0"/>
                <a:cs typeface="Calibri" pitchFamily="-89" charset="0"/>
              </a:rPr>
              <a:t> selber kaum produzieren = 1.  Aber kaum Teilnehmer in der anderen Richtung = 2.</a:t>
            </a:r>
          </a:p>
        </p:txBody>
      </p:sp>
      <p:sp>
        <p:nvSpPr>
          <p:cNvPr id="9" name="TextBox 8"/>
          <p:cNvSpPr txBox="1"/>
          <p:nvPr/>
        </p:nvSpPr>
        <p:spPr bwMode="auto">
          <a:xfrm>
            <a:off x="3203848" y="3284984"/>
            <a:ext cx="3598912" cy="830997"/>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Die Mehrheit = wie E07</a:t>
            </a:r>
          </a:p>
          <a:p>
            <a:r>
              <a:rPr lang="de-DE" dirty="0">
                <a:solidFill>
                  <a:srgbClr val="000000"/>
                </a:solidFill>
                <a:latin typeface="Calibri" pitchFamily="-89" charset="0"/>
                <a:ea typeface="Calibri" pitchFamily="-89" charset="0"/>
                <a:cs typeface="Calibri" pitchFamily="-89" charset="0"/>
              </a:rPr>
              <a:t>und E02 in der letzten Folie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BBD7B3C-43AE-8B43-BD9C-2D6BA031C4F2}"/>
              </a:ext>
            </a:extLst>
          </p:cNvPr>
          <p:cNvSpPr>
            <a:spLocks/>
          </p:cNvSpPr>
          <p:nvPr/>
        </p:nvSpPr>
        <p:spPr bwMode="auto">
          <a:xfrm>
            <a:off x="2339752" y="187740"/>
            <a:ext cx="3939150" cy="47667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de-DE" dirty="0">
                <a:latin typeface="Calibri"/>
                <a:cs typeface="Calibri"/>
              </a:rPr>
              <a:t>Lautwandel und H&amp;H Theorie</a:t>
            </a:r>
          </a:p>
        </p:txBody>
      </p:sp>
      <p:sp>
        <p:nvSpPr>
          <p:cNvPr id="6" name="TextBox 5">
            <a:extLst>
              <a:ext uri="{FF2B5EF4-FFF2-40B4-BE49-F238E27FC236}">
                <a16:creationId xmlns:a16="http://schemas.microsoft.com/office/drawing/2014/main" id="{FC084A05-6C01-634F-BB78-33D0D91A09D2}"/>
              </a:ext>
            </a:extLst>
          </p:cNvPr>
          <p:cNvSpPr txBox="1"/>
          <p:nvPr/>
        </p:nvSpPr>
        <p:spPr bwMode="auto">
          <a:xfrm>
            <a:off x="395536" y="799977"/>
            <a:ext cx="8136904" cy="1569660"/>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Ein Sprecher berechnet inwiefern der Hörer 'top-down' Verarbeitung einsetzen kann, und hyper- oder hypoartikuliert dementsprechend die Sprache (</a:t>
            </a:r>
            <a:r>
              <a:rPr lang="de-DE" dirty="0" err="1">
                <a:solidFill>
                  <a:srgbClr val="000000"/>
                </a:solidFill>
                <a:latin typeface="Calibri" pitchFamily="-89" charset="0"/>
                <a:ea typeface="Calibri" pitchFamily="-89" charset="0"/>
                <a:cs typeface="Calibri" pitchFamily="-89" charset="0"/>
              </a:rPr>
              <a:t>zB</a:t>
            </a:r>
            <a:r>
              <a:rPr lang="de-DE" dirty="0">
                <a:solidFill>
                  <a:srgbClr val="000000"/>
                </a:solidFill>
                <a:latin typeface="Calibri" pitchFamily="-89" charset="0"/>
                <a:ea typeface="Calibri" pitchFamily="-89" charset="0"/>
                <a:cs typeface="Calibri" pitchFamily="-89" charset="0"/>
              </a:rPr>
              <a:t> Hypo- bei vielen Funktionswörtern; Hyper- wenn man jemanden vorstellt).</a:t>
            </a:r>
          </a:p>
        </p:txBody>
      </p:sp>
      <p:sp>
        <p:nvSpPr>
          <p:cNvPr id="7" name="TextBox 6">
            <a:extLst>
              <a:ext uri="{FF2B5EF4-FFF2-40B4-BE49-F238E27FC236}">
                <a16:creationId xmlns:a16="http://schemas.microsoft.com/office/drawing/2014/main" id="{9AB659D4-37C5-144B-8F6B-CBAE18E2C416}"/>
              </a:ext>
            </a:extLst>
          </p:cNvPr>
          <p:cNvSpPr txBox="1"/>
          <p:nvPr/>
        </p:nvSpPr>
        <p:spPr bwMode="auto">
          <a:xfrm>
            <a:off x="-35195" y="2577386"/>
            <a:ext cx="3744416" cy="2308324"/>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(a) In hypoartikulierter Sprache ('was Modus'): Einsatz von top-down Verarbeitung, wenig Aufmerksamkeit auf das Sprachsignal. </a:t>
            </a:r>
          </a:p>
        </p:txBody>
      </p:sp>
      <p:sp>
        <p:nvSpPr>
          <p:cNvPr id="8" name="TextBox 7">
            <a:extLst>
              <a:ext uri="{FF2B5EF4-FFF2-40B4-BE49-F238E27FC236}">
                <a16:creationId xmlns:a16="http://schemas.microsoft.com/office/drawing/2014/main" id="{0EDAF13F-BE1E-7249-B063-7762C3DC8933}"/>
              </a:ext>
            </a:extLst>
          </p:cNvPr>
          <p:cNvSpPr txBox="1"/>
          <p:nvPr/>
        </p:nvSpPr>
        <p:spPr bwMode="auto">
          <a:xfrm>
            <a:off x="4932039" y="2577386"/>
            <a:ext cx="4032450" cy="2308324"/>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(b) In hyperartikulierter Sprache (wie Modus): eher </a:t>
            </a:r>
            <a:r>
              <a:rPr lang="de-DE" dirty="0" err="1">
                <a:solidFill>
                  <a:srgbClr val="000000"/>
                </a:solidFill>
                <a:latin typeface="Calibri" pitchFamily="-89" charset="0"/>
                <a:ea typeface="Calibri" pitchFamily="-89" charset="0"/>
                <a:cs typeface="Calibri" pitchFamily="-89" charset="0"/>
              </a:rPr>
              <a:t>Bottom-up</a:t>
            </a:r>
            <a:r>
              <a:rPr lang="de-DE" dirty="0">
                <a:solidFill>
                  <a:srgbClr val="000000"/>
                </a:solidFill>
                <a:latin typeface="Calibri" pitchFamily="-89" charset="0"/>
                <a:ea typeface="Calibri" pitchFamily="-89" charset="0"/>
                <a:cs typeface="Calibri" pitchFamily="-89" charset="0"/>
              </a:rPr>
              <a:t> Verarbeitung, der Hörer schenkt dem Sprachsignal viel Aufmerksamkeit</a:t>
            </a:r>
          </a:p>
        </p:txBody>
      </p:sp>
      <p:sp>
        <p:nvSpPr>
          <p:cNvPr id="9" name="TextBox 8">
            <a:extLst>
              <a:ext uri="{FF2B5EF4-FFF2-40B4-BE49-F238E27FC236}">
                <a16:creationId xmlns:a16="http://schemas.microsoft.com/office/drawing/2014/main" id="{53FEFA9E-0242-7D4E-BEB6-0806B7F018DC}"/>
              </a:ext>
            </a:extLst>
          </p:cNvPr>
          <p:cNvSpPr txBox="1"/>
          <p:nvPr/>
        </p:nvSpPr>
        <p:spPr bwMode="auto">
          <a:xfrm>
            <a:off x="488372" y="5301208"/>
            <a:ext cx="8136904" cy="1200329"/>
          </a:xfrm>
          <a:prstGeom prst="rect">
            <a:avLst/>
          </a:prstGeom>
          <a:noFill/>
          <a:ln w="9525">
            <a:noFill/>
            <a:miter lim="800000"/>
            <a:headEnd/>
            <a:tailEnd/>
          </a:ln>
        </p:spPr>
        <p:txBody>
          <a:bodyPr wrap="square" rtlCol="0">
            <a:prstTxWarp prst="textNoShape">
              <a:avLst/>
            </a:prstTxWarp>
            <a:spAutoFit/>
          </a:bodyPr>
          <a:lstStyle/>
          <a:p>
            <a:r>
              <a:rPr lang="de-DE" dirty="0">
                <a:solidFill>
                  <a:srgbClr val="3366FF"/>
                </a:solidFill>
                <a:latin typeface="Calibri" pitchFamily="-89" charset="0"/>
                <a:ea typeface="Calibri" pitchFamily="-89" charset="0"/>
                <a:cs typeface="Calibri" pitchFamily="-89" charset="0"/>
              </a:rPr>
              <a:t>Lautwandel</a:t>
            </a:r>
            <a:r>
              <a:rPr lang="de-DE" dirty="0">
                <a:solidFill>
                  <a:srgbClr val="000000"/>
                </a:solidFill>
                <a:latin typeface="Calibri" pitchFamily="-89" charset="0"/>
                <a:ea typeface="Calibri" pitchFamily="-89" charset="0"/>
                <a:cs typeface="Calibri" pitchFamily="-89" charset="0"/>
              </a:rPr>
              <a:t>: wenn ausnahmsweise das wie-Modus in (a) eingesetzt wird, kann eine neue </a:t>
            </a:r>
            <a:r>
              <a:rPr lang="de-DE" dirty="0" err="1">
                <a:solidFill>
                  <a:srgbClr val="000000"/>
                </a:solidFill>
                <a:latin typeface="Calibri" pitchFamily="-89" charset="0"/>
                <a:ea typeface="Calibri" pitchFamily="-89" charset="0"/>
                <a:cs typeface="Calibri" pitchFamily="-89" charset="0"/>
              </a:rPr>
              <a:t>Ausprachevariante</a:t>
            </a:r>
            <a:r>
              <a:rPr lang="de-DE" dirty="0">
                <a:solidFill>
                  <a:srgbClr val="000000"/>
                </a:solidFill>
                <a:latin typeface="Calibri" pitchFamily="-89" charset="0"/>
                <a:ea typeface="Calibri" pitchFamily="-89" charset="0"/>
                <a:cs typeface="Calibri" pitchFamily="-89" charset="0"/>
              </a:rPr>
              <a:t> eines Wortes dem Lexikon hinzugefügt werden.</a:t>
            </a:r>
          </a:p>
        </p:txBody>
      </p:sp>
      <p:sp>
        <p:nvSpPr>
          <p:cNvPr id="10" name="TextBox 9">
            <a:extLst>
              <a:ext uri="{FF2B5EF4-FFF2-40B4-BE49-F238E27FC236}">
                <a16:creationId xmlns:a16="http://schemas.microsoft.com/office/drawing/2014/main" id="{2B30E052-1623-8D41-A4D5-27754BA55FAB}"/>
              </a:ext>
            </a:extLst>
          </p:cNvPr>
          <p:cNvSpPr txBox="1"/>
          <p:nvPr/>
        </p:nvSpPr>
        <p:spPr bwMode="auto">
          <a:xfrm>
            <a:off x="3131840" y="3198167"/>
            <a:ext cx="1524776"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3366FF"/>
                </a:solidFill>
                <a:latin typeface="Calibri" pitchFamily="-89" charset="0"/>
                <a:ea typeface="Calibri" pitchFamily="-89" charset="0"/>
                <a:cs typeface="Calibri" pitchFamily="-89" charset="0"/>
              </a:rPr>
              <a:t>Perzeption</a:t>
            </a:r>
          </a:p>
        </p:txBody>
      </p:sp>
      <p:sp>
        <p:nvSpPr>
          <p:cNvPr id="11" name="TextBox 10">
            <a:extLst>
              <a:ext uri="{FF2B5EF4-FFF2-40B4-BE49-F238E27FC236}">
                <a16:creationId xmlns:a16="http://schemas.microsoft.com/office/drawing/2014/main" id="{7F7975E7-CE8E-304E-BE67-7BE081ACF39F}"/>
              </a:ext>
            </a:extLst>
          </p:cNvPr>
          <p:cNvSpPr txBox="1"/>
          <p:nvPr/>
        </p:nvSpPr>
        <p:spPr bwMode="auto">
          <a:xfrm>
            <a:off x="395536" y="426076"/>
            <a:ext cx="1566454"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3366FF"/>
                </a:solidFill>
                <a:latin typeface="Calibri" pitchFamily="-89" charset="0"/>
                <a:ea typeface="Calibri" pitchFamily="-89" charset="0"/>
                <a:cs typeface="Calibri" pitchFamily="-89" charset="0"/>
              </a:rPr>
              <a:t>Produktion</a:t>
            </a:r>
          </a:p>
        </p:txBody>
      </p:sp>
    </p:spTree>
    <p:extLst>
      <p:ext uri="{BB962C8B-B14F-4D97-AF65-F5344CB8AC3E}">
        <p14:creationId xmlns:p14="http://schemas.microsoft.com/office/powerpoint/2010/main" val="2519009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C9BD999-0E7B-F14B-AE05-A5545DFE6C58}"/>
              </a:ext>
            </a:extLst>
          </p:cNvPr>
          <p:cNvSpPr>
            <a:spLocks/>
          </p:cNvSpPr>
          <p:nvPr/>
        </p:nvSpPr>
        <p:spPr bwMode="auto">
          <a:xfrm>
            <a:off x="2339752" y="187740"/>
            <a:ext cx="3939150" cy="47667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de-DE" dirty="0">
                <a:latin typeface="Calibri"/>
                <a:cs typeface="Calibri"/>
              </a:rPr>
              <a:t>Lautwandel und H&amp;H Theorie</a:t>
            </a:r>
          </a:p>
        </p:txBody>
      </p:sp>
      <p:sp>
        <p:nvSpPr>
          <p:cNvPr id="5" name="TextBox 4">
            <a:extLst>
              <a:ext uri="{FF2B5EF4-FFF2-40B4-BE49-F238E27FC236}">
                <a16:creationId xmlns:a16="http://schemas.microsoft.com/office/drawing/2014/main" id="{FF972135-414E-F249-8B60-8BD4D427BE4D}"/>
              </a:ext>
            </a:extLst>
          </p:cNvPr>
          <p:cNvSpPr txBox="1"/>
          <p:nvPr/>
        </p:nvSpPr>
        <p:spPr bwMode="auto">
          <a:xfrm>
            <a:off x="356084" y="4918107"/>
            <a:ext cx="8424936" cy="1569660"/>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Laut </a:t>
            </a:r>
            <a:r>
              <a:rPr lang="de-DE" dirty="0" err="1">
                <a:solidFill>
                  <a:srgbClr val="000000"/>
                </a:solidFill>
                <a:latin typeface="Calibri" pitchFamily="-89" charset="0"/>
                <a:ea typeface="Calibri" pitchFamily="-89" charset="0"/>
                <a:cs typeface="Calibri" pitchFamily="-89" charset="0"/>
              </a:rPr>
              <a:t>Trudgill</a:t>
            </a:r>
            <a:r>
              <a:rPr lang="de-DE" dirty="0">
                <a:solidFill>
                  <a:srgbClr val="000000"/>
                </a:solidFill>
                <a:latin typeface="Calibri" pitchFamily="-89" charset="0"/>
                <a:ea typeface="Calibri" pitchFamily="-89" charset="0"/>
                <a:cs typeface="Calibri" pitchFamily="-89" charset="0"/>
              </a:rPr>
              <a:t> (2011) entwickeln isolierte Sprachen mit einer kleiner Bevölkerung über einen langen Zeitraum oft eine komplexe Phonologie (weil so oft hypoartikuliert werden kann – vor allem wenn sich fast alle in der Gemeinschaft gut kennen).</a:t>
            </a:r>
          </a:p>
        </p:txBody>
      </p:sp>
      <p:sp>
        <p:nvSpPr>
          <p:cNvPr id="6" name="TextBox 5">
            <a:extLst>
              <a:ext uri="{FF2B5EF4-FFF2-40B4-BE49-F238E27FC236}">
                <a16:creationId xmlns:a16="http://schemas.microsoft.com/office/drawing/2014/main" id="{A9F5E961-0C8F-F142-9FC4-8745918464A2}"/>
              </a:ext>
            </a:extLst>
          </p:cNvPr>
          <p:cNvSpPr txBox="1"/>
          <p:nvPr/>
        </p:nvSpPr>
        <p:spPr bwMode="auto">
          <a:xfrm>
            <a:off x="356084" y="4434877"/>
            <a:ext cx="5472608" cy="461665"/>
          </a:xfrm>
          <a:prstGeom prst="rect">
            <a:avLst/>
          </a:prstGeom>
          <a:noFill/>
          <a:ln w="9525">
            <a:noFill/>
            <a:miter lim="800000"/>
            <a:headEnd/>
            <a:tailEnd/>
          </a:ln>
        </p:spPr>
        <p:txBody>
          <a:bodyPr wrap="square" rtlCol="0">
            <a:prstTxWarp prst="textNoShape">
              <a:avLst/>
            </a:prstTxWarp>
            <a:spAutoFit/>
          </a:bodyPr>
          <a:lstStyle/>
          <a:p>
            <a:r>
              <a:rPr lang="de-DE" dirty="0">
                <a:solidFill>
                  <a:srgbClr val="3366FF"/>
                </a:solidFill>
                <a:latin typeface="Calibri" pitchFamily="-89" charset="0"/>
                <a:ea typeface="Calibri" pitchFamily="-89" charset="0"/>
                <a:cs typeface="Calibri" pitchFamily="-89" charset="0"/>
              </a:rPr>
              <a:t>Soziolinguistische Typologie</a:t>
            </a:r>
          </a:p>
        </p:txBody>
      </p:sp>
      <p:sp>
        <p:nvSpPr>
          <p:cNvPr id="7" name="TextBox 6">
            <a:extLst>
              <a:ext uri="{FF2B5EF4-FFF2-40B4-BE49-F238E27FC236}">
                <a16:creationId xmlns:a16="http://schemas.microsoft.com/office/drawing/2014/main" id="{241895BA-775A-584D-992A-3CA3869319A6}"/>
              </a:ext>
            </a:extLst>
          </p:cNvPr>
          <p:cNvSpPr txBox="1"/>
          <p:nvPr/>
        </p:nvSpPr>
        <p:spPr bwMode="auto">
          <a:xfrm>
            <a:off x="287524" y="773951"/>
            <a:ext cx="2808312" cy="461665"/>
          </a:xfrm>
          <a:prstGeom prst="rect">
            <a:avLst/>
          </a:prstGeom>
          <a:noFill/>
          <a:ln w="9525">
            <a:noFill/>
            <a:miter lim="800000"/>
            <a:headEnd/>
            <a:tailEnd/>
          </a:ln>
        </p:spPr>
        <p:txBody>
          <a:bodyPr wrap="square" rtlCol="0">
            <a:prstTxWarp prst="textNoShape">
              <a:avLst/>
            </a:prstTxWarp>
            <a:spAutoFit/>
          </a:bodyPr>
          <a:lstStyle/>
          <a:p>
            <a:r>
              <a:rPr lang="de-DE" dirty="0">
                <a:solidFill>
                  <a:srgbClr val="3366FF"/>
                </a:solidFill>
                <a:latin typeface="Calibri" pitchFamily="-89" charset="0"/>
                <a:ea typeface="Calibri" pitchFamily="-89" charset="0"/>
                <a:cs typeface="Calibri" pitchFamily="-89" charset="0"/>
              </a:rPr>
              <a:t>Beziehung zu </a:t>
            </a:r>
            <a:r>
              <a:rPr lang="de-DE" dirty="0" err="1">
                <a:solidFill>
                  <a:srgbClr val="3366FF"/>
                </a:solidFill>
                <a:latin typeface="Calibri" pitchFamily="-89" charset="0"/>
                <a:ea typeface="Calibri" pitchFamily="-89" charset="0"/>
                <a:cs typeface="Calibri" pitchFamily="-89" charset="0"/>
              </a:rPr>
              <a:t>Ohala</a:t>
            </a:r>
            <a:endParaRPr lang="de-DE" dirty="0">
              <a:solidFill>
                <a:srgbClr val="3366FF"/>
              </a:solidFill>
              <a:latin typeface="Calibri" pitchFamily="-89" charset="0"/>
              <a:ea typeface="Calibri" pitchFamily="-89" charset="0"/>
              <a:cs typeface="Calibri" pitchFamily="-89" charset="0"/>
            </a:endParaRPr>
          </a:p>
        </p:txBody>
      </p:sp>
      <p:sp>
        <p:nvSpPr>
          <p:cNvPr id="8" name="Rectangle 7">
            <a:extLst>
              <a:ext uri="{FF2B5EF4-FFF2-40B4-BE49-F238E27FC236}">
                <a16:creationId xmlns:a16="http://schemas.microsoft.com/office/drawing/2014/main" id="{9B89CB1C-9A2B-2744-9CD2-907BA380CF58}"/>
              </a:ext>
            </a:extLst>
          </p:cNvPr>
          <p:cNvSpPr/>
          <p:nvPr/>
        </p:nvSpPr>
        <p:spPr>
          <a:xfrm>
            <a:off x="287524" y="1155063"/>
            <a:ext cx="8856476" cy="830997"/>
          </a:xfrm>
          <a:prstGeom prst="rect">
            <a:avLst/>
          </a:prstGeom>
        </p:spPr>
        <p:txBody>
          <a:bodyPr wrap="square">
            <a:spAutoFit/>
          </a:bodyPr>
          <a:lstStyle/>
          <a:p>
            <a:r>
              <a:rPr lang="de-DE" dirty="0">
                <a:latin typeface="Calibri" panose="020F0502020204030204" pitchFamily="34" charset="0"/>
                <a:cs typeface="Calibri" panose="020F0502020204030204" pitchFamily="34" charset="0"/>
              </a:rPr>
              <a:t>In beiden Fällen entsteht Lautwandel aufgrund von einem Fehler in dem </a:t>
            </a:r>
            <a:r>
              <a:rPr lang="de-DE" dirty="0" err="1">
                <a:latin typeface="Calibri" panose="020F0502020204030204" pitchFamily="34" charset="0"/>
                <a:cs typeface="Calibri" panose="020F0502020204030204" pitchFamily="34" charset="0"/>
              </a:rPr>
              <a:t>dekontextualisiert</a:t>
            </a:r>
            <a:r>
              <a:rPr lang="de-DE" dirty="0">
                <a:latin typeface="Calibri" panose="020F0502020204030204" pitchFamily="34" charset="0"/>
                <a:cs typeface="Calibri" panose="020F0502020204030204" pitchFamily="34" charset="0"/>
              </a:rPr>
              <a:t> wird (</a:t>
            </a:r>
            <a:r>
              <a:rPr lang="de-DE" dirty="0" err="1">
                <a:latin typeface="Calibri" panose="020F0502020204030204" pitchFamily="34" charset="0"/>
                <a:cs typeface="Calibri" panose="020F0502020204030204" pitchFamily="34" charset="0"/>
              </a:rPr>
              <a:t>Ohala</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Koartikulation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Lindblom</a:t>
            </a:r>
            <a:r>
              <a:rPr lang="de-DE" dirty="0">
                <a:latin typeface="Calibri" panose="020F0502020204030204" pitchFamily="34" charset="0"/>
                <a:cs typeface="Calibri" panose="020F0502020204030204" pitchFamily="34" charset="0"/>
              </a:rPr>
              <a:t>: H&amp;H).</a:t>
            </a:r>
          </a:p>
        </p:txBody>
      </p:sp>
      <p:sp>
        <p:nvSpPr>
          <p:cNvPr id="9" name="TextBox 8">
            <a:extLst>
              <a:ext uri="{FF2B5EF4-FFF2-40B4-BE49-F238E27FC236}">
                <a16:creationId xmlns:a16="http://schemas.microsoft.com/office/drawing/2014/main" id="{33D89601-429F-E64A-9D54-B2E3743171D8}"/>
              </a:ext>
            </a:extLst>
          </p:cNvPr>
          <p:cNvSpPr txBox="1"/>
          <p:nvPr/>
        </p:nvSpPr>
        <p:spPr bwMode="auto">
          <a:xfrm>
            <a:off x="287524" y="2530559"/>
            <a:ext cx="4929100" cy="461665"/>
          </a:xfrm>
          <a:prstGeom prst="rect">
            <a:avLst/>
          </a:prstGeom>
          <a:noFill/>
          <a:ln w="9525">
            <a:noFill/>
            <a:miter lim="800000"/>
            <a:headEnd/>
            <a:tailEnd/>
          </a:ln>
        </p:spPr>
        <p:txBody>
          <a:bodyPr wrap="square" rtlCol="0">
            <a:prstTxWarp prst="textNoShape">
              <a:avLst/>
            </a:prstTxWarp>
            <a:spAutoFit/>
          </a:bodyPr>
          <a:lstStyle/>
          <a:p>
            <a:r>
              <a:rPr lang="de-DE" dirty="0" err="1">
                <a:solidFill>
                  <a:srgbClr val="3366FF"/>
                </a:solidFill>
                <a:latin typeface="Calibri" pitchFamily="-89" charset="0"/>
                <a:ea typeface="Calibri" pitchFamily="-89" charset="0"/>
                <a:cs typeface="Calibri" pitchFamily="-89" charset="0"/>
              </a:rPr>
              <a:t>Neogrammarian</a:t>
            </a:r>
            <a:r>
              <a:rPr lang="de-DE" dirty="0">
                <a:solidFill>
                  <a:srgbClr val="3366FF"/>
                </a:solidFill>
                <a:latin typeface="Calibri" pitchFamily="-89" charset="0"/>
                <a:ea typeface="Calibri" pitchFamily="-89" charset="0"/>
                <a:cs typeface="Calibri" pitchFamily="-89" charset="0"/>
              </a:rPr>
              <a:t>-Hypothese</a:t>
            </a:r>
          </a:p>
        </p:txBody>
      </p:sp>
      <p:sp>
        <p:nvSpPr>
          <p:cNvPr id="11" name="TextBox 10">
            <a:extLst>
              <a:ext uri="{FF2B5EF4-FFF2-40B4-BE49-F238E27FC236}">
                <a16:creationId xmlns:a16="http://schemas.microsoft.com/office/drawing/2014/main" id="{E037234F-D450-1643-8D25-762278CB1E86}"/>
              </a:ext>
            </a:extLst>
          </p:cNvPr>
          <p:cNvSpPr txBox="1"/>
          <p:nvPr/>
        </p:nvSpPr>
        <p:spPr bwMode="auto">
          <a:xfrm>
            <a:off x="287524" y="2919110"/>
            <a:ext cx="7992887" cy="1200329"/>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Contra diese Hypothese ändern sich in </a:t>
            </a:r>
            <a:r>
              <a:rPr lang="de-DE" dirty="0" err="1">
                <a:solidFill>
                  <a:srgbClr val="000000"/>
                </a:solidFill>
                <a:latin typeface="Calibri" pitchFamily="-89" charset="0"/>
                <a:ea typeface="Calibri" pitchFamily="-89" charset="0"/>
                <a:cs typeface="Calibri" pitchFamily="-89" charset="0"/>
              </a:rPr>
              <a:t>Lindbloms</a:t>
            </a:r>
            <a:r>
              <a:rPr lang="de-DE" dirty="0">
                <a:solidFill>
                  <a:srgbClr val="000000"/>
                </a:solidFill>
                <a:latin typeface="Calibri" pitchFamily="-89" charset="0"/>
                <a:ea typeface="Calibri" pitchFamily="-89" charset="0"/>
                <a:cs typeface="Calibri" pitchFamily="-89" charset="0"/>
              </a:rPr>
              <a:t> Modell nicht alle Wörter gleichzeitig: vor allem häufige Wörter ändern sich zuerst laut </a:t>
            </a:r>
            <a:r>
              <a:rPr lang="de-DE" dirty="0" err="1">
                <a:solidFill>
                  <a:srgbClr val="000000"/>
                </a:solidFill>
                <a:latin typeface="Calibri" pitchFamily="-89" charset="0"/>
                <a:ea typeface="Calibri" pitchFamily="-89" charset="0"/>
                <a:cs typeface="Calibri" pitchFamily="-89" charset="0"/>
              </a:rPr>
              <a:t>Lindblom</a:t>
            </a:r>
            <a:r>
              <a:rPr lang="de-DE" dirty="0">
                <a:solidFill>
                  <a:srgbClr val="000000"/>
                </a:solidFill>
                <a:latin typeface="Calibri" pitchFamily="-89" charset="0"/>
                <a:ea typeface="Calibri" pitchFamily="-89" charset="0"/>
                <a:cs typeface="Calibri" pitchFamily="-89" charset="0"/>
              </a:rPr>
              <a:t>, da diese öfters hypoartikuliert wird</a:t>
            </a:r>
          </a:p>
        </p:txBody>
      </p:sp>
    </p:spTree>
    <p:extLst>
      <p:ext uri="{BB962C8B-B14F-4D97-AF65-F5344CB8AC3E}">
        <p14:creationId xmlns:p14="http://schemas.microsoft.com/office/powerpoint/2010/main" val="3852249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F9968EE-5E17-B248-BBF4-9DA936858D26}"/>
              </a:ext>
            </a:extLst>
          </p:cNvPr>
          <p:cNvSpPr>
            <a:spLocks/>
          </p:cNvSpPr>
          <p:nvPr/>
        </p:nvSpPr>
        <p:spPr bwMode="auto">
          <a:xfrm>
            <a:off x="1187624" y="35897"/>
            <a:ext cx="5307302" cy="47667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de-DE" dirty="0">
                <a:latin typeface="Calibri"/>
                <a:cs typeface="Calibri"/>
              </a:rPr>
              <a:t>Lautwandel und H&amp;H Theorie, Adaption.</a:t>
            </a:r>
          </a:p>
        </p:txBody>
      </p:sp>
      <p:sp>
        <p:nvSpPr>
          <p:cNvPr id="5" name="TextBox 4">
            <a:extLst>
              <a:ext uri="{FF2B5EF4-FFF2-40B4-BE49-F238E27FC236}">
                <a16:creationId xmlns:a16="http://schemas.microsoft.com/office/drawing/2014/main" id="{CEABFDC5-0E35-8947-9A91-6FE951F93137}"/>
              </a:ext>
            </a:extLst>
          </p:cNvPr>
          <p:cNvSpPr txBox="1"/>
          <p:nvPr/>
        </p:nvSpPr>
        <p:spPr bwMode="auto">
          <a:xfrm>
            <a:off x="323529" y="764704"/>
            <a:ext cx="8352928" cy="830997"/>
          </a:xfrm>
          <a:prstGeom prst="rect">
            <a:avLst/>
          </a:prstGeom>
          <a:noFill/>
          <a:ln w="9525">
            <a:noFill/>
            <a:miter lim="800000"/>
            <a:headEnd/>
            <a:tailEnd/>
          </a:ln>
        </p:spPr>
        <p:txBody>
          <a:bodyPr wrap="square" rtlCol="0">
            <a:prstTxWarp prst="textNoShape">
              <a:avLst/>
            </a:prstTxWarp>
            <a:spAutoFit/>
          </a:bodyPr>
          <a:lstStyle/>
          <a:p>
            <a:r>
              <a:rPr lang="de-DE" dirty="0" err="1">
                <a:solidFill>
                  <a:srgbClr val="000000"/>
                </a:solidFill>
                <a:latin typeface="Calibri" pitchFamily="-89" charset="0"/>
                <a:ea typeface="Calibri" pitchFamily="-89" charset="0"/>
                <a:cs typeface="Calibri" pitchFamily="-89" charset="0"/>
              </a:rPr>
              <a:t>Lindblom</a:t>
            </a:r>
            <a:r>
              <a:rPr lang="de-DE" dirty="0">
                <a:solidFill>
                  <a:srgbClr val="000000"/>
                </a:solidFill>
                <a:latin typeface="Calibri" pitchFamily="-89" charset="0"/>
                <a:ea typeface="Calibri" pitchFamily="-89" charset="0"/>
                <a:cs typeface="Calibri" pitchFamily="-89" charset="0"/>
              </a:rPr>
              <a:t>: Lautwandel ist adaptiv und entsteht aus der Anpassung der Produktion an die Bedürfnisse des Hörers/Umfelds.</a:t>
            </a:r>
          </a:p>
        </p:txBody>
      </p:sp>
      <p:sp>
        <p:nvSpPr>
          <p:cNvPr id="6" name="TextBox 5">
            <a:extLst>
              <a:ext uri="{FF2B5EF4-FFF2-40B4-BE49-F238E27FC236}">
                <a16:creationId xmlns:a16="http://schemas.microsoft.com/office/drawing/2014/main" id="{1EFF3D81-A621-BC47-9450-41FCA3114027}"/>
              </a:ext>
            </a:extLst>
          </p:cNvPr>
          <p:cNvSpPr txBox="1"/>
          <p:nvPr/>
        </p:nvSpPr>
        <p:spPr bwMode="auto">
          <a:xfrm>
            <a:off x="323529" y="1700808"/>
            <a:ext cx="8352928" cy="461665"/>
          </a:xfrm>
          <a:prstGeom prst="rect">
            <a:avLst/>
          </a:prstGeom>
          <a:noFill/>
          <a:ln w="9525">
            <a:noFill/>
            <a:miter lim="800000"/>
            <a:headEnd/>
            <a:tailEnd/>
          </a:ln>
        </p:spPr>
        <p:txBody>
          <a:bodyPr wrap="square" rtlCol="0">
            <a:prstTxWarp prst="textNoShape">
              <a:avLst/>
            </a:prstTxWarp>
            <a:spAutoFit/>
          </a:bodyPr>
          <a:lstStyle/>
          <a:p>
            <a:r>
              <a:rPr lang="de-DE" dirty="0" err="1">
                <a:solidFill>
                  <a:srgbClr val="000000"/>
                </a:solidFill>
                <a:latin typeface="Calibri" pitchFamily="-89" charset="0"/>
                <a:ea typeface="Calibri" pitchFamily="-89" charset="0"/>
                <a:cs typeface="Calibri" pitchFamily="-89" charset="0"/>
              </a:rPr>
              <a:t>Ohala</a:t>
            </a:r>
            <a:r>
              <a:rPr lang="de-DE" dirty="0">
                <a:solidFill>
                  <a:srgbClr val="000000"/>
                </a:solidFill>
                <a:latin typeface="Calibri" pitchFamily="-89" charset="0"/>
                <a:ea typeface="Calibri" pitchFamily="-89" charset="0"/>
                <a:cs typeface="Calibri" pitchFamily="-89" charset="0"/>
              </a:rPr>
              <a:t>: Lautwandel ist aber nicht adaptiv im biologischen Sinne.</a:t>
            </a:r>
          </a:p>
        </p:txBody>
      </p:sp>
      <p:sp>
        <p:nvSpPr>
          <p:cNvPr id="7" name="TextBox 6">
            <a:extLst>
              <a:ext uri="{FF2B5EF4-FFF2-40B4-BE49-F238E27FC236}">
                <a16:creationId xmlns:a16="http://schemas.microsoft.com/office/drawing/2014/main" id="{9D9DB8F3-665C-394B-83E7-A29C0953C28A}"/>
              </a:ext>
            </a:extLst>
          </p:cNvPr>
          <p:cNvSpPr txBox="1"/>
          <p:nvPr/>
        </p:nvSpPr>
        <p:spPr bwMode="auto">
          <a:xfrm>
            <a:off x="827584" y="2229257"/>
            <a:ext cx="7632848"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1. Adaption in </a:t>
            </a:r>
            <a:r>
              <a:rPr lang="de-DE" dirty="0" err="1">
                <a:solidFill>
                  <a:srgbClr val="000000"/>
                </a:solidFill>
                <a:latin typeface="Calibri" pitchFamily="-89" charset="0"/>
                <a:ea typeface="Calibri" pitchFamily="-89" charset="0"/>
                <a:cs typeface="Calibri" pitchFamily="-89" charset="0"/>
              </a:rPr>
              <a:t>Lindblom</a:t>
            </a:r>
            <a:r>
              <a:rPr lang="de-DE" dirty="0">
                <a:solidFill>
                  <a:srgbClr val="000000"/>
                </a:solidFill>
                <a:latin typeface="Calibri" pitchFamily="-89" charset="0"/>
                <a:ea typeface="Calibri" pitchFamily="-89" charset="0"/>
                <a:cs typeface="Calibri" pitchFamily="-89" charset="0"/>
              </a:rPr>
              <a:t> ist eher die biologisch kurzfristige Sorte: z.B. Schwitzen um abzukühlen. </a:t>
            </a:r>
          </a:p>
        </p:txBody>
      </p:sp>
      <p:sp>
        <p:nvSpPr>
          <p:cNvPr id="8" name="TextBox 7">
            <a:extLst>
              <a:ext uri="{FF2B5EF4-FFF2-40B4-BE49-F238E27FC236}">
                <a16:creationId xmlns:a16="http://schemas.microsoft.com/office/drawing/2014/main" id="{A3930F0B-23C3-C94E-886A-53B23433DC6B}"/>
              </a:ext>
            </a:extLst>
          </p:cNvPr>
          <p:cNvSpPr txBox="1"/>
          <p:nvPr/>
        </p:nvSpPr>
        <p:spPr bwMode="auto">
          <a:xfrm>
            <a:off x="827584" y="3179877"/>
            <a:ext cx="7632848" cy="1569660"/>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2. Lautwandel ist eher Gen-Mutation ähnlicher, wodurch aufgrund von der Anpassung an die Umgebung genetische Änderung also eine kategoriale Änderung stattfindet – z.B. Okapi vs. Giraffe.</a:t>
            </a:r>
          </a:p>
        </p:txBody>
      </p:sp>
      <p:pic>
        <p:nvPicPr>
          <p:cNvPr id="1026" name="Picture 2" descr="upload.wikimedia.org/wikipedia/commons/1/18/Oka...">
            <a:extLst>
              <a:ext uri="{FF2B5EF4-FFF2-40B4-BE49-F238E27FC236}">
                <a16:creationId xmlns:a16="http://schemas.microsoft.com/office/drawing/2014/main" id="{9FD1739E-4E46-CE49-AE65-D68A0067F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484" y="4869160"/>
            <a:ext cx="1163768" cy="10103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B4BF3D3-12D8-AC40-9A9D-8923795C6292}"/>
              </a:ext>
            </a:extLst>
          </p:cNvPr>
          <p:cNvPicPr>
            <a:picLocks noChangeAspect="1"/>
          </p:cNvPicPr>
          <p:nvPr/>
        </p:nvPicPr>
        <p:blipFill rotWithShape="1">
          <a:blip r:embed="rId3"/>
          <a:srcRect l="31096"/>
          <a:stretch/>
        </p:blipFill>
        <p:spPr>
          <a:xfrm>
            <a:off x="3911423" y="4869160"/>
            <a:ext cx="1243149" cy="1010345"/>
          </a:xfrm>
          <a:prstGeom prst="rect">
            <a:avLst/>
          </a:prstGeom>
        </p:spPr>
      </p:pic>
    </p:spTree>
    <p:extLst>
      <p:ext uri="{BB962C8B-B14F-4D97-AF65-F5344CB8AC3E}">
        <p14:creationId xmlns:p14="http://schemas.microsoft.com/office/powerpoint/2010/main" val="164074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B5678FE-82B4-B14B-9676-BB8CA45265AD}"/>
              </a:ext>
            </a:extLst>
          </p:cNvPr>
          <p:cNvSpPr>
            <a:spLocks/>
          </p:cNvSpPr>
          <p:nvPr/>
        </p:nvSpPr>
        <p:spPr bwMode="auto">
          <a:xfrm>
            <a:off x="1187624" y="35897"/>
            <a:ext cx="5307302" cy="47667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de-DE" dirty="0">
                <a:latin typeface="Calibri"/>
                <a:cs typeface="Calibri"/>
              </a:rPr>
              <a:t>Lautwandel und H&amp;H Theorie, Adaption.</a:t>
            </a:r>
          </a:p>
        </p:txBody>
      </p:sp>
      <p:sp>
        <p:nvSpPr>
          <p:cNvPr id="5" name="TextBox 4">
            <a:extLst>
              <a:ext uri="{FF2B5EF4-FFF2-40B4-BE49-F238E27FC236}">
                <a16:creationId xmlns:a16="http://schemas.microsoft.com/office/drawing/2014/main" id="{EC9F9A12-8577-7142-8EE4-7CE719AA6CBB}"/>
              </a:ext>
            </a:extLst>
          </p:cNvPr>
          <p:cNvSpPr txBox="1"/>
          <p:nvPr/>
        </p:nvSpPr>
        <p:spPr bwMode="auto">
          <a:xfrm>
            <a:off x="755576" y="836712"/>
            <a:ext cx="7694479" cy="830997"/>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Jedoch gibt es auch laut </a:t>
            </a:r>
            <a:r>
              <a:rPr lang="de-DE" dirty="0" err="1">
                <a:solidFill>
                  <a:srgbClr val="000000"/>
                </a:solidFill>
                <a:latin typeface="Calibri" pitchFamily="-89" charset="0"/>
                <a:ea typeface="Calibri" pitchFamily="-89" charset="0"/>
                <a:cs typeface="Calibri" pitchFamily="-89" charset="0"/>
              </a:rPr>
              <a:t>Ohala</a:t>
            </a:r>
            <a:r>
              <a:rPr lang="de-DE" dirty="0">
                <a:solidFill>
                  <a:srgbClr val="000000"/>
                </a:solidFill>
                <a:latin typeface="Calibri" pitchFamily="-89" charset="0"/>
                <a:ea typeface="Calibri" pitchFamily="-89" charset="0"/>
                <a:cs typeface="Calibri" pitchFamily="-89" charset="0"/>
              </a:rPr>
              <a:t> große Unterschiede zwischen</a:t>
            </a:r>
          </a:p>
          <a:p>
            <a:r>
              <a:rPr lang="de-DE" dirty="0">
                <a:solidFill>
                  <a:srgbClr val="000000"/>
                </a:solidFill>
                <a:latin typeface="Calibri" pitchFamily="-89" charset="0"/>
                <a:ea typeface="Calibri" pitchFamily="-89" charset="0"/>
                <a:cs typeface="Calibri" pitchFamily="-89" charset="0"/>
              </a:rPr>
              <a:t>dieser Form der biologischen Adaptation und Lautwandel</a:t>
            </a:r>
          </a:p>
        </p:txBody>
      </p:sp>
      <p:sp>
        <p:nvSpPr>
          <p:cNvPr id="6" name="TextBox 5">
            <a:extLst>
              <a:ext uri="{FF2B5EF4-FFF2-40B4-BE49-F238E27FC236}">
                <a16:creationId xmlns:a16="http://schemas.microsoft.com/office/drawing/2014/main" id="{808DACE9-62AE-9E4D-A4F9-CD1E59E13CD6}"/>
              </a:ext>
            </a:extLst>
          </p:cNvPr>
          <p:cNvSpPr txBox="1"/>
          <p:nvPr/>
        </p:nvSpPr>
        <p:spPr bwMode="auto">
          <a:xfrm>
            <a:off x="539552" y="2060848"/>
            <a:ext cx="7704856" cy="1938992"/>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es handelt sich bei Lautwandel nicht um einen Wettbewerb zwischen Ausspracheformen. In der Biologie hingegen überlebt die Spezies, die sich am besten an die Umgebung anpasst) d.h. es gibt keine Optimierung durch die Konkurrenz zwischen Sprachen und deren Varianten.</a:t>
            </a:r>
          </a:p>
        </p:txBody>
      </p:sp>
      <p:sp>
        <p:nvSpPr>
          <p:cNvPr id="7" name="TextBox 6">
            <a:extLst>
              <a:ext uri="{FF2B5EF4-FFF2-40B4-BE49-F238E27FC236}">
                <a16:creationId xmlns:a16="http://schemas.microsoft.com/office/drawing/2014/main" id="{E96F755F-9BCA-E24F-93AD-10C00EC76616}"/>
              </a:ext>
            </a:extLst>
          </p:cNvPr>
          <p:cNvSpPr txBox="1"/>
          <p:nvPr/>
        </p:nvSpPr>
        <p:spPr bwMode="auto">
          <a:xfrm>
            <a:off x="467544" y="4355816"/>
            <a:ext cx="5883366" cy="2308324"/>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Lautwandel ist eher analog zu ehemaligen Fehlern von Kopisten: 'like </a:t>
            </a:r>
            <a:r>
              <a:rPr lang="de-DE" dirty="0" err="1">
                <a:solidFill>
                  <a:srgbClr val="000000"/>
                </a:solidFill>
                <a:latin typeface="Calibri" pitchFamily="-89" charset="0"/>
                <a:ea typeface="Calibri" pitchFamily="-89" charset="0"/>
                <a:cs typeface="Calibri" pitchFamily="-89" charset="0"/>
              </a:rPr>
              <a:t>scribal</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errors</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there</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is</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no</a:t>
            </a:r>
            <a:r>
              <a:rPr lang="de-DE" dirty="0">
                <a:solidFill>
                  <a:srgbClr val="000000"/>
                </a:solidFill>
                <a:latin typeface="Calibri" pitchFamily="-89" charset="0"/>
                <a:ea typeface="Calibri" pitchFamily="-89" charset="0"/>
                <a:cs typeface="Calibri" pitchFamily="-89" charset="0"/>
              </a:rPr>
              <a:t> adaptive </a:t>
            </a:r>
            <a:r>
              <a:rPr lang="de-DE" dirty="0" err="1">
                <a:solidFill>
                  <a:srgbClr val="000000"/>
                </a:solidFill>
                <a:latin typeface="Calibri" pitchFamily="-89" charset="0"/>
                <a:ea typeface="Calibri" pitchFamily="-89" charset="0"/>
                <a:cs typeface="Calibri" pitchFamily="-89" charset="0"/>
              </a:rPr>
              <a:t>value</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to</a:t>
            </a:r>
            <a:r>
              <a:rPr lang="de-DE" dirty="0">
                <a:solidFill>
                  <a:srgbClr val="000000"/>
                </a:solidFill>
                <a:latin typeface="Calibri" pitchFamily="-89" charset="0"/>
                <a:ea typeface="Calibri" pitchFamily="-89" charset="0"/>
                <a:cs typeface="Calibri" pitchFamily="-89" charset="0"/>
              </a:rPr>
              <a:t> such </a:t>
            </a:r>
            <a:r>
              <a:rPr lang="de-DE" dirty="0" err="1">
                <a:solidFill>
                  <a:srgbClr val="000000"/>
                </a:solidFill>
                <a:latin typeface="Calibri" pitchFamily="-89" charset="0"/>
                <a:ea typeface="Calibri" pitchFamily="-89" charset="0"/>
                <a:cs typeface="Calibri" pitchFamily="-89" charset="0"/>
              </a:rPr>
              <a:t>variations</a:t>
            </a:r>
            <a:r>
              <a:rPr lang="de-DE" dirty="0">
                <a:solidFill>
                  <a:srgbClr val="000000"/>
                </a:solidFill>
                <a:latin typeface="Calibri" pitchFamily="-89" charset="0"/>
                <a:ea typeface="Calibri" pitchFamily="-89" charset="0"/>
                <a:cs typeface="Calibri" pitchFamily="-89" charset="0"/>
              </a:rPr>
              <a:t>...</a:t>
            </a:r>
            <a:r>
              <a:rPr lang="de-DE" dirty="0" err="1">
                <a:solidFill>
                  <a:srgbClr val="000000"/>
                </a:solidFill>
                <a:latin typeface="Calibri" pitchFamily="-89" charset="0"/>
                <a:ea typeface="Calibri" pitchFamily="-89" charset="0"/>
                <a:cs typeface="Calibri" pitchFamily="-89" charset="0"/>
              </a:rPr>
              <a:t>there</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has</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been</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no</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detectable</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improvement</a:t>
            </a:r>
            <a:r>
              <a:rPr lang="de-DE" dirty="0">
                <a:solidFill>
                  <a:srgbClr val="000000"/>
                </a:solidFill>
                <a:latin typeface="Calibri" pitchFamily="-89" charset="0"/>
                <a:ea typeface="Calibri" pitchFamily="-89" charset="0"/>
                <a:cs typeface="Calibri" pitchFamily="-89" charset="0"/>
              </a:rPr>
              <a:t> in </a:t>
            </a:r>
            <a:r>
              <a:rPr lang="de-DE" dirty="0" err="1">
                <a:solidFill>
                  <a:srgbClr val="000000"/>
                </a:solidFill>
                <a:latin typeface="Calibri" pitchFamily="-89" charset="0"/>
                <a:ea typeface="Calibri" pitchFamily="-89" charset="0"/>
                <a:cs typeface="Calibri" pitchFamily="-89" charset="0"/>
              </a:rPr>
              <a:t>the</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communicative</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capacity</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of</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speech</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Ohala</a:t>
            </a:r>
            <a:r>
              <a:rPr lang="de-DE" dirty="0">
                <a:solidFill>
                  <a:srgbClr val="000000"/>
                </a:solidFill>
                <a:latin typeface="Calibri" pitchFamily="-89" charset="0"/>
                <a:ea typeface="Calibri" pitchFamily="-89" charset="0"/>
                <a:cs typeface="Calibri" pitchFamily="-89" charset="0"/>
              </a:rPr>
              <a:t>, 1989).</a:t>
            </a:r>
          </a:p>
        </p:txBody>
      </p:sp>
      <p:pic>
        <p:nvPicPr>
          <p:cNvPr id="11" name="Picture 10">
            <a:extLst>
              <a:ext uri="{FF2B5EF4-FFF2-40B4-BE49-F238E27FC236}">
                <a16:creationId xmlns:a16="http://schemas.microsoft.com/office/drawing/2014/main" id="{A63FF219-9D28-B04C-95DA-D6BB4FF400B7}"/>
              </a:ext>
            </a:extLst>
          </p:cNvPr>
          <p:cNvPicPr>
            <a:picLocks noChangeAspect="1"/>
          </p:cNvPicPr>
          <p:nvPr/>
        </p:nvPicPr>
        <p:blipFill>
          <a:blip r:embed="rId2"/>
          <a:stretch>
            <a:fillRect/>
          </a:stretch>
        </p:blipFill>
        <p:spPr>
          <a:xfrm>
            <a:off x="6525720" y="4392979"/>
            <a:ext cx="2470628" cy="2308324"/>
          </a:xfrm>
          <a:prstGeom prst="rect">
            <a:avLst/>
          </a:prstGeom>
        </p:spPr>
      </p:pic>
    </p:spTree>
    <p:extLst>
      <p:ext uri="{BB962C8B-B14F-4D97-AF65-F5344CB8AC3E}">
        <p14:creationId xmlns:p14="http://schemas.microsoft.com/office/powerpoint/2010/main" val="3880288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6B07044-C080-5C43-A3B8-9A1A1B9F12A6}"/>
              </a:ext>
            </a:extLst>
          </p:cNvPr>
          <p:cNvSpPr>
            <a:spLocks/>
          </p:cNvSpPr>
          <p:nvPr/>
        </p:nvSpPr>
        <p:spPr bwMode="auto">
          <a:xfrm>
            <a:off x="2289034" y="156264"/>
            <a:ext cx="4565931" cy="47667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de-DE" dirty="0">
                <a:latin typeface="Calibri"/>
                <a:cs typeface="Calibri"/>
              </a:rPr>
              <a:t>Lautwandel und </a:t>
            </a:r>
            <a:r>
              <a:rPr lang="de-DE" dirty="0" err="1">
                <a:latin typeface="Calibri"/>
                <a:cs typeface="Calibri"/>
              </a:rPr>
              <a:t>Exemplartheorie</a:t>
            </a:r>
            <a:endParaRPr lang="de-DE" dirty="0">
              <a:latin typeface="Calibri"/>
              <a:cs typeface="Calibri"/>
            </a:endParaRPr>
          </a:p>
        </p:txBody>
      </p:sp>
      <p:sp>
        <p:nvSpPr>
          <p:cNvPr id="5" name="TextBox 4">
            <a:extLst>
              <a:ext uri="{FF2B5EF4-FFF2-40B4-BE49-F238E27FC236}">
                <a16:creationId xmlns:a16="http://schemas.microsoft.com/office/drawing/2014/main" id="{51A290A0-E0CE-4E45-9149-DADE2DF5FE63}"/>
              </a:ext>
            </a:extLst>
          </p:cNvPr>
          <p:cNvSpPr txBox="1">
            <a:spLocks noChangeArrowheads="1"/>
          </p:cNvSpPr>
          <p:nvPr/>
        </p:nvSpPr>
        <p:spPr bwMode="auto">
          <a:xfrm>
            <a:off x="551714" y="716443"/>
            <a:ext cx="800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DE" dirty="0">
                <a:latin typeface="Calibri" panose="020F0502020204030204" pitchFamily="34" charset="0"/>
                <a:cs typeface="Calibri" panose="020F0502020204030204" pitchFamily="34" charset="0"/>
              </a:rPr>
              <a:t>Die Episode oder Exemplar jedes wahrgenommenen Wortes wird im Gedächtnis gespeichert. </a:t>
            </a:r>
          </a:p>
        </p:txBody>
      </p:sp>
      <p:sp>
        <p:nvSpPr>
          <p:cNvPr id="6" name="TextBox 5">
            <a:extLst>
              <a:ext uri="{FF2B5EF4-FFF2-40B4-BE49-F238E27FC236}">
                <a16:creationId xmlns:a16="http://schemas.microsoft.com/office/drawing/2014/main" id="{5FFBC8EB-5BFE-F746-9F93-77843C9B824C}"/>
              </a:ext>
            </a:extLst>
          </p:cNvPr>
          <p:cNvSpPr txBox="1">
            <a:spLocks noChangeArrowheads="1"/>
          </p:cNvSpPr>
          <p:nvPr/>
        </p:nvSpPr>
        <p:spPr bwMode="auto">
          <a:xfrm>
            <a:off x="598933" y="2771403"/>
            <a:ext cx="830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DE" dirty="0">
                <a:latin typeface="Calibri" panose="020F0502020204030204" pitchFamily="34" charset="0"/>
                <a:cs typeface="Calibri" panose="020F0502020204030204" pitchFamily="34" charset="0"/>
              </a:rPr>
              <a:t>Ein Wort wird verknüpft mit dessen im Gedächtnis gespeicherten Episoden.  Ein Phoneme ist die Vereinigung dieser Signale z.B. ist  /a/ die Vereinigung der Signale von Katze, Mappe, Bad...</a:t>
            </a:r>
          </a:p>
        </p:txBody>
      </p:sp>
      <p:sp>
        <p:nvSpPr>
          <p:cNvPr id="8" name="Oval 7">
            <a:extLst>
              <a:ext uri="{FF2B5EF4-FFF2-40B4-BE49-F238E27FC236}">
                <a16:creationId xmlns:a16="http://schemas.microsoft.com/office/drawing/2014/main" id="{7877A02F-2D62-654B-A3E5-A6FDE2815D61}"/>
              </a:ext>
            </a:extLst>
          </p:cNvPr>
          <p:cNvSpPr>
            <a:spLocks noChangeArrowheads="1"/>
          </p:cNvSpPr>
          <p:nvPr/>
        </p:nvSpPr>
        <p:spPr bwMode="auto">
          <a:xfrm>
            <a:off x="246914" y="945043"/>
            <a:ext cx="215900" cy="215900"/>
          </a:xfrm>
          <a:prstGeom prst="ellipse">
            <a:avLst/>
          </a:prstGeom>
          <a:gradFill rotWithShape="1">
            <a:gsLst>
              <a:gs pos="0">
                <a:srgbClr val="CBFFFF"/>
              </a:gs>
              <a:gs pos="100000">
                <a:srgbClr val="B5E5E9"/>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dirty="0">
              <a:solidFill>
                <a:schemeClr val="lt1"/>
              </a:solidFill>
              <a:latin typeface="+mn-lt"/>
              <a:ea typeface="+mn-ea"/>
            </a:endParaRPr>
          </a:p>
        </p:txBody>
      </p:sp>
      <p:sp>
        <p:nvSpPr>
          <p:cNvPr id="9" name="Oval 8">
            <a:extLst>
              <a:ext uri="{FF2B5EF4-FFF2-40B4-BE49-F238E27FC236}">
                <a16:creationId xmlns:a16="http://schemas.microsoft.com/office/drawing/2014/main" id="{CE8BC731-187B-6746-A344-FE8654780523}"/>
              </a:ext>
            </a:extLst>
          </p:cNvPr>
          <p:cNvSpPr>
            <a:spLocks noChangeArrowheads="1"/>
          </p:cNvSpPr>
          <p:nvPr/>
        </p:nvSpPr>
        <p:spPr bwMode="auto">
          <a:xfrm>
            <a:off x="294133" y="2859271"/>
            <a:ext cx="215900" cy="215900"/>
          </a:xfrm>
          <a:prstGeom prst="ellipse">
            <a:avLst/>
          </a:prstGeom>
          <a:gradFill rotWithShape="1">
            <a:gsLst>
              <a:gs pos="0">
                <a:srgbClr val="CBFFFF"/>
              </a:gs>
              <a:gs pos="100000">
                <a:srgbClr val="B5E5E9"/>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dirty="0">
              <a:solidFill>
                <a:schemeClr val="lt1"/>
              </a:solidFill>
              <a:latin typeface="+mn-lt"/>
              <a:ea typeface="+mn-ea"/>
            </a:endParaRPr>
          </a:p>
        </p:txBody>
      </p:sp>
      <p:sp>
        <p:nvSpPr>
          <p:cNvPr id="11" name="TextBox 10">
            <a:extLst>
              <a:ext uri="{FF2B5EF4-FFF2-40B4-BE49-F238E27FC236}">
                <a16:creationId xmlns:a16="http://schemas.microsoft.com/office/drawing/2014/main" id="{81992F47-EFA8-F944-8D60-7378A1FE0F26}"/>
              </a:ext>
            </a:extLst>
          </p:cNvPr>
          <p:cNvSpPr txBox="1">
            <a:spLocks noChangeArrowheads="1"/>
          </p:cNvSpPr>
          <p:nvPr/>
        </p:nvSpPr>
        <p:spPr bwMode="auto">
          <a:xfrm>
            <a:off x="551714" y="1674934"/>
            <a:ext cx="800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DE" dirty="0">
                <a:latin typeface="Calibri" panose="020F0502020204030204" pitchFamily="34" charset="0"/>
                <a:cs typeface="Calibri" panose="020F0502020204030204" pitchFamily="34" charset="0"/>
              </a:rPr>
              <a:t>Episoden, die sich psychoakustisch nicht unterscheiden (z.B. F2 Unterschiede &lt; 10 Hz) werden zusammengelegt.</a:t>
            </a:r>
          </a:p>
        </p:txBody>
      </p:sp>
      <p:sp>
        <p:nvSpPr>
          <p:cNvPr id="12" name="Oval 11">
            <a:extLst>
              <a:ext uri="{FF2B5EF4-FFF2-40B4-BE49-F238E27FC236}">
                <a16:creationId xmlns:a16="http://schemas.microsoft.com/office/drawing/2014/main" id="{84114776-3B79-3D40-8311-F92BB4B34323}"/>
              </a:ext>
            </a:extLst>
          </p:cNvPr>
          <p:cNvSpPr>
            <a:spLocks noChangeArrowheads="1"/>
          </p:cNvSpPr>
          <p:nvPr/>
        </p:nvSpPr>
        <p:spPr bwMode="auto">
          <a:xfrm>
            <a:off x="246914" y="1903534"/>
            <a:ext cx="215900" cy="215900"/>
          </a:xfrm>
          <a:prstGeom prst="ellipse">
            <a:avLst/>
          </a:prstGeom>
          <a:gradFill rotWithShape="1">
            <a:gsLst>
              <a:gs pos="0">
                <a:srgbClr val="CBFFFF"/>
              </a:gs>
              <a:gs pos="100000">
                <a:srgbClr val="B5E5E9"/>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dirty="0">
              <a:solidFill>
                <a:schemeClr val="lt1"/>
              </a:solidFill>
              <a:latin typeface="+mn-lt"/>
              <a:ea typeface="+mn-ea"/>
            </a:endParaRPr>
          </a:p>
        </p:txBody>
      </p:sp>
    </p:spTree>
    <p:extLst>
      <p:ext uri="{BB962C8B-B14F-4D97-AF65-F5344CB8AC3E}">
        <p14:creationId xmlns:p14="http://schemas.microsoft.com/office/powerpoint/2010/main" val="1919700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11DA730-5D2F-AB41-9395-BF4999A4055F}"/>
              </a:ext>
            </a:extLst>
          </p:cNvPr>
          <p:cNvSpPr>
            <a:spLocks/>
          </p:cNvSpPr>
          <p:nvPr/>
        </p:nvSpPr>
        <p:spPr bwMode="auto">
          <a:xfrm>
            <a:off x="2289034" y="156264"/>
            <a:ext cx="4565931" cy="47667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de-DE" dirty="0">
                <a:latin typeface="Calibri"/>
                <a:cs typeface="Calibri"/>
              </a:rPr>
              <a:t>Lautwandel und </a:t>
            </a:r>
            <a:r>
              <a:rPr lang="de-DE" dirty="0" err="1">
                <a:latin typeface="Calibri"/>
                <a:cs typeface="Calibri"/>
              </a:rPr>
              <a:t>Exemplartheorie</a:t>
            </a:r>
            <a:endParaRPr lang="de-DE" dirty="0">
              <a:latin typeface="Calibri"/>
              <a:cs typeface="Calibri"/>
            </a:endParaRPr>
          </a:p>
        </p:txBody>
      </p:sp>
      <p:sp>
        <p:nvSpPr>
          <p:cNvPr id="5" name="TextBox 4">
            <a:extLst>
              <a:ext uri="{FF2B5EF4-FFF2-40B4-BE49-F238E27FC236}">
                <a16:creationId xmlns:a16="http://schemas.microsoft.com/office/drawing/2014/main" id="{6B454742-F961-4341-B054-55374C8C0CA3}"/>
              </a:ext>
            </a:extLst>
          </p:cNvPr>
          <p:cNvSpPr txBox="1"/>
          <p:nvPr/>
        </p:nvSpPr>
        <p:spPr bwMode="auto">
          <a:xfrm>
            <a:off x="467544" y="836712"/>
            <a:ext cx="8460432"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Häufig und neulich vorkommende Episoden haben eine hohe Aktivierungsstärke, die auch in der Perzeption eine Rolle spielen. </a:t>
            </a:r>
          </a:p>
        </p:txBody>
      </p:sp>
      <p:sp>
        <p:nvSpPr>
          <p:cNvPr id="6" name="TextBox 5">
            <a:extLst>
              <a:ext uri="{FF2B5EF4-FFF2-40B4-BE49-F238E27FC236}">
                <a16:creationId xmlns:a16="http://schemas.microsoft.com/office/drawing/2014/main" id="{75D5B34E-1596-A946-8BF3-6E4F75F1F024}"/>
              </a:ext>
            </a:extLst>
          </p:cNvPr>
          <p:cNvSpPr txBox="1"/>
          <p:nvPr/>
        </p:nvSpPr>
        <p:spPr bwMode="auto">
          <a:xfrm>
            <a:off x="5436096" y="3212976"/>
            <a:ext cx="3491880" cy="2308324"/>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Ein wahrgenommenes Token (*) wird als /</a:t>
            </a:r>
            <a:r>
              <a:rPr lang="de-DE" dirty="0" err="1">
                <a:solidFill>
                  <a:srgbClr val="000000"/>
                </a:solidFill>
                <a:latin typeface="Calibri" pitchFamily="-89" charset="0"/>
                <a:ea typeface="Calibri" pitchFamily="-89" charset="0"/>
                <a:cs typeface="Calibri" pitchFamily="-89" charset="0"/>
              </a:rPr>
              <a:t>ɪ</a:t>
            </a:r>
            <a:r>
              <a:rPr lang="de-DE" dirty="0">
                <a:solidFill>
                  <a:srgbClr val="000000"/>
                </a:solidFill>
                <a:latin typeface="Calibri" pitchFamily="-89" charset="0"/>
                <a:ea typeface="Calibri" pitchFamily="-89" charset="0"/>
                <a:cs typeface="Calibri" pitchFamily="-89" charset="0"/>
              </a:rPr>
              <a:t>/ kategorisiert wegen des Einflusses der vielen Exemplare mit hoher Aktivierungsstärke</a:t>
            </a:r>
          </a:p>
        </p:txBody>
      </p:sp>
      <p:pic>
        <p:nvPicPr>
          <p:cNvPr id="7" name="Picture 6">
            <a:extLst>
              <a:ext uri="{FF2B5EF4-FFF2-40B4-BE49-F238E27FC236}">
                <a16:creationId xmlns:a16="http://schemas.microsoft.com/office/drawing/2014/main" id="{56D4D0B7-440A-8C48-989F-D590163C1500}"/>
              </a:ext>
            </a:extLst>
          </p:cNvPr>
          <p:cNvPicPr>
            <a:picLocks noChangeAspect="1"/>
          </p:cNvPicPr>
          <p:nvPr/>
        </p:nvPicPr>
        <p:blipFill>
          <a:blip r:embed="rId2"/>
          <a:stretch>
            <a:fillRect/>
          </a:stretch>
        </p:blipFill>
        <p:spPr>
          <a:xfrm>
            <a:off x="476860" y="3050592"/>
            <a:ext cx="4741613" cy="3065140"/>
          </a:xfrm>
          <a:prstGeom prst="rect">
            <a:avLst/>
          </a:prstGeom>
        </p:spPr>
      </p:pic>
    </p:spTree>
    <p:extLst>
      <p:ext uri="{BB962C8B-B14F-4D97-AF65-F5344CB8AC3E}">
        <p14:creationId xmlns:p14="http://schemas.microsoft.com/office/powerpoint/2010/main" val="3675183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9D05D3B-2AD2-EF46-863F-0F000733F36F}"/>
              </a:ext>
            </a:extLst>
          </p:cNvPr>
          <p:cNvSpPr>
            <a:spLocks/>
          </p:cNvSpPr>
          <p:nvPr/>
        </p:nvSpPr>
        <p:spPr bwMode="auto">
          <a:xfrm>
            <a:off x="1403648" y="260648"/>
            <a:ext cx="6552728" cy="576064"/>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fontAlgn="auto">
              <a:spcBef>
                <a:spcPts val="0"/>
              </a:spcBef>
              <a:spcAft>
                <a:spcPts val="0"/>
              </a:spcAft>
              <a:defRPr/>
            </a:pPr>
            <a:r>
              <a:rPr lang="en-US" dirty="0">
                <a:latin typeface="Calibri"/>
                <a:cs typeface="Calibri"/>
              </a:rPr>
              <a:t>Wie </a:t>
            </a:r>
            <a:r>
              <a:rPr lang="en-US" dirty="0" err="1">
                <a:latin typeface="Calibri"/>
                <a:cs typeface="Calibri"/>
              </a:rPr>
              <a:t>kann</a:t>
            </a:r>
            <a:r>
              <a:rPr lang="en-US" dirty="0">
                <a:latin typeface="Calibri"/>
                <a:cs typeface="Calibri"/>
              </a:rPr>
              <a:t> die </a:t>
            </a:r>
            <a:r>
              <a:rPr lang="en-US" dirty="0" err="1">
                <a:latin typeface="Calibri"/>
                <a:cs typeface="Calibri"/>
              </a:rPr>
              <a:t>Phonologisierung</a:t>
            </a:r>
            <a:r>
              <a:rPr lang="en-US" dirty="0">
                <a:latin typeface="Calibri"/>
                <a:cs typeface="Calibri"/>
              </a:rPr>
              <a:t> </a:t>
            </a:r>
            <a:r>
              <a:rPr lang="en-US" dirty="0" err="1">
                <a:latin typeface="Calibri"/>
                <a:cs typeface="Calibri"/>
              </a:rPr>
              <a:t>gemessen</a:t>
            </a:r>
            <a:r>
              <a:rPr lang="en-US" dirty="0">
                <a:latin typeface="Calibri"/>
                <a:cs typeface="Calibri"/>
              </a:rPr>
              <a:t> </a:t>
            </a:r>
            <a:r>
              <a:rPr lang="en-US" dirty="0" err="1">
                <a:latin typeface="Calibri"/>
                <a:cs typeface="Calibri"/>
              </a:rPr>
              <a:t>werden</a:t>
            </a:r>
            <a:r>
              <a:rPr lang="en-US" dirty="0">
                <a:latin typeface="Calibri"/>
                <a:cs typeface="Calibri"/>
              </a:rPr>
              <a:t>?</a:t>
            </a:r>
          </a:p>
        </p:txBody>
      </p:sp>
      <p:sp>
        <p:nvSpPr>
          <p:cNvPr id="5" name="TextBox 4">
            <a:extLst>
              <a:ext uri="{FF2B5EF4-FFF2-40B4-BE49-F238E27FC236}">
                <a16:creationId xmlns:a16="http://schemas.microsoft.com/office/drawing/2014/main" id="{3F656502-B48D-2843-82EF-52B343F6BF16}"/>
              </a:ext>
            </a:extLst>
          </p:cNvPr>
          <p:cNvSpPr txBox="1"/>
          <p:nvPr/>
        </p:nvSpPr>
        <p:spPr bwMode="auto">
          <a:xfrm>
            <a:off x="1403648" y="1916832"/>
            <a:ext cx="6008376"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Die empirische Messung von </a:t>
            </a:r>
            <a:r>
              <a:rPr lang="de-DE" dirty="0" err="1">
                <a:solidFill>
                  <a:srgbClr val="000000"/>
                </a:solidFill>
                <a:latin typeface="Calibri" pitchFamily="-89" charset="0"/>
                <a:ea typeface="Calibri" pitchFamily="-89" charset="0"/>
                <a:cs typeface="Calibri" pitchFamily="-89" charset="0"/>
              </a:rPr>
              <a:t>Phonologisierung</a:t>
            </a:r>
            <a:endParaRPr lang="de-DE" dirty="0">
              <a:solidFill>
                <a:srgbClr val="000000"/>
              </a:solidFill>
              <a:latin typeface="Calibri" pitchFamily="-89" charset="0"/>
              <a:ea typeface="Calibri" pitchFamily="-89" charset="0"/>
              <a:cs typeface="Calibri" pitchFamily="-89" charset="0"/>
            </a:endParaRPr>
          </a:p>
        </p:txBody>
      </p:sp>
      <p:sp>
        <p:nvSpPr>
          <p:cNvPr id="6" name="TextBox 5">
            <a:extLst>
              <a:ext uri="{FF2B5EF4-FFF2-40B4-BE49-F238E27FC236}">
                <a16:creationId xmlns:a16="http://schemas.microsoft.com/office/drawing/2014/main" id="{6180877B-6AD7-C34A-8090-F61D9828F454}"/>
              </a:ext>
            </a:extLst>
          </p:cNvPr>
          <p:cNvSpPr txBox="1"/>
          <p:nvPr/>
        </p:nvSpPr>
        <p:spPr bwMode="auto">
          <a:xfrm>
            <a:off x="1547664" y="3227784"/>
            <a:ext cx="4630114"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Die Erklärung von </a:t>
            </a:r>
            <a:r>
              <a:rPr lang="de-DE" dirty="0" err="1">
                <a:solidFill>
                  <a:srgbClr val="000000"/>
                </a:solidFill>
                <a:latin typeface="Calibri" pitchFamily="-89" charset="0"/>
                <a:ea typeface="Calibri" pitchFamily="-89" charset="0"/>
                <a:cs typeface="Calibri" pitchFamily="-89" charset="0"/>
              </a:rPr>
              <a:t>Phonologisierung</a:t>
            </a:r>
            <a:endParaRPr lang="de-DE" dirty="0">
              <a:solidFill>
                <a:srgbClr val="000000"/>
              </a:solidFill>
              <a:latin typeface="Calibri" pitchFamily="-89" charset="0"/>
              <a:ea typeface="Calibri" pitchFamily="-89" charset="0"/>
              <a:cs typeface="Calibri" pitchFamily="-89" charset="0"/>
            </a:endParaRPr>
          </a:p>
        </p:txBody>
      </p:sp>
    </p:spTree>
    <p:extLst>
      <p:ext uri="{BB962C8B-B14F-4D97-AF65-F5344CB8AC3E}">
        <p14:creationId xmlns:p14="http://schemas.microsoft.com/office/powerpoint/2010/main" val="1954486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CB9DBBBF-170D-1347-9AA2-64824509C760}"/>
              </a:ext>
            </a:extLst>
          </p:cNvPr>
          <p:cNvSpPr txBox="1">
            <a:spLocks noChangeArrowheads="1"/>
          </p:cNvSpPr>
          <p:nvPr/>
        </p:nvSpPr>
        <p:spPr bwMode="auto">
          <a:xfrm>
            <a:off x="611560" y="2348880"/>
            <a:ext cx="814305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DE" dirty="0">
                <a:latin typeface="Calibri" panose="020F0502020204030204" pitchFamily="34" charset="0"/>
                <a:cs typeface="Calibri" panose="020F0502020204030204" pitchFamily="34" charset="0"/>
              </a:rPr>
              <a:t>Sprecher und Hörer. Die Aufnahme von Episoden kann Verschiebungen (also Wandel) in Phoneme verursachen, die auch eine Auswirkung auf die Produktion der Sprache haben (da in der Produktion aus denselben Episoden gesampelt wird, die in der Perzeption gespeichert werden).</a:t>
            </a:r>
          </a:p>
        </p:txBody>
      </p:sp>
      <p:sp>
        <p:nvSpPr>
          <p:cNvPr id="5" name="Oval 4">
            <a:extLst>
              <a:ext uri="{FF2B5EF4-FFF2-40B4-BE49-F238E27FC236}">
                <a16:creationId xmlns:a16="http://schemas.microsoft.com/office/drawing/2014/main" id="{1C6EF2D1-DB60-434F-AD1E-072FE45A57A4}"/>
              </a:ext>
            </a:extLst>
          </p:cNvPr>
          <p:cNvSpPr>
            <a:spLocks noChangeArrowheads="1"/>
          </p:cNvSpPr>
          <p:nvPr/>
        </p:nvSpPr>
        <p:spPr bwMode="auto">
          <a:xfrm>
            <a:off x="275010" y="2499920"/>
            <a:ext cx="215900" cy="215900"/>
          </a:xfrm>
          <a:prstGeom prst="ellipse">
            <a:avLst/>
          </a:prstGeom>
          <a:gradFill rotWithShape="1">
            <a:gsLst>
              <a:gs pos="0">
                <a:srgbClr val="CBFFFF"/>
              </a:gs>
              <a:gs pos="100000">
                <a:srgbClr val="B5E5E9"/>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dirty="0">
              <a:solidFill>
                <a:schemeClr val="lt1"/>
              </a:solidFill>
              <a:latin typeface="+mn-lt"/>
              <a:ea typeface="+mn-ea"/>
            </a:endParaRPr>
          </a:p>
        </p:txBody>
      </p:sp>
      <p:sp>
        <p:nvSpPr>
          <p:cNvPr id="6" name="Rectangle 1">
            <a:extLst>
              <a:ext uri="{FF2B5EF4-FFF2-40B4-BE49-F238E27FC236}">
                <a16:creationId xmlns:a16="http://schemas.microsoft.com/office/drawing/2014/main" id="{99191F95-22D3-5D46-B59D-284A5D188729}"/>
              </a:ext>
            </a:extLst>
          </p:cNvPr>
          <p:cNvSpPr>
            <a:spLocks/>
          </p:cNvSpPr>
          <p:nvPr/>
        </p:nvSpPr>
        <p:spPr bwMode="auto">
          <a:xfrm>
            <a:off x="2289034" y="156264"/>
            <a:ext cx="4565931" cy="47667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de-DE" dirty="0">
                <a:latin typeface="Calibri"/>
                <a:cs typeface="Calibri"/>
              </a:rPr>
              <a:t>Lautwandel und </a:t>
            </a:r>
            <a:r>
              <a:rPr lang="de-DE" dirty="0" err="1">
                <a:latin typeface="Calibri"/>
                <a:cs typeface="Calibri"/>
              </a:rPr>
              <a:t>Exemplartheorie</a:t>
            </a:r>
            <a:endParaRPr lang="de-DE" dirty="0">
              <a:latin typeface="Calibri"/>
              <a:cs typeface="Calibri"/>
            </a:endParaRPr>
          </a:p>
        </p:txBody>
      </p:sp>
      <p:sp>
        <p:nvSpPr>
          <p:cNvPr id="7" name="TextBox 6">
            <a:extLst>
              <a:ext uri="{FF2B5EF4-FFF2-40B4-BE49-F238E27FC236}">
                <a16:creationId xmlns:a16="http://schemas.microsoft.com/office/drawing/2014/main" id="{8E7EB659-6A7C-1D4A-B259-30C3E0D9EDAD}"/>
              </a:ext>
            </a:extLst>
          </p:cNvPr>
          <p:cNvSpPr txBox="1"/>
          <p:nvPr/>
        </p:nvSpPr>
        <p:spPr bwMode="auto">
          <a:xfrm>
            <a:off x="329389" y="1340768"/>
            <a:ext cx="8623066"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Feedback-Schleife zwischen Phonemen, Perzeption, und Produktion</a:t>
            </a:r>
          </a:p>
        </p:txBody>
      </p:sp>
    </p:spTree>
    <p:extLst>
      <p:ext uri="{BB962C8B-B14F-4D97-AF65-F5344CB8AC3E}">
        <p14:creationId xmlns:p14="http://schemas.microsoft.com/office/powerpoint/2010/main" val="2116687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80B701-4A48-ED4D-8610-FF4E33BCED41}"/>
              </a:ext>
            </a:extLst>
          </p:cNvPr>
          <p:cNvPicPr>
            <a:picLocks noChangeAspect="1"/>
          </p:cNvPicPr>
          <p:nvPr/>
        </p:nvPicPr>
        <p:blipFill>
          <a:blip r:embed="rId2"/>
          <a:stretch>
            <a:fillRect/>
          </a:stretch>
        </p:blipFill>
        <p:spPr>
          <a:xfrm>
            <a:off x="2379" y="653725"/>
            <a:ext cx="4296579" cy="3429000"/>
          </a:xfrm>
          <a:prstGeom prst="rect">
            <a:avLst/>
          </a:prstGeom>
        </p:spPr>
      </p:pic>
      <p:sp>
        <p:nvSpPr>
          <p:cNvPr id="4" name="Rectangle 1">
            <a:extLst>
              <a:ext uri="{FF2B5EF4-FFF2-40B4-BE49-F238E27FC236}">
                <a16:creationId xmlns:a16="http://schemas.microsoft.com/office/drawing/2014/main" id="{F0C8532D-9CC1-F245-98D6-5234C0B7C2C2}"/>
              </a:ext>
            </a:extLst>
          </p:cNvPr>
          <p:cNvSpPr>
            <a:spLocks/>
          </p:cNvSpPr>
          <p:nvPr/>
        </p:nvSpPr>
        <p:spPr bwMode="auto">
          <a:xfrm>
            <a:off x="2289034" y="156264"/>
            <a:ext cx="4565931" cy="47667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de-DE" dirty="0">
                <a:latin typeface="Calibri"/>
                <a:cs typeface="Calibri"/>
              </a:rPr>
              <a:t>Lautwandel und </a:t>
            </a:r>
            <a:r>
              <a:rPr lang="de-DE" dirty="0" err="1">
                <a:latin typeface="Calibri"/>
                <a:cs typeface="Calibri"/>
              </a:rPr>
              <a:t>Exemplartheorie</a:t>
            </a:r>
            <a:endParaRPr lang="de-DE" dirty="0">
              <a:latin typeface="Calibri"/>
              <a:cs typeface="Calibri"/>
            </a:endParaRPr>
          </a:p>
        </p:txBody>
      </p:sp>
      <p:sp>
        <p:nvSpPr>
          <p:cNvPr id="5" name="TextBox 4">
            <a:extLst>
              <a:ext uri="{FF2B5EF4-FFF2-40B4-BE49-F238E27FC236}">
                <a16:creationId xmlns:a16="http://schemas.microsoft.com/office/drawing/2014/main" id="{296CFB9C-0B32-8D49-A09A-9F10F6D45898}"/>
              </a:ext>
            </a:extLst>
          </p:cNvPr>
          <p:cNvSpPr txBox="1"/>
          <p:nvPr/>
        </p:nvSpPr>
        <p:spPr bwMode="auto">
          <a:xfrm>
            <a:off x="4031432" y="1031848"/>
            <a:ext cx="5112568" cy="1938992"/>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Wenn zunehmend </a:t>
            </a:r>
            <a:r>
              <a:rPr lang="de-DE" dirty="0" err="1">
                <a:solidFill>
                  <a:srgbClr val="000000"/>
                </a:solidFill>
                <a:latin typeface="Calibri" pitchFamily="-89" charset="0"/>
                <a:ea typeface="Calibri" pitchFamily="-89" charset="0"/>
                <a:cs typeface="Calibri" pitchFamily="-89" charset="0"/>
              </a:rPr>
              <a:t>lenisierte</a:t>
            </a:r>
            <a:r>
              <a:rPr lang="de-DE" dirty="0">
                <a:solidFill>
                  <a:srgbClr val="000000"/>
                </a:solidFill>
                <a:latin typeface="Calibri" pitchFamily="-89" charset="0"/>
                <a:ea typeface="Calibri" pitchFamily="-89" charset="0"/>
                <a:cs typeface="Calibri" pitchFamily="-89" charset="0"/>
              </a:rPr>
              <a:t> /t/s wahrgenommen werden, wird die Varianz der /t/ Kategorie breiter und die Verteilung verschiebt sich nach links.</a:t>
            </a:r>
          </a:p>
        </p:txBody>
      </p:sp>
      <p:sp>
        <p:nvSpPr>
          <p:cNvPr id="6" name="TextBox 5">
            <a:extLst>
              <a:ext uri="{FF2B5EF4-FFF2-40B4-BE49-F238E27FC236}">
                <a16:creationId xmlns:a16="http://schemas.microsoft.com/office/drawing/2014/main" id="{15FCCEA3-4737-2C4D-BBBD-B767723CA4F2}"/>
              </a:ext>
            </a:extLst>
          </p:cNvPr>
          <p:cNvSpPr txBox="1"/>
          <p:nvPr/>
        </p:nvSpPr>
        <p:spPr bwMode="auto">
          <a:xfrm>
            <a:off x="63140" y="4082725"/>
            <a:ext cx="5035795" cy="1938992"/>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anose="020F0502020204030204" pitchFamily="34" charset="0"/>
                <a:ea typeface="Calibri" pitchFamily="-89" charset="0"/>
                <a:cs typeface="Calibri" panose="020F0502020204030204" pitchFamily="34" charset="0"/>
              </a:rPr>
              <a:t>Diese Verbreitung wird durch '</a:t>
            </a:r>
            <a:r>
              <a:rPr lang="de-DE" dirty="0" err="1">
                <a:solidFill>
                  <a:srgbClr val="000000"/>
                </a:solidFill>
                <a:latin typeface="Calibri" panose="020F0502020204030204" pitchFamily="34" charset="0"/>
                <a:ea typeface="Calibri" pitchFamily="-89" charset="0"/>
                <a:cs typeface="Calibri" panose="020F0502020204030204" pitchFamily="34" charset="0"/>
              </a:rPr>
              <a:t>Entrenchment</a:t>
            </a:r>
            <a:r>
              <a:rPr lang="de-DE" dirty="0">
                <a:solidFill>
                  <a:srgbClr val="000000"/>
                </a:solidFill>
                <a:latin typeface="Calibri" panose="020F0502020204030204" pitchFamily="34" charset="0"/>
                <a:ea typeface="Calibri" pitchFamily="-89" charset="0"/>
                <a:cs typeface="Calibri" panose="020F0502020204030204" pitchFamily="34" charset="0"/>
              </a:rPr>
              <a:t>' gebremst </a:t>
            </a:r>
            <a:r>
              <a:rPr lang="en-AU" dirty="0" err="1">
                <a:latin typeface="Calibri" panose="020F0502020204030204" pitchFamily="34" charset="0"/>
                <a:cs typeface="Calibri" panose="020F0502020204030204" pitchFamily="34" charset="0"/>
              </a:rPr>
              <a:t>wodurch</a:t>
            </a:r>
            <a:r>
              <a:rPr lang="en-AU" dirty="0">
                <a:latin typeface="Calibri" panose="020F0502020204030204" pitchFamily="34" charset="0"/>
                <a:cs typeface="Calibri" panose="020F0502020204030204" pitchFamily="34" charset="0"/>
              </a:rPr>
              <a:t> in der </a:t>
            </a:r>
            <a:r>
              <a:rPr lang="en-AU" dirty="0" err="1">
                <a:latin typeface="Calibri" panose="020F0502020204030204" pitchFamily="34" charset="0"/>
                <a:cs typeface="Calibri" panose="020F0502020204030204" pitchFamily="34" charset="0"/>
              </a:rPr>
              <a:t>Produktion</a:t>
            </a:r>
            <a:r>
              <a:rPr lang="en-AU" dirty="0">
                <a:latin typeface="Calibri" panose="020F0502020204030204" pitchFamily="34" charset="0"/>
                <a:cs typeface="Calibri" panose="020F0502020204030204" pitchFamily="34" charset="0"/>
              </a:rPr>
              <a:t> </a:t>
            </a:r>
            <a:r>
              <a:rPr lang="en-AU" dirty="0" err="1">
                <a:latin typeface="Calibri" panose="020F0502020204030204" pitchFamily="34" charset="0"/>
                <a:cs typeface="Calibri" panose="020F0502020204030204" pitchFamily="34" charset="0"/>
              </a:rPr>
              <a:t>über</a:t>
            </a:r>
            <a:r>
              <a:rPr lang="en-AU" dirty="0">
                <a:latin typeface="Calibri" panose="020F0502020204030204" pitchFamily="34" charset="0"/>
                <a:cs typeface="Calibri" panose="020F0502020204030204" pitchFamily="34" charset="0"/>
              </a:rPr>
              <a:t> </a:t>
            </a:r>
            <a:r>
              <a:rPr lang="en-AU" dirty="0" err="1">
                <a:latin typeface="Calibri" panose="020F0502020204030204" pitchFamily="34" charset="0"/>
                <a:cs typeface="Calibri" panose="020F0502020204030204" pitchFamily="34" charset="0"/>
              </a:rPr>
              <a:t>Exemplare</a:t>
            </a:r>
            <a:r>
              <a:rPr lang="en-AU" dirty="0">
                <a:latin typeface="Calibri" panose="020F0502020204030204" pitchFamily="34" charset="0"/>
                <a:cs typeface="Calibri" panose="020F0502020204030204" pitchFamily="34" charset="0"/>
              </a:rPr>
              <a:t> </a:t>
            </a:r>
            <a:r>
              <a:rPr lang="en-AU" dirty="0" err="1">
                <a:latin typeface="Calibri" panose="020F0502020204030204" pitchFamily="34" charset="0"/>
                <a:cs typeface="Calibri" panose="020F0502020204030204" pitchFamily="34" charset="0"/>
              </a:rPr>
              <a:t>gemittelt</a:t>
            </a:r>
            <a:r>
              <a:rPr lang="en-AU" dirty="0">
                <a:latin typeface="Calibri" panose="020F0502020204030204" pitchFamily="34" charset="0"/>
                <a:cs typeface="Calibri" panose="020F0502020204030204" pitchFamily="34" charset="0"/>
              </a:rPr>
              <a:t> </a:t>
            </a:r>
            <a:r>
              <a:rPr lang="en-AU" dirty="0" err="1">
                <a:latin typeface="Calibri" panose="020F0502020204030204" pitchFamily="34" charset="0"/>
                <a:cs typeface="Calibri" panose="020F0502020204030204" pitchFamily="34" charset="0"/>
              </a:rPr>
              <a:t>wird</a:t>
            </a:r>
            <a:r>
              <a:rPr lang="en-AU" dirty="0">
                <a:latin typeface="Calibri" panose="020F0502020204030204" pitchFamily="34" charset="0"/>
                <a:cs typeface="Calibri" panose="020F0502020204030204" pitchFamily="34" charset="0"/>
              </a:rPr>
              <a:t> (und </a:t>
            </a:r>
            <a:r>
              <a:rPr lang="en-AU" dirty="0" err="1">
                <a:latin typeface="Calibri" panose="020F0502020204030204" pitchFamily="34" charset="0"/>
                <a:cs typeface="Calibri" panose="020F0502020204030204" pitchFamily="34" charset="0"/>
              </a:rPr>
              <a:t>dieser</a:t>
            </a:r>
            <a:r>
              <a:rPr lang="en-AU" dirty="0">
                <a:latin typeface="Calibri" panose="020F0502020204030204" pitchFamily="34" charset="0"/>
                <a:cs typeface="Calibri" panose="020F0502020204030204" pitchFamily="34" charset="0"/>
              </a:rPr>
              <a:t> </a:t>
            </a:r>
            <a:r>
              <a:rPr lang="en-AU" dirty="0" err="1">
                <a:latin typeface="Calibri" panose="020F0502020204030204" pitchFamily="34" charset="0"/>
                <a:cs typeface="Calibri" panose="020F0502020204030204" pitchFamily="34" charset="0"/>
              </a:rPr>
              <a:t>Mittelwert</a:t>
            </a:r>
            <a:r>
              <a:rPr lang="en-AU" dirty="0">
                <a:latin typeface="Calibri" panose="020F0502020204030204" pitchFamily="34" charset="0"/>
                <a:cs typeface="Calibri" panose="020F0502020204030204" pitchFamily="34" charset="0"/>
              </a:rPr>
              <a:t> </a:t>
            </a:r>
            <a:r>
              <a:rPr lang="en-AU" dirty="0" err="1">
                <a:latin typeface="Calibri" panose="020F0502020204030204" pitchFamily="34" charset="0"/>
                <a:cs typeface="Calibri" panose="020F0502020204030204" pitchFamily="34" charset="0"/>
              </a:rPr>
              <a:t>wird</a:t>
            </a:r>
            <a:r>
              <a:rPr lang="en-AU" dirty="0">
                <a:latin typeface="Calibri" panose="020F0502020204030204" pitchFamily="34" charset="0"/>
                <a:cs typeface="Calibri" panose="020F0502020204030204" pitchFamily="34" charset="0"/>
              </a:rPr>
              <a:t> der </a:t>
            </a:r>
            <a:r>
              <a:rPr lang="en-AU" dirty="0" err="1">
                <a:latin typeface="Calibri" panose="020F0502020204030204" pitchFamily="34" charset="0"/>
                <a:cs typeface="Calibri" panose="020F0502020204030204" pitchFamily="34" charset="0"/>
              </a:rPr>
              <a:t>Verteilung</a:t>
            </a:r>
            <a:r>
              <a:rPr lang="en-AU" dirty="0">
                <a:latin typeface="Calibri" panose="020F0502020204030204" pitchFamily="34" charset="0"/>
                <a:cs typeface="Calibri" panose="020F0502020204030204" pitchFamily="34" charset="0"/>
              </a:rPr>
              <a:t> </a:t>
            </a:r>
            <a:r>
              <a:rPr lang="en-AU" dirty="0" err="1">
                <a:latin typeface="Calibri" panose="020F0502020204030204" pitchFamily="34" charset="0"/>
                <a:cs typeface="Calibri" panose="020F0502020204030204" pitchFamily="34" charset="0"/>
              </a:rPr>
              <a:t>hinzugefügt</a:t>
            </a:r>
            <a:r>
              <a:rPr lang="en-AU" dirty="0">
                <a:latin typeface="Calibri" panose="020F0502020204030204" pitchFamily="34" charset="0"/>
                <a:cs typeface="Calibri" panose="020F0502020204030204" pitchFamily="34" charset="0"/>
              </a:rPr>
              <a:t>)</a:t>
            </a:r>
            <a:endParaRPr lang="de-DE" dirty="0">
              <a:solidFill>
                <a:srgbClr val="000000"/>
              </a:solidFill>
              <a:latin typeface="Calibri" panose="020F0502020204030204" pitchFamily="34" charset="0"/>
              <a:ea typeface="Calibri" pitchFamily="-89" charset="0"/>
              <a:cs typeface="Calibri" panose="020F0502020204030204" pitchFamily="34" charset="0"/>
            </a:endParaRPr>
          </a:p>
        </p:txBody>
      </p:sp>
      <p:pic>
        <p:nvPicPr>
          <p:cNvPr id="8" name="Picture 7">
            <a:extLst>
              <a:ext uri="{FF2B5EF4-FFF2-40B4-BE49-F238E27FC236}">
                <a16:creationId xmlns:a16="http://schemas.microsoft.com/office/drawing/2014/main" id="{445A378E-6762-C242-89A6-6007921903CB}"/>
              </a:ext>
            </a:extLst>
          </p:cNvPr>
          <p:cNvPicPr>
            <a:picLocks noChangeAspect="1"/>
          </p:cNvPicPr>
          <p:nvPr/>
        </p:nvPicPr>
        <p:blipFill>
          <a:blip r:embed="rId3"/>
          <a:stretch>
            <a:fillRect/>
          </a:stretch>
        </p:blipFill>
        <p:spPr>
          <a:xfrm>
            <a:off x="4738233" y="2970840"/>
            <a:ext cx="4233463" cy="3371651"/>
          </a:xfrm>
          <a:prstGeom prst="rect">
            <a:avLst/>
          </a:prstGeom>
        </p:spPr>
      </p:pic>
    </p:spTree>
    <p:extLst>
      <p:ext uri="{BB962C8B-B14F-4D97-AF65-F5344CB8AC3E}">
        <p14:creationId xmlns:p14="http://schemas.microsoft.com/office/powerpoint/2010/main" val="1788909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87C2B56F-9841-A04E-A952-72593AE1C187}"/>
              </a:ext>
            </a:extLst>
          </p:cNvPr>
          <p:cNvSpPr txBox="1">
            <a:spLocks noChangeArrowheads="1"/>
          </p:cNvSpPr>
          <p:nvPr/>
        </p:nvSpPr>
        <p:spPr bwMode="auto">
          <a:xfrm>
            <a:off x="779889" y="3869583"/>
            <a:ext cx="75842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DE" dirty="0">
                <a:latin typeface="Calibri" panose="020F0502020204030204" pitchFamily="34" charset="0"/>
                <a:cs typeface="Calibri" panose="020F0502020204030204" pitchFamily="34" charset="0"/>
              </a:rPr>
              <a:t>Contra die Junggrammatiker-Hypothese: Lautwandel  verbreitet sich nicht in allen Wörtern gleichzeitig.</a:t>
            </a:r>
          </a:p>
        </p:txBody>
      </p:sp>
      <p:sp>
        <p:nvSpPr>
          <p:cNvPr id="5" name="TextBox 9">
            <a:extLst>
              <a:ext uri="{FF2B5EF4-FFF2-40B4-BE49-F238E27FC236}">
                <a16:creationId xmlns:a16="http://schemas.microsoft.com/office/drawing/2014/main" id="{F11BD21F-C1BA-F744-97C5-5F807AED6794}"/>
              </a:ext>
            </a:extLst>
          </p:cNvPr>
          <p:cNvSpPr txBox="1">
            <a:spLocks noChangeArrowheads="1"/>
          </p:cNvSpPr>
          <p:nvPr/>
        </p:nvSpPr>
        <p:spPr bwMode="auto">
          <a:xfrm>
            <a:off x="751878" y="5099892"/>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DE" dirty="0">
                <a:latin typeface="Calibri" panose="020F0502020204030204" pitchFamily="34" charset="0"/>
                <a:cs typeface="Calibri" panose="020F0502020204030204" pitchFamily="34" charset="0"/>
              </a:rPr>
              <a:t>Contra </a:t>
            </a:r>
            <a:r>
              <a:rPr lang="de-DE" altLang="en-DE" dirty="0" err="1">
                <a:latin typeface="Calibri" panose="020F0502020204030204" pitchFamily="34" charset="0"/>
                <a:cs typeface="Calibri" panose="020F0502020204030204" pitchFamily="34" charset="0"/>
              </a:rPr>
              <a:t>Ohala</a:t>
            </a:r>
            <a:r>
              <a:rPr lang="de-DE" altLang="en-DE" dirty="0">
                <a:latin typeface="Calibri" panose="020F0502020204030204" pitchFamily="34" charset="0"/>
                <a:cs typeface="Calibri" panose="020F0502020204030204" pitchFamily="34" charset="0"/>
              </a:rPr>
              <a:t> Lautwandel ist graduell nicht abrupt. </a:t>
            </a:r>
          </a:p>
        </p:txBody>
      </p:sp>
      <p:sp>
        <p:nvSpPr>
          <p:cNvPr id="6" name="Oval 5">
            <a:extLst>
              <a:ext uri="{FF2B5EF4-FFF2-40B4-BE49-F238E27FC236}">
                <a16:creationId xmlns:a16="http://schemas.microsoft.com/office/drawing/2014/main" id="{763BE516-43BF-BF4E-A770-E525C758456E}"/>
              </a:ext>
            </a:extLst>
          </p:cNvPr>
          <p:cNvSpPr>
            <a:spLocks noChangeArrowheads="1"/>
          </p:cNvSpPr>
          <p:nvPr/>
        </p:nvSpPr>
        <p:spPr bwMode="auto">
          <a:xfrm>
            <a:off x="211372" y="5222775"/>
            <a:ext cx="215900" cy="215900"/>
          </a:xfrm>
          <a:prstGeom prst="ellipse">
            <a:avLst/>
          </a:prstGeom>
          <a:gradFill rotWithShape="1">
            <a:gsLst>
              <a:gs pos="0">
                <a:srgbClr val="CBFFFF"/>
              </a:gs>
              <a:gs pos="100000">
                <a:srgbClr val="B5E5E9"/>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en-GB">
              <a:solidFill>
                <a:schemeClr val="lt1"/>
              </a:solidFill>
              <a:latin typeface="+mn-lt"/>
              <a:ea typeface="+mn-ea"/>
            </a:endParaRPr>
          </a:p>
        </p:txBody>
      </p:sp>
      <p:sp>
        <p:nvSpPr>
          <p:cNvPr id="7" name="Oval 6">
            <a:extLst>
              <a:ext uri="{FF2B5EF4-FFF2-40B4-BE49-F238E27FC236}">
                <a16:creationId xmlns:a16="http://schemas.microsoft.com/office/drawing/2014/main" id="{635555F0-F4B9-EB42-8C29-955561ED6A63}"/>
              </a:ext>
            </a:extLst>
          </p:cNvPr>
          <p:cNvSpPr>
            <a:spLocks noChangeArrowheads="1"/>
          </p:cNvSpPr>
          <p:nvPr/>
        </p:nvSpPr>
        <p:spPr bwMode="auto">
          <a:xfrm>
            <a:off x="211372" y="4069182"/>
            <a:ext cx="215900" cy="215900"/>
          </a:xfrm>
          <a:prstGeom prst="ellipse">
            <a:avLst/>
          </a:prstGeom>
          <a:gradFill rotWithShape="1">
            <a:gsLst>
              <a:gs pos="0">
                <a:srgbClr val="CBFFFF"/>
              </a:gs>
              <a:gs pos="100000">
                <a:srgbClr val="B5E5E9"/>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en-GB">
              <a:solidFill>
                <a:schemeClr val="lt1"/>
              </a:solidFill>
              <a:latin typeface="+mn-lt"/>
              <a:ea typeface="+mn-ea"/>
            </a:endParaRPr>
          </a:p>
        </p:txBody>
      </p:sp>
      <p:sp>
        <p:nvSpPr>
          <p:cNvPr id="8" name="Oval 7">
            <a:extLst>
              <a:ext uri="{FF2B5EF4-FFF2-40B4-BE49-F238E27FC236}">
                <a16:creationId xmlns:a16="http://schemas.microsoft.com/office/drawing/2014/main" id="{24099444-1436-4B4C-9F66-65AB35D90593}"/>
              </a:ext>
            </a:extLst>
          </p:cNvPr>
          <p:cNvSpPr>
            <a:spLocks noChangeArrowheads="1"/>
          </p:cNvSpPr>
          <p:nvPr/>
        </p:nvSpPr>
        <p:spPr bwMode="auto">
          <a:xfrm>
            <a:off x="180905" y="1076158"/>
            <a:ext cx="215900" cy="215900"/>
          </a:xfrm>
          <a:prstGeom prst="ellipse">
            <a:avLst/>
          </a:prstGeom>
          <a:gradFill rotWithShape="1">
            <a:gsLst>
              <a:gs pos="0">
                <a:srgbClr val="CBFFFF"/>
              </a:gs>
              <a:gs pos="100000">
                <a:srgbClr val="B5E5E9"/>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en-GB">
              <a:solidFill>
                <a:schemeClr val="lt1"/>
              </a:solidFill>
              <a:latin typeface="+mn-lt"/>
              <a:ea typeface="+mn-ea"/>
            </a:endParaRPr>
          </a:p>
        </p:txBody>
      </p:sp>
      <p:sp>
        <p:nvSpPr>
          <p:cNvPr id="9" name="TextBox 8">
            <a:extLst>
              <a:ext uri="{FF2B5EF4-FFF2-40B4-BE49-F238E27FC236}">
                <a16:creationId xmlns:a16="http://schemas.microsoft.com/office/drawing/2014/main" id="{4B781A52-D4FB-B84C-9C80-4EEACD32A5FB}"/>
              </a:ext>
            </a:extLst>
          </p:cNvPr>
          <p:cNvSpPr txBox="1"/>
          <p:nvPr/>
        </p:nvSpPr>
        <p:spPr bwMode="auto">
          <a:xfrm>
            <a:off x="779889" y="891541"/>
            <a:ext cx="8131074" cy="1569660"/>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Die Beziehung zwischen Phonemen und Sprachsignalen ist für jede Person etwas anders (da diese von Erfahrung abhängt). Vielleicht erklärt das weshalb, nicht alle Personen auf diese Weise für die </a:t>
            </a:r>
            <a:r>
              <a:rPr lang="de-DE" dirty="0" err="1">
                <a:solidFill>
                  <a:srgbClr val="000000"/>
                </a:solidFill>
                <a:latin typeface="Calibri" pitchFamily="-89" charset="0"/>
                <a:ea typeface="Calibri" pitchFamily="-89" charset="0"/>
                <a:cs typeface="Calibri" pitchFamily="-89" charset="0"/>
              </a:rPr>
              <a:t>Koartikulation</a:t>
            </a:r>
            <a:r>
              <a:rPr lang="de-DE" dirty="0">
                <a:solidFill>
                  <a:srgbClr val="000000"/>
                </a:solidFill>
                <a:latin typeface="Calibri" pitchFamily="-89" charset="0"/>
                <a:ea typeface="Calibri" pitchFamily="-89" charset="0"/>
                <a:cs typeface="Calibri" pitchFamily="-89" charset="0"/>
              </a:rPr>
              <a:t> kompensieren (siehe </a:t>
            </a:r>
            <a:r>
              <a:rPr lang="de-DE" dirty="0" err="1">
                <a:solidFill>
                  <a:srgbClr val="000000"/>
                </a:solidFill>
                <a:latin typeface="Calibri" pitchFamily="-89" charset="0"/>
                <a:ea typeface="Calibri" pitchFamily="-89" charset="0"/>
                <a:cs typeface="Calibri" pitchFamily="-89" charset="0"/>
              </a:rPr>
              <a:t>Beddor</a:t>
            </a:r>
            <a:r>
              <a:rPr lang="de-DE" dirty="0">
                <a:solidFill>
                  <a:srgbClr val="000000"/>
                </a:solidFill>
                <a:latin typeface="Calibri" pitchFamily="-89" charset="0"/>
                <a:ea typeface="Calibri" pitchFamily="-89" charset="0"/>
                <a:cs typeface="Calibri" pitchFamily="-89" charset="0"/>
              </a:rPr>
              <a:t>).</a:t>
            </a:r>
          </a:p>
        </p:txBody>
      </p:sp>
      <p:sp>
        <p:nvSpPr>
          <p:cNvPr id="10" name="Rectangle 1">
            <a:extLst>
              <a:ext uri="{FF2B5EF4-FFF2-40B4-BE49-F238E27FC236}">
                <a16:creationId xmlns:a16="http://schemas.microsoft.com/office/drawing/2014/main" id="{30E8F101-1506-EE4F-A6AD-6D35A35D5D4E}"/>
              </a:ext>
            </a:extLst>
          </p:cNvPr>
          <p:cNvSpPr>
            <a:spLocks/>
          </p:cNvSpPr>
          <p:nvPr/>
        </p:nvSpPr>
        <p:spPr bwMode="auto">
          <a:xfrm>
            <a:off x="2289034" y="156264"/>
            <a:ext cx="4565931" cy="47667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a:defRPr/>
            </a:pPr>
            <a:r>
              <a:rPr lang="de-DE" dirty="0">
                <a:latin typeface="Calibri"/>
                <a:cs typeface="Calibri"/>
              </a:rPr>
              <a:t>Lautwandel und </a:t>
            </a:r>
            <a:r>
              <a:rPr lang="de-DE" dirty="0" err="1">
                <a:latin typeface="Calibri"/>
                <a:cs typeface="Calibri"/>
              </a:rPr>
              <a:t>Exemplartheorie</a:t>
            </a:r>
            <a:endParaRPr lang="de-DE" dirty="0">
              <a:latin typeface="Calibri"/>
              <a:cs typeface="Calibri"/>
            </a:endParaRPr>
          </a:p>
        </p:txBody>
      </p:sp>
      <p:sp>
        <p:nvSpPr>
          <p:cNvPr id="11" name="TextBox 8">
            <a:extLst>
              <a:ext uri="{FF2B5EF4-FFF2-40B4-BE49-F238E27FC236}">
                <a16:creationId xmlns:a16="http://schemas.microsoft.com/office/drawing/2014/main" id="{888D9858-155A-1043-BE7C-97A41B255739}"/>
              </a:ext>
            </a:extLst>
          </p:cNvPr>
          <p:cNvSpPr txBox="1">
            <a:spLocks noChangeArrowheads="1"/>
          </p:cNvSpPr>
          <p:nvPr/>
        </p:nvSpPr>
        <p:spPr bwMode="auto">
          <a:xfrm>
            <a:off x="724859" y="2598003"/>
            <a:ext cx="75842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DE" dirty="0">
                <a:latin typeface="Calibri" panose="020F0502020204030204" pitchFamily="34" charset="0"/>
                <a:cs typeface="Calibri" panose="020F0502020204030204" pitchFamily="34" charset="0"/>
              </a:rPr>
              <a:t>Contra die generative Phonologie: wortspezifische Details sind kognitiv und werden gespeichert.</a:t>
            </a:r>
          </a:p>
        </p:txBody>
      </p:sp>
      <p:sp>
        <p:nvSpPr>
          <p:cNvPr id="12" name="Oval 11">
            <a:extLst>
              <a:ext uri="{FF2B5EF4-FFF2-40B4-BE49-F238E27FC236}">
                <a16:creationId xmlns:a16="http://schemas.microsoft.com/office/drawing/2014/main" id="{798A1F8C-B4C6-6548-AA2D-C88C9C9B78F1}"/>
              </a:ext>
            </a:extLst>
          </p:cNvPr>
          <p:cNvSpPr>
            <a:spLocks noChangeArrowheads="1"/>
          </p:cNvSpPr>
          <p:nvPr/>
        </p:nvSpPr>
        <p:spPr bwMode="auto">
          <a:xfrm>
            <a:off x="156342" y="2797602"/>
            <a:ext cx="215900" cy="215900"/>
          </a:xfrm>
          <a:prstGeom prst="ellipse">
            <a:avLst/>
          </a:prstGeom>
          <a:gradFill rotWithShape="1">
            <a:gsLst>
              <a:gs pos="0">
                <a:srgbClr val="CBFFFF"/>
              </a:gs>
              <a:gs pos="100000">
                <a:srgbClr val="B5E5E9"/>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en-GB">
              <a:solidFill>
                <a:schemeClr val="lt1"/>
              </a:solidFill>
              <a:latin typeface="+mn-lt"/>
              <a:ea typeface="+mn-ea"/>
            </a:endParaRPr>
          </a:p>
        </p:txBody>
      </p:sp>
    </p:spTree>
    <p:extLst>
      <p:ext uri="{BB962C8B-B14F-4D97-AF65-F5344CB8AC3E}">
        <p14:creationId xmlns:p14="http://schemas.microsoft.com/office/powerpoint/2010/main" val="1133712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A10C50A-0E6F-D24C-BBC2-48332B0C6C66}"/>
              </a:ext>
            </a:extLst>
          </p:cNvPr>
          <p:cNvSpPr>
            <a:spLocks/>
          </p:cNvSpPr>
          <p:nvPr/>
        </p:nvSpPr>
        <p:spPr bwMode="auto">
          <a:xfrm>
            <a:off x="1371600" y="0"/>
            <a:ext cx="5943600" cy="4572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808080">
                <a:alpha val="37999"/>
              </a:srgbClr>
            </a:outerShdw>
          </a:effectLst>
        </p:spPr>
        <p:txBody>
          <a:bodyPr lIns="0" tIns="0" rIns="40639"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AU" altLang="en-DE" dirty="0" err="1">
                <a:solidFill>
                  <a:srgbClr val="000000"/>
                </a:solidFill>
                <a:latin typeface="Calibri" panose="020F0502020204030204" pitchFamily="34" charset="0"/>
                <a:ea typeface="Arial" panose="020B0604020202020204" pitchFamily="34" charset="0"/>
              </a:rPr>
              <a:t>Exemplartheorie</a:t>
            </a:r>
            <a:r>
              <a:rPr lang="en-AU" altLang="en-DE" dirty="0">
                <a:solidFill>
                  <a:srgbClr val="000000"/>
                </a:solidFill>
                <a:latin typeface="Calibri" panose="020F0502020204030204" pitchFamily="34" charset="0"/>
                <a:ea typeface="Arial" panose="020B0604020202020204" pitchFamily="34" charset="0"/>
              </a:rPr>
              <a:t>, </a:t>
            </a:r>
            <a:r>
              <a:rPr lang="en-AU" altLang="en-DE" dirty="0" err="1">
                <a:solidFill>
                  <a:srgbClr val="000000"/>
                </a:solidFill>
                <a:latin typeface="Calibri" panose="020F0502020204030204" pitchFamily="34" charset="0"/>
                <a:ea typeface="Arial" panose="020B0604020202020204" pitchFamily="34" charset="0"/>
              </a:rPr>
              <a:t>Worthäufigkeit</a:t>
            </a:r>
            <a:r>
              <a:rPr lang="en-AU" altLang="en-DE" dirty="0">
                <a:solidFill>
                  <a:srgbClr val="000000"/>
                </a:solidFill>
                <a:latin typeface="Calibri" panose="020F0502020204030204" pitchFamily="34" charset="0"/>
                <a:ea typeface="Arial" panose="020B0604020202020204" pitchFamily="34" charset="0"/>
              </a:rPr>
              <a:t>, </a:t>
            </a:r>
            <a:r>
              <a:rPr lang="en-AU" altLang="en-DE" dirty="0" err="1">
                <a:solidFill>
                  <a:srgbClr val="000000"/>
                </a:solidFill>
                <a:latin typeface="Calibri" panose="020F0502020204030204" pitchFamily="34" charset="0"/>
                <a:ea typeface="Arial" panose="020B0604020202020204" pitchFamily="34" charset="0"/>
              </a:rPr>
              <a:t>Lautwandel</a:t>
            </a:r>
            <a:endParaRPr lang="en-US" altLang="en-DE" dirty="0">
              <a:solidFill>
                <a:srgbClr val="000000"/>
              </a:solidFill>
              <a:latin typeface="Calibri" panose="020F0502020204030204" pitchFamily="34" charset="0"/>
              <a:ea typeface="Arial" panose="020B0604020202020204" pitchFamily="34" charset="0"/>
            </a:endParaRPr>
          </a:p>
        </p:txBody>
      </p:sp>
      <p:sp>
        <p:nvSpPr>
          <p:cNvPr id="6" name="TextBox 5">
            <a:extLst>
              <a:ext uri="{FF2B5EF4-FFF2-40B4-BE49-F238E27FC236}">
                <a16:creationId xmlns:a16="http://schemas.microsoft.com/office/drawing/2014/main" id="{7C4BFB77-D1C0-DB40-A27C-7CBF6D2F120F}"/>
              </a:ext>
            </a:extLst>
          </p:cNvPr>
          <p:cNvSpPr txBox="1"/>
          <p:nvPr/>
        </p:nvSpPr>
        <p:spPr bwMode="auto">
          <a:xfrm>
            <a:off x="382960" y="1964382"/>
            <a:ext cx="7920880"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2. Hochfrequente Wörter haben eine hohe </a:t>
            </a:r>
            <a:r>
              <a:rPr lang="de-DE" dirty="0" err="1">
                <a:solidFill>
                  <a:srgbClr val="000000"/>
                </a:solidFill>
                <a:latin typeface="Calibri" pitchFamily="-89" charset="0"/>
                <a:ea typeface="Calibri" pitchFamily="-89" charset="0"/>
                <a:cs typeface="Calibri" pitchFamily="-89" charset="0"/>
              </a:rPr>
              <a:t>Exemplarstärke</a:t>
            </a:r>
            <a:r>
              <a:rPr lang="de-DE" dirty="0">
                <a:solidFill>
                  <a:srgbClr val="000000"/>
                </a:solidFill>
                <a:latin typeface="Calibri" pitchFamily="-89" charset="0"/>
                <a:ea typeface="Calibri" pitchFamily="-89" charset="0"/>
                <a:cs typeface="Calibri" pitchFamily="-89" charset="0"/>
              </a:rPr>
              <a:t> und sind im Geräusch besser erkennbar als </a:t>
            </a:r>
            <a:r>
              <a:rPr lang="de-DE" dirty="0" err="1">
                <a:solidFill>
                  <a:srgbClr val="000000"/>
                </a:solidFill>
                <a:latin typeface="Calibri" pitchFamily="-89" charset="0"/>
                <a:ea typeface="Calibri" pitchFamily="-89" charset="0"/>
                <a:cs typeface="Calibri" pitchFamily="-89" charset="0"/>
              </a:rPr>
              <a:t>Niedrigfrequente</a:t>
            </a:r>
            <a:endParaRPr lang="de-DE" dirty="0">
              <a:solidFill>
                <a:srgbClr val="000000"/>
              </a:solidFill>
              <a:latin typeface="Calibri" pitchFamily="-89" charset="0"/>
              <a:ea typeface="Calibri" pitchFamily="-89" charset="0"/>
              <a:cs typeface="Calibri" pitchFamily="-89" charset="0"/>
            </a:endParaRPr>
          </a:p>
        </p:txBody>
      </p:sp>
      <p:sp>
        <p:nvSpPr>
          <p:cNvPr id="9" name="TextBox 8">
            <a:extLst>
              <a:ext uri="{FF2B5EF4-FFF2-40B4-BE49-F238E27FC236}">
                <a16:creationId xmlns:a16="http://schemas.microsoft.com/office/drawing/2014/main" id="{8C6DF1DB-2038-C041-B758-8CC5A28A6B4F}"/>
              </a:ext>
            </a:extLst>
          </p:cNvPr>
          <p:cNvSpPr txBox="1">
            <a:spLocks noChangeArrowheads="1"/>
          </p:cNvSpPr>
          <p:nvPr/>
        </p:nvSpPr>
        <p:spPr bwMode="auto">
          <a:xfrm>
            <a:off x="423008" y="571067"/>
            <a:ext cx="792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en-DE" dirty="0">
                <a:latin typeface="Calibri" panose="020F0502020204030204" pitchFamily="34" charset="0"/>
                <a:cs typeface="Calibri" panose="020F0502020204030204" pitchFamily="34" charset="0"/>
              </a:rPr>
              <a:t>1. Hay &amp; </a:t>
            </a:r>
            <a:r>
              <a:rPr lang="de-DE" altLang="en-DE" dirty="0" err="1">
                <a:latin typeface="Calibri" panose="020F0502020204030204" pitchFamily="34" charset="0"/>
                <a:cs typeface="Calibri" panose="020F0502020204030204" pitchFamily="34" charset="0"/>
              </a:rPr>
              <a:t>Foulkes</a:t>
            </a:r>
            <a:r>
              <a:rPr lang="de-DE" altLang="en-DE" dirty="0">
                <a:latin typeface="Calibri" panose="020F0502020204030204" pitchFamily="34" charset="0"/>
                <a:cs typeface="Calibri" panose="020F0502020204030204" pitchFamily="34" charset="0"/>
              </a:rPr>
              <a:t> (2016). In einem Merger, in dem für 2 Phoneme A</a:t>
            </a:r>
            <a:r>
              <a:rPr lang="de-DE" altLang="en-DE" dirty="0">
                <a:latin typeface="Times New Roman" panose="02020603050405020304" pitchFamily="18" charset="0"/>
                <a:cs typeface="Times New Roman" panose="02020603050405020304" pitchFamily="18" charset="0"/>
              </a:rPr>
              <a:t>→</a:t>
            </a:r>
            <a:r>
              <a:rPr lang="de-DE" altLang="en-DE" dirty="0">
                <a:latin typeface="Calibri" panose="020F0502020204030204" pitchFamily="34" charset="0"/>
                <a:cs typeface="Calibri" panose="020F0502020204030204" pitchFamily="34" charset="0"/>
              </a:rPr>
              <a:t>B, ändert sich A schneller in häufigen Wörtern – wie in t-</a:t>
            </a:r>
            <a:r>
              <a:rPr lang="de-DE" altLang="en-DE" dirty="0" err="1">
                <a:latin typeface="Calibri" panose="020F0502020204030204" pitchFamily="34" charset="0"/>
                <a:cs typeface="Calibri" panose="020F0502020204030204" pitchFamily="34" charset="0"/>
              </a:rPr>
              <a:t>flapping</a:t>
            </a:r>
            <a:r>
              <a:rPr lang="de-DE" altLang="en-DE" dirty="0">
                <a:latin typeface="Calibri" panose="020F0502020204030204" pitchFamily="34" charset="0"/>
                <a:cs typeface="Calibri" panose="020F0502020204030204" pitchFamily="34" charset="0"/>
              </a:rPr>
              <a:t> (A) in einigen englischen Varietäten (B = /d/)</a:t>
            </a:r>
          </a:p>
        </p:txBody>
      </p:sp>
      <p:sp>
        <p:nvSpPr>
          <p:cNvPr id="13" name="Oval 12">
            <a:extLst>
              <a:ext uri="{FF2B5EF4-FFF2-40B4-BE49-F238E27FC236}">
                <a16:creationId xmlns:a16="http://schemas.microsoft.com/office/drawing/2014/main" id="{A6C5FF34-168F-F54F-99FD-269FF979AA0E}"/>
              </a:ext>
            </a:extLst>
          </p:cNvPr>
          <p:cNvSpPr/>
          <p:nvPr/>
        </p:nvSpPr>
        <p:spPr>
          <a:xfrm rot="20055099">
            <a:off x="316263" y="5213417"/>
            <a:ext cx="1728192" cy="8406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025EA01B-4B39-B042-B785-9E4D00C96D44}"/>
              </a:ext>
            </a:extLst>
          </p:cNvPr>
          <p:cNvSpPr/>
          <p:nvPr/>
        </p:nvSpPr>
        <p:spPr>
          <a:xfrm rot="11391331">
            <a:off x="1468775" y="4754386"/>
            <a:ext cx="1728192" cy="1284474"/>
          </a:xfrm>
          <a:prstGeom prst="ellipse">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Box 16">
            <a:extLst>
              <a:ext uri="{FF2B5EF4-FFF2-40B4-BE49-F238E27FC236}">
                <a16:creationId xmlns:a16="http://schemas.microsoft.com/office/drawing/2014/main" id="{B19C6E9C-F3C7-F946-991F-DFA36BC172D3}"/>
              </a:ext>
            </a:extLst>
          </p:cNvPr>
          <p:cNvSpPr txBox="1"/>
          <p:nvPr/>
        </p:nvSpPr>
        <p:spPr bwMode="auto">
          <a:xfrm>
            <a:off x="856017" y="5449283"/>
            <a:ext cx="362600"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FF0000"/>
                </a:solidFill>
                <a:latin typeface="Calibri" pitchFamily="-89" charset="0"/>
                <a:ea typeface="Calibri" pitchFamily="-89" charset="0"/>
                <a:cs typeface="Calibri" pitchFamily="-89" charset="0"/>
              </a:rPr>
              <a:t>A</a:t>
            </a:r>
          </a:p>
        </p:txBody>
      </p:sp>
      <p:sp>
        <p:nvSpPr>
          <p:cNvPr id="18" name="TextBox 17">
            <a:extLst>
              <a:ext uri="{FF2B5EF4-FFF2-40B4-BE49-F238E27FC236}">
                <a16:creationId xmlns:a16="http://schemas.microsoft.com/office/drawing/2014/main" id="{BBBC4192-0345-5E44-AA58-AD68B092630C}"/>
              </a:ext>
            </a:extLst>
          </p:cNvPr>
          <p:cNvSpPr txBox="1"/>
          <p:nvPr/>
        </p:nvSpPr>
        <p:spPr bwMode="auto">
          <a:xfrm>
            <a:off x="2245808" y="5187181"/>
            <a:ext cx="362600"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3366FF"/>
                </a:solidFill>
                <a:latin typeface="Calibri" pitchFamily="-89" charset="0"/>
                <a:ea typeface="Calibri" pitchFamily="-89" charset="0"/>
                <a:cs typeface="Calibri" pitchFamily="-89" charset="0"/>
              </a:rPr>
              <a:t>B</a:t>
            </a:r>
          </a:p>
        </p:txBody>
      </p:sp>
      <p:sp>
        <p:nvSpPr>
          <p:cNvPr id="19" name="TextBox 18">
            <a:extLst>
              <a:ext uri="{FF2B5EF4-FFF2-40B4-BE49-F238E27FC236}">
                <a16:creationId xmlns:a16="http://schemas.microsoft.com/office/drawing/2014/main" id="{F6ED3A1C-7B3D-6A4C-997A-627ACAC60EE1}"/>
              </a:ext>
            </a:extLst>
          </p:cNvPr>
          <p:cNvSpPr txBox="1"/>
          <p:nvPr/>
        </p:nvSpPr>
        <p:spPr bwMode="auto">
          <a:xfrm>
            <a:off x="3995936" y="5556676"/>
            <a:ext cx="4608512"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3. Daher 1.: Lautwandel wird von hochfrequenten Wörtern geführt. </a:t>
            </a:r>
          </a:p>
        </p:txBody>
      </p:sp>
      <p:sp>
        <p:nvSpPr>
          <p:cNvPr id="20" name="TextBox 19">
            <a:extLst>
              <a:ext uri="{FF2B5EF4-FFF2-40B4-BE49-F238E27FC236}">
                <a16:creationId xmlns:a16="http://schemas.microsoft.com/office/drawing/2014/main" id="{4F99E480-04AE-5C4C-BE12-ABF116E9C140}"/>
              </a:ext>
            </a:extLst>
          </p:cNvPr>
          <p:cNvSpPr txBox="1"/>
          <p:nvPr/>
        </p:nvSpPr>
        <p:spPr bwMode="auto">
          <a:xfrm>
            <a:off x="3989100" y="3516945"/>
            <a:ext cx="4847822" cy="1569660"/>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3. Wegen 2. werden hier – in die Richtung des Lautwandels – überwiegend Exemplare hochfrequenter Wörter gespeichert</a:t>
            </a:r>
          </a:p>
        </p:txBody>
      </p:sp>
      <p:cxnSp>
        <p:nvCxnSpPr>
          <p:cNvPr id="22" name="Straight Arrow Connector 21">
            <a:extLst>
              <a:ext uri="{FF2B5EF4-FFF2-40B4-BE49-F238E27FC236}">
                <a16:creationId xmlns:a16="http://schemas.microsoft.com/office/drawing/2014/main" id="{3C7F91BC-1597-5A4B-B586-EBE2EA3E951C}"/>
              </a:ext>
            </a:extLst>
          </p:cNvPr>
          <p:cNvCxnSpPr/>
          <p:nvPr/>
        </p:nvCxnSpPr>
        <p:spPr>
          <a:xfrm flipH="1">
            <a:off x="1691680" y="4242480"/>
            <a:ext cx="2088232" cy="1206803"/>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89821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EF4257A-3EF5-5748-AB0D-7EE11EFB89DC}"/>
              </a:ext>
            </a:extLst>
          </p:cNvPr>
          <p:cNvSpPr>
            <a:spLocks/>
          </p:cNvSpPr>
          <p:nvPr/>
        </p:nvSpPr>
        <p:spPr bwMode="auto">
          <a:xfrm>
            <a:off x="683568" y="135897"/>
            <a:ext cx="7488832" cy="504056"/>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fontAlgn="auto">
              <a:spcBef>
                <a:spcPts val="0"/>
              </a:spcBef>
              <a:spcAft>
                <a:spcPts val="0"/>
              </a:spcAft>
              <a:defRPr/>
            </a:pPr>
            <a:r>
              <a:rPr lang="en-US" dirty="0">
                <a:latin typeface="Calibri"/>
                <a:cs typeface="Calibri"/>
              </a:rPr>
              <a:t>Wie </a:t>
            </a:r>
            <a:r>
              <a:rPr lang="en-US" dirty="0" err="1">
                <a:latin typeface="Calibri"/>
                <a:cs typeface="Calibri"/>
              </a:rPr>
              <a:t>ist</a:t>
            </a:r>
            <a:r>
              <a:rPr lang="en-US" dirty="0">
                <a:latin typeface="Calibri"/>
                <a:cs typeface="Calibri"/>
              </a:rPr>
              <a:t> </a:t>
            </a:r>
            <a:r>
              <a:rPr lang="en-US" dirty="0" err="1">
                <a:latin typeface="Calibri"/>
                <a:cs typeface="Calibri"/>
              </a:rPr>
              <a:t>Phonologisierung</a:t>
            </a:r>
            <a:r>
              <a:rPr lang="en-US" dirty="0">
                <a:latin typeface="Calibri"/>
                <a:cs typeface="Calibri"/>
              </a:rPr>
              <a:t> </a:t>
            </a:r>
            <a:r>
              <a:rPr lang="en-US" dirty="0" err="1">
                <a:latin typeface="Calibri"/>
                <a:cs typeface="Calibri"/>
              </a:rPr>
              <a:t>messbar</a:t>
            </a:r>
            <a:r>
              <a:rPr lang="en-US" dirty="0">
                <a:latin typeface="Calibri"/>
                <a:cs typeface="Calibri"/>
              </a:rPr>
              <a:t>? (</a:t>
            </a:r>
            <a:r>
              <a:rPr lang="en-US" dirty="0" err="1">
                <a:latin typeface="Calibri"/>
                <a:cs typeface="Calibri"/>
              </a:rPr>
              <a:t>Produktion</a:t>
            </a:r>
            <a:r>
              <a:rPr lang="en-US" dirty="0">
                <a:latin typeface="Calibri"/>
                <a:cs typeface="Calibri"/>
              </a:rPr>
              <a:t>)</a:t>
            </a:r>
          </a:p>
        </p:txBody>
      </p:sp>
      <p:sp>
        <p:nvSpPr>
          <p:cNvPr id="7" name="TextBox 6">
            <a:extLst>
              <a:ext uri="{FF2B5EF4-FFF2-40B4-BE49-F238E27FC236}">
                <a16:creationId xmlns:a16="http://schemas.microsoft.com/office/drawing/2014/main" id="{181AFFAE-5B79-704F-A3A5-23D3105443E8}"/>
              </a:ext>
            </a:extLst>
          </p:cNvPr>
          <p:cNvSpPr txBox="1"/>
          <p:nvPr/>
        </p:nvSpPr>
        <p:spPr bwMode="auto">
          <a:xfrm>
            <a:off x="240935" y="762997"/>
            <a:ext cx="8662129" cy="1200329"/>
          </a:xfrm>
          <a:prstGeom prst="rect">
            <a:avLst/>
          </a:prstGeom>
          <a:noFill/>
          <a:ln w="9525">
            <a:noFill/>
            <a:miter lim="800000"/>
            <a:headEnd/>
            <a:tailEnd/>
          </a:ln>
        </p:spPr>
        <p:txBody>
          <a:bodyPr wrap="square" rtlCol="0">
            <a:prstTxWarp prst="textNoShape">
              <a:avLst/>
            </a:prstTxWarp>
            <a:spAutoFit/>
          </a:bodyPr>
          <a:lstStyle/>
          <a:p>
            <a:r>
              <a:rPr lang="de-DE" dirty="0" err="1">
                <a:solidFill>
                  <a:srgbClr val="000000"/>
                </a:solidFill>
                <a:latin typeface="Calibri" pitchFamily="-89" charset="0"/>
                <a:ea typeface="Calibri" pitchFamily="-89" charset="0"/>
                <a:cs typeface="Calibri" pitchFamily="-89" charset="0"/>
              </a:rPr>
              <a:t>Solé</a:t>
            </a:r>
            <a:r>
              <a:rPr lang="de-DE" dirty="0">
                <a:solidFill>
                  <a:srgbClr val="000000"/>
                </a:solidFill>
                <a:latin typeface="Calibri" pitchFamily="-89" charset="0"/>
                <a:ea typeface="Calibri" pitchFamily="-89" charset="0"/>
                <a:cs typeface="Calibri" pitchFamily="-89" charset="0"/>
              </a:rPr>
              <a:t> (2007).  Wenn ein Vokal kürzer/länger aufgrund von Sprechstiländerungen wird, dann werden dementsprechend auch dessen artikulatorische Eigenschaften kürzer/länger.</a:t>
            </a:r>
          </a:p>
        </p:txBody>
      </p:sp>
      <p:sp>
        <p:nvSpPr>
          <p:cNvPr id="11" name="TextBox 10">
            <a:extLst>
              <a:ext uri="{FF2B5EF4-FFF2-40B4-BE49-F238E27FC236}">
                <a16:creationId xmlns:a16="http://schemas.microsoft.com/office/drawing/2014/main" id="{526580C7-4F2D-0144-9926-09DF274FE85F}"/>
              </a:ext>
            </a:extLst>
          </p:cNvPr>
          <p:cNvSpPr txBox="1"/>
          <p:nvPr/>
        </p:nvSpPr>
        <p:spPr bwMode="auto">
          <a:xfrm>
            <a:off x="539552" y="2123564"/>
            <a:ext cx="7848872" cy="830997"/>
          </a:xfrm>
          <a:prstGeom prst="rect">
            <a:avLst/>
          </a:prstGeom>
          <a:noFill/>
          <a:ln w="9525">
            <a:noFill/>
            <a:miter lim="800000"/>
            <a:headEnd/>
            <a:tailEnd/>
          </a:ln>
        </p:spPr>
        <p:txBody>
          <a:bodyPr wrap="square" rtlCol="0">
            <a:prstTxWarp prst="textNoShape">
              <a:avLst/>
            </a:prstTxWarp>
            <a:spAutoFit/>
          </a:bodyPr>
          <a:lstStyle/>
          <a:p>
            <a:r>
              <a:rPr lang="de-DE" dirty="0" err="1">
                <a:solidFill>
                  <a:srgbClr val="000000"/>
                </a:solidFill>
                <a:latin typeface="Calibri" pitchFamily="-89" charset="0"/>
                <a:ea typeface="Calibri" pitchFamily="-89" charset="0"/>
                <a:cs typeface="Calibri" pitchFamily="-89" charset="0"/>
              </a:rPr>
              <a:t>zB</a:t>
            </a:r>
            <a:r>
              <a:rPr lang="de-DE" dirty="0">
                <a:solidFill>
                  <a:srgbClr val="000000"/>
                </a:solidFill>
                <a:latin typeface="Calibri" pitchFamily="-89" charset="0"/>
                <a:ea typeface="Calibri" pitchFamily="-89" charset="0"/>
                <a:cs typeface="Calibri" pitchFamily="-89" charset="0"/>
              </a:rPr>
              <a:t>: die Lippenrundung im Deutschen oder Französischen /</a:t>
            </a:r>
            <a:r>
              <a:rPr lang="de-DE" dirty="0" err="1">
                <a:solidFill>
                  <a:srgbClr val="000000"/>
                </a:solidFill>
                <a:latin typeface="Calibri" pitchFamily="-89" charset="0"/>
                <a:ea typeface="Calibri" pitchFamily="-89" charset="0"/>
                <a:cs typeface="Calibri" pitchFamily="-89" charset="0"/>
              </a:rPr>
              <a:t>u</a:t>
            </a:r>
            <a:r>
              <a:rPr lang="de-DE" dirty="0">
                <a:solidFill>
                  <a:srgbClr val="000000"/>
                </a:solidFill>
                <a:latin typeface="Calibri" pitchFamily="-89" charset="0"/>
                <a:ea typeface="Calibri" pitchFamily="-89" charset="0"/>
                <a:cs typeface="Calibri" pitchFamily="-89" charset="0"/>
              </a:rPr>
              <a:t>/, </a:t>
            </a:r>
            <a:r>
              <a:rPr lang="de-DE" b="1" dirty="0">
                <a:solidFill>
                  <a:srgbClr val="000000"/>
                </a:solidFill>
                <a:latin typeface="Calibri" pitchFamily="-89" charset="0"/>
                <a:ea typeface="Calibri" pitchFamily="-89" charset="0"/>
                <a:cs typeface="Calibri" pitchFamily="-89" charset="0"/>
              </a:rPr>
              <a:t>weil Lippenrundung Bestandteil von dem Phonem /</a:t>
            </a:r>
            <a:r>
              <a:rPr lang="de-DE" b="1" dirty="0" err="1">
                <a:solidFill>
                  <a:srgbClr val="000000"/>
                </a:solidFill>
                <a:latin typeface="Calibri" pitchFamily="-89" charset="0"/>
                <a:ea typeface="Calibri" pitchFamily="-89" charset="0"/>
                <a:cs typeface="Calibri" pitchFamily="-89" charset="0"/>
              </a:rPr>
              <a:t>u</a:t>
            </a:r>
            <a:r>
              <a:rPr lang="de-DE" b="1" dirty="0">
                <a:solidFill>
                  <a:srgbClr val="000000"/>
                </a:solidFill>
                <a:latin typeface="Calibri" pitchFamily="-89" charset="0"/>
                <a:ea typeface="Calibri" pitchFamily="-89" charset="0"/>
                <a:cs typeface="Calibri" pitchFamily="-89" charset="0"/>
              </a:rPr>
              <a:t>/ </a:t>
            </a:r>
            <a:r>
              <a:rPr lang="de-DE" dirty="0">
                <a:solidFill>
                  <a:srgbClr val="000000"/>
                </a:solidFill>
                <a:latin typeface="Calibri" pitchFamily="-89" charset="0"/>
                <a:ea typeface="Calibri" pitchFamily="-89" charset="0"/>
                <a:cs typeface="Calibri" pitchFamily="-89" charset="0"/>
              </a:rPr>
              <a:t>ist</a:t>
            </a:r>
          </a:p>
        </p:txBody>
      </p:sp>
      <p:sp>
        <p:nvSpPr>
          <p:cNvPr id="12" name="TextBox 11">
            <a:extLst>
              <a:ext uri="{FF2B5EF4-FFF2-40B4-BE49-F238E27FC236}">
                <a16:creationId xmlns:a16="http://schemas.microsoft.com/office/drawing/2014/main" id="{5923B714-1E4F-7C41-80D7-7FDF85826B32}"/>
              </a:ext>
            </a:extLst>
          </p:cNvPr>
          <p:cNvSpPr txBox="1"/>
          <p:nvPr/>
        </p:nvSpPr>
        <p:spPr bwMode="auto">
          <a:xfrm>
            <a:off x="3491882" y="6239242"/>
            <a:ext cx="1941557"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Dauer von /</a:t>
            </a:r>
            <a:r>
              <a:rPr lang="de-DE" dirty="0" err="1">
                <a:solidFill>
                  <a:srgbClr val="000000"/>
                </a:solidFill>
                <a:latin typeface="Calibri" pitchFamily="-89" charset="0"/>
                <a:ea typeface="Calibri" pitchFamily="-89" charset="0"/>
                <a:cs typeface="Calibri" pitchFamily="-89" charset="0"/>
              </a:rPr>
              <a:t>u</a:t>
            </a:r>
            <a:r>
              <a:rPr lang="de-DE" dirty="0">
                <a:solidFill>
                  <a:srgbClr val="000000"/>
                </a:solidFill>
                <a:latin typeface="Calibri" pitchFamily="-89" charset="0"/>
                <a:ea typeface="Calibri" pitchFamily="-89" charset="0"/>
                <a:cs typeface="Calibri" pitchFamily="-89" charset="0"/>
              </a:rPr>
              <a:t>/</a:t>
            </a:r>
          </a:p>
        </p:txBody>
      </p:sp>
      <p:sp>
        <p:nvSpPr>
          <p:cNvPr id="13" name="TextBox 12">
            <a:extLst>
              <a:ext uri="{FF2B5EF4-FFF2-40B4-BE49-F238E27FC236}">
                <a16:creationId xmlns:a16="http://schemas.microsoft.com/office/drawing/2014/main" id="{CB27387A-F99B-6E4F-9226-DE4411B63DD3}"/>
              </a:ext>
            </a:extLst>
          </p:cNvPr>
          <p:cNvSpPr txBox="1"/>
          <p:nvPr/>
        </p:nvSpPr>
        <p:spPr bwMode="auto">
          <a:xfrm rot="16200000">
            <a:off x="579203" y="4535891"/>
            <a:ext cx="3406702"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Dauer der Lippenrundung</a:t>
            </a:r>
          </a:p>
        </p:txBody>
      </p:sp>
      <p:sp>
        <p:nvSpPr>
          <p:cNvPr id="15" name="Oval 14">
            <a:extLst>
              <a:ext uri="{FF2B5EF4-FFF2-40B4-BE49-F238E27FC236}">
                <a16:creationId xmlns:a16="http://schemas.microsoft.com/office/drawing/2014/main" id="{94361496-086F-734E-9CA5-027D884B435C}"/>
              </a:ext>
            </a:extLst>
          </p:cNvPr>
          <p:cNvSpPr/>
          <p:nvPr/>
        </p:nvSpPr>
        <p:spPr>
          <a:xfrm>
            <a:off x="3995938" y="4349271"/>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313CA50F-A5FE-6B4F-AEA0-73106CB5C5F0}"/>
              </a:ext>
            </a:extLst>
          </p:cNvPr>
          <p:cNvSpPr/>
          <p:nvPr/>
        </p:nvSpPr>
        <p:spPr>
          <a:xfrm>
            <a:off x="3905941" y="4716895"/>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id="{45348139-DFBD-0641-9C77-6DA4EAED78E2}"/>
              </a:ext>
            </a:extLst>
          </p:cNvPr>
          <p:cNvSpPr/>
          <p:nvPr/>
        </p:nvSpPr>
        <p:spPr>
          <a:xfrm rot="3634488">
            <a:off x="4148338" y="4501671"/>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BE52711F-2F2A-CF44-83B1-FAACEB558596}"/>
              </a:ext>
            </a:extLst>
          </p:cNvPr>
          <p:cNvSpPr/>
          <p:nvPr/>
        </p:nvSpPr>
        <p:spPr>
          <a:xfrm rot="3634488">
            <a:off x="3459005" y="5069693"/>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Oval 18">
            <a:extLst>
              <a:ext uri="{FF2B5EF4-FFF2-40B4-BE49-F238E27FC236}">
                <a16:creationId xmlns:a16="http://schemas.microsoft.com/office/drawing/2014/main" id="{ED13A6F6-91A3-7044-B4E3-89382F87B2B0}"/>
              </a:ext>
            </a:extLst>
          </p:cNvPr>
          <p:cNvSpPr/>
          <p:nvPr/>
        </p:nvSpPr>
        <p:spPr>
          <a:xfrm>
            <a:off x="4627153" y="4196871"/>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Oval 19">
            <a:extLst>
              <a:ext uri="{FF2B5EF4-FFF2-40B4-BE49-F238E27FC236}">
                <a16:creationId xmlns:a16="http://schemas.microsoft.com/office/drawing/2014/main" id="{78F10715-F503-7A4D-B396-88F81A599429}"/>
              </a:ext>
            </a:extLst>
          </p:cNvPr>
          <p:cNvSpPr/>
          <p:nvPr/>
        </p:nvSpPr>
        <p:spPr>
          <a:xfrm>
            <a:off x="4058341" y="4869295"/>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id="{4F5DEDB6-C07D-9B4C-B702-0B684A27AD50}"/>
              </a:ext>
            </a:extLst>
          </p:cNvPr>
          <p:cNvSpPr/>
          <p:nvPr/>
        </p:nvSpPr>
        <p:spPr>
          <a:xfrm rot="3634488">
            <a:off x="5297500" y="3996472"/>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Oval 21">
            <a:extLst>
              <a:ext uri="{FF2B5EF4-FFF2-40B4-BE49-F238E27FC236}">
                <a16:creationId xmlns:a16="http://schemas.microsoft.com/office/drawing/2014/main" id="{CBBFF4BD-02C4-134B-A077-6C65F76AF55E}"/>
              </a:ext>
            </a:extLst>
          </p:cNvPr>
          <p:cNvSpPr/>
          <p:nvPr/>
        </p:nvSpPr>
        <p:spPr>
          <a:xfrm rot="3634488">
            <a:off x="3383869" y="5434282"/>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C8BF9FEF-E2A4-0346-A75D-C62866B4906E}"/>
              </a:ext>
            </a:extLst>
          </p:cNvPr>
          <p:cNvSpPr/>
          <p:nvPr/>
        </p:nvSpPr>
        <p:spPr>
          <a:xfrm rot="3634488">
            <a:off x="2954510" y="5363980"/>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1736F12B-1BF0-0D48-AFA7-A5F3646B51B7}"/>
              </a:ext>
            </a:extLst>
          </p:cNvPr>
          <p:cNvSpPr/>
          <p:nvPr/>
        </p:nvSpPr>
        <p:spPr>
          <a:xfrm>
            <a:off x="5073100" y="3588097"/>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6" name="Straight Connector 25">
            <a:extLst>
              <a:ext uri="{FF2B5EF4-FFF2-40B4-BE49-F238E27FC236}">
                <a16:creationId xmlns:a16="http://schemas.microsoft.com/office/drawing/2014/main" id="{D3DA9C51-065B-7340-AC47-44D7F149037F}"/>
              </a:ext>
            </a:extLst>
          </p:cNvPr>
          <p:cNvCxnSpPr/>
          <p:nvPr/>
        </p:nvCxnSpPr>
        <p:spPr>
          <a:xfrm flipV="1">
            <a:off x="2699792" y="3588097"/>
            <a:ext cx="3024336" cy="210134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283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7C4518-0685-5F46-BAD7-5E4AC83A2C12}"/>
              </a:ext>
            </a:extLst>
          </p:cNvPr>
          <p:cNvSpPr txBox="1"/>
          <p:nvPr/>
        </p:nvSpPr>
        <p:spPr bwMode="auto">
          <a:xfrm>
            <a:off x="263034" y="299153"/>
            <a:ext cx="8280920"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Wenn aber eine Eigenschaft wie Lippenrundung </a:t>
            </a:r>
            <a:r>
              <a:rPr lang="de-DE" b="1" dirty="0">
                <a:solidFill>
                  <a:srgbClr val="000000"/>
                </a:solidFill>
                <a:latin typeface="Calibri" pitchFamily="-89" charset="0"/>
                <a:ea typeface="Calibri" pitchFamily="-89" charset="0"/>
                <a:cs typeface="Calibri" pitchFamily="-89" charset="0"/>
              </a:rPr>
              <a:t>phonetisch</a:t>
            </a:r>
            <a:r>
              <a:rPr lang="de-DE" dirty="0">
                <a:solidFill>
                  <a:srgbClr val="000000"/>
                </a:solidFill>
                <a:latin typeface="Calibri" pitchFamily="-89" charset="0"/>
                <a:ea typeface="Calibri" pitchFamily="-89" charset="0"/>
                <a:cs typeface="Calibri" pitchFamily="-89" charset="0"/>
              </a:rPr>
              <a:t> und nicht phonologisch ist, dann gibt es kein solches Verhältnis. </a:t>
            </a:r>
          </a:p>
        </p:txBody>
      </p:sp>
      <p:sp>
        <p:nvSpPr>
          <p:cNvPr id="6" name="TextBox 5">
            <a:extLst>
              <a:ext uri="{FF2B5EF4-FFF2-40B4-BE49-F238E27FC236}">
                <a16:creationId xmlns:a16="http://schemas.microsoft.com/office/drawing/2014/main" id="{0EC273DD-C2A2-0340-8E85-6673232B854F}"/>
              </a:ext>
            </a:extLst>
          </p:cNvPr>
          <p:cNvSpPr txBox="1"/>
          <p:nvPr/>
        </p:nvSpPr>
        <p:spPr bwMode="auto">
          <a:xfrm>
            <a:off x="237904" y="1124238"/>
            <a:ext cx="8438552" cy="1200329"/>
          </a:xfrm>
          <a:prstGeom prst="rect">
            <a:avLst/>
          </a:prstGeom>
          <a:noFill/>
          <a:ln w="9525">
            <a:noFill/>
            <a:miter lim="800000"/>
            <a:headEnd/>
            <a:tailEnd/>
          </a:ln>
        </p:spPr>
        <p:txBody>
          <a:bodyPr wrap="square" rtlCol="0">
            <a:prstTxWarp prst="textNoShape">
              <a:avLst/>
            </a:prstTxWarp>
            <a:spAutoFit/>
          </a:bodyPr>
          <a:lstStyle/>
          <a:p>
            <a:r>
              <a:rPr lang="de-DE" dirty="0" err="1">
                <a:solidFill>
                  <a:srgbClr val="000000"/>
                </a:solidFill>
                <a:latin typeface="Calibri" pitchFamily="-89" charset="0"/>
                <a:ea typeface="Calibri" pitchFamily="-89" charset="0"/>
                <a:cs typeface="Calibri" pitchFamily="-89" charset="0"/>
              </a:rPr>
              <a:t>zB</a:t>
            </a:r>
            <a:r>
              <a:rPr lang="de-DE" dirty="0">
                <a:solidFill>
                  <a:srgbClr val="000000"/>
                </a:solidFill>
                <a:latin typeface="Calibri" pitchFamily="-89" charset="0"/>
                <a:ea typeface="Calibri" pitchFamily="-89" charset="0"/>
                <a:cs typeface="Calibri" pitchFamily="-89" charset="0"/>
              </a:rPr>
              <a:t> in 'liegt unter' ist /</a:t>
            </a:r>
            <a:r>
              <a:rPr lang="de-DE" dirty="0" err="1">
                <a:solidFill>
                  <a:srgbClr val="000000"/>
                </a:solidFill>
                <a:latin typeface="Calibri" pitchFamily="-89" charset="0"/>
                <a:ea typeface="Calibri" pitchFamily="-89" charset="0"/>
                <a:cs typeface="Calibri" pitchFamily="-89" charset="0"/>
              </a:rPr>
              <a:t>kt</a:t>
            </a:r>
            <a:r>
              <a:rPr lang="de-DE" dirty="0">
                <a:solidFill>
                  <a:srgbClr val="000000"/>
                </a:solidFill>
                <a:latin typeface="Calibri" pitchFamily="-89" charset="0"/>
                <a:ea typeface="Calibri" pitchFamily="-89" charset="0"/>
                <a:cs typeface="Calibri" pitchFamily="-89" charset="0"/>
              </a:rPr>
              <a:t>/ oft lippengerundet aufgrund von /</a:t>
            </a:r>
            <a:r>
              <a:rPr lang="de-DE" dirty="0" err="1">
                <a:solidFill>
                  <a:srgbClr val="000000"/>
                </a:solidFill>
                <a:latin typeface="Calibri" pitchFamily="-89" charset="0"/>
                <a:ea typeface="Calibri" pitchFamily="-89" charset="0"/>
                <a:cs typeface="Calibri" pitchFamily="-89" charset="0"/>
              </a:rPr>
              <a:t>u</a:t>
            </a:r>
            <a:r>
              <a:rPr lang="de-DE" dirty="0">
                <a:solidFill>
                  <a:srgbClr val="000000"/>
                </a:solidFill>
                <a:latin typeface="Calibri" pitchFamily="-89" charset="0"/>
                <a:ea typeface="Calibri" pitchFamily="-89" charset="0"/>
                <a:cs typeface="Calibri" pitchFamily="-89" charset="0"/>
              </a:rPr>
              <a:t>/ in 'unter' (also </a:t>
            </a:r>
            <a:r>
              <a:rPr lang="de-DE" dirty="0" err="1">
                <a:solidFill>
                  <a:srgbClr val="000000"/>
                </a:solidFill>
                <a:latin typeface="Calibri" pitchFamily="-89" charset="0"/>
                <a:ea typeface="Calibri" pitchFamily="-89" charset="0"/>
                <a:cs typeface="Calibri" pitchFamily="-89" charset="0"/>
              </a:rPr>
              <a:t>Koartikulation</a:t>
            </a:r>
            <a:r>
              <a:rPr lang="de-DE" dirty="0">
                <a:solidFill>
                  <a:srgbClr val="000000"/>
                </a:solidFill>
                <a:latin typeface="Calibri" pitchFamily="-89" charset="0"/>
                <a:ea typeface="Calibri" pitchFamily="-89" charset="0"/>
                <a:cs typeface="Calibri" pitchFamily="-89" charset="0"/>
              </a:rPr>
              <a:t>, Lippenrundung ist nicht Bestandteil von /</a:t>
            </a:r>
            <a:r>
              <a:rPr lang="de-DE" dirty="0" err="1">
                <a:solidFill>
                  <a:srgbClr val="000000"/>
                </a:solidFill>
                <a:latin typeface="Calibri" pitchFamily="-89" charset="0"/>
                <a:ea typeface="Calibri" pitchFamily="-89" charset="0"/>
                <a:cs typeface="Calibri" pitchFamily="-89" charset="0"/>
              </a:rPr>
              <a:t>kt</a:t>
            </a:r>
            <a:r>
              <a:rPr lang="de-DE" dirty="0">
                <a:solidFill>
                  <a:srgbClr val="000000"/>
                </a:solidFill>
                <a:latin typeface="Calibri" pitchFamily="-89" charset="0"/>
                <a:ea typeface="Calibri" pitchFamily="-89" charset="0"/>
                <a:cs typeface="Calibri" pitchFamily="-89" charset="0"/>
              </a:rPr>
              <a:t>/ (es gibt keine /</a:t>
            </a:r>
            <a:r>
              <a:rPr lang="de-DE" dirty="0" err="1">
                <a:solidFill>
                  <a:srgbClr val="000000"/>
                </a:solidFill>
                <a:latin typeface="Calibri" pitchFamily="-89" charset="0"/>
                <a:ea typeface="Calibri" pitchFamily="-89" charset="0"/>
                <a:cs typeface="Calibri" pitchFamily="-89" charset="0"/>
              </a:rPr>
              <a:t>kt</a:t>
            </a:r>
            <a:r>
              <a:rPr lang="de-DE" dirty="0">
                <a:solidFill>
                  <a:srgbClr val="000000"/>
                </a:solidFill>
                <a:latin typeface="Calibri" pitchFamily="-89" charset="0"/>
                <a:ea typeface="Calibri" pitchFamily="-89" charset="0"/>
                <a:cs typeface="Calibri" pitchFamily="-89" charset="0"/>
              </a:rPr>
              <a:t>, </a:t>
            </a:r>
            <a:r>
              <a:rPr lang="de-DE" dirty="0" err="1">
                <a:solidFill>
                  <a:srgbClr val="000000"/>
                </a:solidFill>
                <a:latin typeface="Calibri" pitchFamily="-89" charset="0"/>
                <a:ea typeface="Calibri" pitchFamily="-89" charset="0"/>
                <a:cs typeface="Calibri" pitchFamily="-89" charset="0"/>
              </a:rPr>
              <a:t>k̫t</a:t>
            </a:r>
            <a:r>
              <a:rPr lang="de-DE" dirty="0">
                <a:solidFill>
                  <a:srgbClr val="000000"/>
                </a:solidFill>
                <a:latin typeface="Calibri" pitchFamily="-89" charset="0"/>
                <a:ea typeface="Calibri" pitchFamily="-89" charset="0"/>
                <a:cs typeface="Calibri" pitchFamily="-89" charset="0"/>
              </a:rPr>
              <a:t>̫/ Kontrast in deutsch)</a:t>
            </a:r>
          </a:p>
        </p:txBody>
      </p:sp>
      <p:sp>
        <p:nvSpPr>
          <p:cNvPr id="7" name="TextBox 6">
            <a:extLst>
              <a:ext uri="{FF2B5EF4-FFF2-40B4-BE49-F238E27FC236}">
                <a16:creationId xmlns:a16="http://schemas.microsoft.com/office/drawing/2014/main" id="{7BA9EB74-B91F-D947-B3A7-DC231AE568ED}"/>
              </a:ext>
            </a:extLst>
          </p:cNvPr>
          <p:cNvSpPr txBox="1"/>
          <p:nvPr/>
        </p:nvSpPr>
        <p:spPr bwMode="auto">
          <a:xfrm>
            <a:off x="323526" y="2441705"/>
            <a:ext cx="8220427" cy="461665"/>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Was erwarten wir wenn sich die Dauer von /</a:t>
            </a:r>
            <a:r>
              <a:rPr lang="de-DE" dirty="0" err="1">
                <a:solidFill>
                  <a:srgbClr val="000000"/>
                </a:solidFill>
                <a:latin typeface="Calibri" pitchFamily="-89" charset="0"/>
                <a:ea typeface="Calibri" pitchFamily="-89" charset="0"/>
                <a:cs typeface="Calibri" pitchFamily="-89" charset="0"/>
              </a:rPr>
              <a:t>kt</a:t>
            </a:r>
            <a:r>
              <a:rPr lang="de-DE" dirty="0">
                <a:solidFill>
                  <a:srgbClr val="000000"/>
                </a:solidFill>
                <a:latin typeface="Calibri" pitchFamily="-89" charset="0"/>
                <a:ea typeface="Calibri" pitchFamily="-89" charset="0"/>
                <a:cs typeface="Calibri" pitchFamily="-89" charset="0"/>
              </a:rPr>
              <a:t>/ ändert?</a:t>
            </a:r>
          </a:p>
        </p:txBody>
      </p:sp>
      <p:sp>
        <p:nvSpPr>
          <p:cNvPr id="8" name="TextBox 7">
            <a:extLst>
              <a:ext uri="{FF2B5EF4-FFF2-40B4-BE49-F238E27FC236}">
                <a16:creationId xmlns:a16="http://schemas.microsoft.com/office/drawing/2014/main" id="{0B52686F-CEF0-5D42-A2C0-E778E0EE6BD6}"/>
              </a:ext>
            </a:extLst>
          </p:cNvPr>
          <p:cNvSpPr txBox="1"/>
          <p:nvPr/>
        </p:nvSpPr>
        <p:spPr bwMode="auto">
          <a:xfrm>
            <a:off x="3491882" y="6239242"/>
            <a:ext cx="2020105"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Dauer von /</a:t>
            </a:r>
            <a:r>
              <a:rPr lang="de-DE" dirty="0" err="1">
                <a:solidFill>
                  <a:srgbClr val="000000"/>
                </a:solidFill>
                <a:latin typeface="Calibri" pitchFamily="-89" charset="0"/>
                <a:ea typeface="Calibri" pitchFamily="-89" charset="0"/>
                <a:cs typeface="Calibri" pitchFamily="-89" charset="0"/>
              </a:rPr>
              <a:t>kt</a:t>
            </a:r>
            <a:r>
              <a:rPr lang="de-DE" dirty="0">
                <a:solidFill>
                  <a:srgbClr val="000000"/>
                </a:solidFill>
                <a:latin typeface="Calibri" pitchFamily="-89" charset="0"/>
                <a:ea typeface="Calibri" pitchFamily="-89" charset="0"/>
                <a:cs typeface="Calibri" pitchFamily="-89" charset="0"/>
              </a:rPr>
              <a:t>/</a:t>
            </a:r>
          </a:p>
        </p:txBody>
      </p:sp>
      <p:sp>
        <p:nvSpPr>
          <p:cNvPr id="9" name="TextBox 8">
            <a:extLst>
              <a:ext uri="{FF2B5EF4-FFF2-40B4-BE49-F238E27FC236}">
                <a16:creationId xmlns:a16="http://schemas.microsoft.com/office/drawing/2014/main" id="{51CA1841-6651-C248-BD04-D1B887D1B9BC}"/>
              </a:ext>
            </a:extLst>
          </p:cNvPr>
          <p:cNvSpPr txBox="1"/>
          <p:nvPr/>
        </p:nvSpPr>
        <p:spPr bwMode="auto">
          <a:xfrm rot="16200000">
            <a:off x="579203" y="4535891"/>
            <a:ext cx="3406702"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Dauer der Lippenrundung</a:t>
            </a:r>
          </a:p>
        </p:txBody>
      </p:sp>
      <p:grpSp>
        <p:nvGrpSpPr>
          <p:cNvPr id="21" name="Group 20">
            <a:extLst>
              <a:ext uri="{FF2B5EF4-FFF2-40B4-BE49-F238E27FC236}">
                <a16:creationId xmlns:a16="http://schemas.microsoft.com/office/drawing/2014/main" id="{910C6745-446E-1E41-BF4E-494D0544F181}"/>
              </a:ext>
            </a:extLst>
          </p:cNvPr>
          <p:cNvGrpSpPr/>
          <p:nvPr/>
        </p:nvGrpSpPr>
        <p:grpSpPr>
          <a:xfrm rot="1913363">
            <a:off x="3463209" y="3762444"/>
            <a:ext cx="2217583" cy="1407153"/>
            <a:chOff x="2699792" y="3588097"/>
            <a:chExt cx="3024336" cy="2101341"/>
          </a:xfrm>
        </p:grpSpPr>
        <p:sp>
          <p:nvSpPr>
            <p:cNvPr id="23" name="Oval 22">
              <a:extLst>
                <a:ext uri="{FF2B5EF4-FFF2-40B4-BE49-F238E27FC236}">
                  <a16:creationId xmlns:a16="http://schemas.microsoft.com/office/drawing/2014/main" id="{CB4EFCCC-821C-544F-ABAD-EB23480C8BE7}"/>
                </a:ext>
              </a:extLst>
            </p:cNvPr>
            <p:cNvSpPr/>
            <p:nvPr/>
          </p:nvSpPr>
          <p:spPr>
            <a:xfrm>
              <a:off x="3995938" y="4349271"/>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B73C471C-6A6C-014C-B074-4EC7D98E504B}"/>
                </a:ext>
              </a:extLst>
            </p:cNvPr>
            <p:cNvSpPr/>
            <p:nvPr/>
          </p:nvSpPr>
          <p:spPr>
            <a:xfrm>
              <a:off x="3905941" y="4716895"/>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CBEBB753-D9B5-8C46-BEB0-6B017173038C}"/>
                </a:ext>
              </a:extLst>
            </p:cNvPr>
            <p:cNvSpPr/>
            <p:nvPr/>
          </p:nvSpPr>
          <p:spPr>
            <a:xfrm rot="3634488">
              <a:off x="4148338" y="4501671"/>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A8BE44D0-797B-D145-8B43-2968B2AE6D51}"/>
                </a:ext>
              </a:extLst>
            </p:cNvPr>
            <p:cNvSpPr/>
            <p:nvPr/>
          </p:nvSpPr>
          <p:spPr>
            <a:xfrm rot="3634488">
              <a:off x="3459005" y="5069693"/>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Oval 26">
              <a:extLst>
                <a:ext uri="{FF2B5EF4-FFF2-40B4-BE49-F238E27FC236}">
                  <a16:creationId xmlns:a16="http://schemas.microsoft.com/office/drawing/2014/main" id="{0692ECC7-BB17-6A41-994F-4A2FCCF738A1}"/>
                </a:ext>
              </a:extLst>
            </p:cNvPr>
            <p:cNvSpPr/>
            <p:nvPr/>
          </p:nvSpPr>
          <p:spPr>
            <a:xfrm>
              <a:off x="4627153" y="4196871"/>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Oval 27">
              <a:extLst>
                <a:ext uri="{FF2B5EF4-FFF2-40B4-BE49-F238E27FC236}">
                  <a16:creationId xmlns:a16="http://schemas.microsoft.com/office/drawing/2014/main" id="{B77EB3D5-5982-4948-99EF-7B5DAC443363}"/>
                </a:ext>
              </a:extLst>
            </p:cNvPr>
            <p:cNvSpPr/>
            <p:nvPr/>
          </p:nvSpPr>
          <p:spPr>
            <a:xfrm>
              <a:off x="4058341" y="4869295"/>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Oval 28">
              <a:extLst>
                <a:ext uri="{FF2B5EF4-FFF2-40B4-BE49-F238E27FC236}">
                  <a16:creationId xmlns:a16="http://schemas.microsoft.com/office/drawing/2014/main" id="{1890F0A5-ECD8-2A43-9CCC-849C75BE89D7}"/>
                </a:ext>
              </a:extLst>
            </p:cNvPr>
            <p:cNvSpPr/>
            <p:nvPr/>
          </p:nvSpPr>
          <p:spPr>
            <a:xfrm rot="3634488">
              <a:off x="5297500" y="3996472"/>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Oval 29">
              <a:extLst>
                <a:ext uri="{FF2B5EF4-FFF2-40B4-BE49-F238E27FC236}">
                  <a16:creationId xmlns:a16="http://schemas.microsoft.com/office/drawing/2014/main" id="{751EB16B-DBF7-474B-A0A3-BB0920ED2430}"/>
                </a:ext>
              </a:extLst>
            </p:cNvPr>
            <p:cNvSpPr/>
            <p:nvPr/>
          </p:nvSpPr>
          <p:spPr>
            <a:xfrm rot="3634488">
              <a:off x="3383869" y="5434282"/>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Oval 30">
              <a:extLst>
                <a:ext uri="{FF2B5EF4-FFF2-40B4-BE49-F238E27FC236}">
                  <a16:creationId xmlns:a16="http://schemas.microsoft.com/office/drawing/2014/main" id="{81AD3294-32E4-EC46-BDBB-FCC40B002D69}"/>
                </a:ext>
              </a:extLst>
            </p:cNvPr>
            <p:cNvSpPr/>
            <p:nvPr/>
          </p:nvSpPr>
          <p:spPr>
            <a:xfrm rot="3634488">
              <a:off x="2954510" y="5363980"/>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2" name="Oval 31">
              <a:extLst>
                <a:ext uri="{FF2B5EF4-FFF2-40B4-BE49-F238E27FC236}">
                  <a16:creationId xmlns:a16="http://schemas.microsoft.com/office/drawing/2014/main" id="{252E1DF6-CBD5-5646-AA18-3E127F729C1F}"/>
                </a:ext>
              </a:extLst>
            </p:cNvPr>
            <p:cNvSpPr/>
            <p:nvPr/>
          </p:nvSpPr>
          <p:spPr>
            <a:xfrm>
              <a:off x="5073100" y="3588097"/>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3" name="Straight Connector 32">
              <a:extLst>
                <a:ext uri="{FF2B5EF4-FFF2-40B4-BE49-F238E27FC236}">
                  <a16:creationId xmlns:a16="http://schemas.microsoft.com/office/drawing/2014/main" id="{F75A7A06-5118-094D-A8FB-3556F24B3FFE}"/>
                </a:ext>
              </a:extLst>
            </p:cNvPr>
            <p:cNvCxnSpPr>
              <a:cxnSpLocks/>
            </p:cNvCxnSpPr>
            <p:nvPr/>
          </p:nvCxnSpPr>
          <p:spPr>
            <a:xfrm flipV="1">
              <a:off x="2699792" y="3588097"/>
              <a:ext cx="3024336" cy="210134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40545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64D415-B105-A545-B6E9-B7A49ABDCA70}"/>
              </a:ext>
            </a:extLst>
          </p:cNvPr>
          <p:cNvSpPr txBox="1"/>
          <p:nvPr/>
        </p:nvSpPr>
        <p:spPr bwMode="auto">
          <a:xfrm>
            <a:off x="467544" y="404664"/>
            <a:ext cx="7992888" cy="1200329"/>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Solche Unterschiede können nützlich sein, um festzustellen, inwiefern eine Eigenschaft (wie Lippenrundung, </a:t>
            </a:r>
            <a:r>
              <a:rPr lang="de-DE" dirty="0" err="1">
                <a:solidFill>
                  <a:srgbClr val="000000"/>
                </a:solidFill>
                <a:latin typeface="Calibri" pitchFamily="-89" charset="0"/>
                <a:ea typeface="Calibri" pitchFamily="-89" charset="0"/>
                <a:cs typeface="Calibri" pitchFamily="-89" charset="0"/>
              </a:rPr>
              <a:t>Nasalisierung</a:t>
            </a:r>
            <a:r>
              <a:rPr lang="de-DE" dirty="0">
                <a:solidFill>
                  <a:srgbClr val="000000"/>
                </a:solidFill>
                <a:latin typeface="Calibri" pitchFamily="-89" charset="0"/>
                <a:ea typeface="Calibri" pitchFamily="-89" charset="0"/>
                <a:cs typeface="Calibri" pitchFamily="-89" charset="0"/>
              </a:rPr>
              <a:t>) phonologisch ist (= ist Bestandteil von einem Phonem).</a:t>
            </a:r>
          </a:p>
        </p:txBody>
      </p:sp>
      <p:sp>
        <p:nvSpPr>
          <p:cNvPr id="5" name="TextBox 4">
            <a:extLst>
              <a:ext uri="{FF2B5EF4-FFF2-40B4-BE49-F238E27FC236}">
                <a16:creationId xmlns:a16="http://schemas.microsoft.com/office/drawing/2014/main" id="{71BAA7E9-F4B3-4B43-9D90-426552DD6E62}"/>
              </a:ext>
            </a:extLst>
          </p:cNvPr>
          <p:cNvSpPr txBox="1"/>
          <p:nvPr/>
        </p:nvSpPr>
        <p:spPr bwMode="auto">
          <a:xfrm>
            <a:off x="467544" y="1772816"/>
            <a:ext cx="7704856" cy="1200329"/>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Hier bitte </a:t>
            </a:r>
            <a:r>
              <a:rPr lang="de-DE" i="1" dirty="0">
                <a:solidFill>
                  <a:srgbClr val="000000"/>
                </a:solidFill>
                <a:latin typeface="Calibri" pitchFamily="-89" charset="0"/>
                <a:ea typeface="Calibri" pitchFamily="-89" charset="0"/>
                <a:cs typeface="Calibri" pitchFamily="-89" charset="0"/>
              </a:rPr>
              <a:t>inwiefern</a:t>
            </a:r>
            <a:r>
              <a:rPr lang="de-DE" dirty="0">
                <a:solidFill>
                  <a:srgbClr val="000000"/>
                </a:solidFill>
                <a:latin typeface="Calibri" pitchFamily="-89" charset="0"/>
                <a:ea typeface="Calibri" pitchFamily="-89" charset="0"/>
                <a:cs typeface="Calibri" pitchFamily="-89" charset="0"/>
              </a:rPr>
              <a:t> beachten: Die Hypothese ist, dass im Lautwandel-im-Fortschritt eine Eigenschaft </a:t>
            </a:r>
            <a:r>
              <a:rPr lang="de-DE" i="1" dirty="0">
                <a:solidFill>
                  <a:srgbClr val="000000"/>
                </a:solidFill>
                <a:latin typeface="Calibri" pitchFamily="-89" charset="0"/>
                <a:ea typeface="Calibri" pitchFamily="-89" charset="0"/>
                <a:cs typeface="Calibri" pitchFamily="-89" charset="0"/>
              </a:rPr>
              <a:t>zunehmend </a:t>
            </a:r>
            <a:r>
              <a:rPr lang="de-DE" dirty="0" err="1">
                <a:solidFill>
                  <a:srgbClr val="000000"/>
                </a:solidFill>
                <a:latin typeface="Calibri" pitchFamily="-89" charset="0"/>
                <a:ea typeface="Calibri" pitchFamily="-89" charset="0"/>
                <a:cs typeface="Calibri" pitchFamily="-89" charset="0"/>
              </a:rPr>
              <a:t>phonologisiert</a:t>
            </a:r>
            <a:r>
              <a:rPr lang="de-DE" dirty="0">
                <a:solidFill>
                  <a:srgbClr val="000000"/>
                </a:solidFill>
                <a:latin typeface="Calibri" pitchFamily="-89" charset="0"/>
                <a:ea typeface="Calibri" pitchFamily="-89" charset="0"/>
                <a:cs typeface="Calibri" pitchFamily="-89" charset="0"/>
              </a:rPr>
              <a:t> werden kann.  </a:t>
            </a:r>
          </a:p>
        </p:txBody>
      </p:sp>
      <p:sp>
        <p:nvSpPr>
          <p:cNvPr id="6" name="TextBox 5">
            <a:extLst>
              <a:ext uri="{FF2B5EF4-FFF2-40B4-BE49-F238E27FC236}">
                <a16:creationId xmlns:a16="http://schemas.microsoft.com/office/drawing/2014/main" id="{F3580001-D2E2-EC4A-9224-227A4C8AEB3C}"/>
              </a:ext>
            </a:extLst>
          </p:cNvPr>
          <p:cNvSpPr txBox="1"/>
          <p:nvPr/>
        </p:nvSpPr>
        <p:spPr bwMode="auto">
          <a:xfrm>
            <a:off x="371560" y="3162746"/>
            <a:ext cx="3672408" cy="1200329"/>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Lippenrundung ist phonologisch Bestandteil eines Phonems</a:t>
            </a:r>
          </a:p>
        </p:txBody>
      </p:sp>
      <p:sp>
        <p:nvSpPr>
          <p:cNvPr id="7" name="TextBox 6">
            <a:extLst>
              <a:ext uri="{FF2B5EF4-FFF2-40B4-BE49-F238E27FC236}">
                <a16:creationId xmlns:a16="http://schemas.microsoft.com/office/drawing/2014/main" id="{31467ED8-452C-2E45-8B36-AA7B029DD491}"/>
              </a:ext>
            </a:extLst>
          </p:cNvPr>
          <p:cNvSpPr txBox="1"/>
          <p:nvPr/>
        </p:nvSpPr>
        <p:spPr bwMode="auto">
          <a:xfrm>
            <a:off x="5992616" y="3122496"/>
            <a:ext cx="2519211" cy="1569660"/>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Lippenrundung ist phonetisch/nicht </a:t>
            </a:r>
            <a:r>
              <a:rPr lang="de-DE" dirty="0" err="1">
                <a:solidFill>
                  <a:srgbClr val="000000"/>
                </a:solidFill>
                <a:latin typeface="Calibri" pitchFamily="-89" charset="0"/>
                <a:ea typeface="Calibri" pitchFamily="-89" charset="0"/>
                <a:cs typeface="Calibri" pitchFamily="-89" charset="0"/>
              </a:rPr>
              <a:t>Besstandteil</a:t>
            </a:r>
            <a:r>
              <a:rPr lang="de-DE" dirty="0">
                <a:solidFill>
                  <a:srgbClr val="000000"/>
                </a:solidFill>
                <a:latin typeface="Calibri" pitchFamily="-89" charset="0"/>
                <a:ea typeface="Calibri" pitchFamily="-89" charset="0"/>
                <a:cs typeface="Calibri" pitchFamily="-89" charset="0"/>
              </a:rPr>
              <a:t> des Phonems</a:t>
            </a:r>
          </a:p>
        </p:txBody>
      </p:sp>
      <p:grpSp>
        <p:nvGrpSpPr>
          <p:cNvPr id="2" name="Group 1">
            <a:extLst>
              <a:ext uri="{FF2B5EF4-FFF2-40B4-BE49-F238E27FC236}">
                <a16:creationId xmlns:a16="http://schemas.microsoft.com/office/drawing/2014/main" id="{C27D8FAF-3006-8549-B6FA-561C3A4B7CC7}"/>
              </a:ext>
            </a:extLst>
          </p:cNvPr>
          <p:cNvGrpSpPr/>
          <p:nvPr/>
        </p:nvGrpSpPr>
        <p:grpSpPr>
          <a:xfrm>
            <a:off x="467545" y="5085183"/>
            <a:ext cx="2217583" cy="1407153"/>
            <a:chOff x="467544" y="4351995"/>
            <a:chExt cx="3024336" cy="2101341"/>
          </a:xfrm>
        </p:grpSpPr>
        <p:sp>
          <p:nvSpPr>
            <p:cNvPr id="8" name="Oval 7">
              <a:extLst>
                <a:ext uri="{FF2B5EF4-FFF2-40B4-BE49-F238E27FC236}">
                  <a16:creationId xmlns:a16="http://schemas.microsoft.com/office/drawing/2014/main" id="{6D48E40D-CEE4-AF4F-ABCB-F4148D7FC79D}"/>
                </a:ext>
              </a:extLst>
            </p:cNvPr>
            <p:cNvSpPr/>
            <p:nvPr/>
          </p:nvSpPr>
          <p:spPr>
            <a:xfrm>
              <a:off x="1763690" y="5113169"/>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D0467172-8F02-8C4A-A675-61083F47B2DC}"/>
                </a:ext>
              </a:extLst>
            </p:cNvPr>
            <p:cNvSpPr/>
            <p:nvPr/>
          </p:nvSpPr>
          <p:spPr>
            <a:xfrm>
              <a:off x="1673693" y="5480793"/>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B36A6A11-9AAB-3445-B961-225E199AF721}"/>
                </a:ext>
              </a:extLst>
            </p:cNvPr>
            <p:cNvSpPr/>
            <p:nvPr/>
          </p:nvSpPr>
          <p:spPr>
            <a:xfrm rot="3634488">
              <a:off x="1916090" y="5265569"/>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1039A910-1016-1142-B260-2704FE41B29A}"/>
                </a:ext>
              </a:extLst>
            </p:cNvPr>
            <p:cNvSpPr/>
            <p:nvPr/>
          </p:nvSpPr>
          <p:spPr>
            <a:xfrm rot="3634488">
              <a:off x="1226757" y="5833591"/>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43FC83A-2337-5A4C-B823-2F64580BED41}"/>
                </a:ext>
              </a:extLst>
            </p:cNvPr>
            <p:cNvSpPr/>
            <p:nvPr/>
          </p:nvSpPr>
          <p:spPr>
            <a:xfrm>
              <a:off x="2394905" y="4960769"/>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2F70C961-D9EF-CD47-9137-53AA4C427DB6}"/>
                </a:ext>
              </a:extLst>
            </p:cNvPr>
            <p:cNvSpPr/>
            <p:nvPr/>
          </p:nvSpPr>
          <p:spPr>
            <a:xfrm>
              <a:off x="1826093" y="5633193"/>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F772BACD-C384-7C41-BA74-101FD5A3C8D2}"/>
                </a:ext>
              </a:extLst>
            </p:cNvPr>
            <p:cNvSpPr/>
            <p:nvPr/>
          </p:nvSpPr>
          <p:spPr>
            <a:xfrm rot="3634488">
              <a:off x="3065252" y="4760370"/>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7C2BA6EE-1CF3-4B43-9B34-43D4B69D48BC}"/>
                </a:ext>
              </a:extLst>
            </p:cNvPr>
            <p:cNvSpPr/>
            <p:nvPr/>
          </p:nvSpPr>
          <p:spPr>
            <a:xfrm rot="3634488">
              <a:off x="1151621" y="6198180"/>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6AE3994D-E9B6-6141-892E-FF01F3BC4068}"/>
                </a:ext>
              </a:extLst>
            </p:cNvPr>
            <p:cNvSpPr/>
            <p:nvPr/>
          </p:nvSpPr>
          <p:spPr>
            <a:xfrm rot="3634488">
              <a:off x="722262" y="6127878"/>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id="{8174C43D-99F6-4141-911F-F76F7DFC6F41}"/>
                </a:ext>
              </a:extLst>
            </p:cNvPr>
            <p:cNvSpPr/>
            <p:nvPr/>
          </p:nvSpPr>
          <p:spPr>
            <a:xfrm>
              <a:off x="2840852" y="4351995"/>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8" name="Straight Connector 17">
              <a:extLst>
                <a:ext uri="{FF2B5EF4-FFF2-40B4-BE49-F238E27FC236}">
                  <a16:creationId xmlns:a16="http://schemas.microsoft.com/office/drawing/2014/main" id="{2A43C0BE-3494-4945-ADDA-FCB96AA5611D}"/>
                </a:ext>
              </a:extLst>
            </p:cNvPr>
            <p:cNvCxnSpPr/>
            <p:nvPr/>
          </p:nvCxnSpPr>
          <p:spPr>
            <a:xfrm flipV="1">
              <a:off x="467544" y="4351995"/>
              <a:ext cx="3024336" cy="210134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30EDC585-4EBA-6E40-A029-9748EDE14DA1}"/>
              </a:ext>
            </a:extLst>
          </p:cNvPr>
          <p:cNvGrpSpPr/>
          <p:nvPr/>
        </p:nvGrpSpPr>
        <p:grpSpPr>
          <a:xfrm rot="1913363">
            <a:off x="5959820" y="4933929"/>
            <a:ext cx="2217583" cy="1407153"/>
            <a:chOff x="2699792" y="3588097"/>
            <a:chExt cx="3024336" cy="2101341"/>
          </a:xfrm>
        </p:grpSpPr>
        <p:sp>
          <p:nvSpPr>
            <p:cNvPr id="20" name="Oval 19">
              <a:extLst>
                <a:ext uri="{FF2B5EF4-FFF2-40B4-BE49-F238E27FC236}">
                  <a16:creationId xmlns:a16="http://schemas.microsoft.com/office/drawing/2014/main" id="{F0AA4EB5-13E0-5443-A0B3-E929EBE24A38}"/>
                </a:ext>
              </a:extLst>
            </p:cNvPr>
            <p:cNvSpPr/>
            <p:nvPr/>
          </p:nvSpPr>
          <p:spPr>
            <a:xfrm>
              <a:off x="3995938" y="4349271"/>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id="{6B79B1EB-58E8-8743-8081-94F5273062DD}"/>
                </a:ext>
              </a:extLst>
            </p:cNvPr>
            <p:cNvSpPr/>
            <p:nvPr/>
          </p:nvSpPr>
          <p:spPr>
            <a:xfrm>
              <a:off x="3905941" y="4716895"/>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Oval 21">
              <a:extLst>
                <a:ext uri="{FF2B5EF4-FFF2-40B4-BE49-F238E27FC236}">
                  <a16:creationId xmlns:a16="http://schemas.microsoft.com/office/drawing/2014/main" id="{9ED930BD-429F-B140-96B7-6F02ADB3C705}"/>
                </a:ext>
              </a:extLst>
            </p:cNvPr>
            <p:cNvSpPr/>
            <p:nvPr/>
          </p:nvSpPr>
          <p:spPr>
            <a:xfrm rot="3634488">
              <a:off x="4148338" y="4501671"/>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252C8DDC-D70C-6447-8955-3573C700DAE3}"/>
                </a:ext>
              </a:extLst>
            </p:cNvPr>
            <p:cNvSpPr/>
            <p:nvPr/>
          </p:nvSpPr>
          <p:spPr>
            <a:xfrm rot="3634488">
              <a:off x="3459005" y="5069693"/>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0457267F-EB5C-5147-8DCA-9D1AD3A69EB0}"/>
                </a:ext>
              </a:extLst>
            </p:cNvPr>
            <p:cNvSpPr/>
            <p:nvPr/>
          </p:nvSpPr>
          <p:spPr>
            <a:xfrm>
              <a:off x="4627153" y="4196871"/>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9905BE94-F07C-804B-8467-266DD33C26BF}"/>
                </a:ext>
              </a:extLst>
            </p:cNvPr>
            <p:cNvSpPr/>
            <p:nvPr/>
          </p:nvSpPr>
          <p:spPr>
            <a:xfrm>
              <a:off x="4058341" y="4869295"/>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7614043B-DCA1-4347-AC53-2F7EFFB49A7A}"/>
                </a:ext>
              </a:extLst>
            </p:cNvPr>
            <p:cNvSpPr/>
            <p:nvPr/>
          </p:nvSpPr>
          <p:spPr>
            <a:xfrm rot="3634488">
              <a:off x="5297500" y="3996472"/>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Oval 26">
              <a:extLst>
                <a:ext uri="{FF2B5EF4-FFF2-40B4-BE49-F238E27FC236}">
                  <a16:creationId xmlns:a16="http://schemas.microsoft.com/office/drawing/2014/main" id="{4749A5E0-2A61-1B4E-9F7C-D1D10E82367C}"/>
                </a:ext>
              </a:extLst>
            </p:cNvPr>
            <p:cNvSpPr/>
            <p:nvPr/>
          </p:nvSpPr>
          <p:spPr>
            <a:xfrm rot="3634488">
              <a:off x="3383869" y="5434282"/>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Oval 27">
              <a:extLst>
                <a:ext uri="{FF2B5EF4-FFF2-40B4-BE49-F238E27FC236}">
                  <a16:creationId xmlns:a16="http://schemas.microsoft.com/office/drawing/2014/main" id="{89744146-436E-F047-B760-6C55C368B199}"/>
                </a:ext>
              </a:extLst>
            </p:cNvPr>
            <p:cNvSpPr/>
            <p:nvPr/>
          </p:nvSpPr>
          <p:spPr>
            <a:xfrm rot="3634488">
              <a:off x="2954510" y="5363980"/>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Oval 28">
              <a:extLst>
                <a:ext uri="{FF2B5EF4-FFF2-40B4-BE49-F238E27FC236}">
                  <a16:creationId xmlns:a16="http://schemas.microsoft.com/office/drawing/2014/main" id="{ADAD2BBC-9813-1F4A-B607-F3515EDA4E94}"/>
                </a:ext>
              </a:extLst>
            </p:cNvPr>
            <p:cNvSpPr/>
            <p:nvPr/>
          </p:nvSpPr>
          <p:spPr>
            <a:xfrm>
              <a:off x="5073100" y="3588097"/>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0" name="Straight Connector 29">
              <a:extLst>
                <a:ext uri="{FF2B5EF4-FFF2-40B4-BE49-F238E27FC236}">
                  <a16:creationId xmlns:a16="http://schemas.microsoft.com/office/drawing/2014/main" id="{387A25ED-41C7-0147-B7CF-9DFA2405FEFE}"/>
                </a:ext>
              </a:extLst>
            </p:cNvPr>
            <p:cNvCxnSpPr>
              <a:cxnSpLocks/>
            </p:cNvCxnSpPr>
            <p:nvPr/>
          </p:nvCxnSpPr>
          <p:spPr>
            <a:xfrm flipV="1">
              <a:off x="2699792" y="3588097"/>
              <a:ext cx="3024336" cy="2101341"/>
            </a:xfrm>
            <a:prstGeom prst="line">
              <a:avLst/>
            </a:prstGeom>
          </p:spPr>
          <p:style>
            <a:lnRef idx="2">
              <a:schemeClr val="accent1"/>
            </a:lnRef>
            <a:fillRef idx="0">
              <a:schemeClr val="accent1"/>
            </a:fillRef>
            <a:effectRef idx="1">
              <a:schemeClr val="accent1"/>
            </a:effectRef>
            <a:fontRef idx="minor">
              <a:schemeClr val="tx1"/>
            </a:fontRef>
          </p:style>
        </p:cxnSp>
      </p:grpSp>
      <p:sp>
        <p:nvSpPr>
          <p:cNvPr id="31" name="TextBox 30">
            <a:extLst>
              <a:ext uri="{FF2B5EF4-FFF2-40B4-BE49-F238E27FC236}">
                <a16:creationId xmlns:a16="http://schemas.microsoft.com/office/drawing/2014/main" id="{40C7857D-A283-D045-89A5-AAE5A6F7792F}"/>
              </a:ext>
            </a:extLst>
          </p:cNvPr>
          <p:cNvSpPr txBox="1"/>
          <p:nvPr/>
        </p:nvSpPr>
        <p:spPr bwMode="auto">
          <a:xfrm>
            <a:off x="1351949" y="6341242"/>
            <a:ext cx="1593706"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Vokaldauer</a:t>
            </a:r>
          </a:p>
        </p:txBody>
      </p:sp>
      <p:sp>
        <p:nvSpPr>
          <p:cNvPr id="32" name="TextBox 31">
            <a:extLst>
              <a:ext uri="{FF2B5EF4-FFF2-40B4-BE49-F238E27FC236}">
                <a16:creationId xmlns:a16="http://schemas.microsoft.com/office/drawing/2014/main" id="{E0F79E04-FD1E-B046-86A5-5D881988395A}"/>
              </a:ext>
            </a:extLst>
          </p:cNvPr>
          <p:cNvSpPr txBox="1"/>
          <p:nvPr/>
        </p:nvSpPr>
        <p:spPr bwMode="auto">
          <a:xfrm>
            <a:off x="6324755" y="6356641"/>
            <a:ext cx="1593706"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Vokaldauer</a:t>
            </a:r>
          </a:p>
        </p:txBody>
      </p:sp>
      <p:sp>
        <p:nvSpPr>
          <p:cNvPr id="33" name="TextBox 32">
            <a:extLst>
              <a:ext uri="{FF2B5EF4-FFF2-40B4-BE49-F238E27FC236}">
                <a16:creationId xmlns:a16="http://schemas.microsoft.com/office/drawing/2014/main" id="{F5480C9A-148E-A045-BF82-03E0EDE19E31}"/>
              </a:ext>
            </a:extLst>
          </p:cNvPr>
          <p:cNvSpPr txBox="1"/>
          <p:nvPr/>
        </p:nvSpPr>
        <p:spPr bwMode="auto">
          <a:xfrm>
            <a:off x="3412296" y="4395359"/>
            <a:ext cx="2066101" cy="1569660"/>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etwas dazwischen wenn teilweise </a:t>
            </a:r>
            <a:r>
              <a:rPr lang="de-DE" dirty="0" err="1">
                <a:solidFill>
                  <a:srgbClr val="000000"/>
                </a:solidFill>
                <a:latin typeface="Calibri" pitchFamily="-89" charset="0"/>
                <a:ea typeface="Calibri" pitchFamily="-89" charset="0"/>
                <a:cs typeface="Calibri" pitchFamily="-89" charset="0"/>
              </a:rPr>
              <a:t>phonologisiert</a:t>
            </a:r>
            <a:endParaRPr lang="de-DE" dirty="0">
              <a:solidFill>
                <a:srgbClr val="000000"/>
              </a:solidFill>
              <a:latin typeface="Calibri" pitchFamily="-89" charset="0"/>
              <a:ea typeface="Calibri" pitchFamily="-89" charset="0"/>
              <a:cs typeface="Calibri" pitchFamily="-89" charset="0"/>
            </a:endParaRPr>
          </a:p>
        </p:txBody>
      </p:sp>
      <p:sp>
        <p:nvSpPr>
          <p:cNvPr id="34" name="TextBox 33">
            <a:extLst>
              <a:ext uri="{FF2B5EF4-FFF2-40B4-BE49-F238E27FC236}">
                <a16:creationId xmlns:a16="http://schemas.microsoft.com/office/drawing/2014/main" id="{E98D476F-50D1-4C4A-BD62-A59F957F18B3}"/>
              </a:ext>
            </a:extLst>
          </p:cNvPr>
          <p:cNvSpPr txBox="1"/>
          <p:nvPr/>
        </p:nvSpPr>
        <p:spPr bwMode="auto">
          <a:xfrm rot="16200000">
            <a:off x="-1062731" y="5189025"/>
            <a:ext cx="2608406" cy="369332"/>
          </a:xfrm>
          <a:prstGeom prst="rect">
            <a:avLst/>
          </a:prstGeom>
          <a:noFill/>
          <a:ln w="9525">
            <a:noFill/>
            <a:miter lim="800000"/>
            <a:headEnd/>
            <a:tailEnd/>
          </a:ln>
        </p:spPr>
        <p:txBody>
          <a:bodyPr wrap="none" rtlCol="0">
            <a:prstTxWarp prst="textNoShape">
              <a:avLst/>
            </a:prstTxWarp>
            <a:spAutoFit/>
          </a:bodyPr>
          <a:lstStyle/>
          <a:p>
            <a:r>
              <a:rPr lang="de-DE" sz="1800" dirty="0">
                <a:solidFill>
                  <a:srgbClr val="000000"/>
                </a:solidFill>
                <a:latin typeface="Calibri" pitchFamily="-89" charset="0"/>
                <a:ea typeface="Calibri" pitchFamily="-89" charset="0"/>
                <a:cs typeface="Calibri" pitchFamily="-89" charset="0"/>
              </a:rPr>
              <a:t>Dauer der Lippenrundung</a:t>
            </a:r>
          </a:p>
        </p:txBody>
      </p:sp>
    </p:spTree>
    <p:extLst>
      <p:ext uri="{BB962C8B-B14F-4D97-AF65-F5344CB8AC3E}">
        <p14:creationId xmlns:p14="http://schemas.microsoft.com/office/powerpoint/2010/main" val="3853716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D193A7-CA4F-7A42-A954-87210EC821EF}"/>
              </a:ext>
            </a:extLst>
          </p:cNvPr>
          <p:cNvSpPr txBox="1"/>
          <p:nvPr/>
        </p:nvSpPr>
        <p:spPr bwMode="auto">
          <a:xfrm>
            <a:off x="683568" y="908720"/>
            <a:ext cx="7992888" cy="2677656"/>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In Amerikanisch-Englisch soll </a:t>
            </a:r>
            <a:r>
              <a:rPr lang="de-DE" dirty="0" err="1">
                <a:solidFill>
                  <a:srgbClr val="000000"/>
                </a:solidFill>
                <a:latin typeface="Calibri" pitchFamily="-89" charset="0"/>
                <a:ea typeface="Calibri" pitchFamily="-89" charset="0"/>
                <a:cs typeface="Calibri" pitchFamily="-89" charset="0"/>
              </a:rPr>
              <a:t>Nasalisierung</a:t>
            </a:r>
            <a:r>
              <a:rPr lang="de-DE" dirty="0">
                <a:solidFill>
                  <a:srgbClr val="000000"/>
                </a:solidFill>
                <a:latin typeface="Calibri" pitchFamily="-89" charset="0"/>
                <a:ea typeface="Calibri" pitchFamily="-89" charset="0"/>
                <a:cs typeface="Calibri" pitchFamily="-89" charset="0"/>
              </a:rPr>
              <a:t> im Vokal zunehmend phonologisch sein – d.h. </a:t>
            </a:r>
            <a:r>
              <a:rPr lang="de-DE" dirty="0" err="1">
                <a:solidFill>
                  <a:srgbClr val="000000"/>
                </a:solidFill>
                <a:latin typeface="Calibri" pitchFamily="-89" charset="0"/>
                <a:ea typeface="Calibri" pitchFamily="-89" charset="0"/>
                <a:cs typeface="Calibri" pitchFamily="-89" charset="0"/>
              </a:rPr>
              <a:t>Nasalisierung</a:t>
            </a:r>
            <a:r>
              <a:rPr lang="de-DE" dirty="0">
                <a:solidFill>
                  <a:srgbClr val="000000"/>
                </a:solidFill>
                <a:latin typeface="Calibri" pitchFamily="-89" charset="0"/>
                <a:ea typeface="Calibri" pitchFamily="-89" charset="0"/>
                <a:cs typeface="Calibri" pitchFamily="-89" charset="0"/>
              </a:rPr>
              <a:t> in </a:t>
            </a:r>
            <a:r>
              <a:rPr lang="de-DE" dirty="0" err="1">
                <a:solidFill>
                  <a:srgbClr val="000000"/>
                </a:solidFill>
                <a:latin typeface="Calibri" pitchFamily="-89" charset="0"/>
                <a:ea typeface="Calibri" pitchFamily="-89" charset="0"/>
                <a:cs typeface="Calibri" pitchFamily="-89" charset="0"/>
              </a:rPr>
              <a:t>Am.Engl</a:t>
            </a:r>
            <a:r>
              <a:rPr lang="de-DE" dirty="0">
                <a:solidFill>
                  <a:srgbClr val="000000"/>
                </a:solidFill>
                <a:latin typeface="Calibri" pitchFamily="-89" charset="0"/>
                <a:ea typeface="Calibri" pitchFamily="-89" charset="0"/>
                <a:cs typeface="Calibri" pitchFamily="-89" charset="0"/>
              </a:rPr>
              <a:t>. Wörtern wie '</a:t>
            </a:r>
            <a:r>
              <a:rPr lang="de-DE" dirty="0" err="1">
                <a:solidFill>
                  <a:srgbClr val="000000"/>
                </a:solidFill>
                <a:latin typeface="Calibri" pitchFamily="-89" charset="0"/>
                <a:ea typeface="Calibri" pitchFamily="-89" charset="0"/>
                <a:cs typeface="Calibri" pitchFamily="-89" charset="0"/>
              </a:rPr>
              <a:t>pan</a:t>
            </a:r>
            <a:r>
              <a:rPr lang="de-DE" dirty="0">
                <a:solidFill>
                  <a:srgbClr val="000000"/>
                </a:solidFill>
                <a:latin typeface="Calibri" pitchFamily="-89" charset="0"/>
                <a:ea typeface="Calibri" pitchFamily="-89" charset="0"/>
                <a:cs typeface="Calibri" pitchFamily="-89" charset="0"/>
              </a:rPr>
              <a:t>' (Pfanne) ist (oder wird) Bestandteil von dem Vokal. Dagegen in Spanisch sind (laut </a:t>
            </a:r>
            <a:r>
              <a:rPr lang="de-DE" dirty="0" err="1">
                <a:solidFill>
                  <a:srgbClr val="000000"/>
                </a:solidFill>
                <a:latin typeface="Calibri" pitchFamily="-89" charset="0"/>
                <a:ea typeface="Calibri" pitchFamily="-89" charset="0"/>
                <a:cs typeface="Calibri" pitchFamily="-89" charset="0"/>
              </a:rPr>
              <a:t>Solé</a:t>
            </a:r>
            <a:r>
              <a:rPr lang="de-DE" dirty="0">
                <a:solidFill>
                  <a:srgbClr val="000000"/>
                </a:solidFill>
                <a:latin typeface="Calibri" pitchFamily="-89" charset="0"/>
                <a:ea typeface="Calibri" pitchFamily="-89" charset="0"/>
                <a:cs typeface="Calibri" pitchFamily="-89" charset="0"/>
              </a:rPr>
              <a:t>) Vokale oral: </a:t>
            </a:r>
            <a:r>
              <a:rPr lang="de-DE" dirty="0" err="1">
                <a:solidFill>
                  <a:srgbClr val="000000"/>
                </a:solidFill>
                <a:latin typeface="Calibri" pitchFamily="-89" charset="0"/>
                <a:ea typeface="Calibri" pitchFamily="-89" charset="0"/>
                <a:cs typeface="Calibri" pitchFamily="-89" charset="0"/>
              </a:rPr>
              <a:t>Nasalisierung</a:t>
            </a:r>
            <a:r>
              <a:rPr lang="de-DE" dirty="0">
                <a:solidFill>
                  <a:srgbClr val="000000"/>
                </a:solidFill>
                <a:latin typeface="Calibri" pitchFamily="-89" charset="0"/>
                <a:ea typeface="Calibri" pitchFamily="-89" charset="0"/>
                <a:cs typeface="Calibri" pitchFamily="-89" charset="0"/>
              </a:rPr>
              <a:t> ist daher nicht Bestandteil von dem Vokal im Spanischen '</a:t>
            </a:r>
            <a:r>
              <a:rPr lang="de-DE" dirty="0" err="1">
                <a:solidFill>
                  <a:srgbClr val="000000"/>
                </a:solidFill>
                <a:latin typeface="Calibri" pitchFamily="-89" charset="0"/>
                <a:ea typeface="Calibri" pitchFamily="-89" charset="0"/>
                <a:cs typeface="Calibri" pitchFamily="-89" charset="0"/>
              </a:rPr>
              <a:t>pan</a:t>
            </a:r>
            <a:r>
              <a:rPr lang="de-DE" dirty="0">
                <a:solidFill>
                  <a:srgbClr val="000000"/>
                </a:solidFill>
                <a:latin typeface="Calibri" pitchFamily="-89" charset="0"/>
                <a:ea typeface="Calibri" pitchFamily="-89" charset="0"/>
                <a:cs typeface="Calibri" pitchFamily="-89" charset="0"/>
              </a:rPr>
              <a:t>' (Brot) und kommt nur aufgrund der </a:t>
            </a:r>
            <a:r>
              <a:rPr lang="de-DE" dirty="0" err="1">
                <a:solidFill>
                  <a:srgbClr val="000000"/>
                </a:solidFill>
                <a:latin typeface="Calibri" pitchFamily="-89" charset="0"/>
                <a:ea typeface="Calibri" pitchFamily="-89" charset="0"/>
                <a:cs typeface="Calibri" pitchFamily="-89" charset="0"/>
              </a:rPr>
              <a:t>Koartikulation</a:t>
            </a:r>
            <a:r>
              <a:rPr lang="de-DE" dirty="0">
                <a:solidFill>
                  <a:srgbClr val="000000"/>
                </a:solidFill>
                <a:latin typeface="Calibri" pitchFamily="-89" charset="0"/>
                <a:ea typeface="Calibri" pitchFamily="-89" charset="0"/>
                <a:cs typeface="Calibri" pitchFamily="-89" charset="0"/>
              </a:rPr>
              <a:t> mit dem /</a:t>
            </a:r>
            <a:r>
              <a:rPr lang="de-DE" dirty="0" err="1">
                <a:solidFill>
                  <a:srgbClr val="000000"/>
                </a:solidFill>
                <a:latin typeface="Calibri" pitchFamily="-89" charset="0"/>
                <a:ea typeface="Calibri" pitchFamily="-89" charset="0"/>
                <a:cs typeface="Calibri" pitchFamily="-89" charset="0"/>
              </a:rPr>
              <a:t>n</a:t>
            </a:r>
            <a:r>
              <a:rPr lang="de-DE" dirty="0">
                <a:solidFill>
                  <a:srgbClr val="000000"/>
                </a:solidFill>
                <a:latin typeface="Calibri" pitchFamily="-89" charset="0"/>
                <a:ea typeface="Calibri" pitchFamily="-89" charset="0"/>
                <a:cs typeface="Calibri" pitchFamily="-89" charset="0"/>
              </a:rPr>
              <a:t>/ zustande.</a:t>
            </a:r>
          </a:p>
        </p:txBody>
      </p:sp>
      <p:sp>
        <p:nvSpPr>
          <p:cNvPr id="5" name="TextBox 4">
            <a:extLst>
              <a:ext uri="{FF2B5EF4-FFF2-40B4-BE49-F238E27FC236}">
                <a16:creationId xmlns:a16="http://schemas.microsoft.com/office/drawing/2014/main" id="{61620368-B8EE-4B42-B34C-0539F6905810}"/>
              </a:ext>
            </a:extLst>
          </p:cNvPr>
          <p:cNvSpPr txBox="1"/>
          <p:nvPr/>
        </p:nvSpPr>
        <p:spPr bwMode="auto">
          <a:xfrm>
            <a:off x="647564" y="3789040"/>
            <a:ext cx="7848872" cy="2677656"/>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In </a:t>
            </a:r>
            <a:r>
              <a:rPr lang="de-DE" dirty="0" err="1">
                <a:solidFill>
                  <a:srgbClr val="000000"/>
                </a:solidFill>
                <a:latin typeface="Calibri" pitchFamily="-89" charset="0"/>
                <a:ea typeface="Calibri" pitchFamily="-89" charset="0"/>
                <a:cs typeface="Calibri" pitchFamily="-89" charset="0"/>
              </a:rPr>
              <a:t>Solé</a:t>
            </a:r>
            <a:r>
              <a:rPr lang="de-DE" dirty="0">
                <a:solidFill>
                  <a:srgbClr val="000000"/>
                </a:solidFill>
                <a:latin typeface="Calibri" pitchFamily="-89" charset="0"/>
                <a:ea typeface="Calibri" pitchFamily="-89" charset="0"/>
                <a:cs typeface="Calibri" pitchFamily="-89" charset="0"/>
              </a:rPr>
              <a:t> (2007) produzierten Am. Engl. und spanische Sprecher dieselben </a:t>
            </a:r>
            <a:r>
              <a:rPr lang="de-DE" dirty="0" err="1">
                <a:solidFill>
                  <a:srgbClr val="000000"/>
                </a:solidFill>
                <a:latin typeface="Calibri" pitchFamily="-89" charset="0"/>
                <a:ea typeface="Calibri" pitchFamily="-89" charset="0"/>
                <a:cs typeface="Calibri" pitchFamily="-89" charset="0"/>
              </a:rPr>
              <a:t>Logatome</a:t>
            </a:r>
            <a:r>
              <a:rPr lang="de-DE" dirty="0">
                <a:solidFill>
                  <a:srgbClr val="000000"/>
                </a:solidFill>
                <a:latin typeface="Calibri" pitchFamily="-89" charset="0"/>
                <a:ea typeface="Calibri" pitchFamily="-89" charset="0"/>
                <a:cs typeface="Calibri" pitchFamily="-89" charset="0"/>
              </a:rPr>
              <a:t> der Form CVVN zu 5 verschiedenen Sprechgeschwindigkeiten. Wenn </a:t>
            </a:r>
            <a:r>
              <a:rPr lang="de-DE" dirty="0" err="1">
                <a:solidFill>
                  <a:srgbClr val="000000"/>
                </a:solidFill>
                <a:latin typeface="Calibri" pitchFamily="-89" charset="0"/>
                <a:ea typeface="Calibri" pitchFamily="-89" charset="0"/>
                <a:cs typeface="Calibri" pitchFamily="-89" charset="0"/>
              </a:rPr>
              <a:t>Vokalnasalisierung</a:t>
            </a:r>
            <a:r>
              <a:rPr lang="de-DE" dirty="0">
                <a:solidFill>
                  <a:srgbClr val="000000"/>
                </a:solidFill>
                <a:latin typeface="Calibri" pitchFamily="-89" charset="0"/>
                <a:ea typeface="Calibri" pitchFamily="-89" charset="0"/>
                <a:cs typeface="Calibri" pitchFamily="-89" charset="0"/>
              </a:rPr>
              <a:t> in Am. Engl. phonologisch ist, müsste es eine Beziehung geben zwischen Sprechgeschwindigkeit und Nasaldauer im Vokal für Am. Engl. aber nicht für Spanisch: je langsamer die Sprechgeschwindigkeit, umso länger ist die Nasalierung.</a:t>
            </a:r>
          </a:p>
        </p:txBody>
      </p:sp>
    </p:spTree>
    <p:extLst>
      <p:ext uri="{BB962C8B-B14F-4D97-AF65-F5344CB8AC3E}">
        <p14:creationId xmlns:p14="http://schemas.microsoft.com/office/powerpoint/2010/main" val="1439973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3E750B-23D6-F247-92EF-1F757E166649}"/>
              </a:ext>
            </a:extLst>
          </p:cNvPr>
          <p:cNvPicPr>
            <a:picLocks noChangeAspect="1"/>
          </p:cNvPicPr>
          <p:nvPr/>
        </p:nvPicPr>
        <p:blipFill>
          <a:blip r:embed="rId2"/>
          <a:stretch>
            <a:fillRect/>
          </a:stretch>
        </p:blipFill>
        <p:spPr>
          <a:xfrm>
            <a:off x="1396977" y="1866427"/>
            <a:ext cx="6083300" cy="3962400"/>
          </a:xfrm>
          <a:prstGeom prst="rect">
            <a:avLst/>
          </a:prstGeom>
        </p:spPr>
      </p:pic>
      <p:sp>
        <p:nvSpPr>
          <p:cNvPr id="5" name="TextBox 4">
            <a:extLst>
              <a:ext uri="{FF2B5EF4-FFF2-40B4-BE49-F238E27FC236}">
                <a16:creationId xmlns:a16="http://schemas.microsoft.com/office/drawing/2014/main" id="{E63AEE90-9817-0143-859B-549971A1BAB9}"/>
              </a:ext>
            </a:extLst>
          </p:cNvPr>
          <p:cNvSpPr txBox="1"/>
          <p:nvPr/>
        </p:nvSpPr>
        <p:spPr bwMode="auto">
          <a:xfrm>
            <a:off x="755576" y="845325"/>
            <a:ext cx="7416824" cy="1200329"/>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Hier auf die schwarzen Punkte konzentrieren – die Dauer der </a:t>
            </a:r>
            <a:r>
              <a:rPr lang="de-DE" dirty="0" err="1">
                <a:solidFill>
                  <a:srgbClr val="000000"/>
                </a:solidFill>
                <a:latin typeface="Calibri" pitchFamily="-89" charset="0"/>
                <a:ea typeface="Calibri" pitchFamily="-89" charset="0"/>
                <a:cs typeface="Calibri" pitchFamily="-89" charset="0"/>
              </a:rPr>
              <a:t>Vokalnasaliserung</a:t>
            </a:r>
            <a:r>
              <a:rPr lang="de-DE" dirty="0">
                <a:solidFill>
                  <a:srgbClr val="000000"/>
                </a:solidFill>
                <a:latin typeface="Calibri" pitchFamily="-89" charset="0"/>
                <a:ea typeface="Calibri" pitchFamily="-89" charset="0"/>
                <a:cs typeface="Calibri" pitchFamily="-89" charset="0"/>
              </a:rPr>
              <a:t> (y-Achse) als Funktion der Sprechgeschwindigkeit (x-Achse).</a:t>
            </a:r>
          </a:p>
        </p:txBody>
      </p:sp>
      <p:pic>
        <p:nvPicPr>
          <p:cNvPr id="2" name="Picture 1">
            <a:extLst>
              <a:ext uri="{FF2B5EF4-FFF2-40B4-BE49-F238E27FC236}">
                <a16:creationId xmlns:a16="http://schemas.microsoft.com/office/drawing/2014/main" id="{083A865F-475E-9D49-BF22-9BBBB0909751}"/>
              </a:ext>
            </a:extLst>
          </p:cNvPr>
          <p:cNvPicPr>
            <a:picLocks noChangeAspect="1"/>
          </p:cNvPicPr>
          <p:nvPr/>
        </p:nvPicPr>
        <p:blipFill>
          <a:blip r:embed="rId3"/>
          <a:stretch>
            <a:fillRect/>
          </a:stretch>
        </p:blipFill>
        <p:spPr>
          <a:xfrm>
            <a:off x="1955777" y="5805264"/>
            <a:ext cx="5511800" cy="444500"/>
          </a:xfrm>
          <a:prstGeom prst="rect">
            <a:avLst/>
          </a:prstGeom>
        </p:spPr>
      </p:pic>
      <p:sp>
        <p:nvSpPr>
          <p:cNvPr id="3" name="TextBox 2">
            <a:extLst>
              <a:ext uri="{FF2B5EF4-FFF2-40B4-BE49-F238E27FC236}">
                <a16:creationId xmlns:a16="http://schemas.microsoft.com/office/drawing/2014/main" id="{BAAB9BDF-4705-6644-BC70-E6EBC26EC696}"/>
              </a:ext>
            </a:extLst>
          </p:cNvPr>
          <p:cNvSpPr txBox="1"/>
          <p:nvPr/>
        </p:nvSpPr>
        <p:spPr bwMode="auto">
          <a:xfrm>
            <a:off x="5076056" y="6249764"/>
            <a:ext cx="3456384" cy="461665"/>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sole2007.pdf</a:t>
            </a:r>
          </a:p>
        </p:txBody>
      </p:sp>
    </p:spTree>
    <p:extLst>
      <p:ext uri="{BB962C8B-B14F-4D97-AF65-F5344CB8AC3E}">
        <p14:creationId xmlns:p14="http://schemas.microsoft.com/office/powerpoint/2010/main" val="2956909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65F76F-E9A1-7C47-956A-E49047968DE2}"/>
              </a:ext>
            </a:extLst>
          </p:cNvPr>
          <p:cNvSpPr txBox="1"/>
          <p:nvPr/>
        </p:nvSpPr>
        <p:spPr bwMode="auto">
          <a:xfrm>
            <a:off x="601252" y="857366"/>
            <a:ext cx="1747594" cy="461665"/>
          </a:xfrm>
          <a:prstGeom prst="rect">
            <a:avLst/>
          </a:prstGeom>
          <a:noFill/>
          <a:ln w="9525">
            <a:noFill/>
            <a:miter lim="800000"/>
            <a:headEnd/>
            <a:tailEnd/>
          </a:ln>
        </p:spPr>
        <p:txBody>
          <a:bodyPr wrap="none" rtlCol="0">
            <a:prstTxWarp prst="textNoShape">
              <a:avLst/>
            </a:prstTxWarp>
            <a:spAutoFit/>
          </a:bodyPr>
          <a:lstStyle/>
          <a:p>
            <a:r>
              <a:rPr lang="de-DE" dirty="0" err="1">
                <a:solidFill>
                  <a:srgbClr val="000000"/>
                </a:solidFill>
                <a:latin typeface="Calibri" pitchFamily="-89" charset="0"/>
                <a:ea typeface="Calibri" pitchFamily="-89" charset="0"/>
                <a:cs typeface="Calibri" pitchFamily="-89" charset="0"/>
              </a:rPr>
              <a:t>Solé</a:t>
            </a:r>
            <a:r>
              <a:rPr lang="de-DE" dirty="0">
                <a:solidFill>
                  <a:srgbClr val="000000"/>
                </a:solidFill>
                <a:latin typeface="Calibri" pitchFamily="-89" charset="0"/>
                <a:ea typeface="Calibri" pitchFamily="-89" charset="0"/>
                <a:cs typeface="Calibri" pitchFamily="-89" charset="0"/>
              </a:rPr>
              <a:t> (2007):.</a:t>
            </a:r>
          </a:p>
        </p:txBody>
      </p:sp>
      <p:sp>
        <p:nvSpPr>
          <p:cNvPr id="6" name="TextBox 5">
            <a:extLst>
              <a:ext uri="{FF2B5EF4-FFF2-40B4-BE49-F238E27FC236}">
                <a16:creationId xmlns:a16="http://schemas.microsoft.com/office/drawing/2014/main" id="{4788DA8F-1019-DE4D-B3EE-6C7AE087B82F}"/>
              </a:ext>
            </a:extLst>
          </p:cNvPr>
          <p:cNvSpPr txBox="1"/>
          <p:nvPr/>
        </p:nvSpPr>
        <p:spPr bwMode="auto">
          <a:xfrm>
            <a:off x="601252" y="1620225"/>
            <a:ext cx="8064896"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Wenn zwei Phoneme durch Dauer unterschieden werden, dann ändert sich die Dauer der Phoneme zueinander </a:t>
            </a:r>
            <a:r>
              <a:rPr lang="de-DE" b="1" dirty="0">
                <a:solidFill>
                  <a:srgbClr val="000000"/>
                </a:solidFill>
                <a:latin typeface="Calibri" pitchFamily="-89" charset="0"/>
                <a:ea typeface="Calibri" pitchFamily="-89" charset="0"/>
                <a:cs typeface="Calibri" pitchFamily="-89" charset="0"/>
              </a:rPr>
              <a:t>proportional</a:t>
            </a:r>
          </a:p>
        </p:txBody>
      </p:sp>
      <p:sp>
        <p:nvSpPr>
          <p:cNvPr id="7" name="TextBox 6">
            <a:extLst>
              <a:ext uri="{FF2B5EF4-FFF2-40B4-BE49-F238E27FC236}">
                <a16:creationId xmlns:a16="http://schemas.microsoft.com/office/drawing/2014/main" id="{DA6129EE-EDDE-0641-9D64-41B290CD494B}"/>
              </a:ext>
            </a:extLst>
          </p:cNvPr>
          <p:cNvSpPr txBox="1"/>
          <p:nvPr/>
        </p:nvSpPr>
        <p:spPr bwMode="auto">
          <a:xfrm>
            <a:off x="679230" y="2706916"/>
            <a:ext cx="6428363" cy="461665"/>
          </a:xfrm>
          <a:prstGeom prst="rect">
            <a:avLst/>
          </a:prstGeom>
          <a:noFill/>
          <a:ln w="9525">
            <a:noFill/>
            <a:miter lim="800000"/>
            <a:headEnd/>
            <a:tailEnd/>
          </a:ln>
        </p:spPr>
        <p:txBody>
          <a:bodyPr wrap="non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z.B. VOT in Deutsch ist </a:t>
            </a:r>
            <a:r>
              <a:rPr lang="de-DE" dirty="0" err="1">
                <a:solidFill>
                  <a:srgbClr val="000000"/>
                </a:solidFill>
                <a:latin typeface="Calibri" pitchFamily="-89" charset="0"/>
                <a:ea typeface="Calibri" pitchFamily="-89" charset="0"/>
                <a:cs typeface="Calibri" pitchFamily="-89" charset="0"/>
              </a:rPr>
              <a:t>phonologisiert</a:t>
            </a:r>
            <a:r>
              <a:rPr lang="de-DE" dirty="0">
                <a:solidFill>
                  <a:srgbClr val="000000"/>
                </a:solidFill>
                <a:latin typeface="Calibri" pitchFamily="-89" charset="0"/>
                <a:ea typeface="Calibri" pitchFamily="-89" charset="0"/>
                <a:cs typeface="Calibri" pitchFamily="-89" charset="0"/>
              </a:rPr>
              <a:t>: Tank, Dank.</a:t>
            </a:r>
          </a:p>
        </p:txBody>
      </p:sp>
      <p:sp>
        <p:nvSpPr>
          <p:cNvPr id="8" name="TextBox 7">
            <a:extLst>
              <a:ext uri="{FF2B5EF4-FFF2-40B4-BE49-F238E27FC236}">
                <a16:creationId xmlns:a16="http://schemas.microsoft.com/office/drawing/2014/main" id="{33D704D9-B0A2-5E4F-8CCC-D0D7F9A48644}"/>
              </a:ext>
            </a:extLst>
          </p:cNvPr>
          <p:cNvSpPr txBox="1"/>
          <p:nvPr/>
        </p:nvSpPr>
        <p:spPr bwMode="auto">
          <a:xfrm>
            <a:off x="719571" y="3247201"/>
            <a:ext cx="7342455"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Nehmen wir an VOT = 60 </a:t>
            </a:r>
            <a:r>
              <a:rPr lang="de-DE" dirty="0" err="1">
                <a:solidFill>
                  <a:srgbClr val="000000"/>
                </a:solidFill>
                <a:latin typeface="Calibri" pitchFamily="-89" charset="0"/>
                <a:ea typeface="Calibri" pitchFamily="-89" charset="0"/>
                <a:cs typeface="Calibri" pitchFamily="-89" charset="0"/>
              </a:rPr>
              <a:t>ms</a:t>
            </a:r>
            <a:r>
              <a:rPr lang="de-DE" dirty="0">
                <a:solidFill>
                  <a:srgbClr val="000000"/>
                </a:solidFill>
                <a:latin typeface="Calibri" pitchFamily="-89" charset="0"/>
                <a:ea typeface="Calibri" pitchFamily="-89" charset="0"/>
                <a:cs typeface="Calibri" pitchFamily="-89" charset="0"/>
              </a:rPr>
              <a:t> für Tank, 15 </a:t>
            </a:r>
            <a:r>
              <a:rPr lang="de-DE" dirty="0" err="1">
                <a:solidFill>
                  <a:srgbClr val="000000"/>
                </a:solidFill>
                <a:latin typeface="Calibri" pitchFamily="-89" charset="0"/>
                <a:ea typeface="Calibri" pitchFamily="-89" charset="0"/>
                <a:cs typeface="Calibri" pitchFamily="-89" charset="0"/>
              </a:rPr>
              <a:t>ms</a:t>
            </a:r>
            <a:r>
              <a:rPr lang="de-DE" dirty="0">
                <a:solidFill>
                  <a:srgbClr val="000000"/>
                </a:solidFill>
                <a:latin typeface="Calibri" pitchFamily="-89" charset="0"/>
                <a:ea typeface="Calibri" pitchFamily="-89" charset="0"/>
                <a:cs typeface="Calibri" pitchFamily="-89" charset="0"/>
              </a:rPr>
              <a:t> für Dank, ein proportionaler Unterschied von 60/15 = 4</a:t>
            </a:r>
          </a:p>
        </p:txBody>
      </p:sp>
      <p:sp>
        <p:nvSpPr>
          <p:cNvPr id="9" name="TextBox 8">
            <a:extLst>
              <a:ext uri="{FF2B5EF4-FFF2-40B4-BE49-F238E27FC236}">
                <a16:creationId xmlns:a16="http://schemas.microsoft.com/office/drawing/2014/main" id="{A85C42CA-020F-E248-8F7E-59AC43E1FF90}"/>
              </a:ext>
            </a:extLst>
          </p:cNvPr>
          <p:cNvSpPr txBox="1"/>
          <p:nvPr/>
        </p:nvSpPr>
        <p:spPr bwMode="auto">
          <a:xfrm>
            <a:off x="679230" y="4078198"/>
            <a:ext cx="6917106" cy="830997"/>
          </a:xfrm>
          <a:prstGeom prst="rect">
            <a:avLst/>
          </a:prstGeom>
          <a:noFill/>
          <a:ln w="9525">
            <a:noFill/>
            <a:miter lim="800000"/>
            <a:headEnd/>
            <a:tailEnd/>
          </a:ln>
        </p:spPr>
        <p:txBody>
          <a:bodyPr wrap="square" rtlCol="0">
            <a:prstTxWarp prst="textNoShape">
              <a:avLst/>
            </a:prstTxWarp>
            <a:spAutoFit/>
          </a:bodyPr>
          <a:lstStyle/>
          <a:p>
            <a:r>
              <a:rPr lang="de-DE" dirty="0">
                <a:solidFill>
                  <a:srgbClr val="000000"/>
                </a:solidFill>
                <a:latin typeface="Calibri" pitchFamily="-89" charset="0"/>
                <a:ea typeface="Calibri" pitchFamily="-89" charset="0"/>
                <a:cs typeface="Calibri" pitchFamily="-89" charset="0"/>
              </a:rPr>
              <a:t>Schnell gesprochene Sprache: VOT von Tank = 40 </a:t>
            </a:r>
            <a:r>
              <a:rPr lang="de-DE" dirty="0" err="1">
                <a:solidFill>
                  <a:srgbClr val="000000"/>
                </a:solidFill>
                <a:latin typeface="Calibri" pitchFamily="-89" charset="0"/>
                <a:ea typeface="Calibri" pitchFamily="-89" charset="0"/>
                <a:cs typeface="Calibri" pitchFamily="-89" charset="0"/>
              </a:rPr>
              <a:t>ms</a:t>
            </a:r>
            <a:r>
              <a:rPr lang="de-DE" dirty="0">
                <a:solidFill>
                  <a:srgbClr val="000000"/>
                </a:solidFill>
                <a:latin typeface="Calibri" pitchFamily="-89" charset="0"/>
                <a:ea typeface="Calibri" pitchFamily="-89" charset="0"/>
                <a:cs typeface="Calibri" pitchFamily="-89" charset="0"/>
              </a:rPr>
              <a:t>, dann müsste VOT von Dank 40 / 1.5 = 10  </a:t>
            </a:r>
            <a:r>
              <a:rPr lang="de-DE" dirty="0" err="1">
                <a:solidFill>
                  <a:srgbClr val="000000"/>
                </a:solidFill>
                <a:latin typeface="Calibri" pitchFamily="-89" charset="0"/>
                <a:ea typeface="Calibri" pitchFamily="-89" charset="0"/>
                <a:cs typeface="Calibri" pitchFamily="-89" charset="0"/>
              </a:rPr>
              <a:t>ms</a:t>
            </a:r>
            <a:r>
              <a:rPr lang="de-DE" dirty="0">
                <a:solidFill>
                  <a:srgbClr val="000000"/>
                </a:solidFill>
                <a:latin typeface="Calibri" pitchFamily="-89" charset="0"/>
                <a:ea typeface="Calibri" pitchFamily="-89" charset="0"/>
                <a:cs typeface="Calibri" pitchFamily="-89" charset="0"/>
              </a:rPr>
              <a:t> sein.</a:t>
            </a:r>
          </a:p>
        </p:txBody>
      </p:sp>
      <p:sp>
        <p:nvSpPr>
          <p:cNvPr id="10" name="Rectangle 1">
            <a:extLst>
              <a:ext uri="{FF2B5EF4-FFF2-40B4-BE49-F238E27FC236}">
                <a16:creationId xmlns:a16="http://schemas.microsoft.com/office/drawing/2014/main" id="{88155B54-D877-274A-AE83-5D9AA19E1C11}"/>
              </a:ext>
            </a:extLst>
          </p:cNvPr>
          <p:cNvSpPr>
            <a:spLocks/>
          </p:cNvSpPr>
          <p:nvPr/>
        </p:nvSpPr>
        <p:spPr bwMode="auto">
          <a:xfrm>
            <a:off x="683568" y="135897"/>
            <a:ext cx="7488832" cy="504056"/>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40639" bIns="0"/>
          <a:lstStyle/>
          <a:p>
            <a:pPr fontAlgn="auto">
              <a:spcBef>
                <a:spcPts val="0"/>
              </a:spcBef>
              <a:spcAft>
                <a:spcPts val="0"/>
              </a:spcAft>
              <a:defRPr/>
            </a:pPr>
            <a:r>
              <a:rPr lang="en-US" dirty="0" err="1">
                <a:latin typeface="Calibri"/>
                <a:cs typeface="Calibri"/>
              </a:rPr>
              <a:t>Phonologisierung</a:t>
            </a:r>
            <a:r>
              <a:rPr lang="en-US" dirty="0">
                <a:latin typeface="Calibri"/>
                <a:cs typeface="Calibri"/>
              </a:rPr>
              <a:t> und Dauer: </a:t>
            </a:r>
            <a:r>
              <a:rPr lang="en-US" dirty="0" err="1">
                <a:latin typeface="Calibri"/>
                <a:cs typeface="Calibri"/>
              </a:rPr>
              <a:t>weitere</a:t>
            </a:r>
            <a:r>
              <a:rPr lang="en-US" dirty="0">
                <a:latin typeface="Calibri"/>
                <a:cs typeface="Calibri"/>
              </a:rPr>
              <a:t> </a:t>
            </a:r>
            <a:r>
              <a:rPr lang="en-US" dirty="0" err="1">
                <a:latin typeface="Calibri"/>
                <a:cs typeface="Calibri"/>
              </a:rPr>
              <a:t>Überlegungen</a:t>
            </a:r>
            <a:endParaRPr lang="en-US" dirty="0">
              <a:latin typeface="Calibri"/>
              <a:cs typeface="Calibri"/>
            </a:endParaRPr>
          </a:p>
        </p:txBody>
      </p:sp>
    </p:spTree>
    <p:extLst>
      <p:ext uri="{BB962C8B-B14F-4D97-AF65-F5344CB8AC3E}">
        <p14:creationId xmlns:p14="http://schemas.microsoft.com/office/powerpoint/2010/main" val="297282208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wrap="square" rtlCol="0">
        <a:prstTxWarp prst="textNoShape">
          <a:avLst/>
        </a:prstTxWarp>
        <a:spAutoFit/>
      </a:bodyPr>
      <a:lstStyle>
        <a:defPPr>
          <a:defRPr dirty="0" smtClean="0">
            <a:solidFill>
              <a:srgbClr val="000000"/>
            </a:solidFill>
            <a:latin typeface="Calibri" pitchFamily="-89" charset="0"/>
            <a:ea typeface="Calibri" pitchFamily="-89" charset="0"/>
            <a:cs typeface="Calibri" pitchFamily="-89"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9932</TotalTime>
  <Words>2966</Words>
  <Application>Microsoft Macintosh PowerPoint</Application>
  <PresentationFormat>On-screen Show (4:3)</PresentationFormat>
  <Paragraphs>237</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ipsk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Your User Name</dc:creator>
  <cp:lastModifiedBy>Microsoft Office User</cp:lastModifiedBy>
  <cp:revision>501</cp:revision>
  <dcterms:created xsi:type="dcterms:W3CDTF">2018-11-15T14:16:52Z</dcterms:created>
  <dcterms:modified xsi:type="dcterms:W3CDTF">2020-11-10T09:03:57Z</dcterms:modified>
</cp:coreProperties>
</file>