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360" r:id="rId2"/>
    <p:sldId id="472" r:id="rId3"/>
    <p:sldId id="451" r:id="rId4"/>
    <p:sldId id="480" r:id="rId5"/>
    <p:sldId id="498" r:id="rId6"/>
    <p:sldId id="481" r:id="rId7"/>
    <p:sldId id="482" r:id="rId8"/>
    <p:sldId id="499" r:id="rId9"/>
    <p:sldId id="448" r:id="rId10"/>
    <p:sldId id="484" r:id="rId11"/>
    <p:sldId id="485" r:id="rId12"/>
    <p:sldId id="486" r:id="rId13"/>
    <p:sldId id="483" r:id="rId14"/>
    <p:sldId id="459" r:id="rId15"/>
    <p:sldId id="487" r:id="rId16"/>
    <p:sldId id="500" r:id="rId17"/>
    <p:sldId id="489" r:id="rId18"/>
    <p:sldId id="491" r:id="rId19"/>
    <p:sldId id="493" r:id="rId20"/>
    <p:sldId id="496" r:id="rId21"/>
    <p:sldId id="494" r:id="rId22"/>
    <p:sldId id="495" r:id="rId2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9" charset="0"/>
        <a:ea typeface="ＭＳ Ｐゴシック" pitchFamily="-89" charset="-128"/>
        <a:cs typeface="ＭＳ Ｐゴシック" pitchFamily="-89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9" charset="0"/>
        <a:ea typeface="ＭＳ Ｐゴシック" pitchFamily="-89" charset="-128"/>
        <a:cs typeface="ＭＳ Ｐゴシック" pitchFamily="-89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9" charset="0"/>
        <a:ea typeface="ＭＳ Ｐゴシック" pitchFamily="-89" charset="-128"/>
        <a:cs typeface="ＭＳ Ｐゴシック" pitchFamily="-89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9" charset="0"/>
        <a:ea typeface="ＭＳ Ｐゴシック" pitchFamily="-89" charset="-128"/>
        <a:cs typeface="ＭＳ Ｐゴシック" pitchFamily="-89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89" charset="0"/>
        <a:ea typeface="ＭＳ Ｐゴシック" pitchFamily="-89" charset="-128"/>
        <a:cs typeface="ＭＳ Ｐゴシック" pitchFamily="-89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89" charset="0"/>
        <a:ea typeface="ＭＳ Ｐゴシック" pitchFamily="-89" charset="-128"/>
        <a:cs typeface="ＭＳ Ｐゴシック" pitchFamily="-89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89" charset="0"/>
        <a:ea typeface="ＭＳ Ｐゴシック" pitchFamily="-89" charset="-128"/>
        <a:cs typeface="ＭＳ Ｐゴシック" pitchFamily="-89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89" charset="0"/>
        <a:ea typeface="ＭＳ Ｐゴシック" pitchFamily="-89" charset="-128"/>
        <a:cs typeface="ＭＳ Ｐゴシック" pitchFamily="-89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89" charset="0"/>
        <a:ea typeface="ＭＳ Ｐゴシック" pitchFamily="-89" charset="-128"/>
        <a:cs typeface="ＭＳ Ｐゴシック" pitchFamily="-89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C640"/>
    <a:srgbClr val="33EC40"/>
    <a:srgbClr val="E8B435"/>
    <a:srgbClr val="E658E4"/>
    <a:srgbClr val="FF00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56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4" charset="0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FED4D7-547F-7043-ABAF-49566645C7F1}" type="datetime1">
              <a:rPr lang="en-US"/>
              <a:pPr>
                <a:defRPr/>
              </a:pPr>
              <a:t>15.11.18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4" charset="0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0213416-0A8C-8541-9420-0D834C45F0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100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ＭＳ Ｐゴシック" pitchFamily="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626F6-4A63-904F-AEB5-3F75C07273B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9269A-E03B-924D-9FFE-42DF2511091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DFA3B-7DE7-F640-87B2-158C7584960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51D7B-C7D3-7746-8F67-3CFE7B44FA4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1B79B-36E9-234B-934A-BD9ABF1181C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61461-C2B5-DF44-8438-9CA0C9B4123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1BEA9-81BB-9046-8F4C-225C8673BC7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D090-7388-8E46-B8FE-09F73CECBA1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18C03-3C9E-2F48-BBDA-F08CB150331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D5AC6-DF7F-414F-8DF9-3E39DEEE963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E2FE2-784A-2145-8B22-9942CDF0D0A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F3A1F00-F9BA-3F45-8A4C-D7728017C30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/>
          </p:cNvSpPr>
          <p:nvPr/>
        </p:nvSpPr>
        <p:spPr bwMode="auto">
          <a:xfrm>
            <a:off x="2667000" y="2514600"/>
            <a:ext cx="26844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>
              <a:spcBef>
                <a:spcPts val="1600"/>
              </a:spcBef>
            </a:pPr>
            <a:r>
              <a:rPr lang="en-US">
                <a:latin typeface="Calibri" pitchFamily="-89" charset="0"/>
                <a:ea typeface="Arial" pitchFamily="-89" charset="0"/>
                <a:cs typeface="Arial" pitchFamily="-89" charset="0"/>
              </a:rPr>
              <a:t>Jonathan Harrington</a:t>
            </a:r>
          </a:p>
        </p:txBody>
      </p:sp>
      <p:sp>
        <p:nvSpPr>
          <p:cNvPr id="6" name="Rectangle 1"/>
          <p:cNvSpPr>
            <a:spLocks/>
          </p:cNvSpPr>
          <p:nvPr/>
        </p:nvSpPr>
        <p:spPr bwMode="auto">
          <a:xfrm>
            <a:off x="1115616" y="188640"/>
            <a:ext cx="7201495" cy="9588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40639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Calibri"/>
                <a:cs typeface="Calibri"/>
              </a:rPr>
              <a:t>Sound change and co-variation between speech production and perception. </a:t>
            </a:r>
          </a:p>
        </p:txBody>
      </p:sp>
      <p:sp>
        <p:nvSpPr>
          <p:cNvPr id="2" name="TextBox 1"/>
          <p:cNvSpPr txBox="1"/>
          <p:nvPr/>
        </p:nvSpPr>
        <p:spPr bwMode="auto">
          <a:xfrm>
            <a:off x="323528" y="3573016"/>
            <a:ext cx="19922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Überblick von: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4221088"/>
            <a:ext cx="918051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[</a:t>
            </a:r>
            <a:r>
              <a:rPr lang="de-DE" sz="1800" dirty="0">
                <a:latin typeface="Calibri"/>
                <a:cs typeface="Calibri"/>
              </a:rPr>
              <a:t>1] </a:t>
            </a:r>
            <a:r>
              <a:rPr lang="de-DE" sz="1800" dirty="0" err="1">
                <a:latin typeface="Calibri"/>
                <a:cs typeface="Calibri"/>
              </a:rPr>
              <a:t>Beddor</a:t>
            </a:r>
            <a:r>
              <a:rPr lang="de-DE" sz="1800" dirty="0">
                <a:latin typeface="Calibri"/>
                <a:cs typeface="Calibri"/>
              </a:rPr>
              <a:t>, P., A. </a:t>
            </a:r>
            <a:r>
              <a:rPr lang="de-DE" sz="1800" dirty="0" err="1">
                <a:latin typeface="Calibri"/>
                <a:cs typeface="Calibri"/>
              </a:rPr>
              <a:t>Brasher</a:t>
            </a:r>
            <a:r>
              <a:rPr lang="de-DE" sz="1800" dirty="0">
                <a:latin typeface="Calibri"/>
                <a:cs typeface="Calibri"/>
              </a:rPr>
              <a:t> &amp; </a:t>
            </a:r>
            <a:r>
              <a:rPr lang="de-DE" sz="1800" dirty="0" err="1">
                <a:latin typeface="Calibri"/>
                <a:cs typeface="Calibri"/>
              </a:rPr>
              <a:t>Narayan</a:t>
            </a:r>
            <a:r>
              <a:rPr lang="de-DE" sz="1800" dirty="0">
                <a:latin typeface="Calibri"/>
                <a:cs typeface="Calibri"/>
              </a:rPr>
              <a:t>, C. (2007). </a:t>
            </a:r>
            <a:r>
              <a:rPr lang="de-DE" sz="1800" dirty="0" err="1">
                <a:latin typeface="Calibri"/>
                <a:cs typeface="Calibri"/>
              </a:rPr>
              <a:t>Applying</a:t>
            </a:r>
            <a:r>
              <a:rPr lang="de-DE" sz="1800" dirty="0">
                <a:latin typeface="Calibri"/>
                <a:cs typeface="Calibri"/>
              </a:rPr>
              <a:t> </a:t>
            </a:r>
            <a:r>
              <a:rPr lang="de-DE" sz="1800" dirty="0" err="1">
                <a:latin typeface="Calibri"/>
                <a:cs typeface="Calibri"/>
              </a:rPr>
              <a:t>perceptual</a:t>
            </a:r>
            <a:r>
              <a:rPr lang="de-DE" sz="1800" dirty="0">
                <a:latin typeface="Calibri"/>
                <a:cs typeface="Calibri"/>
              </a:rPr>
              <a:t> </a:t>
            </a:r>
            <a:r>
              <a:rPr lang="de-DE" sz="1800" dirty="0" err="1" smtClean="0">
                <a:latin typeface="Calibri"/>
                <a:cs typeface="Calibri"/>
              </a:rPr>
              <a:t>methods</a:t>
            </a:r>
            <a:r>
              <a:rPr lang="de-DE" sz="1800" dirty="0" smtClean="0">
                <a:latin typeface="Calibri"/>
                <a:cs typeface="Calibri"/>
              </a:rPr>
              <a:t>  </a:t>
            </a:r>
            <a:r>
              <a:rPr lang="de-DE" sz="1800" dirty="0" err="1">
                <a:latin typeface="Calibri"/>
                <a:cs typeface="Calibri"/>
              </a:rPr>
              <a:t>phonetic</a:t>
            </a:r>
            <a:r>
              <a:rPr lang="de-DE" sz="1800" dirty="0">
                <a:latin typeface="Calibri"/>
                <a:cs typeface="Calibri"/>
              </a:rPr>
              <a:t> </a:t>
            </a:r>
            <a:r>
              <a:rPr lang="de-DE" sz="1800" dirty="0" err="1">
                <a:latin typeface="Calibri"/>
                <a:cs typeface="Calibri"/>
              </a:rPr>
              <a:t>variation</a:t>
            </a:r>
            <a:r>
              <a:rPr lang="de-DE" sz="1800" dirty="0">
                <a:latin typeface="Calibri"/>
                <a:cs typeface="Calibri"/>
              </a:rPr>
              <a:t> </a:t>
            </a:r>
            <a:r>
              <a:rPr lang="de-DE" sz="1800" dirty="0" err="1">
                <a:latin typeface="Calibri"/>
                <a:cs typeface="Calibri"/>
              </a:rPr>
              <a:t>and</a:t>
            </a:r>
            <a:r>
              <a:rPr lang="de-DE" sz="1800" dirty="0">
                <a:latin typeface="Calibri"/>
                <a:cs typeface="Calibri"/>
              </a:rPr>
              <a:t> </a:t>
            </a:r>
            <a:r>
              <a:rPr lang="de-DE" sz="1800" dirty="0" err="1">
                <a:latin typeface="Calibri"/>
                <a:cs typeface="Calibri"/>
              </a:rPr>
              <a:t>sound</a:t>
            </a:r>
            <a:r>
              <a:rPr lang="de-DE" sz="1800" dirty="0">
                <a:latin typeface="Calibri"/>
                <a:cs typeface="Calibri"/>
              </a:rPr>
              <a:t> </a:t>
            </a:r>
            <a:r>
              <a:rPr lang="de-DE" sz="1800" dirty="0" err="1">
                <a:latin typeface="Calibri"/>
                <a:cs typeface="Calibri"/>
              </a:rPr>
              <a:t>change</a:t>
            </a:r>
            <a:r>
              <a:rPr lang="de-DE" sz="1800" dirty="0">
                <a:latin typeface="Calibri"/>
                <a:cs typeface="Calibri"/>
              </a:rPr>
              <a:t>. In M.J. Solé et al. (Eds.), </a:t>
            </a:r>
            <a:r>
              <a:rPr lang="de-DE" sz="1800" i="1" dirty="0">
                <a:latin typeface="Calibri"/>
                <a:cs typeface="Calibri"/>
              </a:rPr>
              <a:t>Experimental </a:t>
            </a:r>
            <a:r>
              <a:rPr lang="de-DE" sz="1800" i="1" dirty="0" err="1">
                <a:latin typeface="Calibri"/>
                <a:cs typeface="Calibri"/>
              </a:rPr>
              <a:t>Approaches</a:t>
            </a:r>
            <a:r>
              <a:rPr lang="de-DE" sz="1800" i="1" dirty="0">
                <a:latin typeface="Calibri"/>
                <a:cs typeface="Calibri"/>
              </a:rPr>
              <a:t> </a:t>
            </a:r>
            <a:r>
              <a:rPr lang="de-DE" sz="1800" i="1" dirty="0" err="1">
                <a:latin typeface="Calibri"/>
                <a:cs typeface="Calibri"/>
              </a:rPr>
              <a:t>to</a:t>
            </a:r>
            <a:r>
              <a:rPr lang="de-DE" sz="1800" i="1" dirty="0">
                <a:latin typeface="Calibri"/>
                <a:cs typeface="Calibri"/>
              </a:rPr>
              <a:t> </a:t>
            </a:r>
            <a:r>
              <a:rPr lang="de-DE" sz="1800" i="1" dirty="0" err="1">
                <a:latin typeface="Calibri"/>
                <a:cs typeface="Calibri"/>
              </a:rPr>
              <a:t>Phono</a:t>
            </a:r>
            <a:r>
              <a:rPr lang="de-DE" sz="1800" dirty="0" err="1">
                <a:latin typeface="Calibri"/>
                <a:cs typeface="Calibri"/>
              </a:rPr>
              <a:t>logy</a:t>
            </a:r>
            <a:r>
              <a:rPr lang="de-DE" sz="1800" dirty="0">
                <a:latin typeface="Calibri"/>
                <a:cs typeface="Calibri"/>
              </a:rPr>
              <a:t>. OUP: Oxford. (p.127-143). </a:t>
            </a:r>
            <a:r>
              <a:rPr lang="de-DE" sz="1800" b="1" dirty="0">
                <a:latin typeface="Calibri"/>
                <a:cs typeface="Calibri"/>
              </a:rPr>
              <a:t>beddor07.pdf</a:t>
            </a:r>
          </a:p>
          <a:p>
            <a:r>
              <a:rPr lang="de-DE" sz="1800" dirty="0">
                <a:latin typeface="Calibri"/>
                <a:cs typeface="Calibri"/>
              </a:rPr>
              <a:t>[2] </a:t>
            </a:r>
            <a:r>
              <a:rPr lang="de-DE" sz="1800" dirty="0" err="1">
                <a:latin typeface="Calibri"/>
                <a:cs typeface="Calibri"/>
              </a:rPr>
              <a:t>Beddor</a:t>
            </a:r>
            <a:r>
              <a:rPr lang="de-DE" sz="1800" dirty="0">
                <a:latin typeface="Calibri"/>
                <a:cs typeface="Calibri"/>
              </a:rPr>
              <a:t>, P. (2012) </a:t>
            </a:r>
            <a:r>
              <a:rPr lang="de-DE" sz="1800" dirty="0" err="1">
                <a:latin typeface="Calibri"/>
                <a:cs typeface="Calibri"/>
              </a:rPr>
              <a:t>Perception</a:t>
            </a:r>
            <a:r>
              <a:rPr lang="de-DE" sz="1800" dirty="0">
                <a:latin typeface="Calibri"/>
                <a:cs typeface="Calibri"/>
              </a:rPr>
              <a:t> </a:t>
            </a:r>
            <a:r>
              <a:rPr lang="de-DE" sz="1800" dirty="0" err="1">
                <a:latin typeface="Calibri"/>
                <a:cs typeface="Calibri"/>
              </a:rPr>
              <a:t>grammars</a:t>
            </a:r>
            <a:r>
              <a:rPr lang="de-DE" sz="1800" dirty="0">
                <a:latin typeface="Calibri"/>
                <a:cs typeface="Calibri"/>
              </a:rPr>
              <a:t> </a:t>
            </a:r>
            <a:r>
              <a:rPr lang="de-DE" sz="1800" dirty="0" err="1">
                <a:latin typeface="Calibri"/>
                <a:cs typeface="Calibri"/>
              </a:rPr>
              <a:t>and</a:t>
            </a:r>
            <a:r>
              <a:rPr lang="de-DE" sz="1800" dirty="0">
                <a:latin typeface="Calibri"/>
                <a:cs typeface="Calibri"/>
              </a:rPr>
              <a:t> </a:t>
            </a:r>
            <a:r>
              <a:rPr lang="de-DE" sz="1800" dirty="0" err="1">
                <a:latin typeface="Calibri"/>
                <a:cs typeface="Calibri"/>
              </a:rPr>
              <a:t>sound</a:t>
            </a:r>
            <a:r>
              <a:rPr lang="de-DE" sz="1800" dirty="0">
                <a:latin typeface="Calibri"/>
                <a:cs typeface="Calibri"/>
              </a:rPr>
              <a:t> </a:t>
            </a:r>
            <a:r>
              <a:rPr lang="de-DE" sz="1800" dirty="0" err="1">
                <a:latin typeface="Calibri"/>
                <a:cs typeface="Calibri"/>
              </a:rPr>
              <a:t>change</a:t>
            </a:r>
            <a:r>
              <a:rPr lang="de-DE" sz="1800" dirty="0">
                <a:latin typeface="Calibri"/>
                <a:cs typeface="Calibri"/>
              </a:rPr>
              <a:t>. In M-J Solé &amp; D. </a:t>
            </a:r>
            <a:r>
              <a:rPr lang="de-DE" sz="1800" dirty="0" err="1">
                <a:latin typeface="Calibri"/>
                <a:cs typeface="Calibri"/>
              </a:rPr>
              <a:t>Recasens</a:t>
            </a:r>
            <a:r>
              <a:rPr lang="de-DE" sz="1800" dirty="0">
                <a:latin typeface="Calibri"/>
                <a:cs typeface="Calibri"/>
              </a:rPr>
              <a:t> (Eds.) </a:t>
            </a:r>
            <a:r>
              <a:rPr lang="de-DE" sz="1800" i="1" dirty="0">
                <a:latin typeface="Calibri"/>
                <a:cs typeface="Calibri"/>
              </a:rPr>
              <a:t>The Initiation </a:t>
            </a:r>
            <a:r>
              <a:rPr lang="de-DE" sz="1800" i="1" dirty="0" err="1">
                <a:latin typeface="Calibri"/>
                <a:cs typeface="Calibri"/>
              </a:rPr>
              <a:t>of</a:t>
            </a:r>
            <a:r>
              <a:rPr lang="de-DE" sz="1800" i="1" dirty="0">
                <a:latin typeface="Calibri"/>
                <a:cs typeface="Calibri"/>
              </a:rPr>
              <a:t> Sound Ch</a:t>
            </a:r>
            <a:r>
              <a:rPr lang="de-DE" sz="1800" dirty="0">
                <a:latin typeface="Calibri"/>
                <a:cs typeface="Calibri"/>
              </a:rPr>
              <a:t>ange. Benjamins: Amsterdam. (p. 37-55). </a:t>
            </a:r>
            <a:r>
              <a:rPr lang="de-DE" sz="1800" b="1" dirty="0">
                <a:latin typeface="Calibri"/>
                <a:cs typeface="Calibri"/>
              </a:rPr>
              <a:t>beddor12.pdf</a:t>
            </a:r>
          </a:p>
          <a:p>
            <a:r>
              <a:rPr lang="de-DE" sz="1800" dirty="0">
                <a:latin typeface="Calibri"/>
                <a:cs typeface="Calibri"/>
              </a:rPr>
              <a:t>[2] </a:t>
            </a:r>
            <a:r>
              <a:rPr lang="de-DE" sz="1800" dirty="0" err="1">
                <a:latin typeface="Calibri"/>
                <a:cs typeface="Calibri"/>
              </a:rPr>
              <a:t>Beddor</a:t>
            </a:r>
            <a:r>
              <a:rPr lang="de-DE" sz="1800" dirty="0">
                <a:latin typeface="Calibri"/>
                <a:cs typeface="Calibri"/>
              </a:rPr>
              <a:t>, P.S. 2015. The </a:t>
            </a:r>
            <a:r>
              <a:rPr lang="de-DE" sz="1800" dirty="0" err="1">
                <a:latin typeface="Calibri"/>
                <a:cs typeface="Calibri"/>
              </a:rPr>
              <a:t>relation</a:t>
            </a:r>
            <a:r>
              <a:rPr lang="de-DE" sz="1800" dirty="0">
                <a:latin typeface="Calibri"/>
                <a:cs typeface="Calibri"/>
              </a:rPr>
              <a:t> </a:t>
            </a:r>
            <a:r>
              <a:rPr lang="de-DE" sz="1800" dirty="0" err="1">
                <a:latin typeface="Calibri"/>
                <a:cs typeface="Calibri"/>
              </a:rPr>
              <a:t>between</a:t>
            </a:r>
            <a:r>
              <a:rPr lang="de-DE" sz="1800" dirty="0">
                <a:latin typeface="Calibri"/>
                <a:cs typeface="Calibri"/>
              </a:rPr>
              <a:t> </a:t>
            </a:r>
            <a:r>
              <a:rPr lang="de-DE" sz="1800" dirty="0" err="1">
                <a:latin typeface="Calibri"/>
                <a:cs typeface="Calibri"/>
              </a:rPr>
              <a:t>language</a:t>
            </a:r>
            <a:r>
              <a:rPr lang="de-DE" sz="1800" dirty="0">
                <a:latin typeface="Calibri"/>
                <a:cs typeface="Calibri"/>
              </a:rPr>
              <a:t> </a:t>
            </a:r>
            <a:r>
              <a:rPr lang="de-DE" sz="1800" dirty="0" err="1">
                <a:latin typeface="Calibri"/>
                <a:cs typeface="Calibri"/>
              </a:rPr>
              <a:t>users</a:t>
            </a:r>
            <a:r>
              <a:rPr lang="de-DE" sz="1800" dirty="0">
                <a:latin typeface="Calibri"/>
                <a:cs typeface="Calibri"/>
              </a:rPr>
              <a:t>’ </a:t>
            </a:r>
            <a:r>
              <a:rPr lang="de-DE" sz="1800" dirty="0" err="1">
                <a:latin typeface="Calibri"/>
                <a:cs typeface="Calibri"/>
              </a:rPr>
              <a:t>perception</a:t>
            </a:r>
            <a:r>
              <a:rPr lang="de-DE" sz="1800" dirty="0">
                <a:latin typeface="Calibri"/>
                <a:cs typeface="Calibri"/>
              </a:rPr>
              <a:t> </a:t>
            </a:r>
            <a:r>
              <a:rPr lang="de-DE" sz="1800" dirty="0" err="1">
                <a:latin typeface="Calibri"/>
                <a:cs typeface="Calibri"/>
              </a:rPr>
              <a:t>and</a:t>
            </a:r>
            <a:r>
              <a:rPr lang="de-DE" sz="1800" dirty="0">
                <a:latin typeface="Calibri"/>
                <a:cs typeface="Calibri"/>
              </a:rPr>
              <a:t> </a:t>
            </a:r>
            <a:r>
              <a:rPr lang="de-DE" sz="1800" dirty="0" err="1">
                <a:latin typeface="Calibri"/>
                <a:cs typeface="Calibri"/>
              </a:rPr>
              <a:t>production</a:t>
            </a:r>
            <a:r>
              <a:rPr lang="de-DE" sz="1800" dirty="0">
                <a:latin typeface="Calibri"/>
                <a:cs typeface="Calibri"/>
              </a:rPr>
              <a:t> </a:t>
            </a:r>
            <a:r>
              <a:rPr lang="de-DE" sz="1800" dirty="0" err="1">
                <a:latin typeface="Calibri"/>
                <a:cs typeface="Calibri"/>
              </a:rPr>
              <a:t>repertoires</a:t>
            </a:r>
            <a:r>
              <a:rPr lang="de-DE" sz="1800" dirty="0">
                <a:latin typeface="Calibri"/>
                <a:cs typeface="Calibri"/>
              </a:rPr>
              <a:t>. </a:t>
            </a:r>
            <a:r>
              <a:rPr lang="de-DE" sz="1800" i="1" dirty="0" err="1">
                <a:latin typeface="Calibri"/>
                <a:cs typeface="Calibri"/>
              </a:rPr>
              <a:t>Proceedings</a:t>
            </a:r>
            <a:r>
              <a:rPr lang="de-DE" sz="1800" i="1" dirty="0">
                <a:latin typeface="Calibri"/>
                <a:cs typeface="Calibri"/>
              </a:rPr>
              <a:t> </a:t>
            </a:r>
            <a:r>
              <a:rPr lang="de-DE" sz="1800" i="1" dirty="0" err="1">
                <a:latin typeface="Calibri"/>
                <a:cs typeface="Calibri"/>
              </a:rPr>
              <a:t>of</a:t>
            </a:r>
            <a:r>
              <a:rPr lang="de-DE" sz="1800" i="1" dirty="0">
                <a:latin typeface="Calibri"/>
                <a:cs typeface="Calibri"/>
              </a:rPr>
              <a:t> </a:t>
            </a:r>
            <a:r>
              <a:rPr lang="de-DE" sz="1800" i="1" dirty="0" err="1">
                <a:latin typeface="Calibri"/>
                <a:cs typeface="Calibri"/>
              </a:rPr>
              <a:t>the</a:t>
            </a:r>
            <a:r>
              <a:rPr lang="de-DE" sz="1800" i="1" dirty="0">
                <a:latin typeface="Calibri"/>
                <a:cs typeface="Calibri"/>
              </a:rPr>
              <a:t> 18th International </a:t>
            </a:r>
            <a:r>
              <a:rPr lang="de-DE" sz="1800" i="1" dirty="0" err="1">
                <a:latin typeface="Calibri"/>
                <a:cs typeface="Calibri"/>
              </a:rPr>
              <a:t>Congress</a:t>
            </a:r>
            <a:r>
              <a:rPr lang="de-DE" sz="1800" i="1" dirty="0">
                <a:latin typeface="Calibri"/>
                <a:cs typeface="Calibri"/>
              </a:rPr>
              <a:t> </a:t>
            </a:r>
            <a:r>
              <a:rPr lang="de-DE" sz="1800" i="1" dirty="0" err="1">
                <a:latin typeface="Calibri"/>
                <a:cs typeface="Calibri"/>
              </a:rPr>
              <a:t>of</a:t>
            </a:r>
            <a:r>
              <a:rPr lang="de-DE" sz="1800" i="1" dirty="0">
                <a:latin typeface="Calibri"/>
                <a:cs typeface="Calibri"/>
              </a:rPr>
              <a:t> </a:t>
            </a:r>
            <a:r>
              <a:rPr lang="de-DE" sz="1800" i="1" dirty="0" err="1">
                <a:latin typeface="Calibri"/>
                <a:cs typeface="Calibri"/>
              </a:rPr>
              <a:t>Phonetic</a:t>
            </a:r>
            <a:r>
              <a:rPr lang="de-DE" sz="1800" i="1" dirty="0">
                <a:latin typeface="Calibri"/>
                <a:cs typeface="Calibri"/>
              </a:rPr>
              <a:t> </a:t>
            </a:r>
            <a:r>
              <a:rPr lang="de-DE" sz="1800" i="1" dirty="0" err="1">
                <a:latin typeface="Calibri"/>
                <a:cs typeface="Calibri"/>
              </a:rPr>
              <a:t>Sciences</a:t>
            </a:r>
            <a:r>
              <a:rPr lang="de-DE" sz="1800" dirty="0">
                <a:latin typeface="Calibri"/>
                <a:cs typeface="Calibri"/>
              </a:rPr>
              <a:t>, Glasgow, UK. http://www.icphs2015.info/</a:t>
            </a:r>
            <a:r>
              <a:rPr lang="de-DE" sz="1800" dirty="0" err="1">
                <a:latin typeface="Calibri"/>
                <a:cs typeface="Calibri"/>
              </a:rPr>
              <a:t>pdfs</a:t>
            </a:r>
            <a:r>
              <a:rPr lang="de-DE" sz="1800" dirty="0">
                <a:latin typeface="Calibri"/>
                <a:cs typeface="Calibri"/>
              </a:rPr>
              <a:t>/</a:t>
            </a:r>
            <a:r>
              <a:rPr lang="de-DE" sz="1800" dirty="0" err="1">
                <a:latin typeface="Calibri"/>
                <a:cs typeface="Calibri"/>
              </a:rPr>
              <a:t>papers</a:t>
            </a:r>
            <a:r>
              <a:rPr lang="de-DE" sz="1800" dirty="0">
                <a:latin typeface="Calibri"/>
                <a:cs typeface="Calibri"/>
              </a:rPr>
              <a:t>/ICPHS1041.pdf </a:t>
            </a:r>
            <a:r>
              <a:rPr lang="de-DE" sz="1800" b="1" dirty="0">
                <a:latin typeface="Calibri"/>
                <a:cs typeface="Calibri"/>
              </a:rPr>
              <a:t>beddor15.pdf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6804248" y="8109520"/>
            <a:ext cx="1846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0"/>
            <a:ext cx="6400800" cy="461665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c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. Von trading relationship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zur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Phonologisierung</a:t>
            </a:r>
            <a:endParaRPr lang="en-US" dirty="0" smtClean="0"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381000" y="457200"/>
            <a:ext cx="8763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F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ür </a:t>
            </a:r>
            <a:r>
              <a:rPr lang="de-DE" i="1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im Gegensatz zu </a:t>
            </a:r>
            <a:r>
              <a:rPr lang="de-DE" i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send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: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Ṽ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ist lang, N ist kurz,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und es gibt kaum einen Trading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Relationship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.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Nasalisierung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im amerikanisch-englischen </a:t>
            </a:r>
            <a:r>
              <a:rPr lang="de-DE" i="1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r>
              <a:rPr lang="de-DE" i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ist (fast)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phonologisiert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worden, </a:t>
            </a:r>
            <a:r>
              <a:rPr lang="de-DE" b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und daher wie im Franz</a:t>
            </a:r>
            <a:r>
              <a:rPr lang="de-DE" b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ösischen Bestandteil/Eigenschaft des Vokals</a:t>
            </a:r>
            <a:endParaRPr lang="de-DE" b="1" i="1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 rotWithShape="1">
          <a:blip r:embed="rId2"/>
          <a:srcRect t="14964" b="24653"/>
          <a:stretch/>
        </p:blipFill>
        <p:spPr bwMode="auto">
          <a:xfrm>
            <a:off x="12824" y="2780928"/>
            <a:ext cx="9144000" cy="2972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539552" y="6026150"/>
            <a:ext cx="77755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Calibri" pitchFamily="-89" charset="0"/>
                <a:ea typeface="Calibri" pitchFamily="-89" charset="0"/>
                <a:cs typeface="Calibri" pitchFamily="-89" charset="0"/>
              </a:rPr>
              <a:t>1. </a:t>
            </a:r>
            <a:r>
              <a:rPr lang="en-US" sz="1600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Beddor</a:t>
            </a:r>
            <a:r>
              <a:rPr lang="en-US" sz="1600" dirty="0">
                <a:latin typeface="Calibri" pitchFamily="-89" charset="0"/>
                <a:ea typeface="Calibri" pitchFamily="-89" charset="0"/>
                <a:cs typeface="Calibri" pitchFamily="-89" charset="0"/>
              </a:rPr>
              <a:t>, P., A. Brasher &amp; Narayan, C. (2007). Applying perceptual methods</a:t>
            </a:r>
            <a:br>
              <a:rPr lang="en-US" sz="1600" dirty="0">
                <a:latin typeface="Calibri" pitchFamily="-89" charset="0"/>
                <a:ea typeface="Calibri" pitchFamily="-89" charset="0"/>
                <a:cs typeface="Calibri" pitchFamily="-89" charset="0"/>
              </a:rPr>
            </a:br>
            <a:r>
              <a:rPr lang="en-US" sz="1600" dirty="0">
                <a:latin typeface="Calibri" pitchFamily="-89" charset="0"/>
                <a:ea typeface="Calibri" pitchFamily="-89" charset="0"/>
                <a:cs typeface="Calibri" pitchFamily="-89" charset="0"/>
              </a:rPr>
              <a:t>to phonetic variation and sound change. In M.J. Solé et al. (Eds.), Experimental Approaches to Phonology. OUP: Oxford. (p.127-143).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1460624" y="2095128"/>
            <a:ext cx="7229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r>
              <a:rPr lang="de-DE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endParaRPr lang="de-DE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2984624" y="3009528"/>
            <a:ext cx="7815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send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27824" y="2857128"/>
            <a:ext cx="76200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1193924" y="3276228"/>
            <a:ext cx="14478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90575" y="1412776"/>
            <a:ext cx="81549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Diskriminierungsaufgabe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: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sind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diese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Paare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unterschiedlich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?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684932" y="1772617"/>
            <a:ext cx="25923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S =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kurz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, 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L = long</a:t>
            </a: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3059832" y="2348880"/>
            <a:ext cx="3240087" cy="523875"/>
            <a:chOff x="755650" y="1844675"/>
            <a:chExt cx="3240088" cy="523875"/>
          </a:xfrm>
        </p:grpSpPr>
        <p:sp>
          <p:nvSpPr>
            <p:cNvPr id="7" name="TextBox 4"/>
            <p:cNvSpPr txBox="1">
              <a:spLocks noChangeArrowheads="1"/>
            </p:cNvSpPr>
            <p:nvPr/>
          </p:nvSpPr>
          <p:spPr bwMode="auto">
            <a:xfrm>
              <a:off x="755650" y="1844675"/>
              <a:ext cx="10795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Ṽ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S</a:t>
              </a:r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N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S</a:t>
              </a:r>
            </a:p>
          </p:txBody>
        </p:sp>
        <p:sp>
          <p:nvSpPr>
            <p:cNvPr id="8" name="TextBox 6"/>
            <p:cNvSpPr txBox="1">
              <a:spLocks noChangeArrowheads="1"/>
            </p:cNvSpPr>
            <p:nvPr/>
          </p:nvSpPr>
          <p:spPr bwMode="auto">
            <a:xfrm>
              <a:off x="1908175" y="1844675"/>
              <a:ext cx="13684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und</a:t>
              </a:r>
              <a:endParaRPr lang="en-US" dirty="0">
                <a:latin typeface="Calibri" pitchFamily="-89" charset="0"/>
                <a:ea typeface="Calibri" pitchFamily="-89" charset="0"/>
                <a:cs typeface="Calibri" pitchFamily="-89" charset="0"/>
              </a:endParaRPr>
            </a:p>
          </p:txBody>
        </p:sp>
        <p:sp>
          <p:nvSpPr>
            <p:cNvPr id="9" name="TextBox 7"/>
            <p:cNvSpPr txBox="1">
              <a:spLocks noChangeArrowheads="1"/>
            </p:cNvSpPr>
            <p:nvPr/>
          </p:nvSpPr>
          <p:spPr bwMode="auto">
            <a:xfrm>
              <a:off x="2916238" y="1844675"/>
              <a:ext cx="10795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Ṽ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S</a:t>
              </a:r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N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L</a:t>
              </a:r>
            </a:p>
          </p:txBody>
        </p:sp>
      </p:grp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3059832" y="2853705"/>
            <a:ext cx="3240087" cy="523875"/>
            <a:chOff x="755650" y="2708275"/>
            <a:chExt cx="3240088" cy="523875"/>
          </a:xfrm>
        </p:grpSpPr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755650" y="2708275"/>
              <a:ext cx="10795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Ṽ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S</a:t>
              </a:r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N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S</a:t>
              </a:r>
            </a:p>
          </p:txBody>
        </p:sp>
        <p:sp>
          <p:nvSpPr>
            <p:cNvPr id="12" name="TextBox 9"/>
            <p:cNvSpPr txBox="1">
              <a:spLocks noChangeArrowheads="1"/>
            </p:cNvSpPr>
            <p:nvPr/>
          </p:nvSpPr>
          <p:spPr bwMode="auto">
            <a:xfrm>
              <a:off x="1908175" y="2708275"/>
              <a:ext cx="13684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und</a:t>
              </a:r>
              <a:endParaRPr lang="en-US" dirty="0">
                <a:latin typeface="Calibri" pitchFamily="-89" charset="0"/>
                <a:ea typeface="Calibri" pitchFamily="-89" charset="0"/>
                <a:cs typeface="Calibri" pitchFamily="-89" charset="0"/>
              </a:endParaRPr>
            </a:p>
          </p:txBody>
        </p:sp>
        <p:sp>
          <p:nvSpPr>
            <p:cNvPr id="13" name="TextBox 10"/>
            <p:cNvSpPr txBox="1">
              <a:spLocks noChangeArrowheads="1"/>
            </p:cNvSpPr>
            <p:nvPr/>
          </p:nvSpPr>
          <p:spPr bwMode="auto">
            <a:xfrm>
              <a:off x="2916238" y="2708275"/>
              <a:ext cx="10795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Ṽ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L</a:t>
              </a:r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N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L</a:t>
              </a:r>
            </a:p>
          </p:txBody>
        </p:sp>
      </p:grpSp>
      <p:grpSp>
        <p:nvGrpSpPr>
          <p:cNvPr id="14" name="Group 4"/>
          <p:cNvGrpSpPr>
            <a:grpSpLocks/>
          </p:cNvGrpSpPr>
          <p:nvPr/>
        </p:nvGrpSpPr>
        <p:grpSpPr bwMode="auto">
          <a:xfrm>
            <a:off x="3059832" y="3356942"/>
            <a:ext cx="3240087" cy="523875"/>
            <a:chOff x="755650" y="3644900"/>
            <a:chExt cx="3240088" cy="523875"/>
          </a:xfrm>
        </p:grpSpPr>
        <p:sp>
          <p:nvSpPr>
            <p:cNvPr id="15" name="TextBox 11"/>
            <p:cNvSpPr txBox="1">
              <a:spLocks noChangeArrowheads="1"/>
            </p:cNvSpPr>
            <p:nvPr/>
          </p:nvSpPr>
          <p:spPr bwMode="auto">
            <a:xfrm>
              <a:off x="755650" y="3644900"/>
              <a:ext cx="10795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Ṽ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L</a:t>
              </a:r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N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S</a:t>
              </a:r>
            </a:p>
          </p:txBody>
        </p:sp>
        <p:sp>
          <p:nvSpPr>
            <p:cNvPr id="16" name="TextBox 12"/>
            <p:cNvSpPr txBox="1">
              <a:spLocks noChangeArrowheads="1"/>
            </p:cNvSpPr>
            <p:nvPr/>
          </p:nvSpPr>
          <p:spPr bwMode="auto">
            <a:xfrm>
              <a:off x="1908175" y="3644900"/>
              <a:ext cx="13684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und</a:t>
              </a:r>
              <a:endParaRPr lang="en-US" dirty="0">
                <a:latin typeface="Calibri" pitchFamily="-89" charset="0"/>
                <a:ea typeface="Calibri" pitchFamily="-89" charset="0"/>
                <a:cs typeface="Calibri" pitchFamily="-89" charset="0"/>
              </a:endParaRPr>
            </a:p>
          </p:txBody>
        </p:sp>
        <p:sp>
          <p:nvSpPr>
            <p:cNvPr id="17" name="TextBox 13"/>
            <p:cNvSpPr txBox="1">
              <a:spLocks noChangeArrowheads="1"/>
            </p:cNvSpPr>
            <p:nvPr/>
          </p:nvSpPr>
          <p:spPr bwMode="auto">
            <a:xfrm>
              <a:off x="2916238" y="3644900"/>
              <a:ext cx="10795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Ṽ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S</a:t>
              </a:r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N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L</a:t>
              </a:r>
            </a:p>
          </p:txBody>
        </p:sp>
      </p:grp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345457" y="2348880"/>
            <a:ext cx="5762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9" charset="0"/>
                <a:ea typeface="Calibri" pitchFamily="-89" charset="0"/>
                <a:cs typeface="Calibri" pitchFamily="-89" charset="0"/>
              </a:rPr>
              <a:t>1.</a:t>
            </a:r>
          </a:p>
        </p:txBody>
      </p:sp>
      <p:sp>
        <p:nvSpPr>
          <p:cNvPr id="19" name="TextBox 19"/>
          <p:cNvSpPr txBox="1">
            <a:spLocks noChangeArrowheads="1"/>
          </p:cNvSpPr>
          <p:nvPr/>
        </p:nvSpPr>
        <p:spPr bwMode="auto">
          <a:xfrm>
            <a:off x="2364507" y="2925142"/>
            <a:ext cx="7921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9" charset="0"/>
                <a:ea typeface="Calibri" pitchFamily="-89" charset="0"/>
                <a:cs typeface="Calibri" pitchFamily="-89" charset="0"/>
              </a:rPr>
              <a:t>2.</a:t>
            </a:r>
          </a:p>
        </p:txBody>
      </p:sp>
      <p:sp>
        <p:nvSpPr>
          <p:cNvPr id="20" name="TextBox 20"/>
          <p:cNvSpPr txBox="1">
            <a:spLocks noChangeArrowheads="1"/>
          </p:cNvSpPr>
          <p:nvPr/>
        </p:nvSpPr>
        <p:spPr bwMode="auto">
          <a:xfrm>
            <a:off x="2377207" y="3429967"/>
            <a:ext cx="574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9" charset="0"/>
                <a:ea typeface="Calibri" pitchFamily="-89" charset="0"/>
                <a:cs typeface="Calibri" pitchFamily="-89" charset="0"/>
              </a:rPr>
              <a:t>3.</a:t>
            </a:r>
          </a:p>
        </p:txBody>
      </p:sp>
      <p:sp>
        <p:nvSpPr>
          <p:cNvPr id="22" name="TextBox 18"/>
          <p:cNvSpPr txBox="1">
            <a:spLocks noChangeArrowheads="1"/>
          </p:cNvSpPr>
          <p:nvPr/>
        </p:nvSpPr>
        <p:spPr bwMode="auto">
          <a:xfrm>
            <a:off x="2339752" y="4221088"/>
            <a:ext cx="5127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&lt;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sind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weniger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diskriminierbbar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.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0" y="5085184"/>
            <a:ext cx="2305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i="1">
                <a:latin typeface="Calibri" pitchFamily="-89" charset="0"/>
                <a:ea typeface="Calibri" pitchFamily="-89" charset="0"/>
                <a:cs typeface="Calibri" pitchFamily="-89" charset="0"/>
              </a:rPr>
              <a:t>send</a:t>
            </a:r>
            <a:r>
              <a:rPr lang="en-US">
                <a:latin typeface="Calibri" pitchFamily="-89" charset="0"/>
                <a:ea typeface="Calibri" pitchFamily="-89" charset="0"/>
                <a:cs typeface="Calibri" pitchFamily="-89" charset="0"/>
              </a:rPr>
              <a:t>: 3 &lt; (1, 2)</a:t>
            </a:r>
          </a:p>
        </p:txBody>
      </p:sp>
      <p:sp>
        <p:nvSpPr>
          <p:cNvPr id="24" name="TextBox 22"/>
          <p:cNvSpPr txBox="1">
            <a:spLocks noChangeArrowheads="1"/>
          </p:cNvSpPr>
          <p:nvPr/>
        </p:nvSpPr>
        <p:spPr bwMode="auto">
          <a:xfrm>
            <a:off x="3175" y="4726409"/>
            <a:ext cx="2663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Trading relationship</a:t>
            </a:r>
            <a:endParaRPr lang="en-US" dirty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658692" y="4678784"/>
            <a:ext cx="2663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Phonologisierung</a:t>
            </a:r>
            <a:endParaRPr lang="en-US" dirty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491880" y="5085184"/>
            <a:ext cx="3168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i="1">
                <a:latin typeface="Calibri" pitchFamily="-89" charset="0"/>
                <a:ea typeface="Calibri" pitchFamily="-89" charset="0"/>
                <a:cs typeface="Calibri" pitchFamily="-89" charset="0"/>
              </a:rPr>
              <a:t>send</a:t>
            </a:r>
            <a:r>
              <a:rPr lang="en-US">
                <a:latin typeface="Calibri" pitchFamily="-89" charset="0"/>
                <a:ea typeface="Calibri" pitchFamily="-89" charset="0"/>
                <a:cs typeface="Calibri" pitchFamily="-89" charset="0"/>
              </a:rPr>
              <a:t> (2) &lt; </a:t>
            </a:r>
            <a:r>
              <a:rPr lang="en-US" i="1"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r>
              <a:rPr lang="en-US">
                <a:latin typeface="Calibri" pitchFamily="-89" charset="0"/>
                <a:ea typeface="Calibri" pitchFamily="-89" charset="0"/>
                <a:cs typeface="Calibri" pitchFamily="-89" charset="0"/>
              </a:rPr>
              <a:t> (2)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52400" y="381000"/>
            <a:ext cx="89916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Wenn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die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Nasalisierung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in </a:t>
            </a:r>
            <a:r>
              <a:rPr lang="en-US" i="1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phonologisiert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worden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ist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,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m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üssten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Hörer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sehr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empfindlich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auf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Schwankungen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in der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Nasalisierungsdauer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reagieren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mr-IN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–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viel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mehr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als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in </a:t>
            </a:r>
            <a:r>
              <a:rPr lang="en-US" i="1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send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.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444630" y="5085184"/>
            <a:ext cx="2592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i="1">
                <a:latin typeface="Calibri" pitchFamily="-89" charset="0"/>
                <a:ea typeface="Calibri" pitchFamily="-89" charset="0"/>
                <a:cs typeface="Calibri" pitchFamily="-89" charset="0"/>
              </a:rPr>
              <a:t>send</a:t>
            </a:r>
            <a:r>
              <a:rPr lang="en-US">
                <a:latin typeface="Calibri" pitchFamily="-89" charset="0"/>
                <a:ea typeface="Calibri" pitchFamily="-89" charset="0"/>
                <a:cs typeface="Calibri" pitchFamily="-89" charset="0"/>
              </a:rPr>
              <a:t> (3) &lt; </a:t>
            </a:r>
            <a:r>
              <a:rPr lang="en-US" i="1">
                <a:latin typeface="Calibri" pitchFamily="-89" charset="0"/>
                <a:ea typeface="Calibri" pitchFamily="-89" charset="0"/>
                <a:cs typeface="Calibri" pitchFamily="-89" charset="0"/>
              </a:rPr>
              <a:t>sen</a:t>
            </a:r>
            <a:r>
              <a:rPr lang="en-US">
                <a:latin typeface="Calibri" pitchFamily="-89" charset="0"/>
                <a:ea typeface="Calibri" pitchFamily="-89" charset="0"/>
                <a:cs typeface="Calibri" pitchFamily="-89" charset="0"/>
              </a:rPr>
              <a:t>t (3)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00200" y="0"/>
            <a:ext cx="4648200" cy="461665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c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.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Perzeption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und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Phonologisierung</a:t>
            </a:r>
            <a:endParaRPr lang="en-US" dirty="0" smtClean="0"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30" name="TextBox 5"/>
          <p:cNvSpPr txBox="1">
            <a:spLocks noChangeArrowheads="1"/>
          </p:cNvSpPr>
          <p:nvPr/>
        </p:nvSpPr>
        <p:spPr bwMode="auto">
          <a:xfrm>
            <a:off x="3491880" y="3861048"/>
            <a:ext cx="2374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Ergebnisse</a:t>
            </a:r>
            <a:endParaRPr lang="en-US" dirty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3254871" y="1916832"/>
            <a:ext cx="364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A</a:t>
            </a:r>
            <a:endParaRPr lang="de-DE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5343103" y="1916832"/>
            <a:ext cx="364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B</a:t>
            </a:r>
            <a:endParaRPr lang="de-DE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179512" y="5684560"/>
            <a:ext cx="87849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H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örer können zwischen A und B in 2, 3 in unterscheiden, aber wesentlich besser wenn die Paare in </a:t>
            </a:r>
            <a:r>
              <a:rPr lang="de-DE" i="1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statt </a:t>
            </a:r>
            <a:r>
              <a:rPr lang="de-DE" i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send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eingebettet sind.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0"/>
            <a:ext cx="6400800" cy="461665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Vokalnasalisierung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als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Gesten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überlappung</a:t>
            </a:r>
            <a:endParaRPr lang="en-US" dirty="0" smtClean="0"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009650" y="3429000"/>
            <a:ext cx="3516312" cy="1035050"/>
          </a:xfrm>
          <a:custGeom>
            <a:avLst/>
            <a:gdLst>
              <a:gd name="connsiteX0" fmla="*/ 0 w 4368800"/>
              <a:gd name="connsiteY0" fmla="*/ 1384343 h 1397043"/>
              <a:gd name="connsiteX1" fmla="*/ 1409700 w 4368800"/>
              <a:gd name="connsiteY1" fmla="*/ 533443 h 1397043"/>
              <a:gd name="connsiteX2" fmla="*/ 2463800 w 4368800"/>
              <a:gd name="connsiteY2" fmla="*/ 43 h 1397043"/>
              <a:gd name="connsiteX3" fmla="*/ 3314700 w 4368800"/>
              <a:gd name="connsiteY3" fmla="*/ 558843 h 1397043"/>
              <a:gd name="connsiteX4" fmla="*/ 4368800 w 4368800"/>
              <a:gd name="connsiteY4" fmla="*/ 1397043 h 1397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8800" h="1397043">
                <a:moveTo>
                  <a:pt x="0" y="1384343"/>
                </a:moveTo>
                <a:cubicBezTo>
                  <a:pt x="499533" y="1074251"/>
                  <a:pt x="999067" y="764160"/>
                  <a:pt x="1409700" y="533443"/>
                </a:cubicBezTo>
                <a:cubicBezTo>
                  <a:pt x="1820333" y="302726"/>
                  <a:pt x="2146300" y="-4190"/>
                  <a:pt x="2463800" y="43"/>
                </a:cubicBezTo>
                <a:cubicBezTo>
                  <a:pt x="2781300" y="4276"/>
                  <a:pt x="2997200" y="326010"/>
                  <a:pt x="3314700" y="558843"/>
                </a:cubicBezTo>
                <a:cubicBezTo>
                  <a:pt x="3632200" y="791676"/>
                  <a:pt x="4368800" y="1397043"/>
                  <a:pt x="4368800" y="139704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3733800" y="3429000"/>
            <a:ext cx="3516312" cy="1035050"/>
          </a:xfrm>
          <a:custGeom>
            <a:avLst/>
            <a:gdLst>
              <a:gd name="connsiteX0" fmla="*/ 0 w 4368800"/>
              <a:gd name="connsiteY0" fmla="*/ 1384343 h 1397043"/>
              <a:gd name="connsiteX1" fmla="*/ 1409700 w 4368800"/>
              <a:gd name="connsiteY1" fmla="*/ 533443 h 1397043"/>
              <a:gd name="connsiteX2" fmla="*/ 2463800 w 4368800"/>
              <a:gd name="connsiteY2" fmla="*/ 43 h 1397043"/>
              <a:gd name="connsiteX3" fmla="*/ 3314700 w 4368800"/>
              <a:gd name="connsiteY3" fmla="*/ 558843 h 1397043"/>
              <a:gd name="connsiteX4" fmla="*/ 4368800 w 4368800"/>
              <a:gd name="connsiteY4" fmla="*/ 1397043 h 1397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8800" h="1397043">
                <a:moveTo>
                  <a:pt x="0" y="1384343"/>
                </a:moveTo>
                <a:cubicBezTo>
                  <a:pt x="499533" y="1074251"/>
                  <a:pt x="999067" y="764160"/>
                  <a:pt x="1409700" y="533443"/>
                </a:cubicBezTo>
                <a:cubicBezTo>
                  <a:pt x="1820333" y="302726"/>
                  <a:pt x="2146300" y="-4190"/>
                  <a:pt x="2463800" y="43"/>
                </a:cubicBezTo>
                <a:cubicBezTo>
                  <a:pt x="2781300" y="4276"/>
                  <a:pt x="2997200" y="326010"/>
                  <a:pt x="3314700" y="558843"/>
                </a:cubicBezTo>
                <a:cubicBezTo>
                  <a:pt x="3632200" y="791676"/>
                  <a:pt x="4368800" y="1397043"/>
                  <a:pt x="4368800" y="139704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12"/>
          <p:cNvSpPr txBox="1">
            <a:spLocks noChangeArrowheads="1"/>
          </p:cNvSpPr>
          <p:nvPr/>
        </p:nvSpPr>
        <p:spPr bwMode="auto">
          <a:xfrm>
            <a:off x="2762250" y="2971800"/>
            <a:ext cx="5032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Ɛ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5505450" y="3048000"/>
            <a:ext cx="5048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</a:t>
            </a:r>
            <a:endParaRPr lang="en-US" dirty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7273925" y="3213100"/>
            <a:ext cx="0" cy="1512888"/>
          </a:xfrm>
          <a:prstGeom prst="line">
            <a:avLst/>
          </a:prstGeom>
          <a:ln>
            <a:solidFill>
              <a:schemeClr val="bg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 bwMode="auto">
          <a:xfrm flipV="1">
            <a:off x="3744912" y="3213100"/>
            <a:ext cx="0" cy="1512888"/>
          </a:xfrm>
          <a:prstGeom prst="line">
            <a:avLst/>
          </a:prstGeom>
          <a:ln>
            <a:solidFill>
              <a:schemeClr val="bg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 bwMode="auto">
          <a:xfrm flipV="1">
            <a:off x="4537075" y="3213100"/>
            <a:ext cx="0" cy="1512888"/>
          </a:xfrm>
          <a:prstGeom prst="line">
            <a:avLst/>
          </a:prstGeom>
          <a:ln>
            <a:solidFill>
              <a:schemeClr val="bg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25"/>
          <p:cNvSpPr txBox="1">
            <a:spLocks noChangeArrowheads="1"/>
          </p:cNvSpPr>
          <p:nvPr/>
        </p:nvSpPr>
        <p:spPr bwMode="auto">
          <a:xfrm>
            <a:off x="3981450" y="3048000"/>
            <a:ext cx="5048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Ɛ</a:t>
            </a:r>
            <a:r>
              <a:rPr lang="en-US" dirty="0" err="1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̃</a:t>
            </a:r>
            <a:endParaRPr lang="en-US" dirty="0">
              <a:solidFill>
                <a:srgbClr val="FF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990600" y="3200400"/>
            <a:ext cx="0" cy="1512888"/>
          </a:xfrm>
          <a:prstGeom prst="line">
            <a:avLst/>
          </a:prstGeom>
          <a:ln>
            <a:solidFill>
              <a:schemeClr val="bg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 bwMode="auto">
          <a:xfrm>
            <a:off x="762000" y="762000"/>
            <a:ext cx="79144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In der artikulatorischen Phonologie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(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Browman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&amp; Goldstein, 1992)</a:t>
            </a:r>
            <a:r>
              <a:rPr lang="de-DE" baseline="30000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1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ist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Koartikulation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Gestenüberlappung.</a:t>
            </a:r>
          </a:p>
        </p:txBody>
      </p:sp>
      <p:sp>
        <p:nvSpPr>
          <p:cNvPr id="16" name="TextBox 15"/>
          <p:cNvSpPr txBox="1"/>
          <p:nvPr/>
        </p:nvSpPr>
        <p:spPr bwMode="auto">
          <a:xfrm>
            <a:off x="838200" y="1676400"/>
            <a:ext cx="6400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Die </a:t>
            </a:r>
            <a:r>
              <a:rPr lang="de-DE" b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akustische Dauer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von Ṽ ist das Intervall der Überlappung: je mehr sich die Gesten überlappen, umso länger akustisch ist  Ṽ</a:t>
            </a:r>
          </a:p>
        </p:txBody>
      </p:sp>
      <p:sp>
        <p:nvSpPr>
          <p:cNvPr id="2" name="TextBox 1"/>
          <p:cNvSpPr txBox="1"/>
          <p:nvPr/>
        </p:nvSpPr>
        <p:spPr bwMode="auto">
          <a:xfrm rot="16200000">
            <a:off x="-1281842" y="3666219"/>
            <a:ext cx="36724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artikulatorische Prominenz 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467544" y="5949280"/>
            <a:ext cx="82089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sz="1600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Browman</a:t>
            </a:r>
            <a:r>
              <a:rPr lang="de-DE" sz="1600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, C. &amp; Goldstein, L. </a:t>
            </a:r>
            <a:r>
              <a:rPr lang="de-DE" sz="1600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(1992) Articulatory </a:t>
            </a:r>
            <a:r>
              <a:rPr lang="de-DE" sz="1600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phonology</a:t>
            </a:r>
            <a:r>
              <a:rPr lang="de-DE" sz="1600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an </a:t>
            </a:r>
            <a:r>
              <a:rPr lang="de-DE" sz="1600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overview</a:t>
            </a:r>
            <a:r>
              <a:rPr lang="de-DE" sz="1600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. </a:t>
            </a:r>
            <a:r>
              <a:rPr lang="de-DE" sz="1600" i="1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Phonetica</a:t>
            </a:r>
            <a:r>
              <a:rPr lang="de-DE" sz="1600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, 49, 155-180.</a:t>
            </a:r>
            <a:endParaRPr lang="de-DE" sz="1600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0"/>
            <a:ext cx="6096000" cy="461665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b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.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Gestenüberlappung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und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Phonologisierung</a:t>
            </a:r>
            <a:endParaRPr lang="en-US" dirty="0"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066800" y="1219200"/>
            <a:ext cx="3516312" cy="1035050"/>
          </a:xfrm>
          <a:custGeom>
            <a:avLst/>
            <a:gdLst>
              <a:gd name="connsiteX0" fmla="*/ 0 w 4368800"/>
              <a:gd name="connsiteY0" fmla="*/ 1384343 h 1397043"/>
              <a:gd name="connsiteX1" fmla="*/ 1409700 w 4368800"/>
              <a:gd name="connsiteY1" fmla="*/ 533443 h 1397043"/>
              <a:gd name="connsiteX2" fmla="*/ 2463800 w 4368800"/>
              <a:gd name="connsiteY2" fmla="*/ 43 h 1397043"/>
              <a:gd name="connsiteX3" fmla="*/ 3314700 w 4368800"/>
              <a:gd name="connsiteY3" fmla="*/ 558843 h 1397043"/>
              <a:gd name="connsiteX4" fmla="*/ 4368800 w 4368800"/>
              <a:gd name="connsiteY4" fmla="*/ 1397043 h 1397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8800" h="1397043">
                <a:moveTo>
                  <a:pt x="0" y="1384343"/>
                </a:moveTo>
                <a:cubicBezTo>
                  <a:pt x="499533" y="1074251"/>
                  <a:pt x="999067" y="764160"/>
                  <a:pt x="1409700" y="533443"/>
                </a:cubicBezTo>
                <a:cubicBezTo>
                  <a:pt x="1820333" y="302726"/>
                  <a:pt x="2146300" y="-4190"/>
                  <a:pt x="2463800" y="43"/>
                </a:cubicBezTo>
                <a:cubicBezTo>
                  <a:pt x="2781300" y="4276"/>
                  <a:pt x="2997200" y="326010"/>
                  <a:pt x="3314700" y="558843"/>
                </a:cubicBezTo>
                <a:cubicBezTo>
                  <a:pt x="3632200" y="791676"/>
                  <a:pt x="4368800" y="1397043"/>
                  <a:pt x="4368800" y="139704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3790950" y="1219200"/>
            <a:ext cx="3516312" cy="1035050"/>
          </a:xfrm>
          <a:custGeom>
            <a:avLst/>
            <a:gdLst>
              <a:gd name="connsiteX0" fmla="*/ 0 w 4368800"/>
              <a:gd name="connsiteY0" fmla="*/ 1384343 h 1397043"/>
              <a:gd name="connsiteX1" fmla="*/ 1409700 w 4368800"/>
              <a:gd name="connsiteY1" fmla="*/ 533443 h 1397043"/>
              <a:gd name="connsiteX2" fmla="*/ 2463800 w 4368800"/>
              <a:gd name="connsiteY2" fmla="*/ 43 h 1397043"/>
              <a:gd name="connsiteX3" fmla="*/ 3314700 w 4368800"/>
              <a:gd name="connsiteY3" fmla="*/ 558843 h 1397043"/>
              <a:gd name="connsiteX4" fmla="*/ 4368800 w 4368800"/>
              <a:gd name="connsiteY4" fmla="*/ 1397043 h 1397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8800" h="1397043">
                <a:moveTo>
                  <a:pt x="0" y="1384343"/>
                </a:moveTo>
                <a:cubicBezTo>
                  <a:pt x="499533" y="1074251"/>
                  <a:pt x="999067" y="764160"/>
                  <a:pt x="1409700" y="533443"/>
                </a:cubicBezTo>
                <a:cubicBezTo>
                  <a:pt x="1820333" y="302726"/>
                  <a:pt x="2146300" y="-4190"/>
                  <a:pt x="2463800" y="43"/>
                </a:cubicBezTo>
                <a:cubicBezTo>
                  <a:pt x="2781300" y="4276"/>
                  <a:pt x="2997200" y="326010"/>
                  <a:pt x="3314700" y="558843"/>
                </a:cubicBezTo>
                <a:cubicBezTo>
                  <a:pt x="3632200" y="791676"/>
                  <a:pt x="4368800" y="1397043"/>
                  <a:pt x="4368800" y="139704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847850" y="3124200"/>
            <a:ext cx="3516313" cy="1033462"/>
          </a:xfrm>
          <a:custGeom>
            <a:avLst/>
            <a:gdLst>
              <a:gd name="connsiteX0" fmla="*/ 0 w 4368800"/>
              <a:gd name="connsiteY0" fmla="*/ 1384343 h 1397043"/>
              <a:gd name="connsiteX1" fmla="*/ 1409700 w 4368800"/>
              <a:gd name="connsiteY1" fmla="*/ 533443 h 1397043"/>
              <a:gd name="connsiteX2" fmla="*/ 2463800 w 4368800"/>
              <a:gd name="connsiteY2" fmla="*/ 43 h 1397043"/>
              <a:gd name="connsiteX3" fmla="*/ 3314700 w 4368800"/>
              <a:gd name="connsiteY3" fmla="*/ 558843 h 1397043"/>
              <a:gd name="connsiteX4" fmla="*/ 4368800 w 4368800"/>
              <a:gd name="connsiteY4" fmla="*/ 1397043 h 1397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8800" h="1397043">
                <a:moveTo>
                  <a:pt x="0" y="1384343"/>
                </a:moveTo>
                <a:cubicBezTo>
                  <a:pt x="499533" y="1074251"/>
                  <a:pt x="999067" y="764160"/>
                  <a:pt x="1409700" y="533443"/>
                </a:cubicBezTo>
                <a:cubicBezTo>
                  <a:pt x="1820333" y="302726"/>
                  <a:pt x="2146300" y="-4190"/>
                  <a:pt x="2463800" y="43"/>
                </a:cubicBezTo>
                <a:cubicBezTo>
                  <a:pt x="2781300" y="4276"/>
                  <a:pt x="2997200" y="326010"/>
                  <a:pt x="3314700" y="558843"/>
                </a:cubicBezTo>
                <a:cubicBezTo>
                  <a:pt x="3632200" y="791676"/>
                  <a:pt x="4368800" y="1397043"/>
                  <a:pt x="4368800" y="139704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124200" y="3124200"/>
            <a:ext cx="3516313" cy="1033462"/>
          </a:xfrm>
          <a:custGeom>
            <a:avLst/>
            <a:gdLst>
              <a:gd name="connsiteX0" fmla="*/ 0 w 4368800"/>
              <a:gd name="connsiteY0" fmla="*/ 1384343 h 1397043"/>
              <a:gd name="connsiteX1" fmla="*/ 1409700 w 4368800"/>
              <a:gd name="connsiteY1" fmla="*/ 533443 h 1397043"/>
              <a:gd name="connsiteX2" fmla="*/ 2463800 w 4368800"/>
              <a:gd name="connsiteY2" fmla="*/ 43 h 1397043"/>
              <a:gd name="connsiteX3" fmla="*/ 3314700 w 4368800"/>
              <a:gd name="connsiteY3" fmla="*/ 558843 h 1397043"/>
              <a:gd name="connsiteX4" fmla="*/ 4368800 w 4368800"/>
              <a:gd name="connsiteY4" fmla="*/ 1397043 h 1397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8800" h="1397043">
                <a:moveTo>
                  <a:pt x="0" y="1384343"/>
                </a:moveTo>
                <a:cubicBezTo>
                  <a:pt x="499533" y="1074251"/>
                  <a:pt x="999067" y="764160"/>
                  <a:pt x="1409700" y="533443"/>
                </a:cubicBezTo>
                <a:cubicBezTo>
                  <a:pt x="1820333" y="302726"/>
                  <a:pt x="2146300" y="-4190"/>
                  <a:pt x="2463800" y="43"/>
                </a:cubicBezTo>
                <a:cubicBezTo>
                  <a:pt x="2781300" y="4276"/>
                  <a:pt x="2997200" y="326010"/>
                  <a:pt x="3314700" y="558843"/>
                </a:cubicBezTo>
                <a:cubicBezTo>
                  <a:pt x="3632200" y="791676"/>
                  <a:pt x="4368800" y="1397043"/>
                  <a:pt x="4368800" y="139704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166938" y="5445125"/>
            <a:ext cx="3516312" cy="1033463"/>
          </a:xfrm>
          <a:custGeom>
            <a:avLst/>
            <a:gdLst>
              <a:gd name="connsiteX0" fmla="*/ 0 w 4368800"/>
              <a:gd name="connsiteY0" fmla="*/ 1384343 h 1397043"/>
              <a:gd name="connsiteX1" fmla="*/ 1409700 w 4368800"/>
              <a:gd name="connsiteY1" fmla="*/ 533443 h 1397043"/>
              <a:gd name="connsiteX2" fmla="*/ 2463800 w 4368800"/>
              <a:gd name="connsiteY2" fmla="*/ 43 h 1397043"/>
              <a:gd name="connsiteX3" fmla="*/ 3314700 w 4368800"/>
              <a:gd name="connsiteY3" fmla="*/ 558843 h 1397043"/>
              <a:gd name="connsiteX4" fmla="*/ 4368800 w 4368800"/>
              <a:gd name="connsiteY4" fmla="*/ 1397043 h 1397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8800" h="1397043">
                <a:moveTo>
                  <a:pt x="0" y="1384343"/>
                </a:moveTo>
                <a:cubicBezTo>
                  <a:pt x="499533" y="1074251"/>
                  <a:pt x="999067" y="764160"/>
                  <a:pt x="1409700" y="533443"/>
                </a:cubicBezTo>
                <a:cubicBezTo>
                  <a:pt x="1820333" y="302726"/>
                  <a:pt x="2146300" y="-4190"/>
                  <a:pt x="2463800" y="43"/>
                </a:cubicBezTo>
                <a:cubicBezTo>
                  <a:pt x="2781300" y="4276"/>
                  <a:pt x="2997200" y="326010"/>
                  <a:pt x="3314700" y="558843"/>
                </a:cubicBezTo>
                <a:cubicBezTo>
                  <a:pt x="3632200" y="791676"/>
                  <a:pt x="4368800" y="1397043"/>
                  <a:pt x="4368800" y="139704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514600" y="5497513"/>
            <a:ext cx="3516313" cy="1035050"/>
          </a:xfrm>
          <a:custGeom>
            <a:avLst/>
            <a:gdLst>
              <a:gd name="connsiteX0" fmla="*/ 0 w 4368800"/>
              <a:gd name="connsiteY0" fmla="*/ 1384343 h 1397043"/>
              <a:gd name="connsiteX1" fmla="*/ 1409700 w 4368800"/>
              <a:gd name="connsiteY1" fmla="*/ 533443 h 1397043"/>
              <a:gd name="connsiteX2" fmla="*/ 2463800 w 4368800"/>
              <a:gd name="connsiteY2" fmla="*/ 43 h 1397043"/>
              <a:gd name="connsiteX3" fmla="*/ 3314700 w 4368800"/>
              <a:gd name="connsiteY3" fmla="*/ 558843 h 1397043"/>
              <a:gd name="connsiteX4" fmla="*/ 4368800 w 4368800"/>
              <a:gd name="connsiteY4" fmla="*/ 1397043 h 1397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8800" h="1397043">
                <a:moveTo>
                  <a:pt x="0" y="1384343"/>
                </a:moveTo>
                <a:cubicBezTo>
                  <a:pt x="499533" y="1074251"/>
                  <a:pt x="999067" y="764160"/>
                  <a:pt x="1409700" y="533443"/>
                </a:cubicBezTo>
                <a:cubicBezTo>
                  <a:pt x="1820333" y="302726"/>
                  <a:pt x="2146300" y="-4190"/>
                  <a:pt x="2463800" y="43"/>
                </a:cubicBezTo>
                <a:cubicBezTo>
                  <a:pt x="2781300" y="4276"/>
                  <a:pt x="2997200" y="326010"/>
                  <a:pt x="3314700" y="558843"/>
                </a:cubicBezTo>
                <a:cubicBezTo>
                  <a:pt x="3632200" y="791676"/>
                  <a:pt x="4368800" y="1397043"/>
                  <a:pt x="4368800" y="139704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2819400" y="762000"/>
            <a:ext cx="5032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Ɛ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5562600" y="838200"/>
            <a:ext cx="5048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</a:t>
            </a:r>
            <a:endParaRPr lang="en-US" dirty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7331075" y="1003300"/>
            <a:ext cx="0" cy="1512888"/>
          </a:xfrm>
          <a:prstGeom prst="line">
            <a:avLst/>
          </a:prstGeom>
          <a:ln>
            <a:solidFill>
              <a:schemeClr val="bg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672263" y="2619375"/>
            <a:ext cx="0" cy="1512887"/>
          </a:xfrm>
          <a:prstGeom prst="line">
            <a:avLst/>
          </a:prstGeom>
          <a:ln>
            <a:solidFill>
              <a:schemeClr val="bg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056313" y="5013325"/>
            <a:ext cx="0" cy="1511300"/>
          </a:xfrm>
          <a:prstGeom prst="line">
            <a:avLst/>
          </a:prstGeom>
          <a:ln>
            <a:solidFill>
              <a:schemeClr val="bg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 flipV="1">
            <a:off x="3802062" y="1003300"/>
            <a:ext cx="0" cy="1512888"/>
          </a:xfrm>
          <a:prstGeom prst="line">
            <a:avLst/>
          </a:prstGeom>
          <a:ln>
            <a:solidFill>
              <a:schemeClr val="bg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auto">
          <a:xfrm flipV="1">
            <a:off x="4594225" y="1003300"/>
            <a:ext cx="0" cy="1512888"/>
          </a:xfrm>
          <a:prstGeom prst="line">
            <a:avLst/>
          </a:prstGeom>
          <a:ln>
            <a:solidFill>
              <a:schemeClr val="bg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25"/>
          <p:cNvSpPr txBox="1">
            <a:spLocks noChangeArrowheads="1"/>
          </p:cNvSpPr>
          <p:nvPr/>
        </p:nvSpPr>
        <p:spPr bwMode="auto">
          <a:xfrm>
            <a:off x="4038600" y="838200"/>
            <a:ext cx="5048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Ɛ</a:t>
            </a:r>
            <a:r>
              <a:rPr lang="en-US" dirty="0" err="1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̃</a:t>
            </a:r>
            <a:endParaRPr lang="en-US" dirty="0">
              <a:solidFill>
                <a:srgbClr val="FF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 flipV="1">
            <a:off x="3144838" y="2692400"/>
            <a:ext cx="0" cy="1511300"/>
          </a:xfrm>
          <a:prstGeom prst="line">
            <a:avLst/>
          </a:prstGeom>
          <a:ln>
            <a:solidFill>
              <a:schemeClr val="bg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 bwMode="auto">
          <a:xfrm flipV="1">
            <a:off x="5376863" y="2619375"/>
            <a:ext cx="0" cy="1512887"/>
          </a:xfrm>
          <a:prstGeom prst="line">
            <a:avLst/>
          </a:prstGeom>
          <a:ln>
            <a:solidFill>
              <a:schemeClr val="bg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6"/>
          <p:cNvSpPr txBox="1">
            <a:spLocks noChangeArrowheads="1"/>
          </p:cNvSpPr>
          <p:nvPr/>
        </p:nvSpPr>
        <p:spPr bwMode="auto">
          <a:xfrm>
            <a:off x="4008438" y="2619375"/>
            <a:ext cx="504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Ɛ</a:t>
            </a:r>
            <a:r>
              <a:rPr lang="en-US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̃</a:t>
            </a:r>
          </a:p>
        </p:txBody>
      </p:sp>
      <p:sp>
        <p:nvSpPr>
          <p:cNvPr id="25" name="TextBox 27"/>
          <p:cNvSpPr txBox="1">
            <a:spLocks noChangeArrowheads="1"/>
          </p:cNvSpPr>
          <p:nvPr/>
        </p:nvSpPr>
        <p:spPr bwMode="auto">
          <a:xfrm>
            <a:off x="5808663" y="2692400"/>
            <a:ext cx="504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</a:t>
            </a:r>
          </a:p>
        </p:txBody>
      </p:sp>
      <p:sp>
        <p:nvSpPr>
          <p:cNvPr id="26" name="TextBox 28"/>
          <p:cNvSpPr txBox="1">
            <a:spLocks noChangeArrowheads="1"/>
          </p:cNvSpPr>
          <p:nvPr/>
        </p:nvSpPr>
        <p:spPr bwMode="auto">
          <a:xfrm>
            <a:off x="5622925" y="5013325"/>
            <a:ext cx="504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281238" y="2619375"/>
            <a:ext cx="5032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9" charset="0"/>
                <a:ea typeface="Calibri" pitchFamily="-89" charset="0"/>
                <a:cs typeface="Calibri" pitchFamily="-89" charset="0"/>
              </a:rPr>
              <a:t>Ɛ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311400" y="5084763"/>
            <a:ext cx="5032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9" charset="0"/>
                <a:ea typeface="Calibri" pitchFamily="-89" charset="0"/>
                <a:cs typeface="Calibri" pitchFamily="-89" charset="0"/>
              </a:rPr>
              <a:t>Ɛ</a:t>
            </a:r>
          </a:p>
        </p:txBody>
      </p:sp>
      <p:sp>
        <p:nvSpPr>
          <p:cNvPr id="34" name="TextBox 32"/>
          <p:cNvSpPr txBox="1">
            <a:spLocks noChangeArrowheads="1"/>
          </p:cNvSpPr>
          <p:nvPr/>
        </p:nvSpPr>
        <p:spPr bwMode="auto">
          <a:xfrm>
            <a:off x="4010025" y="6396038"/>
            <a:ext cx="706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solidFill>
                  <a:schemeClr val="bg2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Zeit</a:t>
            </a:r>
            <a:endParaRPr lang="en-US" dirty="0">
              <a:solidFill>
                <a:schemeClr val="bg2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36" name="TextBox 35"/>
          <p:cNvSpPr txBox="1"/>
          <p:nvPr/>
        </p:nvSpPr>
        <p:spPr bwMode="auto">
          <a:xfrm>
            <a:off x="1524000" y="381000"/>
            <a:ext cx="594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a. Kaum Gestenüberlappung, N ist dominant</a:t>
            </a:r>
          </a:p>
        </p:txBody>
      </p:sp>
      <p:sp>
        <p:nvSpPr>
          <p:cNvPr id="37" name="TextBox 36"/>
          <p:cNvSpPr txBox="1"/>
          <p:nvPr/>
        </p:nvSpPr>
        <p:spPr bwMode="auto">
          <a:xfrm>
            <a:off x="2514600" y="2362200"/>
            <a:ext cx="419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b. zunehmende Überlappung</a:t>
            </a:r>
          </a:p>
        </p:txBody>
      </p:sp>
      <p:sp>
        <p:nvSpPr>
          <p:cNvPr id="39" name="TextBox 38"/>
          <p:cNvSpPr txBox="1"/>
          <p:nvPr/>
        </p:nvSpPr>
        <p:spPr bwMode="auto">
          <a:xfrm>
            <a:off x="1524000" y="4191000"/>
            <a:ext cx="5943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c. Phonologisierung. N kurz, der Vokal ist fast komplett nasalisiert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 flipV="1">
            <a:off x="2562225" y="4953000"/>
            <a:ext cx="0" cy="1511300"/>
          </a:xfrm>
          <a:prstGeom prst="line">
            <a:avLst/>
          </a:prstGeom>
          <a:ln>
            <a:solidFill>
              <a:schemeClr val="bg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 bwMode="auto">
          <a:xfrm flipV="1">
            <a:off x="5686425" y="4953000"/>
            <a:ext cx="0" cy="1511300"/>
          </a:xfrm>
          <a:prstGeom prst="line">
            <a:avLst/>
          </a:prstGeom>
          <a:ln>
            <a:solidFill>
              <a:schemeClr val="bg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26"/>
          <p:cNvSpPr txBox="1">
            <a:spLocks noChangeArrowheads="1"/>
          </p:cNvSpPr>
          <p:nvPr/>
        </p:nvSpPr>
        <p:spPr bwMode="auto">
          <a:xfrm>
            <a:off x="4162425" y="4953000"/>
            <a:ext cx="504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Ɛ</a:t>
            </a:r>
            <a:r>
              <a:rPr lang="en-US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̃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1047750" y="990600"/>
            <a:ext cx="0" cy="1512888"/>
          </a:xfrm>
          <a:prstGeom prst="line">
            <a:avLst/>
          </a:prstGeom>
          <a:ln>
            <a:solidFill>
              <a:schemeClr val="bg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1828800" y="2743200"/>
            <a:ext cx="0" cy="1512888"/>
          </a:xfrm>
          <a:prstGeom prst="line">
            <a:avLst/>
          </a:prstGeom>
          <a:ln>
            <a:solidFill>
              <a:schemeClr val="bg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 bwMode="auto">
          <a:xfrm flipV="1">
            <a:off x="2181225" y="5029200"/>
            <a:ext cx="0" cy="1511300"/>
          </a:xfrm>
          <a:prstGeom prst="line">
            <a:avLst/>
          </a:prstGeom>
          <a:ln>
            <a:solidFill>
              <a:schemeClr val="bg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 bwMode="auto">
          <a:xfrm>
            <a:off x="8077200" y="3048000"/>
            <a:ext cx="7815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send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rot="5400000" flipH="1" flipV="1">
            <a:off x="7658894" y="3162300"/>
            <a:ext cx="2361406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 bwMode="auto">
          <a:xfrm>
            <a:off x="7391400" y="5638800"/>
            <a:ext cx="7229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rot="5400000" flipH="1" flipV="1">
            <a:off x="7049294" y="5295106"/>
            <a:ext cx="2361406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6648"/>
            <a:ext cx="6192787" cy="461665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Gr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ößere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Phonologisierung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von 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Ṽ 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in </a:t>
            </a:r>
            <a:r>
              <a:rPr lang="en-US" i="1" dirty="0"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endParaRPr lang="en-US" i="1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pic>
        <p:nvPicPr>
          <p:cNvPr id="20483" name="Picture 4"/>
          <p:cNvPicPr>
            <a:picLocks noChangeAspect="1"/>
          </p:cNvPicPr>
          <p:nvPr/>
        </p:nvPicPr>
        <p:blipFill>
          <a:blip r:embed="rId2"/>
          <a:srcRect l="7161" t="6839" r="6772" b="66132"/>
          <a:stretch>
            <a:fillRect/>
          </a:stretch>
        </p:blipFill>
        <p:spPr bwMode="auto">
          <a:xfrm>
            <a:off x="537105" y="2852936"/>
            <a:ext cx="778192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899592" y="1484784"/>
            <a:ext cx="69135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Vokalnasalisiung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war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wichtiger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für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den </a:t>
            </a:r>
            <a:r>
              <a:rPr lang="en-US" i="1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bet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/</a:t>
            </a:r>
            <a:r>
              <a:rPr lang="en-US" i="1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bent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als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für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den </a:t>
            </a:r>
            <a:r>
              <a:rPr lang="en-US" i="1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bed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/</a:t>
            </a:r>
            <a:r>
              <a:rPr lang="en-US" i="1" dirty="0">
                <a:latin typeface="Calibri" pitchFamily="-89" charset="0"/>
                <a:ea typeface="Calibri" pitchFamily="-89" charset="0"/>
                <a:cs typeface="Calibri" pitchFamily="-89" charset="0"/>
              </a:rPr>
              <a:t>b</a:t>
            </a:r>
            <a:r>
              <a:rPr lang="en-US" i="1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end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Unterschied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(</a:t>
            </a:r>
            <a:r>
              <a:rPr lang="en-US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Beddor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, 2012</a:t>
            </a:r>
            <a:r>
              <a:rPr lang="en-US" baseline="30000" dirty="0">
                <a:latin typeface="Calibri" pitchFamily="-89" charset="0"/>
                <a:ea typeface="Calibri" pitchFamily="-89" charset="0"/>
                <a:cs typeface="Calibri" pitchFamily="-89" charset="0"/>
              </a:rPr>
              <a:t>1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)</a:t>
            </a:r>
          </a:p>
        </p:txBody>
      </p:sp>
      <p:sp>
        <p:nvSpPr>
          <p:cNvPr id="20485" name="TextBox 6"/>
          <p:cNvSpPr txBox="1">
            <a:spLocks noChangeArrowheads="1"/>
          </p:cNvSpPr>
          <p:nvPr/>
        </p:nvSpPr>
        <p:spPr bwMode="auto">
          <a:xfrm rot="-5400000">
            <a:off x="-1608401" y="3414116"/>
            <a:ext cx="4032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D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auer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der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Vokalnasalisierung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0486" name="TextBox 7"/>
          <p:cNvSpPr txBox="1">
            <a:spLocks noChangeArrowheads="1"/>
          </p:cNvSpPr>
          <p:nvPr/>
        </p:nvSpPr>
        <p:spPr bwMode="auto">
          <a:xfrm>
            <a:off x="3202517" y="4797623"/>
            <a:ext cx="23034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9" charset="0"/>
                <a:ea typeface="Calibri" pitchFamily="-89" charset="0"/>
                <a:cs typeface="Calibri" pitchFamily="-89" charset="0"/>
              </a:rPr>
              <a:t>Duration of [n]</a:t>
            </a:r>
          </a:p>
        </p:txBody>
      </p:sp>
      <p:sp>
        <p:nvSpPr>
          <p:cNvPr id="20487" name="TextBox 8"/>
          <p:cNvSpPr txBox="1">
            <a:spLocks noChangeArrowheads="1"/>
          </p:cNvSpPr>
          <p:nvPr/>
        </p:nvSpPr>
        <p:spPr bwMode="auto">
          <a:xfrm>
            <a:off x="33867" y="5661223"/>
            <a:ext cx="8856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Wenn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Ṽ = 61 </a:t>
            </a:r>
            <a:r>
              <a:rPr lang="en-US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ms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 &amp; [n] = 24 </a:t>
            </a:r>
            <a:r>
              <a:rPr lang="en-US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ms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einige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i="1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bent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aber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keine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i="1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bend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Antworten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0488" name="TextBox 9"/>
          <p:cNvSpPr txBox="1">
            <a:spLocks noChangeArrowheads="1"/>
          </p:cNvSpPr>
          <p:nvPr/>
        </p:nvSpPr>
        <p:spPr bwMode="auto">
          <a:xfrm>
            <a:off x="1545167" y="2421136"/>
            <a:ext cx="6481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Dunkel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: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zunehmende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i="1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bent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oder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i="1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bend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Antworten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2049992" y="3716536"/>
            <a:ext cx="2808288" cy="201612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6226705" y="3789561"/>
            <a:ext cx="287337" cy="18716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491" name="TextBox 1"/>
          <p:cNvSpPr txBox="1">
            <a:spLocks noChangeArrowheads="1"/>
          </p:cNvSpPr>
          <p:nvPr/>
        </p:nvSpPr>
        <p:spPr bwMode="auto">
          <a:xfrm>
            <a:off x="375212" y="6273224"/>
            <a:ext cx="8785225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Calibri" pitchFamily="-89" charset="0"/>
                <a:ea typeface="Calibri" pitchFamily="-89" charset="0"/>
                <a:cs typeface="Calibri" pitchFamily="-89" charset="0"/>
              </a:rPr>
              <a:t>1. </a:t>
            </a:r>
            <a:r>
              <a:rPr lang="en-US" sz="1600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Beddor</a:t>
            </a:r>
            <a:r>
              <a:rPr lang="en-US" sz="1600" dirty="0">
                <a:latin typeface="Calibri" pitchFamily="-89" charset="0"/>
                <a:ea typeface="Calibri" pitchFamily="-89" charset="0"/>
                <a:cs typeface="Calibri" pitchFamily="-89" charset="0"/>
              </a:rPr>
              <a:t>, P. (2012) Perception grammars and sound change. In M-J Solé &amp; D. </a:t>
            </a:r>
            <a:r>
              <a:rPr lang="en-US" sz="1600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Recasens</a:t>
            </a:r>
            <a:r>
              <a:rPr lang="en-US" sz="1600" dirty="0">
                <a:latin typeface="Calibri" pitchFamily="-89" charset="0"/>
                <a:ea typeface="Calibri" pitchFamily="-89" charset="0"/>
                <a:cs typeface="Calibri" pitchFamily="-89" charset="0"/>
              </a:rPr>
              <a:t> (Eds.) The Initiation of Sound Change. </a:t>
            </a:r>
            <a:r>
              <a:rPr lang="en-US" sz="1600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Benjamins</a:t>
            </a:r>
            <a:r>
              <a:rPr lang="en-US" sz="1600" dirty="0">
                <a:latin typeface="Calibri" pitchFamily="-89" charset="0"/>
                <a:ea typeface="Calibri" pitchFamily="-89" charset="0"/>
                <a:cs typeface="Calibri" pitchFamily="-89" charset="0"/>
              </a:rPr>
              <a:t>: Amsterdam. (p. 37-55). 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32656"/>
            <a:ext cx="8928992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err="1" smtClean="0">
                <a:latin typeface="Calibri"/>
                <a:cs typeface="Calibri"/>
              </a:rPr>
              <a:t>Beddor</a:t>
            </a:r>
            <a:r>
              <a:rPr lang="de-DE" dirty="0" smtClean="0">
                <a:latin typeface="Calibri"/>
                <a:cs typeface="Calibri"/>
              </a:rPr>
              <a:t> (2012): </a:t>
            </a:r>
            <a:r>
              <a:rPr lang="de-DE" i="1" dirty="0" err="1" smtClean="0">
                <a:latin typeface="Calibri"/>
                <a:cs typeface="Calibri"/>
              </a:rPr>
              <a:t>bet</a:t>
            </a:r>
            <a:r>
              <a:rPr lang="de-DE" dirty="0" smtClean="0">
                <a:latin typeface="Calibri"/>
                <a:cs typeface="Calibri"/>
              </a:rPr>
              <a:t>, </a:t>
            </a:r>
            <a:r>
              <a:rPr lang="de-DE" i="1" dirty="0" err="1">
                <a:latin typeface="Calibri"/>
                <a:cs typeface="Calibri"/>
              </a:rPr>
              <a:t>bent</a:t>
            </a:r>
            <a:r>
              <a:rPr lang="de-DE" i="1" dirty="0">
                <a:latin typeface="Calibri"/>
                <a:cs typeface="Calibri"/>
              </a:rPr>
              <a:t>, </a:t>
            </a:r>
            <a:r>
              <a:rPr lang="de-DE" i="1" dirty="0" err="1">
                <a:latin typeface="Calibri"/>
                <a:cs typeface="Calibri"/>
              </a:rPr>
              <a:t>bend</a:t>
            </a:r>
            <a:r>
              <a:rPr lang="de-DE" dirty="0">
                <a:latin typeface="Calibri"/>
                <a:cs typeface="Calibri"/>
              </a:rPr>
              <a:t>, </a:t>
            </a:r>
            <a:r>
              <a:rPr lang="de-DE" i="1" dirty="0" err="1">
                <a:latin typeface="Calibri"/>
                <a:cs typeface="Calibri"/>
              </a:rPr>
              <a:t>bed</a:t>
            </a:r>
            <a:r>
              <a:rPr lang="de-DE" dirty="0">
                <a:latin typeface="Calibri"/>
                <a:cs typeface="Calibri"/>
              </a:rPr>
              <a:t> wurde 30 Hörern präsentiert, in denen die </a:t>
            </a:r>
            <a:r>
              <a:rPr lang="de-DE" dirty="0" smtClean="0">
                <a:latin typeface="Calibri"/>
                <a:cs typeface="Calibri"/>
              </a:rPr>
              <a:t>akustischen Dauern </a:t>
            </a:r>
            <a:r>
              <a:rPr lang="de-DE" dirty="0">
                <a:latin typeface="Calibri"/>
                <a:cs typeface="Calibri"/>
              </a:rPr>
              <a:t>von </a:t>
            </a:r>
            <a:r>
              <a:rPr lang="de-DE" dirty="0" smtClean="0">
                <a:latin typeface="Calibri"/>
                <a:cs typeface="Calibri"/>
              </a:rPr>
              <a:t>Ṽ </a:t>
            </a:r>
            <a:r>
              <a:rPr lang="de-DE" dirty="0">
                <a:latin typeface="Calibri"/>
                <a:cs typeface="Calibri"/>
              </a:rPr>
              <a:t>und N in </a:t>
            </a:r>
            <a:r>
              <a:rPr lang="de-DE" i="1" dirty="0" err="1">
                <a:latin typeface="Calibri"/>
                <a:cs typeface="Calibri"/>
              </a:rPr>
              <a:t>bent</a:t>
            </a:r>
            <a:r>
              <a:rPr lang="de-DE" dirty="0">
                <a:latin typeface="Calibri"/>
                <a:cs typeface="Calibri"/>
              </a:rPr>
              <a:t>/</a:t>
            </a:r>
            <a:r>
              <a:rPr lang="de-DE" i="1" dirty="0" err="1">
                <a:latin typeface="Calibri"/>
                <a:cs typeface="Calibri"/>
              </a:rPr>
              <a:t>bend</a:t>
            </a:r>
            <a:r>
              <a:rPr lang="de-DE" dirty="0">
                <a:latin typeface="Calibri"/>
                <a:cs typeface="Calibri"/>
              </a:rPr>
              <a:t> manipuliert wurden.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52400"/>
            <a:ext cx="7010400" cy="461665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c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.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Größere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Phonologisierung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von Ṽ 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in </a:t>
            </a:r>
            <a:r>
              <a:rPr lang="en-US" i="1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sent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als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in </a:t>
            </a:r>
            <a:r>
              <a:rPr lang="en-US" i="1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send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609600" y="990600"/>
            <a:ext cx="609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Dies wird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zus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ätzlich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in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Beddor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et al (2013) in einem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eye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-tracking Experiment getestet.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467544" y="1916832"/>
            <a:ext cx="83529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latin typeface="Calibri" pitchFamily="-111" charset="0"/>
                <a:ea typeface="Calibri" pitchFamily="-111" charset="0"/>
                <a:cs typeface="Calibri" pitchFamily="-111" charset="0"/>
              </a:rPr>
              <a:t>Eye-tracking: Ein </a:t>
            </a:r>
            <a:r>
              <a:rPr lang="de-DE" dirty="0" smtClean="0">
                <a:latin typeface="Calibri" pitchFamily="-111" charset="0"/>
                <a:ea typeface="Calibri" pitchFamily="-111" charset="0"/>
                <a:cs typeface="Calibri" pitchFamily="-111" charset="0"/>
              </a:rPr>
              <a:t>Teilnehmer sieht Bilder von </a:t>
            </a:r>
            <a:r>
              <a:rPr lang="de-DE" dirty="0" smtClean="0">
                <a:latin typeface="Calibri" pitchFamily="-111" charset="0"/>
                <a:ea typeface="Calibri" pitchFamily="-111" charset="0"/>
                <a:cs typeface="Calibri" pitchFamily="-111" charset="0"/>
              </a:rPr>
              <a:t>2 (oder 4)</a:t>
            </a:r>
            <a:r>
              <a:rPr lang="de-DE" dirty="0" smtClean="0">
                <a:latin typeface="Calibri" pitchFamily="-111" charset="0"/>
                <a:ea typeface="Calibri" pitchFamily="-111" charset="0"/>
                <a:cs typeface="Calibri" pitchFamily="-111" charset="0"/>
              </a:rPr>
              <a:t> </a:t>
            </a:r>
            <a:r>
              <a:rPr lang="de-DE" dirty="0" smtClean="0">
                <a:latin typeface="Calibri" pitchFamily="-111" charset="0"/>
                <a:ea typeface="Calibri" pitchFamily="-111" charset="0"/>
                <a:cs typeface="Calibri" pitchFamily="-111" charset="0"/>
              </a:rPr>
              <a:t>Objekten auf einem Bildschirm: ein Target und </a:t>
            </a:r>
            <a:r>
              <a:rPr lang="de-DE" dirty="0" err="1" smtClean="0">
                <a:latin typeface="Calibri" pitchFamily="-111" charset="0"/>
                <a:ea typeface="Calibri" pitchFamily="-111" charset="0"/>
                <a:cs typeface="Calibri" pitchFamily="-111" charset="0"/>
              </a:rPr>
              <a:t>Competitor</a:t>
            </a:r>
            <a:endParaRPr lang="de-DE" dirty="0" smtClean="0">
              <a:latin typeface="Calibri" pitchFamily="-111" charset="0"/>
              <a:ea typeface="Calibri" pitchFamily="-111" charset="0"/>
              <a:cs typeface="Calibri" pitchFamily="-111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3080" y="3501008"/>
            <a:ext cx="1118330" cy="11333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3501008"/>
            <a:ext cx="2736850" cy="10672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 bwMode="auto">
          <a:xfrm>
            <a:off x="1691680" y="2924944"/>
            <a:ext cx="9435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r>
              <a:rPr lang="de-DE" dirty="0" err="1" smtClean="0">
                <a:latin typeface="Calibri" pitchFamily="-111" charset="0"/>
                <a:ea typeface="Calibri" pitchFamily="-111" charset="0"/>
                <a:cs typeface="Calibri" pitchFamily="-111" charset="0"/>
              </a:rPr>
              <a:t>target</a:t>
            </a:r>
            <a:endParaRPr lang="de-DE" dirty="0" smtClean="0">
              <a:latin typeface="Calibri" pitchFamily="-111" charset="0"/>
              <a:ea typeface="Calibri" pitchFamily="-111" charset="0"/>
              <a:cs typeface="Calibri" pitchFamily="-111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4211960" y="2924944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err="1" smtClean="0">
                <a:latin typeface="Calibri" pitchFamily="-111" charset="0"/>
                <a:ea typeface="Calibri" pitchFamily="-111" charset="0"/>
                <a:cs typeface="Calibri" pitchFamily="-111" charset="0"/>
              </a:rPr>
              <a:t>competitor</a:t>
            </a:r>
            <a:endParaRPr lang="de-DE" dirty="0" smtClean="0">
              <a:latin typeface="Calibri" pitchFamily="-111" charset="0"/>
              <a:ea typeface="Calibri" pitchFamily="-111" charset="0"/>
              <a:cs typeface="Calibri" pitchFamily="-111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381000" y="5105400"/>
            <a:ext cx="7315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Die Reaktion auf dem Target zu schauen, wird gemessen, nachdem der Target (</a:t>
            </a:r>
            <a:r>
              <a:rPr lang="de-DE" i="1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cent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) gehört wurde.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609600"/>
            <a:ext cx="16329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dirty="0" err="1" smtClean="0">
                <a:solidFill>
                  <a:srgbClr val="0000FF"/>
                </a:solidFill>
                <a:latin typeface="Calibri" charset="0"/>
                <a:cs typeface="Calibri" charset="0"/>
              </a:rPr>
              <a:t>Materialien</a:t>
            </a:r>
            <a:endParaRPr lang="en-GB" dirty="0">
              <a:solidFill>
                <a:srgbClr val="0000FF"/>
              </a:solidFill>
              <a:latin typeface="Calibri" charset="0"/>
              <a:cs typeface="Calibri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990600"/>
            <a:ext cx="8083624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 dirty="0">
                <a:latin typeface="Calibri" charset="0"/>
                <a:cs typeface="Calibri" charset="0"/>
              </a:rPr>
              <a:t>let-lead-lent-lend </a:t>
            </a:r>
            <a:r>
              <a:rPr lang="en-GB" i="1" dirty="0" smtClean="0">
                <a:latin typeface="Calibri" charset="0"/>
                <a:cs typeface="Calibri" charset="0"/>
              </a:rPr>
              <a:t>und </a:t>
            </a:r>
            <a:r>
              <a:rPr lang="en-GB" dirty="0" smtClean="0">
                <a:latin typeface="Calibri" charset="0"/>
                <a:cs typeface="Calibri" charset="0"/>
              </a:rPr>
              <a:t> </a:t>
            </a:r>
            <a:r>
              <a:rPr lang="en-GB" dirty="0">
                <a:latin typeface="Calibri" charset="0"/>
                <a:cs typeface="Calibri" charset="0"/>
              </a:rPr>
              <a:t>4 </a:t>
            </a:r>
            <a:r>
              <a:rPr lang="en-GB" dirty="0" err="1" smtClean="0">
                <a:latin typeface="Calibri" charset="0"/>
                <a:cs typeface="Calibri" charset="0"/>
              </a:rPr>
              <a:t>weitere</a:t>
            </a:r>
            <a:r>
              <a:rPr lang="en-GB" dirty="0" smtClean="0">
                <a:latin typeface="Calibri" charset="0"/>
                <a:cs typeface="Calibri" charset="0"/>
              </a:rPr>
              <a:t> </a:t>
            </a:r>
            <a:r>
              <a:rPr lang="en-GB" dirty="0" err="1" smtClean="0">
                <a:latin typeface="Calibri" charset="0"/>
                <a:cs typeface="Calibri" charset="0"/>
              </a:rPr>
              <a:t>Paradigma</a:t>
            </a:r>
            <a:r>
              <a:rPr lang="en-GB" dirty="0" smtClean="0">
                <a:latin typeface="Calibri" charset="0"/>
                <a:cs typeface="Calibri" charset="0"/>
              </a:rPr>
              <a:t> </a:t>
            </a:r>
            <a:r>
              <a:rPr lang="en-GB" dirty="0" err="1" smtClean="0">
                <a:latin typeface="Calibri" charset="0"/>
                <a:cs typeface="Calibri" charset="0"/>
              </a:rPr>
              <a:t>mit</a:t>
            </a:r>
            <a:r>
              <a:rPr lang="en-GB" dirty="0" smtClean="0">
                <a:latin typeface="Calibri" charset="0"/>
                <a:cs typeface="Calibri" charset="0"/>
              </a:rPr>
              <a:t> </a:t>
            </a:r>
            <a:r>
              <a:rPr lang="en-GB" i="1" dirty="0">
                <a:latin typeface="Calibri" charset="0"/>
                <a:cs typeface="Calibri" charset="0"/>
              </a:rPr>
              <a:t>bet</a:t>
            </a:r>
            <a:r>
              <a:rPr lang="en-GB" dirty="0">
                <a:latin typeface="Calibri" charset="0"/>
                <a:cs typeface="Calibri" charset="0"/>
              </a:rPr>
              <a:t>, </a:t>
            </a:r>
            <a:r>
              <a:rPr lang="en-GB" i="1" dirty="0">
                <a:latin typeface="Calibri" charset="0"/>
                <a:cs typeface="Calibri" charset="0"/>
              </a:rPr>
              <a:t>set</a:t>
            </a:r>
            <a:r>
              <a:rPr lang="en-GB" dirty="0">
                <a:latin typeface="Calibri" charset="0"/>
                <a:cs typeface="Calibri" charset="0"/>
              </a:rPr>
              <a:t>, </a:t>
            </a:r>
            <a:r>
              <a:rPr lang="en-GB" i="1" dirty="0">
                <a:latin typeface="Calibri" charset="0"/>
                <a:cs typeface="Calibri" charset="0"/>
              </a:rPr>
              <a:t>watt</a:t>
            </a:r>
            <a:r>
              <a:rPr lang="en-GB" dirty="0">
                <a:latin typeface="Calibri" charset="0"/>
                <a:cs typeface="Calibri" charset="0"/>
              </a:rPr>
              <a:t>, </a:t>
            </a:r>
            <a:r>
              <a:rPr lang="en-GB" i="1" dirty="0" smtClean="0">
                <a:latin typeface="Calibri" charset="0"/>
                <a:cs typeface="Calibri" charset="0"/>
              </a:rPr>
              <a:t>wet </a:t>
            </a:r>
            <a:r>
              <a:rPr lang="en-GB" dirty="0" smtClean="0">
                <a:latin typeface="Calibri" charset="0"/>
                <a:cs typeface="Calibri" charset="0"/>
              </a:rPr>
              <a:t>von </a:t>
            </a:r>
            <a:r>
              <a:rPr lang="en-GB" dirty="0" err="1" smtClean="0">
                <a:latin typeface="Calibri" charset="0"/>
                <a:cs typeface="Calibri" charset="0"/>
              </a:rPr>
              <a:t>einem</a:t>
            </a:r>
            <a:r>
              <a:rPr lang="en-GB" dirty="0" smtClean="0">
                <a:latin typeface="Calibri" charset="0"/>
                <a:cs typeface="Calibri" charset="0"/>
              </a:rPr>
              <a:t> </a:t>
            </a:r>
            <a:r>
              <a:rPr lang="en-GB" dirty="0" err="1" smtClean="0">
                <a:latin typeface="Calibri" charset="0"/>
                <a:cs typeface="Calibri" charset="0"/>
              </a:rPr>
              <a:t>amerikanisch-englischen</a:t>
            </a:r>
            <a:r>
              <a:rPr lang="en-GB" dirty="0" smtClean="0">
                <a:latin typeface="Calibri" charset="0"/>
                <a:cs typeface="Calibri" charset="0"/>
              </a:rPr>
              <a:t> </a:t>
            </a:r>
            <a:r>
              <a:rPr lang="en-GB" dirty="0" err="1" smtClean="0">
                <a:latin typeface="Calibri" charset="0"/>
                <a:cs typeface="Calibri" charset="0"/>
              </a:rPr>
              <a:t>Sprecher</a:t>
            </a:r>
            <a:r>
              <a:rPr lang="en-GB" dirty="0" smtClean="0">
                <a:latin typeface="Calibri" charset="0"/>
                <a:cs typeface="Calibri" charset="0"/>
              </a:rPr>
              <a:t> (Detroit) </a:t>
            </a:r>
            <a:r>
              <a:rPr lang="en-GB" dirty="0" err="1" smtClean="0">
                <a:latin typeface="Calibri" charset="0"/>
                <a:cs typeface="Calibri" charset="0"/>
              </a:rPr>
              <a:t>mehrmals</a:t>
            </a:r>
            <a:r>
              <a:rPr lang="en-GB" dirty="0" smtClean="0">
                <a:latin typeface="Calibri" charset="0"/>
                <a:cs typeface="Calibri" charset="0"/>
              </a:rPr>
              <a:t> </a:t>
            </a:r>
            <a:r>
              <a:rPr lang="en-GB" dirty="0" err="1" smtClean="0">
                <a:latin typeface="Calibri" charset="0"/>
                <a:cs typeface="Calibri" charset="0"/>
              </a:rPr>
              <a:t>produziert</a:t>
            </a:r>
            <a:endParaRPr lang="en-GB" i="1" dirty="0">
              <a:latin typeface="Calibri" charset="0"/>
              <a:cs typeface="Calibri" charset="0"/>
            </a:endParaRPr>
          </a:p>
        </p:txBody>
      </p:sp>
      <p:sp>
        <p:nvSpPr>
          <p:cNvPr id="7" name="Rectangle 1"/>
          <p:cNvSpPr>
            <a:spLocks/>
          </p:cNvSpPr>
          <p:nvPr/>
        </p:nvSpPr>
        <p:spPr bwMode="auto">
          <a:xfrm>
            <a:off x="2123728" y="0"/>
            <a:ext cx="40386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40639" bIns="0"/>
          <a:lstStyle/>
          <a:p>
            <a:pPr>
              <a:defRPr/>
            </a:pPr>
            <a:r>
              <a:rPr lang="en-US" dirty="0" err="1">
                <a:latin typeface="Calibri"/>
                <a:cs typeface="Calibri"/>
              </a:rPr>
              <a:t>Beddor</a:t>
            </a:r>
            <a:r>
              <a:rPr lang="en-US" dirty="0">
                <a:latin typeface="Calibri"/>
                <a:cs typeface="Calibri"/>
              </a:rPr>
              <a:t> et al (2013</a:t>
            </a:r>
            <a:r>
              <a:rPr lang="en-US" dirty="0">
                <a:latin typeface="Calibri"/>
                <a:cs typeface="Calibri"/>
              </a:rPr>
              <a:t>)</a:t>
            </a:r>
            <a:r>
              <a:rPr lang="en-US" baseline="30000" dirty="0">
                <a:latin typeface="Calibri"/>
                <a:cs typeface="Calibri"/>
              </a:rPr>
              <a:t>1</a:t>
            </a:r>
            <a:r>
              <a:rPr lang="en-US" dirty="0">
                <a:latin typeface="Calibri"/>
                <a:cs typeface="Calibri"/>
              </a:rPr>
              <a:t>: </a:t>
            </a:r>
            <a:r>
              <a:rPr lang="en-US" dirty="0" err="1" smtClean="0">
                <a:latin typeface="Calibri"/>
                <a:cs typeface="Calibri"/>
              </a:rPr>
              <a:t>Methode</a:t>
            </a:r>
            <a:endParaRPr lang="en-US" dirty="0">
              <a:latin typeface="Calibri"/>
              <a:cs typeface="Calibri"/>
            </a:endParaRPr>
          </a:p>
        </p:txBody>
      </p: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381000" y="2667000"/>
            <a:ext cx="6248400" cy="457200"/>
            <a:chOff x="762000" y="2743200"/>
            <a:chExt cx="6248400" cy="457200"/>
          </a:xfrm>
        </p:grpSpPr>
        <p:sp>
          <p:nvSpPr>
            <p:cNvPr id="9" name="Rectangle 8"/>
            <p:cNvSpPr/>
            <p:nvPr/>
          </p:nvSpPr>
          <p:spPr>
            <a:xfrm>
              <a:off x="762000" y="2743200"/>
              <a:ext cx="1143000" cy="4572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/>
                <a:t>C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905000" y="2743200"/>
              <a:ext cx="3962400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/>
                <a:t>V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867400" y="2743200"/>
              <a:ext cx="1143000" cy="4572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/>
                <a:t>C</a:t>
              </a:r>
            </a:p>
          </p:txBody>
        </p:sp>
      </p:grp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381000" y="3733800"/>
            <a:ext cx="6553200" cy="457200"/>
            <a:chOff x="838200" y="3505200"/>
            <a:chExt cx="6553200" cy="457200"/>
          </a:xfrm>
        </p:grpSpPr>
        <p:sp>
          <p:nvSpPr>
            <p:cNvPr id="13" name="Rectangle 12"/>
            <p:cNvSpPr/>
            <p:nvPr/>
          </p:nvSpPr>
          <p:spPr>
            <a:xfrm>
              <a:off x="1981200" y="3505200"/>
              <a:ext cx="685800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/>
                <a:t>V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38200" y="3505200"/>
              <a:ext cx="1143000" cy="4572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/>
                <a:t>C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667000" y="3505200"/>
              <a:ext cx="3581400" cy="4572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 err="1"/>
                <a:t>Ṽn</a:t>
              </a:r>
              <a:endParaRPr lang="en-GB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248400" y="3505200"/>
              <a:ext cx="1143000" cy="4572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/>
                <a:t>C</a:t>
              </a:r>
            </a:p>
          </p:txBody>
        </p:sp>
      </p:grpSp>
      <p:grpSp>
        <p:nvGrpSpPr>
          <p:cNvPr id="17" name="Group 31"/>
          <p:cNvGrpSpPr>
            <a:grpSpLocks/>
          </p:cNvGrpSpPr>
          <p:nvPr/>
        </p:nvGrpSpPr>
        <p:grpSpPr bwMode="auto">
          <a:xfrm>
            <a:off x="381000" y="4724400"/>
            <a:ext cx="6477000" cy="457200"/>
            <a:chOff x="914400" y="4267200"/>
            <a:chExt cx="6477000" cy="457200"/>
          </a:xfrm>
        </p:grpSpPr>
        <p:sp>
          <p:nvSpPr>
            <p:cNvPr id="18" name="Rectangle 17"/>
            <p:cNvSpPr/>
            <p:nvPr/>
          </p:nvSpPr>
          <p:spPr>
            <a:xfrm>
              <a:off x="2057400" y="4267200"/>
              <a:ext cx="1905000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/>
                <a:t>V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14400" y="4267200"/>
              <a:ext cx="1143000" cy="4572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/>
                <a:t>C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962400" y="4267200"/>
              <a:ext cx="2286000" cy="4572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 err="1"/>
                <a:t>Ṽn</a:t>
              </a:r>
              <a:endParaRPr lang="en-GB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248400" y="4267200"/>
              <a:ext cx="1143000" cy="4572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/>
                <a:t>C</a:t>
              </a:r>
            </a:p>
          </p:txBody>
        </p:sp>
      </p:grpSp>
      <p:grpSp>
        <p:nvGrpSpPr>
          <p:cNvPr id="22" name="Group 32"/>
          <p:cNvGrpSpPr>
            <a:grpSpLocks/>
          </p:cNvGrpSpPr>
          <p:nvPr/>
        </p:nvGrpSpPr>
        <p:grpSpPr bwMode="auto">
          <a:xfrm>
            <a:off x="381000" y="5867400"/>
            <a:ext cx="5943600" cy="457200"/>
            <a:chOff x="838200" y="5105400"/>
            <a:chExt cx="5943600" cy="457200"/>
          </a:xfrm>
        </p:grpSpPr>
        <p:sp>
          <p:nvSpPr>
            <p:cNvPr id="23" name="Rectangle 22"/>
            <p:cNvSpPr/>
            <p:nvPr/>
          </p:nvSpPr>
          <p:spPr>
            <a:xfrm>
              <a:off x="1981200" y="5105400"/>
              <a:ext cx="685800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/>
                <a:t>V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38200" y="5105400"/>
              <a:ext cx="1143000" cy="4572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/>
                <a:t>C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667000" y="5105400"/>
              <a:ext cx="2971800" cy="4572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GB">
                  <a:solidFill>
                    <a:srgbClr val="FFFFFF"/>
                  </a:solidFill>
                  <a:latin typeface="Arial" charset="0"/>
                  <a:ea typeface="ＭＳ Ｐゴシック" charset="0"/>
                  <a:cs typeface="Arial" charset="0"/>
                </a:rPr>
                <a:t>Ṽ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638800" y="5105400"/>
              <a:ext cx="1143000" cy="4572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/>
                <a:t>C</a:t>
              </a:r>
            </a:p>
          </p:txBody>
        </p:sp>
      </p:grpSp>
      <p:sp>
        <p:nvSpPr>
          <p:cNvPr id="27" name="TextBox 34"/>
          <p:cNvSpPr txBox="1">
            <a:spLocks noChangeArrowheads="1"/>
          </p:cNvSpPr>
          <p:nvPr/>
        </p:nvSpPr>
        <p:spPr bwMode="auto">
          <a:xfrm>
            <a:off x="457200" y="1981200"/>
            <a:ext cx="1046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>
                <a:solidFill>
                  <a:srgbClr val="0000FF"/>
                </a:solidFill>
                <a:latin typeface="Calibri" charset="0"/>
                <a:cs typeface="Calibri" charset="0"/>
              </a:rPr>
              <a:t>Stimuli</a:t>
            </a:r>
          </a:p>
        </p:txBody>
      </p:sp>
      <p:sp>
        <p:nvSpPr>
          <p:cNvPr id="28" name="TextBox 38"/>
          <p:cNvSpPr txBox="1">
            <a:spLocks noChangeArrowheads="1"/>
          </p:cNvSpPr>
          <p:nvPr/>
        </p:nvSpPr>
        <p:spPr bwMode="auto">
          <a:xfrm>
            <a:off x="1143000" y="3352801"/>
            <a:ext cx="51571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dirty="0">
                <a:latin typeface="Calibri" charset="0"/>
                <a:cs typeface="Calibri" charset="0"/>
              </a:rPr>
              <a:t>CVNC </a:t>
            </a:r>
            <a:r>
              <a:rPr lang="en-GB" dirty="0" smtClean="0">
                <a:latin typeface="Calibri" charset="0"/>
                <a:cs typeface="Calibri" charset="0"/>
              </a:rPr>
              <a:t>(</a:t>
            </a:r>
            <a:r>
              <a:rPr lang="en-GB" dirty="0" err="1" smtClean="0">
                <a:latin typeface="Calibri" charset="0"/>
                <a:cs typeface="Calibri" charset="0"/>
              </a:rPr>
              <a:t>z.B</a:t>
            </a:r>
            <a:r>
              <a:rPr lang="en-GB" dirty="0" smtClean="0">
                <a:latin typeface="Calibri" charset="0"/>
                <a:cs typeface="Calibri" charset="0"/>
              </a:rPr>
              <a:t>. </a:t>
            </a:r>
            <a:r>
              <a:rPr lang="en-GB" i="1" dirty="0">
                <a:latin typeface="Calibri" charset="0"/>
                <a:cs typeface="Calibri" charset="0"/>
              </a:rPr>
              <a:t>lent</a:t>
            </a:r>
            <a:r>
              <a:rPr lang="en-GB" dirty="0">
                <a:latin typeface="Calibri" charset="0"/>
                <a:cs typeface="Calibri" charset="0"/>
              </a:rPr>
              <a:t>) </a:t>
            </a:r>
            <a:r>
              <a:rPr lang="en-GB" dirty="0" err="1" smtClean="0">
                <a:latin typeface="Calibri" charset="0"/>
                <a:cs typeface="Calibri" charset="0"/>
              </a:rPr>
              <a:t>fr</a:t>
            </a:r>
            <a:r>
              <a:rPr lang="en-GB" dirty="0" err="1" smtClean="0">
                <a:latin typeface="Calibri" charset="0"/>
                <a:cs typeface="Calibri" charset="0"/>
              </a:rPr>
              <a:t>ühe</a:t>
            </a:r>
            <a:r>
              <a:rPr lang="en-GB" dirty="0" smtClean="0">
                <a:latin typeface="Calibri" charset="0"/>
                <a:cs typeface="Calibri" charset="0"/>
              </a:rPr>
              <a:t> </a:t>
            </a:r>
            <a:r>
              <a:rPr lang="en-GB" dirty="0" err="1" smtClean="0">
                <a:latin typeface="Calibri" charset="0"/>
                <a:cs typeface="Calibri" charset="0"/>
              </a:rPr>
              <a:t>Nasalisierung</a:t>
            </a:r>
            <a:endParaRPr lang="en-GB" dirty="0">
              <a:latin typeface="Calibri" charset="0"/>
              <a:cs typeface="Calibri" charset="0"/>
            </a:endParaRPr>
          </a:p>
        </p:txBody>
      </p:sp>
      <p:sp>
        <p:nvSpPr>
          <p:cNvPr id="29" name="TextBox 39"/>
          <p:cNvSpPr txBox="1">
            <a:spLocks noChangeArrowheads="1"/>
          </p:cNvSpPr>
          <p:nvPr/>
        </p:nvSpPr>
        <p:spPr bwMode="auto">
          <a:xfrm>
            <a:off x="2895600" y="22098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i="1">
                <a:latin typeface="Calibri" charset="0"/>
                <a:cs typeface="Calibri" charset="0"/>
              </a:rPr>
              <a:t>let</a:t>
            </a:r>
          </a:p>
        </p:txBody>
      </p:sp>
      <p:sp>
        <p:nvSpPr>
          <p:cNvPr id="30" name="TextBox 40"/>
          <p:cNvSpPr txBox="1">
            <a:spLocks noChangeArrowheads="1"/>
          </p:cNvSpPr>
          <p:nvPr/>
        </p:nvSpPr>
        <p:spPr bwMode="auto">
          <a:xfrm>
            <a:off x="1143000" y="4343401"/>
            <a:ext cx="5733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dirty="0">
                <a:latin typeface="Calibri" charset="0"/>
                <a:cs typeface="Calibri" charset="0"/>
              </a:rPr>
              <a:t>CVNC </a:t>
            </a:r>
            <a:r>
              <a:rPr lang="en-GB" dirty="0" smtClean="0">
                <a:latin typeface="Calibri" charset="0"/>
                <a:cs typeface="Calibri" charset="0"/>
              </a:rPr>
              <a:t>(</a:t>
            </a:r>
            <a:r>
              <a:rPr lang="en-GB" dirty="0" err="1" smtClean="0">
                <a:latin typeface="Calibri" charset="0"/>
                <a:cs typeface="Calibri" charset="0"/>
              </a:rPr>
              <a:t>z.B</a:t>
            </a:r>
            <a:r>
              <a:rPr lang="en-GB" dirty="0" smtClean="0">
                <a:latin typeface="Calibri" charset="0"/>
                <a:cs typeface="Calibri" charset="0"/>
              </a:rPr>
              <a:t>. </a:t>
            </a:r>
            <a:r>
              <a:rPr lang="en-GB" i="1" dirty="0">
                <a:latin typeface="Calibri" charset="0"/>
                <a:cs typeface="Calibri" charset="0"/>
              </a:rPr>
              <a:t>lent</a:t>
            </a:r>
            <a:r>
              <a:rPr lang="en-GB" dirty="0">
                <a:latin typeface="Calibri" charset="0"/>
                <a:cs typeface="Calibri" charset="0"/>
              </a:rPr>
              <a:t>) </a:t>
            </a:r>
            <a:r>
              <a:rPr lang="en-GB" dirty="0" err="1" smtClean="0">
                <a:latin typeface="Calibri" charset="0"/>
                <a:cs typeface="Calibri" charset="0"/>
              </a:rPr>
              <a:t>sp</a:t>
            </a:r>
            <a:r>
              <a:rPr lang="en-GB" dirty="0" err="1" smtClean="0">
                <a:latin typeface="Calibri" charset="0"/>
                <a:cs typeface="Calibri" charset="0"/>
              </a:rPr>
              <a:t>äte</a:t>
            </a:r>
            <a:r>
              <a:rPr lang="en-GB" dirty="0" smtClean="0">
                <a:latin typeface="Calibri" charset="0"/>
                <a:cs typeface="Calibri" charset="0"/>
              </a:rPr>
              <a:t> </a:t>
            </a:r>
            <a:r>
              <a:rPr lang="en-GB" dirty="0" err="1" smtClean="0">
                <a:latin typeface="Calibri" charset="0"/>
                <a:cs typeface="Calibri" charset="0"/>
              </a:rPr>
              <a:t>Nasalisierung</a:t>
            </a:r>
            <a:endParaRPr lang="en-GB" dirty="0">
              <a:latin typeface="Calibri" charset="0"/>
              <a:cs typeface="Calibri" charset="0"/>
            </a:endParaRPr>
          </a:p>
        </p:txBody>
      </p:sp>
      <p:sp>
        <p:nvSpPr>
          <p:cNvPr id="31" name="TextBox 41"/>
          <p:cNvSpPr txBox="1">
            <a:spLocks noChangeArrowheads="1"/>
          </p:cNvSpPr>
          <p:nvPr/>
        </p:nvSpPr>
        <p:spPr bwMode="auto">
          <a:xfrm>
            <a:off x="457200" y="5486401"/>
            <a:ext cx="75711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dirty="0">
                <a:latin typeface="Calibri" charset="0"/>
                <a:cs typeface="Calibri" charset="0"/>
              </a:rPr>
              <a:t>CV(N)C </a:t>
            </a:r>
            <a:r>
              <a:rPr lang="en-GB" dirty="0" smtClean="0">
                <a:latin typeface="Calibri" charset="0"/>
                <a:cs typeface="Calibri" charset="0"/>
              </a:rPr>
              <a:t>(</a:t>
            </a:r>
            <a:r>
              <a:rPr lang="en-GB" dirty="0" err="1" smtClean="0">
                <a:latin typeface="Calibri" charset="0"/>
                <a:cs typeface="Calibri" charset="0"/>
              </a:rPr>
              <a:t>z.B</a:t>
            </a:r>
            <a:r>
              <a:rPr lang="en-GB" i="1" dirty="0" smtClean="0">
                <a:latin typeface="Calibri" charset="0"/>
                <a:cs typeface="Calibri" charset="0"/>
              </a:rPr>
              <a:t>. </a:t>
            </a:r>
            <a:r>
              <a:rPr lang="en-GB" i="1" dirty="0">
                <a:latin typeface="Calibri" charset="0"/>
                <a:cs typeface="Calibri" charset="0"/>
              </a:rPr>
              <a:t>lent</a:t>
            </a:r>
            <a:r>
              <a:rPr lang="en-GB" dirty="0">
                <a:latin typeface="Calibri" charset="0"/>
                <a:cs typeface="Calibri" charset="0"/>
              </a:rPr>
              <a:t>) </a:t>
            </a:r>
            <a:r>
              <a:rPr lang="en-GB" dirty="0" err="1" smtClean="0">
                <a:latin typeface="Calibri" charset="0"/>
                <a:cs typeface="Calibri" charset="0"/>
              </a:rPr>
              <a:t>fr</a:t>
            </a:r>
            <a:r>
              <a:rPr lang="en-GB" dirty="0" err="1" smtClean="0">
                <a:latin typeface="Calibri" charset="0"/>
                <a:cs typeface="Calibri" charset="0"/>
              </a:rPr>
              <a:t>ühe</a:t>
            </a:r>
            <a:r>
              <a:rPr lang="en-GB" dirty="0" smtClean="0">
                <a:latin typeface="Calibri" charset="0"/>
                <a:cs typeface="Calibri" charset="0"/>
              </a:rPr>
              <a:t> </a:t>
            </a:r>
            <a:r>
              <a:rPr lang="en-GB" dirty="0" err="1" smtClean="0">
                <a:latin typeface="Calibri" charset="0"/>
                <a:cs typeface="Calibri" charset="0"/>
              </a:rPr>
              <a:t>Nasalisierung</a:t>
            </a:r>
            <a:r>
              <a:rPr lang="en-GB" dirty="0" smtClean="0">
                <a:latin typeface="Calibri" charset="0"/>
                <a:cs typeface="Calibri" charset="0"/>
              </a:rPr>
              <a:t> und </a:t>
            </a:r>
            <a:r>
              <a:rPr lang="en-GB" dirty="0" err="1" smtClean="0">
                <a:latin typeface="Calibri" charset="0"/>
                <a:cs typeface="Calibri" charset="0"/>
              </a:rPr>
              <a:t>getiltges</a:t>
            </a:r>
            <a:r>
              <a:rPr lang="en-GB" dirty="0" smtClean="0">
                <a:latin typeface="Calibri" charset="0"/>
                <a:cs typeface="Calibri" charset="0"/>
              </a:rPr>
              <a:t> /n</a:t>
            </a:r>
            <a:r>
              <a:rPr lang="en-GB" dirty="0" smtClean="0">
                <a:latin typeface="Calibri" charset="0"/>
                <a:cs typeface="Calibri" charset="0"/>
              </a:rPr>
              <a:t>/</a:t>
            </a:r>
            <a:endParaRPr lang="en-GB" dirty="0">
              <a:latin typeface="Calibri" charset="0"/>
              <a:cs typeface="Calibri" charset="0"/>
            </a:endParaRPr>
          </a:p>
        </p:txBody>
      </p:sp>
      <p:sp>
        <p:nvSpPr>
          <p:cNvPr id="32" name="TextBox 44"/>
          <p:cNvSpPr txBox="1">
            <a:spLocks noChangeArrowheads="1"/>
          </p:cNvSpPr>
          <p:nvPr/>
        </p:nvSpPr>
        <p:spPr bwMode="auto">
          <a:xfrm>
            <a:off x="7086600" y="3124200"/>
            <a:ext cx="2057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dirty="0">
                <a:latin typeface="Calibri" charset="0"/>
                <a:cs typeface="Calibri" charset="0"/>
              </a:rPr>
              <a:t>CV </a:t>
            </a:r>
            <a:r>
              <a:rPr lang="en-GB" dirty="0" err="1" smtClean="0">
                <a:latin typeface="Calibri" charset="0"/>
                <a:cs typeface="Calibri" charset="0"/>
              </a:rPr>
              <a:t>aus</a:t>
            </a:r>
            <a:r>
              <a:rPr lang="en-GB" dirty="0" smtClean="0">
                <a:latin typeface="Calibri" charset="0"/>
                <a:cs typeface="Calibri" charset="0"/>
              </a:rPr>
              <a:t> </a:t>
            </a:r>
            <a:r>
              <a:rPr lang="en-GB" i="1" dirty="0" smtClean="0">
                <a:latin typeface="Calibri" charset="0"/>
                <a:cs typeface="Calibri" charset="0"/>
              </a:rPr>
              <a:t>let</a:t>
            </a:r>
            <a:r>
              <a:rPr lang="en-GB" dirty="0" smtClean="0">
                <a:latin typeface="Calibri" charset="0"/>
                <a:cs typeface="Calibri" charset="0"/>
              </a:rPr>
              <a:t> </a:t>
            </a:r>
            <a:r>
              <a:rPr lang="en-GB" dirty="0" err="1" smtClean="0">
                <a:latin typeface="Calibri" charset="0"/>
                <a:cs typeface="Calibri" charset="0"/>
              </a:rPr>
              <a:t>gesplicet</a:t>
            </a:r>
            <a:r>
              <a:rPr lang="en-GB" dirty="0" smtClean="0">
                <a:latin typeface="Calibri" charset="0"/>
                <a:cs typeface="Calibri" charset="0"/>
              </a:rPr>
              <a:t> </a:t>
            </a:r>
            <a:r>
              <a:rPr lang="en-GB" dirty="0" err="1" smtClean="0">
                <a:latin typeface="Calibri" charset="0"/>
                <a:cs typeface="Calibri" charset="0"/>
              </a:rPr>
              <a:t>mit</a:t>
            </a:r>
            <a:r>
              <a:rPr lang="en-GB" dirty="0" smtClean="0">
                <a:latin typeface="Calibri" charset="0"/>
                <a:cs typeface="Calibri" charset="0"/>
              </a:rPr>
              <a:t>  </a:t>
            </a:r>
            <a:r>
              <a:rPr lang="en-GB" dirty="0" err="1">
                <a:latin typeface="Calibri" charset="0"/>
                <a:cs typeface="Calibri" charset="0"/>
              </a:rPr>
              <a:t>ṼnC</a:t>
            </a:r>
            <a:r>
              <a:rPr lang="en-GB" dirty="0">
                <a:latin typeface="Calibri" charset="0"/>
                <a:cs typeface="Calibri" charset="0"/>
              </a:rPr>
              <a:t> </a:t>
            </a:r>
            <a:r>
              <a:rPr lang="en-GB" dirty="0" smtClean="0">
                <a:latin typeface="Calibri" charset="0"/>
                <a:cs typeface="Calibri" charset="0"/>
              </a:rPr>
              <a:t>in </a:t>
            </a:r>
            <a:r>
              <a:rPr lang="en-GB" dirty="0" err="1" smtClean="0">
                <a:latin typeface="Calibri" charset="0"/>
                <a:cs typeface="Calibri" charset="0"/>
              </a:rPr>
              <a:t>aus</a:t>
            </a:r>
            <a:r>
              <a:rPr lang="en-GB" dirty="0" smtClean="0">
                <a:latin typeface="Calibri" charset="0"/>
                <a:cs typeface="Calibri" charset="0"/>
              </a:rPr>
              <a:t> </a:t>
            </a:r>
            <a:r>
              <a:rPr lang="en-GB" i="1" dirty="0" smtClean="0">
                <a:latin typeface="Calibri" charset="0"/>
                <a:cs typeface="Calibri" charset="0"/>
              </a:rPr>
              <a:t>lent</a:t>
            </a:r>
            <a:r>
              <a:rPr lang="en-GB" dirty="0">
                <a:latin typeface="Calibri" charset="0"/>
                <a:cs typeface="Calibri" charset="0"/>
              </a:rPr>
              <a:t>.</a:t>
            </a:r>
          </a:p>
        </p:txBody>
      </p:sp>
      <p:sp>
        <p:nvSpPr>
          <p:cNvPr id="33" name="TextBox 30"/>
          <p:cNvSpPr txBox="1">
            <a:spLocks noChangeArrowheads="1"/>
          </p:cNvSpPr>
          <p:nvPr/>
        </p:nvSpPr>
        <p:spPr bwMode="auto">
          <a:xfrm>
            <a:off x="685800" y="6477000"/>
            <a:ext cx="6705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600">
                <a:latin typeface="Calibri" charset="0"/>
                <a:cs typeface="Calibri" charset="0"/>
              </a:rPr>
              <a:t>Beddor, McGowan, Boland, Coetzee &amp; Brasher (2013), </a:t>
            </a:r>
            <a:r>
              <a:rPr lang="en-GB" sz="1600" i="1">
                <a:latin typeface="Calibri" charset="0"/>
                <a:cs typeface="Calibri" charset="0"/>
              </a:rPr>
              <a:t>JASA</a:t>
            </a:r>
            <a:r>
              <a:rPr lang="en-GB" sz="1600">
                <a:latin typeface="Calibri" charset="0"/>
                <a:cs typeface="Calibri" charset="0"/>
              </a:rPr>
              <a:t>, 113, </a:t>
            </a:r>
            <a:r>
              <a:rPr lang="en-US" sz="1600">
                <a:latin typeface="Calibri" charset="0"/>
                <a:cs typeface="Calibri" charset="0"/>
              </a:rPr>
              <a:t>2350–2366</a:t>
            </a:r>
            <a:endParaRPr lang="en-GB" sz="1600">
              <a:latin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421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 bwMode="auto">
          <a:xfrm>
            <a:off x="539552" y="1124744"/>
            <a:ext cx="769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Hörer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identifizieren  </a:t>
            </a:r>
            <a:r>
              <a:rPr lang="de-DE" i="1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vs. </a:t>
            </a:r>
            <a:r>
              <a:rPr lang="de-DE" i="1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set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sehr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schnell: sobald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Nasalisierung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im Vokal vorkommt, h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ören sie </a:t>
            </a:r>
            <a:r>
              <a:rPr lang="de-DE" i="1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r>
              <a:rPr lang="de-DE" i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.</a:t>
            </a:r>
            <a:endParaRPr lang="de-DE" i="1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611560" y="2204864"/>
            <a:ext cx="7924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i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Hörer identifizieren send </a:t>
            </a:r>
            <a:r>
              <a:rPr lang="de-DE" i="1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vs</a:t>
            </a:r>
            <a:r>
              <a:rPr lang="de-DE" i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i="1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said</a:t>
            </a:r>
            <a:r>
              <a:rPr lang="de-DE" i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nicht ganz so schnell, weil sie warten müssen, bis sie den /n/ </a:t>
            </a:r>
            <a:r>
              <a:rPr lang="de-DE" i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wahrgenomm</a:t>
            </a:r>
            <a:r>
              <a:rPr lang="de-DE" i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en haben, um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send zu identifizieren.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395536" y="4221088"/>
            <a:ext cx="6248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Die  Tilgung von /n/ müsste für die Identifizierung von </a:t>
            </a:r>
            <a:r>
              <a:rPr lang="de-DE" i="1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kaum verletzlich sein, da Hörer von der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antizipatorischen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Nasalisierung im Vokal Gebrauch machen können –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dagegen aber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wesentlich verletzlicher für 'send'.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75656" y="0"/>
            <a:ext cx="5538192" cy="461665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Vorhersagen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im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eye-tracking Experiment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251520" y="476672"/>
            <a:ext cx="79208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1. </a:t>
            </a:r>
            <a:r>
              <a:rPr lang="de-DE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Nasalisierung</a:t>
            </a:r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im Vokal als positiver </a:t>
            </a:r>
            <a:r>
              <a:rPr lang="de-DE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Cue</a:t>
            </a:r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f</a:t>
            </a:r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ür </a:t>
            </a:r>
            <a:r>
              <a:rPr lang="de-DE" i="1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endParaRPr lang="de-DE" i="1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179512" y="3573016"/>
            <a:ext cx="79208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2. Tilgung vom /</a:t>
            </a:r>
            <a:r>
              <a:rPr lang="de-DE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</a:t>
            </a:r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/ kaum verletzlich f</a:t>
            </a:r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ür </a:t>
            </a:r>
            <a:r>
              <a:rPr lang="de-DE" i="1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endParaRPr lang="de-DE" i="1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17777" y="2538412"/>
            <a:ext cx="46005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 b="6178"/>
          <a:stretch>
            <a:fillRect/>
          </a:stretch>
        </p:blipFill>
        <p:spPr bwMode="auto">
          <a:xfrm>
            <a:off x="355352" y="2386012"/>
            <a:ext cx="4800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/>
          </p:cNvSpPr>
          <p:nvPr/>
        </p:nvSpPr>
        <p:spPr bwMode="auto">
          <a:xfrm>
            <a:off x="2123728" y="-6011"/>
            <a:ext cx="4724400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40639" bIns="0"/>
          <a:lstStyle/>
          <a:p>
            <a:pPr>
              <a:defRPr/>
            </a:pPr>
            <a:r>
              <a:rPr lang="en-US" dirty="0" err="1">
                <a:latin typeface="Calibri"/>
                <a:cs typeface="Calibri"/>
              </a:rPr>
              <a:t>Beddor</a:t>
            </a:r>
            <a:r>
              <a:rPr lang="en-US" dirty="0">
                <a:latin typeface="Calibri"/>
                <a:cs typeface="Calibri"/>
              </a:rPr>
              <a:t> et al (2013</a:t>
            </a:r>
            <a:r>
              <a:rPr lang="en-US" dirty="0" smtClean="0">
                <a:latin typeface="Calibri"/>
                <a:cs typeface="Calibri"/>
              </a:rPr>
              <a:t>): </a:t>
            </a:r>
            <a:r>
              <a:rPr lang="en-US" dirty="0" err="1" smtClean="0">
                <a:latin typeface="Calibri"/>
                <a:cs typeface="Calibri"/>
              </a:rPr>
              <a:t>Ergebnisse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>
          <a:blip r:embed="rId3"/>
          <a:srcRect t="90471"/>
          <a:stretch>
            <a:fillRect/>
          </a:stretch>
        </p:blipFill>
        <p:spPr bwMode="auto">
          <a:xfrm>
            <a:off x="2565152" y="6424612"/>
            <a:ext cx="48006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 bwMode="auto">
          <a:xfrm>
            <a:off x="-33396" y="404664"/>
            <a:ext cx="91773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1. Wenn /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/ getilgt wurde (+++), war die Identifizierungsrate von </a:t>
            </a:r>
            <a:r>
              <a:rPr lang="de-DE" i="1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gr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ößer als für </a:t>
            </a:r>
            <a:r>
              <a:rPr lang="de-DE" i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send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 bwMode="auto">
          <a:xfrm>
            <a:off x="0" y="1196752"/>
            <a:ext cx="89289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2. Es ist nicht so wichtig f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ür die Identifizierung von </a:t>
            </a:r>
            <a:r>
              <a:rPr lang="de-DE" i="1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ob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/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/ vorhanden (</a:t>
            </a:r>
            <a:r>
              <a:rPr lang="en-GB" dirty="0">
                <a:latin typeface="Calibri" pitchFamily="-89" charset="0"/>
                <a:ea typeface="Calibri" pitchFamily="-89" charset="0"/>
                <a:cs typeface="Calibri" pitchFamily="-89" charset="0"/>
              </a:rPr>
              <a:t>••</a:t>
            </a:r>
            <a:r>
              <a:rPr lang="en-GB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•) war </a:t>
            </a:r>
            <a:r>
              <a:rPr lang="en-GB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oder</a:t>
            </a:r>
            <a:r>
              <a:rPr lang="en-GB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GB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nicht</a:t>
            </a:r>
            <a:r>
              <a:rPr lang="en-GB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(+++)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2699792" y="1988840"/>
            <a:ext cx="7229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r>
              <a:rPr lang="de-DE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endParaRPr lang="de-DE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6660232" y="2060848"/>
            <a:ext cx="7815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send</a:t>
            </a:r>
            <a:endParaRPr lang="de-DE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395536" y="188640"/>
            <a:ext cx="7632848" cy="4320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40639" bIns="0"/>
          <a:lstStyle/>
          <a:p>
            <a:pPr>
              <a:defRPr/>
            </a:pPr>
            <a:r>
              <a:rPr lang="en-US" dirty="0" err="1" smtClean="0">
                <a:latin typeface="Calibri"/>
                <a:cs typeface="Calibri"/>
              </a:rPr>
              <a:t>Koartikulation</a:t>
            </a:r>
            <a:r>
              <a:rPr lang="en-US" dirty="0" smtClean="0">
                <a:latin typeface="Calibri"/>
                <a:cs typeface="Calibri"/>
              </a:rPr>
              <a:t>, </a:t>
            </a:r>
            <a:r>
              <a:rPr lang="en-US" dirty="0" err="1" smtClean="0">
                <a:latin typeface="Calibri"/>
                <a:cs typeface="Calibri"/>
              </a:rPr>
              <a:t>Sprachproduktion</a:t>
            </a:r>
            <a:r>
              <a:rPr lang="en-US" dirty="0" smtClean="0">
                <a:latin typeface="Calibri"/>
                <a:cs typeface="Calibri"/>
              </a:rPr>
              <a:t>, und </a:t>
            </a:r>
            <a:r>
              <a:rPr lang="en-US" dirty="0" err="1" smtClean="0">
                <a:latin typeface="Calibri"/>
                <a:cs typeface="Calibri"/>
              </a:rPr>
              <a:t>Sprachperzeption</a:t>
            </a:r>
            <a:r>
              <a:rPr lang="en-US" dirty="0" smtClean="0">
                <a:latin typeface="Calibri"/>
                <a:cs typeface="Calibri"/>
              </a:rPr>
              <a:t> 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395536" y="1412776"/>
            <a:ext cx="78488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Nasalisierung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ist ein positiver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Cue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f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ür den Vokal, auch wenn der Vokal vor N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kaum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nasalisiert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wird.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395536" y="2852936"/>
            <a:ext cx="7632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Produktion </a:t>
            </a:r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ändert sich zuerst, danach Perzeption</a:t>
            </a:r>
            <a:endParaRPr lang="de-DE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323528" y="908721"/>
            <a:ext cx="8820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Perzeption </a:t>
            </a:r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ändert sich zuerst im Lautwandel, danach Produktion.</a:t>
            </a:r>
            <a:endParaRPr lang="de-DE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395536" y="3356992"/>
            <a:ext cx="63367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Der Vokal ist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nasalisiert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in der Produktion, aber H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örer reagieren kaum darauf in der Perzeption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467544" y="4581128"/>
            <a:ext cx="1872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Methode</a:t>
            </a:r>
            <a:endParaRPr lang="de-DE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467544" y="5013176"/>
            <a:ext cx="82809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Dieselben W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örter wurden von denselben Sprecher erhoben, die am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eye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-tracking Experiment teilgenommen hatten. 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48038" y="1"/>
            <a:ext cx="2824162" cy="461665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1.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Phonologisierung</a:t>
            </a:r>
            <a:endParaRPr lang="en-US" dirty="0"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467544" y="1268760"/>
            <a:ext cx="8676456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Die Cues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für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einen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phonologischen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Kontrast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werden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von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dem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koartikulatorischen</a:t>
            </a:r>
            <a:r>
              <a:rPr lang="en-US" dirty="0" smtClean="0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Ursprung</a:t>
            </a:r>
            <a:r>
              <a:rPr lang="en-US" dirty="0" smtClean="0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auf 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den </a:t>
            </a:r>
            <a:r>
              <a:rPr lang="en-US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koartikulatorische</a:t>
            </a:r>
            <a:r>
              <a:rPr lang="en-US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Effekt</a:t>
            </a:r>
            <a:r>
              <a:rPr lang="en-US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übertragen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. 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Der </a:t>
            </a:r>
            <a:r>
              <a:rPr lang="en-US" dirty="0" err="1" smtClean="0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Ursprung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geht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oft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verloren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.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5364" name="TextBox 5"/>
          <p:cNvSpPr txBox="1">
            <a:spLocks noChangeArrowheads="1"/>
          </p:cNvSpPr>
          <p:nvPr/>
        </p:nvSpPr>
        <p:spPr bwMode="auto">
          <a:xfrm>
            <a:off x="685800" y="2590800"/>
            <a:ext cx="201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Wandel</a:t>
            </a:r>
            <a:endParaRPr lang="en-US" b="1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5365" name="TextBox 6"/>
          <p:cNvSpPr txBox="1">
            <a:spLocks noChangeArrowheads="1"/>
          </p:cNvSpPr>
          <p:nvPr/>
        </p:nvSpPr>
        <p:spPr bwMode="auto">
          <a:xfrm>
            <a:off x="5105400" y="2590800"/>
            <a:ext cx="1828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b="1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Synchronie</a:t>
            </a:r>
            <a:endParaRPr lang="en-US" b="1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3429000" y="3048000"/>
            <a:ext cx="12239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Calibri" pitchFamily="-89" charset="0"/>
                <a:ea typeface="Calibri" pitchFamily="-89" charset="0"/>
                <a:cs typeface="Calibri" pitchFamily="-89" charset="0"/>
              </a:rPr>
              <a:t>Umlaut</a:t>
            </a:r>
          </a:p>
        </p:txBody>
      </p:sp>
      <p:sp>
        <p:nvSpPr>
          <p:cNvPr id="15367" name="TextBox 8"/>
          <p:cNvSpPr txBox="1">
            <a:spLocks noChangeArrowheads="1"/>
          </p:cNvSpPr>
          <p:nvPr/>
        </p:nvSpPr>
        <p:spPr bwMode="auto">
          <a:xfrm>
            <a:off x="506413" y="3505200"/>
            <a:ext cx="25193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Füße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 &lt;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/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f</a:t>
            </a:r>
            <a:r>
              <a:rPr lang="en-US" dirty="0" err="1" smtClean="0">
                <a:solidFill>
                  <a:srgbClr val="3366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o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t</a:t>
            </a:r>
            <a:r>
              <a:rPr lang="en-US" dirty="0" err="1" smtClean="0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i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z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/ 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5368" name="TextBox 9"/>
          <p:cNvSpPr txBox="1">
            <a:spLocks noChangeArrowheads="1"/>
          </p:cNvSpPr>
          <p:nvPr/>
        </p:nvSpPr>
        <p:spPr bwMode="auto">
          <a:xfrm>
            <a:off x="5257800" y="3505200"/>
            <a:ext cx="2881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VCV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Koartikulation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5369" name="TextBox 10"/>
          <p:cNvSpPr txBox="1">
            <a:spLocks noChangeArrowheads="1"/>
          </p:cNvSpPr>
          <p:nvPr/>
        </p:nvSpPr>
        <p:spPr bwMode="auto">
          <a:xfrm>
            <a:off x="3094038" y="3998913"/>
            <a:ext cx="1800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Tonogenese</a:t>
            </a:r>
            <a:endParaRPr lang="en-US" b="1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5370" name="TextBox 11"/>
          <p:cNvSpPr txBox="1">
            <a:spLocks noChangeArrowheads="1"/>
          </p:cNvSpPr>
          <p:nvPr/>
        </p:nvSpPr>
        <p:spPr bwMode="auto">
          <a:xfrm>
            <a:off x="357188" y="4719638"/>
            <a:ext cx="2663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/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pà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, </a:t>
            </a:r>
            <a:r>
              <a:rPr lang="en-US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pá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/ &lt; [</a:t>
            </a:r>
            <a:r>
              <a:rPr lang="en-US" dirty="0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p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a, </a:t>
            </a:r>
            <a:r>
              <a:rPr lang="en-US" dirty="0" err="1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b</a:t>
            </a:r>
            <a:r>
              <a:rPr lang="en-US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a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]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5181600" y="4648201"/>
            <a:ext cx="396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Intrinsische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Grundfrequenz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5372" name="TextBox 13"/>
          <p:cNvSpPr txBox="1">
            <a:spLocks noChangeArrowheads="1"/>
          </p:cNvSpPr>
          <p:nvPr/>
        </p:nvSpPr>
        <p:spPr bwMode="auto">
          <a:xfrm>
            <a:off x="2667000" y="5181600"/>
            <a:ext cx="274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b="1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Vokal-Nasalisierung</a:t>
            </a:r>
            <a:endParaRPr lang="en-US" b="1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5373" name="TextBox 14"/>
          <p:cNvSpPr txBox="1">
            <a:spLocks noChangeArrowheads="1"/>
          </p:cNvSpPr>
          <p:nvPr/>
        </p:nvSpPr>
        <p:spPr bwMode="auto">
          <a:xfrm>
            <a:off x="468313" y="5516563"/>
            <a:ext cx="13668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9" charset="0"/>
                <a:ea typeface="Calibri" pitchFamily="-89" charset="0"/>
                <a:cs typeface="Calibri" pitchFamily="-89" charset="0"/>
              </a:rPr>
              <a:t>ã &lt; a</a:t>
            </a:r>
            <a:r>
              <a:rPr lang="en-US">
                <a:solidFill>
                  <a:srgbClr val="FF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</a:t>
            </a:r>
          </a:p>
        </p:txBody>
      </p:sp>
      <p:sp>
        <p:nvSpPr>
          <p:cNvPr id="15374" name="TextBox 15"/>
          <p:cNvSpPr txBox="1">
            <a:spLocks noChangeArrowheads="1"/>
          </p:cNvSpPr>
          <p:nvPr/>
        </p:nvSpPr>
        <p:spPr bwMode="auto">
          <a:xfrm>
            <a:off x="5410200" y="5791200"/>
            <a:ext cx="287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Nasale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Koartikulation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381000" y="5943601"/>
            <a:ext cx="365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en-GB" dirty="0" smtClean="0">
                <a:latin typeface="Calibri"/>
                <a:cs typeface="Calibri"/>
              </a:rPr>
              <a:t>French: /</a:t>
            </a:r>
            <a:r>
              <a:rPr lang="en-GB" dirty="0" err="1" smtClean="0">
                <a:latin typeface="Calibri"/>
                <a:cs typeface="Calibri"/>
              </a:rPr>
              <a:t>mɛ̃</a:t>
            </a:r>
            <a:r>
              <a:rPr lang="en-GB" dirty="0" smtClean="0">
                <a:latin typeface="Calibri"/>
                <a:cs typeface="Calibri"/>
              </a:rPr>
              <a:t>/ &lt; Lat. </a:t>
            </a:r>
            <a:r>
              <a:rPr lang="en-GB" dirty="0" err="1" smtClean="0">
                <a:latin typeface="Calibri"/>
                <a:cs typeface="Calibri"/>
              </a:rPr>
              <a:t>manus</a:t>
            </a:r>
            <a:endParaRPr lang="en-GB" dirty="0" smtClean="0">
              <a:latin typeface="Calibri"/>
              <a:cs typeface="Calibri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381000" y="457201"/>
            <a:ext cx="82954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Phonetisch vorhersagbare Merkmale des Sprachsignals werden </a:t>
            </a:r>
            <a:r>
              <a:rPr lang="de-DE" dirty="0" smtClean="0">
                <a:latin typeface="Calibri"/>
                <a:cs typeface="Calibri"/>
              </a:rPr>
              <a:t>kontrastiv. </a:t>
            </a:r>
            <a:endParaRPr lang="de-DE" dirty="0" smtClean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613" y="1588"/>
            <a:ext cx="4248150" cy="46196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Akustische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Festellung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von  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Ṽ  </a:t>
            </a:r>
            <a:endParaRPr lang="en-US" i="1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4579" name="TextBox 4"/>
          <p:cNvSpPr txBox="1">
            <a:spLocks noChangeArrowheads="1"/>
          </p:cNvSpPr>
          <p:nvPr/>
        </p:nvSpPr>
        <p:spPr bwMode="auto">
          <a:xfrm>
            <a:off x="2987674" y="476251"/>
            <a:ext cx="29524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ist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nicht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einfach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!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4581" name="TextBox 3"/>
          <p:cNvSpPr txBox="1">
            <a:spLocks noChangeArrowheads="1"/>
          </p:cNvSpPr>
          <p:nvPr/>
        </p:nvSpPr>
        <p:spPr bwMode="auto">
          <a:xfrm>
            <a:off x="395293" y="908050"/>
            <a:ext cx="1655823" cy="460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66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A1 – P0</a:t>
            </a:r>
          </a:p>
        </p:txBody>
      </p:sp>
      <p:sp>
        <p:nvSpPr>
          <p:cNvPr id="24582" name="TextBox 5"/>
          <p:cNvSpPr txBox="1">
            <a:spLocks noChangeArrowheads="1"/>
          </p:cNvSpPr>
          <p:nvPr/>
        </p:nvSpPr>
        <p:spPr bwMode="auto">
          <a:xfrm>
            <a:off x="323528" y="2636912"/>
            <a:ext cx="83537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Zunehmende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Nasalisierung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: 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P0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wird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h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öher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, 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A1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wird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kleiner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in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nicht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hohen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Vokalen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. 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4583" name="TextBox 6"/>
          <p:cNvSpPr txBox="1">
            <a:spLocks noChangeArrowheads="1"/>
          </p:cNvSpPr>
          <p:nvPr/>
        </p:nvSpPr>
        <p:spPr bwMode="auto">
          <a:xfrm>
            <a:off x="539552" y="1412776"/>
            <a:ext cx="3887932" cy="461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A1: 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Amplitude des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oralen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F1 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4584" name="TextBox 7"/>
          <p:cNvSpPr txBox="1">
            <a:spLocks noChangeArrowheads="1"/>
          </p:cNvSpPr>
          <p:nvPr/>
        </p:nvSpPr>
        <p:spPr bwMode="auto">
          <a:xfrm>
            <a:off x="539552" y="1844824"/>
            <a:ext cx="5111939" cy="461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P0: Amplitude 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des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Nasalformanten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9703" name="TextBox 8"/>
          <p:cNvSpPr txBox="1">
            <a:spLocks noChangeArrowheads="1"/>
          </p:cNvSpPr>
          <p:nvPr/>
        </p:nvSpPr>
        <p:spPr bwMode="auto">
          <a:xfrm>
            <a:off x="661988" y="5232400"/>
            <a:ext cx="7777162" cy="954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 eaLnBrk="1" hangingPunct="1">
              <a:buFontTx/>
              <a:buAutoNum type="arabicPeriod"/>
              <a:defRPr/>
            </a:pPr>
            <a:r>
              <a:rPr lang="en-US" sz="1400" dirty="0" smtClean="0"/>
              <a:t>Chen, M. Y. 1997. Acoustic correlates of English and French nasalized vowels. </a:t>
            </a:r>
            <a:r>
              <a:rPr lang="en-US" sz="1400" i="1" dirty="0" smtClean="0"/>
              <a:t>J. </a:t>
            </a:r>
            <a:r>
              <a:rPr lang="en-US" sz="1400" i="1" dirty="0" err="1" smtClean="0"/>
              <a:t>Acoust</a:t>
            </a:r>
            <a:r>
              <a:rPr lang="en-US" sz="1400" i="1" dirty="0" smtClean="0"/>
              <a:t>. Soc. Am</a:t>
            </a:r>
            <a:r>
              <a:rPr lang="en-US" sz="1400" dirty="0" smtClean="0"/>
              <a:t>. 102, 2360-2370. </a:t>
            </a:r>
          </a:p>
          <a:p>
            <a:pPr eaLnBrk="1" hangingPunct="1">
              <a:defRPr/>
            </a:pPr>
            <a:r>
              <a:rPr lang="en-US" sz="1400" dirty="0" smtClean="0">
                <a:latin typeface="Calibri" charset="0"/>
                <a:cs typeface="Calibri" charset="0"/>
              </a:rPr>
              <a:t>2. </a:t>
            </a:r>
            <a:r>
              <a:rPr lang="en-US" sz="1400" dirty="0" err="1" smtClean="0"/>
              <a:t>Beddor</a:t>
            </a:r>
            <a:r>
              <a:rPr lang="en-US" sz="1400" dirty="0" smtClean="0"/>
              <a:t>, P.S. 2015. The relation between language users’ perception and production repertoires. </a:t>
            </a:r>
            <a:r>
              <a:rPr lang="en-US" sz="1400" i="1" dirty="0" smtClean="0"/>
              <a:t>Proceedings of the 18th International Congress of Phonetic Sciences</a:t>
            </a:r>
            <a:r>
              <a:rPr lang="en-US" sz="1400" dirty="0" smtClean="0"/>
              <a:t>, Glasgow, UK </a:t>
            </a:r>
          </a:p>
        </p:txBody>
      </p:sp>
      <p:sp>
        <p:nvSpPr>
          <p:cNvPr id="3" name="TextBox 2"/>
          <p:cNvSpPr txBox="1"/>
          <p:nvPr/>
        </p:nvSpPr>
        <p:spPr bwMode="auto">
          <a:xfrm>
            <a:off x="395536" y="3717032"/>
            <a:ext cx="8064896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d.h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.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mit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zunehmender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Nasalisierung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wird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(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A1/P0)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oder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A1 (dB) 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– P0 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(dB)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kleiner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(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Chen, 1997</a:t>
            </a:r>
            <a:r>
              <a:rPr lang="en-US" baseline="30000" dirty="0">
                <a:latin typeface="Calibri" pitchFamily="-89" charset="0"/>
                <a:ea typeface="Calibri" pitchFamily="-89" charset="0"/>
                <a:cs typeface="Calibri" pitchFamily="-89" charset="0"/>
              </a:rPr>
              <a:t>1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; </a:t>
            </a:r>
            <a:r>
              <a:rPr lang="en-US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Beddor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, 2015</a:t>
            </a:r>
            <a:r>
              <a:rPr lang="en-US" baseline="30000" dirty="0">
                <a:latin typeface="Calibri" pitchFamily="-89" charset="0"/>
                <a:ea typeface="Calibri" pitchFamily="-89" charset="0"/>
                <a:cs typeface="Calibri" pitchFamily="-89" charset="0"/>
              </a:rPr>
              <a:t>2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)</a:t>
            </a:r>
          </a:p>
          <a:p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/>
          <p:cNvPicPr>
            <a:picLocks noChangeAspect="1"/>
          </p:cNvPicPr>
          <p:nvPr/>
        </p:nvPicPr>
        <p:blipFill>
          <a:blip r:embed="rId2"/>
          <a:srcRect l="10959" t="8263" r="48473" b="55386"/>
          <a:stretch>
            <a:fillRect/>
          </a:stretch>
        </p:blipFill>
        <p:spPr bwMode="auto">
          <a:xfrm>
            <a:off x="1219200" y="1066800"/>
            <a:ext cx="2667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7"/>
          <p:cNvPicPr>
            <a:picLocks noChangeAspect="1"/>
          </p:cNvPicPr>
          <p:nvPr/>
        </p:nvPicPr>
        <p:blipFill>
          <a:blip r:embed="rId2"/>
          <a:srcRect l="10959" t="51222" r="48473" b="12427"/>
          <a:stretch>
            <a:fillRect/>
          </a:stretch>
        </p:blipFill>
        <p:spPr bwMode="auto">
          <a:xfrm>
            <a:off x="1295400" y="2971800"/>
            <a:ext cx="2667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TextBox 7"/>
          <p:cNvSpPr txBox="1">
            <a:spLocks noChangeArrowheads="1"/>
          </p:cNvSpPr>
          <p:nvPr/>
        </p:nvSpPr>
        <p:spPr bwMode="auto">
          <a:xfrm>
            <a:off x="323528" y="5013176"/>
            <a:ext cx="35052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bet </a:t>
            </a:r>
            <a:r>
              <a:rPr lang="en-GB" dirty="0">
                <a:latin typeface="Calibri" pitchFamily="-89" charset="0"/>
                <a:ea typeface="Calibri" pitchFamily="-89" charset="0"/>
                <a:cs typeface="Calibri" pitchFamily="-89" charset="0"/>
              </a:rPr>
              <a:t>(◻︎) </a:t>
            </a:r>
            <a:r>
              <a:rPr lang="en-GB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bent (</a:t>
            </a:r>
            <a:r>
              <a:rPr lang="en-GB" dirty="0">
                <a:latin typeface="Calibri" pitchFamily="-89" charset="0"/>
                <a:ea typeface="Calibri" pitchFamily="-89" charset="0"/>
                <a:cs typeface="Calibri" pitchFamily="-89" charset="0"/>
              </a:rPr>
              <a:t>•). </a:t>
            </a:r>
            <a:r>
              <a:rPr lang="en-GB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Kleinere</a:t>
            </a:r>
            <a:r>
              <a:rPr lang="en-GB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A1-P0 = </a:t>
            </a:r>
            <a:r>
              <a:rPr lang="en-GB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mehr</a:t>
            </a:r>
            <a:r>
              <a:rPr lang="en-GB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GB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Koartikulation</a:t>
            </a:r>
            <a:endParaRPr lang="en-GB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-2315" y="1124744"/>
            <a:ext cx="1979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-111" charset="0"/>
                <a:ea typeface="Calibri" pitchFamily="-111" charset="0"/>
                <a:cs typeface="Calibri" pitchFamily="-111" charset="0"/>
              </a:rPr>
              <a:t>Koartikulation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-111" charset="0"/>
              <a:ea typeface="Calibri" pitchFamily="-111" charset="0"/>
              <a:cs typeface="Calibri" pitchFamily="-111" charset="0"/>
            </a:endParaRPr>
          </a:p>
        </p:txBody>
      </p:sp>
      <p:sp>
        <p:nvSpPr>
          <p:cNvPr id="21513" name="TextBox 11"/>
          <p:cNvSpPr txBox="1">
            <a:spLocks noChangeArrowheads="1"/>
          </p:cNvSpPr>
          <p:nvPr/>
        </p:nvSpPr>
        <p:spPr bwMode="auto">
          <a:xfrm>
            <a:off x="304800" y="1828800"/>
            <a:ext cx="8027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 smtClean="0">
                <a:solidFill>
                  <a:srgbClr val="595959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stark</a:t>
            </a:r>
            <a:endParaRPr lang="en-GB" dirty="0">
              <a:solidFill>
                <a:srgbClr val="595959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1514" name="TextBox 12"/>
          <p:cNvSpPr txBox="1">
            <a:spLocks noChangeArrowheads="1"/>
          </p:cNvSpPr>
          <p:nvPr/>
        </p:nvSpPr>
        <p:spPr bwMode="auto">
          <a:xfrm>
            <a:off x="381000" y="3581400"/>
            <a:ext cx="12561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 err="1" smtClean="0">
                <a:solidFill>
                  <a:srgbClr val="595959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schwach</a:t>
            </a:r>
            <a:endParaRPr lang="en-GB" dirty="0">
              <a:solidFill>
                <a:srgbClr val="595959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495800" y="838200"/>
            <a:ext cx="4756720" cy="5543728"/>
            <a:chOff x="4495800" y="838200"/>
            <a:chExt cx="4756720" cy="5543728"/>
          </a:xfrm>
        </p:grpSpPr>
        <p:pic>
          <p:nvPicPr>
            <p:cNvPr id="21507" name="Picture 5"/>
            <p:cNvPicPr>
              <a:picLocks noChangeAspect="1"/>
            </p:cNvPicPr>
            <p:nvPr/>
          </p:nvPicPr>
          <p:blipFill>
            <a:blip r:embed="rId2"/>
            <a:srcRect l="50369" t="51222" r="6850" b="12427"/>
            <a:stretch>
              <a:fillRect/>
            </a:stretch>
          </p:blipFill>
          <p:spPr bwMode="auto">
            <a:xfrm>
              <a:off x="4495800" y="3048000"/>
              <a:ext cx="2813050" cy="198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08" name="Picture 6"/>
            <p:cNvPicPr>
              <a:picLocks noChangeAspect="1"/>
            </p:cNvPicPr>
            <p:nvPr/>
          </p:nvPicPr>
          <p:blipFill>
            <a:blip r:embed="rId2"/>
            <a:srcRect l="51527" t="8263" r="6850" b="55386"/>
            <a:stretch>
              <a:fillRect/>
            </a:stretch>
          </p:blipFill>
          <p:spPr bwMode="auto">
            <a:xfrm>
              <a:off x="4648200" y="1066800"/>
              <a:ext cx="2736850" cy="198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10" name="TextBox 5"/>
            <p:cNvSpPr txBox="1">
              <a:spLocks noChangeArrowheads="1"/>
            </p:cNvSpPr>
            <p:nvPr/>
          </p:nvSpPr>
          <p:spPr bwMode="auto">
            <a:xfrm>
              <a:off x="4724400" y="5181600"/>
              <a:ext cx="3736032" cy="1200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GB" dirty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Fixation on bent </a:t>
              </a:r>
              <a:r>
                <a:rPr lang="en-GB" dirty="0" err="1">
                  <a:latin typeface="Calibri" pitchFamily="-89" charset="0"/>
                  <a:ea typeface="Calibri" pitchFamily="-89" charset="0"/>
                  <a:cs typeface="Calibri" pitchFamily="-89" charset="0"/>
                </a:rPr>
                <a:t>vs</a:t>
              </a:r>
              <a:r>
                <a:rPr lang="en-GB" dirty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 bet when /n/ </a:t>
              </a:r>
              <a:r>
                <a:rPr lang="en-GB" dirty="0" err="1" smtClean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getilgt</a:t>
              </a:r>
              <a:r>
                <a:rPr lang="en-GB" dirty="0" smtClean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 </a:t>
              </a:r>
              <a:r>
                <a:rPr lang="en-GB" dirty="0" err="1" smtClean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wurde</a:t>
              </a:r>
              <a:r>
                <a:rPr lang="en-GB" dirty="0" smtClean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 (</a:t>
              </a:r>
              <a:r>
                <a:rPr lang="en-GB" dirty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+) </a:t>
              </a:r>
              <a:r>
                <a:rPr lang="en-GB" dirty="0" err="1" smtClean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oder</a:t>
              </a:r>
              <a:r>
                <a:rPr lang="en-GB" dirty="0" smtClean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 </a:t>
              </a:r>
              <a:r>
                <a:rPr lang="en-GB" dirty="0" err="1" smtClean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nicht</a:t>
              </a:r>
              <a:r>
                <a:rPr lang="en-GB" dirty="0" smtClean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(</a:t>
              </a:r>
              <a:r>
                <a:rPr lang="en-GB" dirty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•). </a:t>
              </a:r>
            </a:p>
          </p:txBody>
        </p:sp>
        <p:sp>
          <p:nvSpPr>
            <p:cNvPr id="14" name="TextBox 13"/>
            <p:cNvSpPr txBox="1"/>
            <p:nvPr/>
          </p:nvSpPr>
          <p:spPr bwMode="auto">
            <a:xfrm>
              <a:off x="7467600" y="838200"/>
              <a:ext cx="16764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-111" charset="0"/>
                  <a:ea typeface="Calibri" pitchFamily="-111" charset="0"/>
                  <a:cs typeface="Calibri" pitchFamily="-111" charset="0"/>
                </a:rPr>
                <a:t>Fixation </a:t>
              </a:r>
              <a:r>
                <a:rPr lang="en-GB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-111" charset="0"/>
                  <a:ea typeface="Calibri" pitchFamily="-111" charset="0"/>
                  <a:cs typeface="Calibri" pitchFamily="-111" charset="0"/>
                </a:rPr>
                <a:t>auf </a:t>
              </a:r>
              <a:r>
                <a:rPr lang="en-GB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-111" charset="0"/>
                  <a:ea typeface="Calibri" pitchFamily="-111" charset="0"/>
                  <a:cs typeface="Calibri" pitchFamily="-111" charset="0"/>
                </a:rPr>
                <a:t>bent?</a:t>
              </a:r>
            </a:p>
          </p:txBody>
        </p:sp>
        <p:sp>
          <p:nvSpPr>
            <p:cNvPr id="21516" name="TextBox 14"/>
            <p:cNvSpPr txBox="1">
              <a:spLocks noChangeArrowheads="1"/>
            </p:cNvSpPr>
            <p:nvPr/>
          </p:nvSpPr>
          <p:spPr bwMode="auto">
            <a:xfrm>
              <a:off x="7467600" y="1676400"/>
              <a:ext cx="16764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GB" dirty="0" smtClean="0">
                  <a:solidFill>
                    <a:srgbClr val="595959"/>
                  </a:solidFill>
                  <a:latin typeface="Calibri" pitchFamily="-89" charset="0"/>
                  <a:ea typeface="Calibri" pitchFamily="-89" charset="0"/>
                  <a:cs typeface="Calibri" pitchFamily="-89" charset="0"/>
                </a:rPr>
                <a:t>in </a:t>
              </a:r>
              <a:r>
                <a:rPr lang="en-GB" dirty="0" err="1" smtClean="0">
                  <a:solidFill>
                    <a:srgbClr val="595959"/>
                  </a:solidFill>
                  <a:latin typeface="Calibri" pitchFamily="-89" charset="0"/>
                  <a:ea typeface="Calibri" pitchFamily="-89" charset="0"/>
                  <a:cs typeface="Calibri" pitchFamily="-89" charset="0"/>
                </a:rPr>
                <a:t>beiden</a:t>
              </a:r>
              <a:r>
                <a:rPr lang="en-GB" dirty="0" smtClean="0">
                  <a:solidFill>
                    <a:srgbClr val="595959"/>
                  </a:solidFill>
                  <a:latin typeface="Calibri" pitchFamily="-89" charset="0"/>
                  <a:ea typeface="Calibri" pitchFamily="-89" charset="0"/>
                  <a:cs typeface="Calibri" pitchFamily="-89" charset="0"/>
                </a:rPr>
                <a:t> </a:t>
              </a:r>
              <a:r>
                <a:rPr lang="en-GB" dirty="0" err="1" smtClean="0">
                  <a:solidFill>
                    <a:srgbClr val="595959"/>
                  </a:solidFill>
                  <a:latin typeface="Calibri" pitchFamily="-89" charset="0"/>
                  <a:ea typeface="Calibri" pitchFamily="-89" charset="0"/>
                  <a:cs typeface="Calibri" pitchFamily="-89" charset="0"/>
                </a:rPr>
                <a:t>F</a:t>
              </a:r>
              <a:r>
                <a:rPr lang="en-GB" dirty="0" err="1" smtClean="0">
                  <a:solidFill>
                    <a:srgbClr val="595959"/>
                  </a:solidFill>
                  <a:latin typeface="Calibri" pitchFamily="-89" charset="0"/>
                  <a:ea typeface="Calibri" pitchFamily="-89" charset="0"/>
                  <a:cs typeface="Calibri" pitchFamily="-89" charset="0"/>
                </a:rPr>
                <a:t>ällen</a:t>
              </a:r>
              <a:endParaRPr lang="en-GB" dirty="0">
                <a:solidFill>
                  <a:srgbClr val="595959"/>
                </a:solidFill>
                <a:latin typeface="Calibri" pitchFamily="-89" charset="0"/>
                <a:ea typeface="Calibri" pitchFamily="-89" charset="0"/>
                <a:cs typeface="Calibri" pitchFamily="-89" charset="0"/>
              </a:endParaRPr>
            </a:p>
          </p:txBody>
        </p:sp>
        <p:sp>
          <p:nvSpPr>
            <p:cNvPr id="21517" name="TextBox 15"/>
            <p:cNvSpPr txBox="1">
              <a:spLocks noChangeArrowheads="1"/>
            </p:cNvSpPr>
            <p:nvPr/>
          </p:nvSpPr>
          <p:spPr bwMode="auto">
            <a:xfrm>
              <a:off x="7236296" y="3352800"/>
              <a:ext cx="2016224" cy="1200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GB" dirty="0" err="1" smtClean="0">
                  <a:solidFill>
                    <a:srgbClr val="595959"/>
                  </a:solidFill>
                  <a:latin typeface="Calibri" pitchFamily="-89" charset="0"/>
                  <a:ea typeface="Calibri" pitchFamily="-89" charset="0"/>
                  <a:cs typeface="Calibri" pitchFamily="-89" charset="0"/>
                </a:rPr>
                <a:t>nur</a:t>
              </a:r>
              <a:r>
                <a:rPr lang="en-GB" dirty="0" smtClean="0">
                  <a:solidFill>
                    <a:srgbClr val="595959"/>
                  </a:solidFill>
                  <a:latin typeface="Calibri" pitchFamily="-89" charset="0"/>
                  <a:ea typeface="Calibri" pitchFamily="-89" charset="0"/>
                  <a:cs typeface="Calibri" pitchFamily="-89" charset="0"/>
                </a:rPr>
                <a:t> </a:t>
              </a:r>
              <a:r>
                <a:rPr lang="en-GB" dirty="0" err="1" smtClean="0">
                  <a:solidFill>
                    <a:srgbClr val="595959"/>
                  </a:solidFill>
                  <a:latin typeface="Calibri" pitchFamily="-89" charset="0"/>
                  <a:ea typeface="Calibri" pitchFamily="-89" charset="0"/>
                  <a:cs typeface="Calibri" pitchFamily="-89" charset="0"/>
                </a:rPr>
                <a:t>wenn</a:t>
              </a:r>
              <a:r>
                <a:rPr lang="en-GB" dirty="0" smtClean="0">
                  <a:solidFill>
                    <a:srgbClr val="595959"/>
                  </a:solidFill>
                  <a:latin typeface="Calibri" pitchFamily="-89" charset="0"/>
                  <a:ea typeface="Calibri" pitchFamily="-89" charset="0"/>
                  <a:cs typeface="Calibri" pitchFamily="-89" charset="0"/>
                </a:rPr>
                <a:t> /n/ </a:t>
              </a:r>
              <a:r>
                <a:rPr lang="en-GB" dirty="0" err="1" smtClean="0">
                  <a:solidFill>
                    <a:srgbClr val="595959"/>
                  </a:solidFill>
                  <a:latin typeface="Calibri" pitchFamily="-89" charset="0"/>
                  <a:ea typeface="Calibri" pitchFamily="-89" charset="0"/>
                  <a:cs typeface="Calibri" pitchFamily="-89" charset="0"/>
                </a:rPr>
                <a:t>vorhanden</a:t>
              </a:r>
              <a:r>
                <a:rPr lang="en-GB" dirty="0" smtClean="0">
                  <a:solidFill>
                    <a:srgbClr val="595959"/>
                  </a:solidFill>
                  <a:latin typeface="Calibri" pitchFamily="-89" charset="0"/>
                  <a:ea typeface="Calibri" pitchFamily="-89" charset="0"/>
                  <a:cs typeface="Calibri" pitchFamily="-89" charset="0"/>
                </a:rPr>
                <a:t> war</a:t>
              </a:r>
              <a:endParaRPr lang="en-GB" dirty="0">
                <a:solidFill>
                  <a:srgbClr val="595959"/>
                </a:solidFill>
                <a:latin typeface="Calibri" pitchFamily="-89" charset="0"/>
                <a:ea typeface="Calibri" pitchFamily="-89" charset="0"/>
                <a:cs typeface="Calibri" pitchFamily="-89" charset="0"/>
              </a:endParaRPr>
            </a:p>
          </p:txBody>
        </p:sp>
      </p:grpSp>
      <p:sp>
        <p:nvSpPr>
          <p:cNvPr id="21518" name="TextBox 16"/>
          <p:cNvSpPr txBox="1">
            <a:spLocks noChangeArrowheads="1"/>
          </p:cNvSpPr>
          <p:nvPr/>
        </p:nvSpPr>
        <p:spPr bwMode="auto">
          <a:xfrm>
            <a:off x="3886200" y="17526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 pitchFamily="-89" charset="0"/>
                <a:ea typeface="Calibri" pitchFamily="-89" charset="0"/>
                <a:cs typeface="Calibri" pitchFamily="-89" charset="0"/>
              </a:rPr>
              <a:t>E07</a:t>
            </a:r>
          </a:p>
        </p:txBody>
      </p:sp>
      <p:sp>
        <p:nvSpPr>
          <p:cNvPr id="21519" name="TextBox 17"/>
          <p:cNvSpPr txBox="1">
            <a:spLocks noChangeArrowheads="1"/>
          </p:cNvSpPr>
          <p:nvPr/>
        </p:nvSpPr>
        <p:spPr bwMode="auto">
          <a:xfrm>
            <a:off x="3962400" y="37338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 pitchFamily="-89" charset="0"/>
                <a:ea typeface="Calibri" pitchFamily="-89" charset="0"/>
                <a:cs typeface="Calibri" pitchFamily="-89" charset="0"/>
              </a:rPr>
              <a:t>E02</a:t>
            </a:r>
          </a:p>
        </p:txBody>
      </p:sp>
      <p:sp>
        <p:nvSpPr>
          <p:cNvPr id="19" name="Rectangle 1"/>
          <p:cNvSpPr>
            <a:spLocks/>
          </p:cNvSpPr>
          <p:nvPr/>
        </p:nvSpPr>
        <p:spPr bwMode="auto">
          <a:xfrm>
            <a:off x="0" y="0"/>
            <a:ext cx="9144000" cy="5486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40639" bIns="0"/>
          <a:lstStyle/>
          <a:p>
            <a:pPr>
              <a:defRPr/>
            </a:pPr>
            <a:r>
              <a:rPr lang="en-US" dirty="0" err="1" smtClean="0">
                <a:latin typeface="Calibri"/>
                <a:cs typeface="Calibri"/>
              </a:rPr>
              <a:t>Beziehung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zwischen</a:t>
            </a:r>
            <a:r>
              <a:rPr lang="en-US" dirty="0" smtClean="0">
                <a:latin typeface="Calibri"/>
                <a:cs typeface="Calibri"/>
              </a:rPr>
              <a:t> der </a:t>
            </a:r>
            <a:r>
              <a:rPr lang="en-US" dirty="0" err="1" smtClean="0">
                <a:latin typeface="Calibri"/>
                <a:cs typeface="Calibri"/>
              </a:rPr>
              <a:t>Produktion</a:t>
            </a:r>
            <a:r>
              <a:rPr lang="en-US" dirty="0" smtClean="0">
                <a:latin typeface="Calibri"/>
                <a:cs typeface="Calibri"/>
              </a:rPr>
              <a:t> und </a:t>
            </a:r>
            <a:r>
              <a:rPr lang="en-US" dirty="0" err="1" smtClean="0">
                <a:latin typeface="Calibri"/>
                <a:cs typeface="Calibri"/>
              </a:rPr>
              <a:t>Perzeption</a:t>
            </a:r>
            <a:r>
              <a:rPr lang="en-US" dirty="0" smtClean="0">
                <a:latin typeface="Calibri"/>
                <a:cs typeface="Calibri"/>
              </a:rPr>
              <a:t> der </a:t>
            </a:r>
            <a:r>
              <a:rPr lang="en-US" dirty="0" err="1" smtClean="0">
                <a:latin typeface="Calibri"/>
                <a:cs typeface="Calibri"/>
              </a:rPr>
              <a:t>Koartikulation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1521" name="TextBox 19"/>
          <p:cNvSpPr txBox="1">
            <a:spLocks noChangeArrowheads="1"/>
          </p:cNvSpPr>
          <p:nvPr/>
        </p:nvSpPr>
        <p:spPr bwMode="auto">
          <a:xfrm>
            <a:off x="2133600" y="762000"/>
            <a:ext cx="15743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Produktion</a:t>
            </a:r>
            <a:endParaRPr lang="en-GB" dirty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1522" name="TextBox 20"/>
          <p:cNvSpPr txBox="1">
            <a:spLocks noChangeArrowheads="1"/>
          </p:cNvSpPr>
          <p:nvPr/>
        </p:nvSpPr>
        <p:spPr bwMode="auto">
          <a:xfrm>
            <a:off x="5029200" y="762000"/>
            <a:ext cx="15382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Perzeption</a:t>
            </a:r>
            <a:endParaRPr lang="en-GB" dirty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1523" name="TextBox 20"/>
          <p:cNvSpPr txBox="1">
            <a:spLocks noChangeArrowheads="1"/>
          </p:cNvSpPr>
          <p:nvPr/>
        </p:nvSpPr>
        <p:spPr bwMode="auto">
          <a:xfrm rot="-5400000">
            <a:off x="304800" y="2819400"/>
            <a:ext cx="1031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 pitchFamily="-89" charset="0"/>
                <a:ea typeface="Calibri" pitchFamily="-89" charset="0"/>
                <a:cs typeface="Calibri" pitchFamily="-89" charset="0"/>
              </a:rPr>
              <a:t>A1-P0</a:t>
            </a:r>
            <a:r>
              <a:rPr lang="en-GB" baseline="30000">
                <a:latin typeface="Calibri" pitchFamily="-89" charset="0"/>
                <a:ea typeface="Calibri" pitchFamily="-89" charset="0"/>
                <a:cs typeface="Calibri" pitchFamily="-89" charset="0"/>
              </a:rPr>
              <a:t>1</a:t>
            </a:r>
          </a:p>
        </p:txBody>
      </p:sp>
      <p:sp>
        <p:nvSpPr>
          <p:cNvPr id="21524" name="TextBox 21"/>
          <p:cNvSpPr txBox="1">
            <a:spLocks noChangeArrowheads="1"/>
          </p:cNvSpPr>
          <p:nvPr/>
        </p:nvSpPr>
        <p:spPr bwMode="auto">
          <a:xfrm>
            <a:off x="0" y="6519863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1600">
                <a:latin typeface="Calibri" pitchFamily="-89" charset="0"/>
                <a:ea typeface="Calibri" pitchFamily="-89" charset="0"/>
                <a:cs typeface="Calibri" pitchFamily="-89" charset="0"/>
              </a:rPr>
              <a:t>A1-P0: </a:t>
            </a:r>
            <a:r>
              <a:rPr lang="en-US" sz="1600">
                <a:latin typeface="Calibri" pitchFamily="-89" charset="0"/>
                <a:ea typeface="Calibri" pitchFamily="-89" charset="0"/>
                <a:cs typeface="Calibri" pitchFamily="-89" charset="0"/>
              </a:rPr>
              <a:t>Amplitude of F1 - Amplitude of low frequency nasal formant (Chen, 1997, </a:t>
            </a:r>
            <a:r>
              <a:rPr lang="en-US" sz="1600" i="1">
                <a:latin typeface="Calibri" pitchFamily="-89" charset="0"/>
                <a:ea typeface="Calibri" pitchFamily="-89" charset="0"/>
                <a:cs typeface="Calibri" pitchFamily="-89" charset="0"/>
              </a:rPr>
              <a:t>JASA, </a:t>
            </a:r>
            <a:r>
              <a:rPr lang="en-US" sz="1600">
                <a:latin typeface="Calibri" pitchFamily="-89" charset="0"/>
                <a:ea typeface="Calibri" pitchFamily="-89" charset="0"/>
                <a:cs typeface="Calibri" pitchFamily="-89" charset="0"/>
              </a:rPr>
              <a:t>102, 2360-2370).</a:t>
            </a:r>
            <a:endParaRPr lang="en-GB" sz="160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635896" y="476672"/>
            <a:ext cx="15260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2 Sprecher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531" y="1772816"/>
            <a:ext cx="5112568" cy="451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Box 7"/>
          <p:cNvSpPr txBox="1">
            <a:spLocks noChangeArrowheads="1"/>
          </p:cNvSpPr>
          <p:nvPr/>
        </p:nvSpPr>
        <p:spPr bwMode="auto">
          <a:xfrm>
            <a:off x="5149883" y="4581129"/>
            <a:ext cx="1945704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2. </a:t>
            </a:r>
            <a:r>
              <a:rPr lang="en-GB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Kaum</a:t>
            </a:r>
            <a:r>
              <a:rPr lang="en-GB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GB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Teilnehmer</a:t>
            </a:r>
            <a:r>
              <a:rPr lang="en-GB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GB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hier</a:t>
            </a:r>
            <a:endParaRPr lang="en-GB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2534" name="TextBox 8"/>
          <p:cNvSpPr txBox="1">
            <a:spLocks noChangeArrowheads="1"/>
          </p:cNvSpPr>
          <p:nvPr/>
        </p:nvSpPr>
        <p:spPr bwMode="auto">
          <a:xfrm>
            <a:off x="2773619" y="1988841"/>
            <a:ext cx="1766664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1. </a:t>
            </a:r>
            <a:r>
              <a:rPr lang="en-GB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Einige</a:t>
            </a:r>
            <a:r>
              <a:rPr lang="en-GB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GB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Teilnehmer</a:t>
            </a:r>
            <a:r>
              <a:rPr lang="en-GB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GB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hier</a:t>
            </a:r>
            <a:endParaRPr lang="en-GB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8" name="Rectangle 1"/>
          <p:cNvSpPr>
            <a:spLocks/>
          </p:cNvSpPr>
          <p:nvPr/>
        </p:nvSpPr>
        <p:spPr bwMode="auto">
          <a:xfrm>
            <a:off x="222093" y="0"/>
            <a:ext cx="8892480" cy="4766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40639" bIns="0"/>
          <a:lstStyle/>
          <a:p>
            <a:pPr>
              <a:defRPr/>
            </a:pPr>
            <a:r>
              <a:rPr lang="en-US" dirty="0" err="1" smtClean="0">
                <a:latin typeface="Calibri"/>
                <a:cs typeface="Calibri"/>
              </a:rPr>
              <a:t>Lautwandel</a:t>
            </a:r>
            <a:r>
              <a:rPr lang="en-US" dirty="0" smtClean="0">
                <a:latin typeface="Calibri"/>
                <a:cs typeface="Calibri"/>
              </a:rPr>
              <a:t>, </a:t>
            </a:r>
            <a:r>
              <a:rPr lang="en-US" dirty="0" err="1" smtClean="0">
                <a:latin typeface="Calibri"/>
                <a:cs typeface="Calibri"/>
              </a:rPr>
              <a:t>Koartikulation</a:t>
            </a:r>
            <a:r>
              <a:rPr lang="en-US" dirty="0" smtClean="0">
                <a:latin typeface="Calibri"/>
                <a:cs typeface="Calibri"/>
              </a:rPr>
              <a:t> in der </a:t>
            </a:r>
            <a:r>
              <a:rPr lang="en-US" dirty="0" err="1" smtClean="0">
                <a:latin typeface="Calibri"/>
                <a:cs typeface="Calibri"/>
              </a:rPr>
              <a:t>Sprachperzeption</a:t>
            </a:r>
            <a:r>
              <a:rPr lang="en-US" dirty="0" smtClean="0">
                <a:latin typeface="Calibri"/>
                <a:cs typeface="Calibri"/>
              </a:rPr>
              <a:t> und -</a:t>
            </a:r>
            <a:r>
              <a:rPr lang="en-US" dirty="0" err="1" smtClean="0">
                <a:latin typeface="Calibri"/>
                <a:cs typeface="Calibri"/>
              </a:rPr>
              <a:t>Produktion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12328" y="3068961"/>
            <a:ext cx="2736304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Wichtigkeit der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Vokalnasalisierung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in der Perzeption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1837515" y="6165305"/>
            <a:ext cx="637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St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ärke der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Vokalnasalisierung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in der Produktion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32379" y="548680"/>
            <a:ext cx="91440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Es gibt Teilnehmer, die sehr stark auf die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Nasalisierung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im Vokal reagierten, auch wenn sie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Vokalnasalisierung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selber kaum produzieren = 1.  Aber kaum Teilnehmer in der anderen Richtung = 2.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3203848" y="3284984"/>
            <a:ext cx="35989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Die Mehrheit = wie E07</a:t>
            </a:r>
          </a:p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und E02 in der letzten Folie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30253" y="404664"/>
            <a:ext cx="8569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a. N in VN ist </a:t>
            </a:r>
            <a:r>
              <a:rPr lang="de-DE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salient</a:t>
            </a:r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, V beschränkt </a:t>
            </a:r>
            <a:r>
              <a:rPr lang="de-DE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nasalisiert</a:t>
            </a:r>
            <a:endParaRPr lang="de-DE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0" y="1905000"/>
            <a:ext cx="8713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b. Die Stärke von N </a:t>
            </a:r>
            <a:r>
              <a:rPr lang="de-DE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ko</a:t>
            </a:r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-variiert mit Ṽ in der Produktion.  </a:t>
            </a:r>
            <a:endParaRPr lang="de-DE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8436" name="TextBox 6"/>
          <p:cNvSpPr txBox="1">
            <a:spLocks noChangeArrowheads="1"/>
          </p:cNvSpPr>
          <p:nvPr/>
        </p:nvSpPr>
        <p:spPr bwMode="auto">
          <a:xfrm>
            <a:off x="0" y="3810000"/>
            <a:ext cx="899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c. Schwaches N in der Produktion und Phonologisierung Richtung Ṽ. </a:t>
            </a:r>
            <a:endParaRPr lang="de-DE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0"/>
            <a:ext cx="7624762" cy="461963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Die Evolution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der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Phonologisierung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im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Modell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von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Beddor</a:t>
            </a:r>
            <a:endParaRPr lang="en-US" dirty="0"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0" y="54102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3366FF"/>
                </a:solidFill>
                <a:latin typeface="Calibri"/>
                <a:cs typeface="Calibri"/>
              </a:rPr>
              <a:t>d. Beziehung zwischen </a:t>
            </a:r>
            <a:r>
              <a:rPr lang="de-DE" dirty="0" err="1" smtClean="0">
                <a:solidFill>
                  <a:srgbClr val="3366FF"/>
                </a:solidFill>
                <a:latin typeface="Calibri"/>
                <a:cs typeface="Calibri"/>
              </a:rPr>
              <a:t>Koartikulation</a:t>
            </a:r>
            <a:r>
              <a:rPr lang="de-DE" dirty="0" smtClean="0">
                <a:solidFill>
                  <a:srgbClr val="3366FF"/>
                </a:solidFill>
                <a:latin typeface="Calibri"/>
                <a:cs typeface="Calibri"/>
              </a:rPr>
              <a:t> in der </a:t>
            </a:r>
            <a:r>
              <a:rPr lang="de-DE" dirty="0" err="1" smtClean="0">
                <a:solidFill>
                  <a:srgbClr val="3366FF"/>
                </a:solidFill>
                <a:latin typeface="Calibri"/>
                <a:cs typeface="Calibri"/>
              </a:rPr>
              <a:t>Perzeption</a:t>
            </a:r>
            <a:r>
              <a:rPr lang="de-DE" dirty="0" smtClean="0">
                <a:solidFill>
                  <a:srgbClr val="3366FF"/>
                </a:solidFill>
                <a:latin typeface="Calibri"/>
                <a:cs typeface="Calibri"/>
              </a:rPr>
              <a:t> und Produktion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0" y="5867400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Wie genau wird der perzeptive Effekt in (c) auf die Sprachproduktion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übertragen?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0" y="764704"/>
            <a:ext cx="86764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 pitchFamily="-89" charset="0"/>
                <a:ea typeface="Calibri" pitchFamily="-89" charset="0"/>
                <a:cs typeface="Calibri" pitchFamily="-89" charset="0"/>
              </a:rPr>
              <a:t>Hörer kompensieren für die </a:t>
            </a:r>
            <a:r>
              <a:rPr lang="de-DE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Koartikulation</a:t>
            </a:r>
            <a:r>
              <a:rPr lang="de-DE" dirty="0">
                <a:latin typeface="Calibri" pitchFamily="-89" charset="0"/>
                <a:ea typeface="Calibri" pitchFamily="-89" charset="0"/>
                <a:cs typeface="Calibri" pitchFamily="-89" charset="0"/>
              </a:rPr>
              <a:t> (C4C: </a:t>
            </a:r>
            <a:r>
              <a:rPr lang="de-DE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compensation</a:t>
            </a:r>
            <a:r>
              <a:rPr lang="de-DE" dirty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for</a:t>
            </a:r>
            <a:r>
              <a:rPr lang="de-DE" dirty="0">
                <a:latin typeface="Calibri" pitchFamily="-89" charset="0"/>
                <a:ea typeface="Calibri" pitchFamily="-89" charset="0"/>
                <a:cs typeface="Calibri" pitchFamily="-89" charset="0"/>
              </a:rPr>
              <a:t> coarticulation</a:t>
            </a:r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). </a:t>
            </a:r>
            <a:r>
              <a:rPr lang="de-DE" dirty="0">
                <a:latin typeface="Calibri" pitchFamily="-89" charset="0"/>
                <a:ea typeface="Calibri" pitchFamily="-89" charset="0"/>
                <a:cs typeface="Calibri" pitchFamily="-89" charset="0"/>
              </a:rPr>
              <a:t>V-</a:t>
            </a:r>
            <a:r>
              <a:rPr lang="de-DE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Nasalisierung</a:t>
            </a:r>
            <a:r>
              <a:rPr lang="de-DE" dirty="0">
                <a:latin typeface="Calibri" pitchFamily="-89" charset="0"/>
                <a:ea typeface="Calibri" pitchFamily="-89" charset="0"/>
                <a:cs typeface="Calibri" pitchFamily="-89" charset="0"/>
              </a:rPr>
              <a:t> wird perzeptiv dem N zugeordnet – aber nur teilweise: etwas </a:t>
            </a:r>
            <a:r>
              <a:rPr lang="de-DE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Nasalisierung</a:t>
            </a:r>
            <a:r>
              <a:rPr lang="de-DE" dirty="0">
                <a:latin typeface="Calibri" pitchFamily="-89" charset="0"/>
                <a:ea typeface="Calibri" pitchFamily="-89" charset="0"/>
                <a:cs typeface="Calibri" pitchFamily="-89" charset="0"/>
              </a:rPr>
              <a:t> bleibt am V hängen</a:t>
            </a:r>
          </a:p>
          <a:p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107504" y="4221088"/>
            <a:ext cx="828092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 pitchFamily="-89" charset="0"/>
                <a:ea typeface="Calibri" pitchFamily="-89" charset="0"/>
                <a:cs typeface="Calibri" pitchFamily="-89" charset="0"/>
              </a:rPr>
              <a:t>Hörer </a:t>
            </a:r>
            <a:r>
              <a:rPr lang="de-DE" b="1" dirty="0">
                <a:latin typeface="Calibri" pitchFamily="-89" charset="0"/>
                <a:ea typeface="Calibri" pitchFamily="-89" charset="0"/>
                <a:cs typeface="Calibri" pitchFamily="-89" charset="0"/>
              </a:rPr>
              <a:t>schenken der </a:t>
            </a:r>
            <a:r>
              <a:rPr lang="de-DE" b="1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Vokalnasalisierung</a:t>
            </a:r>
            <a:r>
              <a:rPr lang="de-DE" b="1" dirty="0">
                <a:latin typeface="Calibri" pitchFamily="-89" charset="0"/>
                <a:ea typeface="Calibri" pitchFamily="-89" charset="0"/>
                <a:cs typeface="Calibri" pitchFamily="-89" charset="0"/>
              </a:rPr>
              <a:t> hohe Aufmerksamkeit; kaum </a:t>
            </a:r>
            <a:r>
              <a:rPr lang="de-DE" b="1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trading</a:t>
            </a:r>
            <a:r>
              <a:rPr lang="de-DE" b="1" dirty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b="1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relationship</a:t>
            </a:r>
            <a:r>
              <a:rPr lang="de-DE" b="1" dirty="0">
                <a:latin typeface="Calibri" pitchFamily="-89" charset="0"/>
                <a:ea typeface="Calibri" pitchFamily="-89" charset="0"/>
                <a:cs typeface="Calibri" pitchFamily="-89" charset="0"/>
              </a:rPr>
              <a:t>, keine C4C</a:t>
            </a:r>
            <a:r>
              <a:rPr lang="de-DE" dirty="0">
                <a:latin typeface="Calibri" pitchFamily="-89" charset="0"/>
                <a:ea typeface="Calibri" pitchFamily="-89" charset="0"/>
                <a:cs typeface="Calibri" pitchFamily="-89" charset="0"/>
              </a:rPr>
              <a:t>; N ist schwach eventuell kaum vorhanden in der Produktion = . Am. Engl. </a:t>
            </a:r>
            <a:r>
              <a:rPr lang="de-DE" i="1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r>
              <a:rPr lang="de-DE" i="1" dirty="0">
                <a:latin typeface="Calibri" pitchFamily="-89" charset="0"/>
                <a:ea typeface="Calibri" pitchFamily="-89" charset="0"/>
                <a:cs typeface="Calibri" pitchFamily="-89" charset="0"/>
              </a:rPr>
              <a:t>.</a:t>
            </a:r>
            <a:endParaRPr lang="de-DE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  <a:p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107504" y="2348880"/>
            <a:ext cx="8496944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 pitchFamily="-89" charset="0"/>
                <a:ea typeface="Calibri" pitchFamily="-89" charset="0"/>
                <a:cs typeface="Calibri" pitchFamily="-89" charset="0"/>
              </a:rPr>
              <a:t>Ein '</a:t>
            </a:r>
            <a:r>
              <a:rPr lang="de-DE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trading-relationhip</a:t>
            </a:r>
            <a:r>
              <a:rPr lang="de-DE" dirty="0">
                <a:latin typeface="Calibri" pitchFamily="-89" charset="0"/>
                <a:ea typeface="Calibri" pitchFamily="-89" charset="0"/>
                <a:cs typeface="Calibri" pitchFamily="-89" charset="0"/>
              </a:rPr>
              <a:t>' in der Perzeption: den Hörern ist es egal, ob die </a:t>
            </a:r>
            <a:r>
              <a:rPr lang="de-DE" dirty="0" err="1">
                <a:latin typeface="Calibri" pitchFamily="-89" charset="0"/>
                <a:ea typeface="Calibri" pitchFamily="-89" charset="0"/>
                <a:cs typeface="Calibri" pitchFamily="-89" charset="0"/>
              </a:rPr>
              <a:t>Nasalisierung</a:t>
            </a:r>
            <a:r>
              <a:rPr lang="de-DE" dirty="0">
                <a:latin typeface="Calibri" pitchFamily="-89" charset="0"/>
                <a:ea typeface="Calibri" pitchFamily="-89" charset="0"/>
                <a:cs typeface="Calibri" pitchFamily="-89" charset="0"/>
              </a:rPr>
              <a:t> dem V oder N zugeordnet wird (Am. Engl. </a:t>
            </a:r>
            <a:r>
              <a:rPr lang="de-DE" i="1" dirty="0">
                <a:latin typeface="Calibri" pitchFamily="-89" charset="0"/>
                <a:ea typeface="Calibri" pitchFamily="-89" charset="0"/>
                <a:cs typeface="Calibri" pitchFamily="-89" charset="0"/>
              </a:rPr>
              <a:t>send</a:t>
            </a:r>
            <a:r>
              <a:rPr lang="de-DE" dirty="0">
                <a:latin typeface="Calibri" pitchFamily="-89" charset="0"/>
                <a:ea typeface="Calibri" pitchFamily="-89" charset="0"/>
                <a:cs typeface="Calibri" pitchFamily="-89" charset="0"/>
              </a:rPr>
              <a:t>). 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9200" y="0"/>
            <a:ext cx="6096000" cy="461665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a.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Beschränkte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Koartikulation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, N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ist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stark, C4C</a:t>
            </a:r>
            <a:endParaRPr lang="en-US" dirty="0"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539552" y="548680"/>
            <a:ext cx="601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C4C (</a:t>
            </a:r>
            <a:r>
              <a:rPr lang="de-DE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compensation</a:t>
            </a:r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for</a:t>
            </a:r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coarticulation</a:t>
            </a:r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467544" y="980728"/>
            <a:ext cx="70104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Ein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nasalisierter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Vokal </a:t>
            </a:r>
            <a:r>
              <a:rPr lang="en-US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Ṽ </a:t>
            </a:r>
            <a:r>
              <a:rPr lang="en-US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hört</a:t>
            </a:r>
            <a:r>
              <a:rPr lang="en-US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sich</a:t>
            </a:r>
            <a:r>
              <a:rPr lang="en-US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nicht</a:t>
            </a:r>
            <a:r>
              <a:rPr lang="en-US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so nasal an </a:t>
            </a:r>
            <a:r>
              <a:rPr lang="en-US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in </a:t>
            </a:r>
            <a:r>
              <a:rPr lang="en-US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NṼN </a:t>
            </a:r>
            <a:r>
              <a:rPr lang="en-US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als</a:t>
            </a:r>
            <a:r>
              <a:rPr lang="en-US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in CṼC – </a:t>
            </a:r>
            <a:r>
              <a:rPr lang="en-US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weil</a:t>
            </a:r>
            <a:r>
              <a:rPr lang="en-US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die </a:t>
            </a:r>
            <a:r>
              <a:rPr lang="en-US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Nasalisierung</a:t>
            </a:r>
            <a:r>
              <a:rPr lang="en-US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dem</a:t>
            </a:r>
            <a:r>
              <a:rPr lang="en-US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N </a:t>
            </a:r>
            <a:r>
              <a:rPr lang="en-US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perzeptiv</a:t>
            </a:r>
            <a:r>
              <a:rPr lang="en-US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zugeordnet</a:t>
            </a:r>
            <a:r>
              <a:rPr lang="en-US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wird</a:t>
            </a:r>
            <a:r>
              <a:rPr lang="en-US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. 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462442" y="2420889"/>
            <a:ext cx="72059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Unvollst</a:t>
            </a:r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ändige</a:t>
            </a:r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Kompensierung (</a:t>
            </a:r>
            <a:r>
              <a:rPr lang="de-DE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Beddor</a:t>
            </a:r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, 2007</a:t>
            </a:r>
            <a:r>
              <a:rPr lang="de-DE" baseline="30000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1</a:t>
            </a:r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)</a:t>
            </a:r>
            <a:endParaRPr lang="de-DE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528299" y="2780928"/>
            <a:ext cx="86106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Wenn aber komplett kompensiert wird, müsste der </a:t>
            </a:r>
            <a:r>
              <a:rPr lang="en-US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Ṽ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in </a:t>
            </a:r>
            <a:r>
              <a:rPr lang="en-US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NṼN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sich genauso oral anhören wie der orale V  in einem oralen CVC Kontext. Und das ist nicht der Fall (Kawasaki, 1986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)</a:t>
            </a:r>
            <a:r>
              <a:rPr lang="de-DE" baseline="30000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2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.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534451" y="3933056"/>
            <a:ext cx="80010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Daher ist </a:t>
            </a:r>
            <a:r>
              <a:rPr lang="de-DE" b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Kompensieru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ng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unvollst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ändig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– etwas von der Nasalisierung bleibt am Vokal hängen. Das ist laut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Beddor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der (latente) Wurzel des Lautwandels.</a:t>
            </a:r>
          </a:p>
        </p:txBody>
      </p:sp>
      <p:sp>
        <p:nvSpPr>
          <p:cNvPr id="4" name="TextBox 3"/>
          <p:cNvSpPr txBox="1"/>
          <p:nvPr/>
        </p:nvSpPr>
        <p:spPr bwMode="auto">
          <a:xfrm>
            <a:off x="395536" y="5805264"/>
            <a:ext cx="83529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sz="1600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1. beddor07.pdf 2. Kawasaki</a:t>
            </a:r>
            <a:r>
              <a:rPr lang="de-DE" sz="1600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, H. (1986). “</a:t>
            </a:r>
            <a:r>
              <a:rPr lang="de-DE" sz="1600" dirty="0" err="1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Phonetic</a:t>
            </a:r>
            <a:r>
              <a:rPr lang="de-DE" sz="1600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sz="1600" dirty="0" err="1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explanation</a:t>
            </a:r>
            <a:r>
              <a:rPr lang="de-DE" sz="1600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sz="1600" dirty="0" err="1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for</a:t>
            </a:r>
            <a:r>
              <a:rPr lang="de-DE" sz="1600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sz="1600" dirty="0" err="1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phonological</a:t>
            </a:r>
            <a:r>
              <a:rPr lang="de-DE" sz="1600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sz="1600" dirty="0" err="1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universals</a:t>
            </a:r>
            <a:r>
              <a:rPr lang="de-DE" sz="1600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: The </a:t>
            </a:r>
            <a:r>
              <a:rPr lang="de-DE" sz="1600" dirty="0" err="1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case</a:t>
            </a:r>
            <a:r>
              <a:rPr lang="de-DE" sz="1600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sz="1600" dirty="0" err="1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of</a:t>
            </a:r>
            <a:r>
              <a:rPr lang="de-DE" sz="1600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sz="1600" dirty="0" err="1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distinctive</a:t>
            </a:r>
            <a:r>
              <a:rPr lang="de-DE" sz="1600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sz="1600" dirty="0" err="1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vowel</a:t>
            </a:r>
            <a:r>
              <a:rPr lang="de-DE" sz="1600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sz="1600" dirty="0" err="1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nasalization</a:t>
            </a:r>
            <a:r>
              <a:rPr lang="de-DE" sz="1600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,” in Experimental </a:t>
            </a:r>
            <a:r>
              <a:rPr lang="de-DE" sz="1600" dirty="0" err="1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Phonology</a:t>
            </a:r>
            <a:r>
              <a:rPr lang="de-DE" sz="1600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, </a:t>
            </a:r>
            <a:r>
              <a:rPr lang="de-DE" sz="1600" dirty="0" err="1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edited</a:t>
            </a:r>
            <a:r>
              <a:rPr lang="de-DE" sz="1600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sz="1600" dirty="0" err="1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by</a:t>
            </a:r>
            <a:r>
              <a:rPr lang="de-DE" sz="1600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J. J. </a:t>
            </a:r>
            <a:r>
              <a:rPr lang="de-DE" sz="1600" dirty="0" err="1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Ohala</a:t>
            </a:r>
            <a:r>
              <a:rPr lang="de-DE" sz="1600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sz="1600" dirty="0" err="1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and</a:t>
            </a:r>
            <a:r>
              <a:rPr lang="de-DE" sz="1600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J. J. Jaeger (Academic Press, Orlando, FL), pp. 81–103. </a:t>
            </a:r>
          </a:p>
          <a:p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1"/>
            <a:ext cx="5544616" cy="461665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Vergleich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zwischen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Beddor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und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Ohala</a:t>
            </a:r>
            <a:endParaRPr lang="en-US" dirty="0"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251520" y="620688"/>
            <a:ext cx="6264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Ohala</a:t>
            </a:r>
            <a:endParaRPr lang="de-DE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323528" y="2060848"/>
            <a:ext cx="720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Beddor</a:t>
            </a:r>
            <a:endParaRPr lang="de-DE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395536" y="2564904"/>
            <a:ext cx="676875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1.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Koartikulation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wird in der Sprachverarbeitung aktiv verwendet. H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örer identifizieren z.B. ein Vokal in /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əCV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/ genauer, wenn die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koartikulatorischen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Cues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in /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ə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/ damit kompatibel sind (</a:t>
            </a:r>
            <a:r>
              <a:rPr lang="en-US" dirty="0">
                <a:latin typeface="Calibri" charset="0"/>
                <a:cs typeface="Calibri" charset="0"/>
              </a:rPr>
              <a:t>Alfonso &amp; Baer, 1982</a:t>
            </a:r>
            <a:r>
              <a:rPr lang="en-US" baseline="30000" dirty="0">
                <a:latin typeface="Calibri" charset="0"/>
                <a:cs typeface="Calibri" charset="0"/>
              </a:rPr>
              <a:t>1</a:t>
            </a:r>
            <a:r>
              <a:rPr lang="en-US" dirty="0">
                <a:latin typeface="Calibri" charset="0"/>
                <a:cs typeface="Calibri" charset="0"/>
              </a:rPr>
              <a:t>; Martin and </a:t>
            </a:r>
            <a:r>
              <a:rPr lang="en-US" dirty="0" err="1">
                <a:latin typeface="Calibri" charset="0"/>
                <a:cs typeface="Calibri" charset="0"/>
              </a:rPr>
              <a:t>Bunnell</a:t>
            </a:r>
            <a:r>
              <a:rPr lang="en-US" dirty="0">
                <a:latin typeface="Calibri" charset="0"/>
                <a:cs typeface="Calibri" charset="0"/>
              </a:rPr>
              <a:t>, 1981</a:t>
            </a:r>
            <a:r>
              <a:rPr lang="en-US" baseline="30000" dirty="0">
                <a:latin typeface="Calibri" charset="0"/>
                <a:cs typeface="Calibri" charset="0"/>
              </a:rPr>
              <a:t>2</a:t>
            </a:r>
            <a:r>
              <a:rPr lang="en-US" dirty="0">
                <a:latin typeface="Calibri" charset="0"/>
                <a:cs typeface="Calibri" charset="0"/>
              </a:rPr>
              <a:t>; Whalen, </a:t>
            </a:r>
            <a:r>
              <a:rPr lang="en-US" dirty="0" smtClean="0">
                <a:latin typeface="Calibri" charset="0"/>
                <a:cs typeface="Calibri" charset="0"/>
              </a:rPr>
              <a:t>1991</a:t>
            </a:r>
            <a:r>
              <a:rPr lang="en-US" baseline="30000" dirty="0" smtClean="0">
                <a:latin typeface="Calibri" charset="0"/>
                <a:cs typeface="Calibri" charset="0"/>
              </a:rPr>
              <a:t>3</a:t>
            </a:r>
            <a:r>
              <a:rPr lang="en-US" dirty="0" smtClean="0">
                <a:latin typeface="Calibri" charset="0"/>
                <a:cs typeface="Calibri" charset="0"/>
              </a:rPr>
              <a:t>)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467544" y="4653136"/>
            <a:ext cx="77768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2.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Es kann sein, dass diese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koartikulatorischen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Cues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in der Perzeption </a:t>
            </a:r>
            <a:r>
              <a:rPr lang="de-DE" b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allm</a:t>
            </a:r>
            <a:r>
              <a:rPr lang="de-DE" b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ählich stärker gewichtet werden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. 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251520" y="1124744"/>
            <a:ext cx="71287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Lautwandel </a:t>
            </a:r>
            <a:r>
              <a:rPr lang="de-DE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entsteht </a:t>
            </a:r>
            <a:r>
              <a:rPr lang="de-DE" b="1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aufgrund einer fehlerhaften Interpretation</a:t>
            </a:r>
            <a:r>
              <a:rPr lang="de-DE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der </a:t>
            </a:r>
            <a:r>
              <a:rPr lang="de-DE" dirty="0" err="1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Koartikulation</a:t>
            </a:r>
            <a:r>
              <a:rPr lang="de-DE" dirty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vom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Hörer</a:t>
            </a:r>
            <a:endParaRPr lang="de-DE" dirty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228600" y="5715000"/>
            <a:ext cx="86106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Calibri" charset="0"/>
                <a:cs typeface="Calibri" charset="0"/>
              </a:rPr>
              <a:t>1. Alfonso and Baer, T. (1982)</a:t>
            </a:r>
            <a:r>
              <a:rPr lang="en-US" sz="1600" i="1" dirty="0">
                <a:latin typeface="Calibri" charset="0"/>
                <a:cs typeface="Calibri" charset="0"/>
              </a:rPr>
              <a:t>. Lang. Speech </a:t>
            </a:r>
            <a:r>
              <a:rPr lang="en-US" sz="1600" dirty="0">
                <a:latin typeface="Calibri" charset="0"/>
                <a:cs typeface="Calibri" charset="0"/>
              </a:rPr>
              <a:t>25, 151–173. 2. Martin and </a:t>
            </a:r>
            <a:r>
              <a:rPr lang="en-US" sz="1600" dirty="0" err="1">
                <a:latin typeface="Calibri" charset="0"/>
                <a:cs typeface="Calibri" charset="0"/>
              </a:rPr>
              <a:t>Bunnell</a:t>
            </a:r>
            <a:r>
              <a:rPr lang="en-US" sz="1600" dirty="0">
                <a:latin typeface="Calibri" charset="0"/>
                <a:cs typeface="Calibri" charset="0"/>
              </a:rPr>
              <a:t> (1981)</a:t>
            </a:r>
            <a:r>
              <a:rPr lang="en-US" sz="1600" i="1" dirty="0">
                <a:latin typeface="Calibri" charset="0"/>
                <a:cs typeface="Calibri" charset="0"/>
              </a:rPr>
              <a:t>. JASA </a:t>
            </a:r>
            <a:r>
              <a:rPr lang="en-US" sz="1600" dirty="0">
                <a:latin typeface="Calibri" charset="0"/>
                <a:cs typeface="Calibri" charset="0"/>
              </a:rPr>
              <a:t>69, 559–567. 3. Whalen (1991) </a:t>
            </a:r>
            <a:r>
              <a:rPr lang="en-US" sz="1600" i="1" dirty="0">
                <a:latin typeface="Calibri" charset="0"/>
                <a:cs typeface="Calibri" charset="0"/>
              </a:rPr>
              <a:t>Perception &amp; Psychophysics</a:t>
            </a:r>
            <a:r>
              <a:rPr lang="en-US" sz="1600" dirty="0">
                <a:latin typeface="Calibri" charset="0"/>
                <a:cs typeface="Calibri" charset="0"/>
              </a:rPr>
              <a:t>, 50, 351–360. 4. </a:t>
            </a:r>
            <a:r>
              <a:rPr lang="en-US" sz="1600" dirty="0" err="1">
                <a:latin typeface="Calibri" charset="0"/>
                <a:cs typeface="Calibri" charset="0"/>
              </a:rPr>
              <a:t>Malécot</a:t>
            </a:r>
            <a:r>
              <a:rPr lang="en-US" sz="1600" dirty="0">
                <a:latin typeface="Calibri" charset="0"/>
                <a:cs typeface="Calibri" charset="0"/>
              </a:rPr>
              <a:t> (1960). </a:t>
            </a:r>
            <a:r>
              <a:rPr lang="en-US" sz="1600" i="1" dirty="0">
                <a:latin typeface="Calibri" charset="0"/>
                <a:cs typeface="Calibri" charset="0"/>
              </a:rPr>
              <a:t>Language</a:t>
            </a:r>
            <a:r>
              <a:rPr lang="en-US" sz="1600" dirty="0">
                <a:latin typeface="Calibri" charset="0"/>
                <a:cs typeface="Calibri" charset="0"/>
              </a:rPr>
              <a:t> 36, 222–229. 5. </a:t>
            </a:r>
            <a:r>
              <a:rPr lang="en-US" sz="1600" dirty="0" err="1">
                <a:latin typeface="Calibri" charset="0"/>
                <a:cs typeface="Calibri" charset="0"/>
              </a:rPr>
              <a:t>Beddor</a:t>
            </a:r>
            <a:r>
              <a:rPr lang="en-US" sz="1600" dirty="0">
                <a:latin typeface="Calibri" charset="0"/>
                <a:cs typeface="Calibri" charset="0"/>
              </a:rPr>
              <a:t> (2009) </a:t>
            </a:r>
            <a:r>
              <a:rPr lang="en-US" sz="1600" i="1" dirty="0">
                <a:latin typeface="Calibri" charset="0"/>
                <a:cs typeface="Calibri" charset="0"/>
              </a:rPr>
              <a:t>Language, </a:t>
            </a:r>
            <a:r>
              <a:rPr lang="en-US" sz="1600" dirty="0">
                <a:latin typeface="Calibri" charset="0"/>
                <a:cs typeface="Calibri" charset="0"/>
              </a:rPr>
              <a:t>85, 785-821. 6. </a:t>
            </a:r>
            <a:r>
              <a:rPr lang="en-US" sz="1600" dirty="0" err="1">
                <a:latin typeface="Calibri" charset="0"/>
                <a:cs typeface="Calibri" charset="0"/>
              </a:rPr>
              <a:t>Beddor</a:t>
            </a:r>
            <a:r>
              <a:rPr lang="en-US" sz="1600" dirty="0">
                <a:latin typeface="Calibri" charset="0"/>
                <a:cs typeface="Calibri" charset="0"/>
              </a:rPr>
              <a:t> (2015) </a:t>
            </a:r>
            <a:r>
              <a:rPr lang="en-US" sz="1600" i="1" dirty="0">
                <a:latin typeface="Calibri" charset="0"/>
                <a:cs typeface="Calibri" charset="0"/>
              </a:rPr>
              <a:t>Proc. Int. Conf. of Phonetic Sciences</a:t>
            </a:r>
            <a:r>
              <a:rPr lang="en-US" sz="1600" dirty="0">
                <a:latin typeface="Calibri" charset="0"/>
                <a:cs typeface="Calibri" charset="0"/>
              </a:rPr>
              <a:t>, Glasgow.</a:t>
            </a:r>
            <a:endParaRPr lang="en-GB" sz="1600" dirty="0">
              <a:latin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533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0"/>
            <a:ext cx="7344816" cy="461665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b. 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Das Modell von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Beddor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und Trading Relationships</a:t>
            </a:r>
            <a:endParaRPr lang="en-US" dirty="0"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323528" y="836712"/>
            <a:ext cx="7543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Der erste Schritt zur Phonologisierung ist wenn sich </a:t>
            </a:r>
            <a:r>
              <a:rPr lang="de-DE" b="1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ein Trading </a:t>
            </a:r>
            <a:r>
              <a:rPr lang="de-DE" b="1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Relationship</a:t>
            </a:r>
            <a:r>
              <a:rPr lang="de-DE" b="1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zwischen </a:t>
            </a:r>
            <a:r>
              <a:rPr lang="de-DE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koartikulatorischer</a:t>
            </a:r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Quelle und </a:t>
            </a:r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Effekt </a:t>
            </a:r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entwickelt also zwischen Ṽ und N in ṼN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395536" y="2564904"/>
            <a:ext cx="75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Trading </a:t>
            </a:r>
            <a:r>
              <a:rPr lang="de-DE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Relationship</a:t>
            </a:r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: ein umgekehrtes Verhältnis zwischen </a:t>
            </a:r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Ṽ </a:t>
            </a:r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und </a:t>
            </a:r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N: </a:t>
            </a:r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je stärker Ṽ umso schwacher 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0"/>
            <a:ext cx="5638800" cy="461665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b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. Trading Relationship in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der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Produktion</a:t>
            </a:r>
            <a:endParaRPr lang="en-US" dirty="0"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381000" y="609600"/>
            <a:ext cx="876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Ṽ-Dauer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und N-Dauer sind im umgekehrten Verhältnis in Wörtern wie send = 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VNC</a:t>
            </a:r>
            <a:r>
              <a:rPr lang="de-DE" baseline="-25000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stimmhaft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>
          <a:blip r:embed="rId2"/>
          <a:srcRect t="14964" b="-7997"/>
          <a:stretch>
            <a:fillRect/>
          </a:stretch>
        </p:blipFill>
        <p:spPr bwMode="auto">
          <a:xfrm>
            <a:off x="0" y="1981200"/>
            <a:ext cx="9144000" cy="457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468313" y="6026150"/>
            <a:ext cx="77755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alibri" pitchFamily="-89" charset="0"/>
                <a:ea typeface="Calibri" pitchFamily="-89" charset="0"/>
                <a:cs typeface="Calibri" pitchFamily="-89" charset="0"/>
              </a:rPr>
              <a:t>1. Beddor, P., A. Brasher &amp; Narayan, C. (2007). Applying perceptual methods</a:t>
            </a:r>
            <a:br>
              <a:rPr lang="en-US" sz="1600">
                <a:latin typeface="Calibri" pitchFamily="-89" charset="0"/>
                <a:ea typeface="Calibri" pitchFamily="-89" charset="0"/>
                <a:cs typeface="Calibri" pitchFamily="-89" charset="0"/>
              </a:rPr>
            </a:br>
            <a:r>
              <a:rPr lang="en-US" sz="1600">
                <a:latin typeface="Calibri" pitchFamily="-89" charset="0"/>
                <a:ea typeface="Calibri" pitchFamily="-89" charset="0"/>
                <a:cs typeface="Calibri" pitchFamily="-89" charset="0"/>
              </a:rPr>
              <a:t>to phonetic variation and sound change. In M.J. Solé et al. (Eds.), Experimental Approaches to Phonology. OUP: Oxford. (p.127-143).</a:t>
            </a:r>
            <a:endParaRPr lang="en-US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1447800" y="1524000"/>
            <a:ext cx="7229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r>
              <a:rPr lang="de-DE" dirty="0" err="1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sent</a:t>
            </a:r>
            <a:endParaRPr lang="de-DE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2971800" y="2438400"/>
            <a:ext cx="7815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send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15000" y="2286000"/>
            <a:ext cx="76200" cy="457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0"/>
            <a:ext cx="5638800" cy="461665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b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. Trading Relationship in der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Perzeption</a:t>
            </a:r>
            <a:endParaRPr lang="en-US" dirty="0"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683568" y="1700808"/>
            <a:ext cx="756084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Trading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Relationship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: Um den N in ṼN wahrzunehmen, verlassen sich H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örer entweder auf die Information im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nasalisierten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Ṽ oder in N. Sie identifizieren, dass 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Nasalit</a:t>
            </a:r>
            <a:r>
              <a:rPr lang="de-DE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ät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im 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ṼN vorkommt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, </a:t>
            </a:r>
            <a:r>
              <a:rPr lang="de-DE" b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ohne explizit die </a:t>
            </a:r>
            <a:r>
              <a:rPr lang="de-DE" b="1" dirty="0" err="1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Nasalisierung</a:t>
            </a:r>
            <a:r>
              <a:rPr lang="de-DE" b="1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 dem Vokal oder dem Nasalkonsonanten zuzuordnen</a:t>
            </a:r>
            <a:r>
              <a:rPr lang="de-DE" dirty="0" smtClean="0">
                <a:solidFill>
                  <a:srgbClr val="000000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.</a:t>
            </a:r>
            <a:endParaRPr lang="de-DE" dirty="0" smtClean="0">
              <a:solidFill>
                <a:srgbClr val="000000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923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395536" y="476672"/>
            <a:ext cx="8748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Diskriminationsaufgabe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: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sind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diese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A-B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Paare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identisch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oder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nicht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?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684213" y="908050"/>
            <a:ext cx="25923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S =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kurz</a:t>
            </a:r>
            <a:r>
              <a:rPr lang="en-US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, </a:t>
            </a:r>
            <a:r>
              <a:rPr lang="en-US" dirty="0">
                <a:latin typeface="Calibri" pitchFamily="-89" charset="0"/>
                <a:ea typeface="Calibri" pitchFamily="-89" charset="0"/>
                <a:cs typeface="Calibri" pitchFamily="-89" charset="0"/>
              </a:rPr>
              <a:t>L = </a:t>
            </a:r>
            <a:r>
              <a:rPr lang="en-US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lang</a:t>
            </a:r>
            <a:endParaRPr lang="en-US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grpSp>
        <p:nvGrpSpPr>
          <p:cNvPr id="19460" name="Group 2"/>
          <p:cNvGrpSpPr>
            <a:grpSpLocks/>
          </p:cNvGrpSpPr>
          <p:nvPr/>
        </p:nvGrpSpPr>
        <p:grpSpPr bwMode="auto">
          <a:xfrm>
            <a:off x="3059113" y="1484313"/>
            <a:ext cx="3240087" cy="523875"/>
            <a:chOff x="755650" y="1844675"/>
            <a:chExt cx="3240088" cy="523875"/>
          </a:xfrm>
        </p:grpSpPr>
        <p:sp>
          <p:nvSpPr>
            <p:cNvPr id="19482" name="TextBox 4"/>
            <p:cNvSpPr txBox="1">
              <a:spLocks noChangeArrowheads="1"/>
            </p:cNvSpPr>
            <p:nvPr/>
          </p:nvSpPr>
          <p:spPr bwMode="auto">
            <a:xfrm>
              <a:off x="755650" y="1844675"/>
              <a:ext cx="10795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Ṽ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S</a:t>
              </a:r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N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S</a:t>
              </a:r>
            </a:p>
          </p:txBody>
        </p:sp>
        <p:sp>
          <p:nvSpPr>
            <p:cNvPr id="19483" name="TextBox 6"/>
            <p:cNvSpPr txBox="1">
              <a:spLocks noChangeArrowheads="1"/>
            </p:cNvSpPr>
            <p:nvPr/>
          </p:nvSpPr>
          <p:spPr bwMode="auto">
            <a:xfrm>
              <a:off x="1908175" y="1844675"/>
              <a:ext cx="13684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und</a:t>
              </a:r>
              <a:endParaRPr lang="en-US" dirty="0">
                <a:latin typeface="Calibri" pitchFamily="-89" charset="0"/>
                <a:ea typeface="Calibri" pitchFamily="-89" charset="0"/>
                <a:cs typeface="Calibri" pitchFamily="-89" charset="0"/>
              </a:endParaRPr>
            </a:p>
          </p:txBody>
        </p:sp>
        <p:sp>
          <p:nvSpPr>
            <p:cNvPr id="19484" name="TextBox 7"/>
            <p:cNvSpPr txBox="1">
              <a:spLocks noChangeArrowheads="1"/>
            </p:cNvSpPr>
            <p:nvPr/>
          </p:nvSpPr>
          <p:spPr bwMode="auto">
            <a:xfrm>
              <a:off x="2916238" y="1844675"/>
              <a:ext cx="10795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Ṽ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S</a:t>
              </a:r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N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L</a:t>
              </a:r>
            </a:p>
          </p:txBody>
        </p:sp>
      </p:grpSp>
      <p:grpSp>
        <p:nvGrpSpPr>
          <p:cNvPr id="19461" name="Group 3"/>
          <p:cNvGrpSpPr>
            <a:grpSpLocks/>
          </p:cNvGrpSpPr>
          <p:nvPr/>
        </p:nvGrpSpPr>
        <p:grpSpPr bwMode="auto">
          <a:xfrm>
            <a:off x="3059113" y="1989138"/>
            <a:ext cx="3240087" cy="523875"/>
            <a:chOff x="755650" y="2708275"/>
            <a:chExt cx="3240088" cy="523875"/>
          </a:xfrm>
        </p:grpSpPr>
        <p:sp>
          <p:nvSpPr>
            <p:cNvPr id="19479" name="TextBox 8"/>
            <p:cNvSpPr txBox="1">
              <a:spLocks noChangeArrowheads="1"/>
            </p:cNvSpPr>
            <p:nvPr/>
          </p:nvSpPr>
          <p:spPr bwMode="auto">
            <a:xfrm>
              <a:off x="755650" y="2708275"/>
              <a:ext cx="10795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Ṽ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S</a:t>
              </a:r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N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S</a:t>
              </a:r>
            </a:p>
          </p:txBody>
        </p:sp>
        <p:sp>
          <p:nvSpPr>
            <p:cNvPr id="19480" name="TextBox 9"/>
            <p:cNvSpPr txBox="1">
              <a:spLocks noChangeArrowheads="1"/>
            </p:cNvSpPr>
            <p:nvPr/>
          </p:nvSpPr>
          <p:spPr bwMode="auto">
            <a:xfrm>
              <a:off x="1908175" y="2708275"/>
              <a:ext cx="13684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und</a:t>
              </a:r>
              <a:endParaRPr lang="en-US" dirty="0">
                <a:latin typeface="Calibri" pitchFamily="-89" charset="0"/>
                <a:ea typeface="Calibri" pitchFamily="-89" charset="0"/>
                <a:cs typeface="Calibri" pitchFamily="-89" charset="0"/>
              </a:endParaRPr>
            </a:p>
          </p:txBody>
        </p:sp>
        <p:sp>
          <p:nvSpPr>
            <p:cNvPr id="19481" name="TextBox 10"/>
            <p:cNvSpPr txBox="1">
              <a:spLocks noChangeArrowheads="1"/>
            </p:cNvSpPr>
            <p:nvPr/>
          </p:nvSpPr>
          <p:spPr bwMode="auto">
            <a:xfrm>
              <a:off x="2916238" y="2708275"/>
              <a:ext cx="10795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Ṽ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L</a:t>
              </a:r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N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L</a:t>
              </a:r>
            </a:p>
          </p:txBody>
        </p:sp>
      </p:grpSp>
      <p:grpSp>
        <p:nvGrpSpPr>
          <p:cNvPr id="19462" name="Group 4"/>
          <p:cNvGrpSpPr>
            <a:grpSpLocks/>
          </p:cNvGrpSpPr>
          <p:nvPr/>
        </p:nvGrpSpPr>
        <p:grpSpPr bwMode="auto">
          <a:xfrm>
            <a:off x="3059113" y="2492375"/>
            <a:ext cx="3240087" cy="523875"/>
            <a:chOff x="755650" y="3644900"/>
            <a:chExt cx="3240088" cy="523875"/>
          </a:xfrm>
        </p:grpSpPr>
        <p:sp>
          <p:nvSpPr>
            <p:cNvPr id="19476" name="TextBox 11"/>
            <p:cNvSpPr txBox="1">
              <a:spLocks noChangeArrowheads="1"/>
            </p:cNvSpPr>
            <p:nvPr/>
          </p:nvSpPr>
          <p:spPr bwMode="auto">
            <a:xfrm>
              <a:off x="755650" y="3644900"/>
              <a:ext cx="10795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Ṽ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L</a:t>
              </a:r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N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S</a:t>
              </a:r>
            </a:p>
          </p:txBody>
        </p:sp>
        <p:sp>
          <p:nvSpPr>
            <p:cNvPr id="19477" name="TextBox 12"/>
            <p:cNvSpPr txBox="1">
              <a:spLocks noChangeArrowheads="1"/>
            </p:cNvSpPr>
            <p:nvPr/>
          </p:nvSpPr>
          <p:spPr bwMode="auto">
            <a:xfrm>
              <a:off x="1908175" y="3644900"/>
              <a:ext cx="13684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Calibri" pitchFamily="-89" charset="0"/>
                  <a:ea typeface="Calibri" pitchFamily="-89" charset="0"/>
                  <a:cs typeface="Calibri" pitchFamily="-89" charset="0"/>
                </a:rPr>
                <a:t>und</a:t>
              </a:r>
              <a:endParaRPr lang="en-US" dirty="0">
                <a:latin typeface="Calibri" pitchFamily="-89" charset="0"/>
                <a:ea typeface="Calibri" pitchFamily="-89" charset="0"/>
                <a:cs typeface="Calibri" pitchFamily="-89" charset="0"/>
              </a:endParaRPr>
            </a:p>
          </p:txBody>
        </p:sp>
        <p:sp>
          <p:nvSpPr>
            <p:cNvPr id="19478" name="TextBox 13"/>
            <p:cNvSpPr txBox="1">
              <a:spLocks noChangeArrowheads="1"/>
            </p:cNvSpPr>
            <p:nvPr/>
          </p:nvSpPr>
          <p:spPr bwMode="auto">
            <a:xfrm>
              <a:off x="2916238" y="3644900"/>
              <a:ext cx="10795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Ṽ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S</a:t>
              </a:r>
              <a:r>
                <a:rPr lang="en-US" sz="2800">
                  <a:latin typeface="Calibri" pitchFamily="-89" charset="0"/>
                  <a:ea typeface="Calibri" pitchFamily="-89" charset="0"/>
                  <a:cs typeface="Calibri" pitchFamily="-89" charset="0"/>
                </a:rPr>
                <a:t>N</a:t>
              </a:r>
              <a:r>
                <a:rPr lang="en-US" sz="2800" baseline="-25000">
                  <a:latin typeface="Calibri" pitchFamily="-89" charset="0"/>
                  <a:ea typeface="Calibri" pitchFamily="-89" charset="0"/>
                  <a:cs typeface="Calibri" pitchFamily="-89" charset="0"/>
                </a:rPr>
                <a:t>L</a:t>
              </a:r>
            </a:p>
          </p:txBody>
        </p:sp>
      </p:grpSp>
      <p:sp>
        <p:nvSpPr>
          <p:cNvPr id="19463" name="TextBox 17"/>
          <p:cNvSpPr txBox="1">
            <a:spLocks noChangeArrowheads="1"/>
          </p:cNvSpPr>
          <p:nvPr/>
        </p:nvSpPr>
        <p:spPr bwMode="auto">
          <a:xfrm>
            <a:off x="2344738" y="1484313"/>
            <a:ext cx="5762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9" charset="0"/>
                <a:ea typeface="Calibri" pitchFamily="-89" charset="0"/>
                <a:cs typeface="Calibri" pitchFamily="-89" charset="0"/>
              </a:rPr>
              <a:t>1.</a:t>
            </a:r>
          </a:p>
        </p:txBody>
      </p:sp>
      <p:sp>
        <p:nvSpPr>
          <p:cNvPr id="19464" name="TextBox 19"/>
          <p:cNvSpPr txBox="1">
            <a:spLocks noChangeArrowheads="1"/>
          </p:cNvSpPr>
          <p:nvPr/>
        </p:nvSpPr>
        <p:spPr bwMode="auto">
          <a:xfrm>
            <a:off x="2363788" y="2060575"/>
            <a:ext cx="7921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9" charset="0"/>
                <a:ea typeface="Calibri" pitchFamily="-89" charset="0"/>
                <a:cs typeface="Calibri" pitchFamily="-89" charset="0"/>
              </a:rPr>
              <a:t>2.</a:t>
            </a:r>
          </a:p>
        </p:txBody>
      </p:sp>
      <p:sp>
        <p:nvSpPr>
          <p:cNvPr id="19465" name="TextBox 20"/>
          <p:cNvSpPr txBox="1">
            <a:spLocks noChangeArrowheads="1"/>
          </p:cNvSpPr>
          <p:nvPr/>
        </p:nvSpPr>
        <p:spPr bwMode="auto">
          <a:xfrm>
            <a:off x="2376488" y="2565400"/>
            <a:ext cx="574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pitchFamily="-89" charset="0"/>
                <a:ea typeface="Calibri" pitchFamily="-89" charset="0"/>
                <a:cs typeface="Calibri" pitchFamily="-89" charset="0"/>
              </a:rPr>
              <a:t>3.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23728" y="0"/>
            <a:ext cx="5043487" cy="461665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b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. </a:t>
            </a:r>
            <a:r>
              <a:rPr lang="en-US" dirty="0" err="1" smtClean="0">
                <a:latin typeface="Calibri" charset="0"/>
                <a:ea typeface="ＭＳ Ｐゴシック" charset="0"/>
                <a:cs typeface="Calibri" charset="0"/>
              </a:rPr>
              <a:t>Perzeption</a:t>
            </a:r>
            <a:r>
              <a:rPr lang="en-US" dirty="0" smtClean="0">
                <a:latin typeface="Calibri" charset="0"/>
                <a:ea typeface="ＭＳ Ｐゴシック" charset="0"/>
                <a:cs typeface="Calibri" charset="0"/>
              </a:rPr>
              <a:t> und Trading Relationship</a:t>
            </a:r>
          </a:p>
        </p:txBody>
      </p:sp>
      <p:sp>
        <p:nvSpPr>
          <p:cNvPr id="19468" name="TextBox 5"/>
          <p:cNvSpPr txBox="1">
            <a:spLocks noChangeArrowheads="1"/>
          </p:cNvSpPr>
          <p:nvPr/>
        </p:nvSpPr>
        <p:spPr bwMode="auto">
          <a:xfrm>
            <a:off x="683568" y="3789040"/>
            <a:ext cx="734481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F</a:t>
            </a:r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ür </a:t>
            </a:r>
            <a:r>
              <a:rPr lang="de-DE" i="1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send</a:t>
            </a:r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waren die Paare in 3 signifikant weniger unterscheidbar als die Paare in 1. oder 2. Das ist weil die </a:t>
            </a:r>
            <a:r>
              <a:rPr lang="de-DE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Nasalisierungsdauer</a:t>
            </a:r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in den A-B Paaren gleich lang ist in 3. aber nicht 1. oder 2 (und entscheidend für die Wahrnehmung von </a:t>
            </a:r>
            <a:r>
              <a:rPr lang="de-DE" i="1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send</a:t>
            </a:r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ist, dass eine gewisse </a:t>
            </a:r>
            <a:r>
              <a:rPr lang="de-DE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Nasalisierungsdauer</a:t>
            </a:r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wahrgenommen wird, egal ob die </a:t>
            </a:r>
            <a:r>
              <a:rPr lang="de-DE" dirty="0" err="1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Nasalisierung</a:t>
            </a:r>
            <a:r>
              <a:rPr lang="de-DE" dirty="0" smtClean="0">
                <a:latin typeface="Calibri" pitchFamily="-89" charset="0"/>
                <a:ea typeface="Calibri" pitchFamily="-89" charset="0"/>
                <a:cs typeface="Calibri" pitchFamily="-89" charset="0"/>
              </a:rPr>
              <a:t> hauptsächlich im Ṽ oder im N vorkommt)</a:t>
            </a:r>
            <a:endParaRPr lang="de-DE" dirty="0"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347864" y="1052736"/>
            <a:ext cx="364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A</a:t>
            </a:r>
            <a:endParaRPr lang="de-DE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  <p:sp>
        <p:nvSpPr>
          <p:cNvPr id="30" name="TextBox 29"/>
          <p:cNvSpPr txBox="1"/>
          <p:nvPr/>
        </p:nvSpPr>
        <p:spPr bwMode="auto">
          <a:xfrm>
            <a:off x="5436096" y="1052736"/>
            <a:ext cx="364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 pitchFamily="-89" charset="0"/>
                <a:ea typeface="Calibri" pitchFamily="-89" charset="0"/>
                <a:cs typeface="Calibri" pitchFamily="-89" charset="0"/>
              </a:rPr>
              <a:t>B</a:t>
            </a:r>
            <a:endParaRPr lang="de-DE" dirty="0" smtClean="0">
              <a:solidFill>
                <a:srgbClr val="0000FF"/>
              </a:solidFill>
              <a:latin typeface="Calibri" pitchFamily="-89" charset="0"/>
              <a:ea typeface="Calibri" pitchFamily="-89" charset="0"/>
              <a:cs typeface="Calibri" pitchFamily="-8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 wrap="square" rtlCol="0">
        <a:prstTxWarp prst="textNoShape">
          <a:avLst/>
        </a:prstTxWarp>
        <a:spAutoFit/>
      </a:bodyPr>
      <a:lstStyle>
        <a:defPPr>
          <a:defRPr dirty="0" smtClean="0">
            <a:solidFill>
              <a:srgbClr val="000000"/>
            </a:solidFill>
            <a:latin typeface="Calibri" pitchFamily="-89" charset="0"/>
            <a:ea typeface="Calibri" pitchFamily="-89" charset="0"/>
            <a:cs typeface="Calibri" pitchFamily="-89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8468</TotalTime>
  <Words>2247</Words>
  <Application>Microsoft Macintosh PowerPoint</Application>
  <PresentationFormat>On-screen Show (4:3)</PresentationFormat>
  <Paragraphs>217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ipsk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Jonathan Harrington</cp:lastModifiedBy>
  <cp:revision>432</cp:revision>
  <dcterms:created xsi:type="dcterms:W3CDTF">2018-11-15T14:16:52Z</dcterms:created>
  <dcterms:modified xsi:type="dcterms:W3CDTF">2018-11-16T10:51:07Z</dcterms:modified>
</cp:coreProperties>
</file>