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60" r:id="rId2"/>
    <p:sldId id="379" r:id="rId3"/>
    <p:sldId id="381" r:id="rId4"/>
    <p:sldId id="372" r:id="rId5"/>
    <p:sldId id="380" r:id="rId6"/>
    <p:sldId id="378" r:id="rId7"/>
    <p:sldId id="377" r:id="rId8"/>
    <p:sldId id="375" r:id="rId9"/>
    <p:sldId id="374" r:id="rId10"/>
    <p:sldId id="376" r:id="rId11"/>
    <p:sldId id="368" r:id="rId12"/>
    <p:sldId id="382" r:id="rId13"/>
    <p:sldId id="383" r:id="rId14"/>
    <p:sldId id="385" r:id="rId15"/>
    <p:sldId id="384" r:id="rId16"/>
    <p:sldId id="386" r:id="rId17"/>
    <p:sldId id="364" r:id="rId18"/>
    <p:sldId id="390" r:id="rId19"/>
    <p:sldId id="398" r:id="rId20"/>
    <p:sldId id="399" r:id="rId21"/>
    <p:sldId id="392" r:id="rId22"/>
    <p:sldId id="397" r:id="rId23"/>
    <p:sldId id="391" r:id="rId24"/>
    <p:sldId id="393" r:id="rId25"/>
    <p:sldId id="394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89" charset="0"/>
        <a:ea typeface="ＭＳ Ｐゴシック" pitchFamily="-89" charset="-128"/>
        <a:cs typeface="ＭＳ Ｐゴシック" pitchFamily="-8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0000"/>
    <a:srgbClr val="07C640"/>
    <a:srgbClr val="E658E4"/>
    <a:srgbClr val="33EC40"/>
    <a:srgbClr val="E8B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/>
    <p:restoredTop sz="94476"/>
  </p:normalViewPr>
  <p:slideViewPr>
    <p:cSldViewPr>
      <p:cViewPr varScale="1">
        <p:scale>
          <a:sx n="116" d="100"/>
          <a:sy n="116" d="100"/>
        </p:scale>
        <p:origin x="2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4FED4D7-547F-7043-ABAF-49566645C7F1}" type="datetime1">
              <a:rPr lang="en-US"/>
              <a:pPr>
                <a:defRPr/>
              </a:pPr>
              <a:t>11/17/20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213416-0A8C-8541-9420-0D834C45F0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00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ＭＳ Ｐゴシック" pitchFamily="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13416-0A8C-8541-9420-0D834C45F0D7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78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26F6-4A63-904F-AEB5-3F75C07273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9269A-E03B-924D-9FFE-42DF251109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FA3B-7DE7-F640-87B2-158C7584960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51D7B-C7D3-7746-8F67-3CFE7B44FA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1B79B-36E9-234B-934A-BD9ABF1181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1461-C2B5-DF44-8438-9CA0C9B412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1BEA9-81BB-9046-8F4C-225C8673BC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D090-7388-8E46-B8FE-09F73CECBA1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18C03-3C9E-2F48-BBDA-F08CB150331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D5AC6-DF7F-414F-8DF9-3E39DEEE963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2FE2-784A-2145-8B22-9942CDF0D0A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3A1F00-F9BA-3F45-8A4C-D7728017C30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hyperlink" Target="https://www.glossa-journal.org/articles/10.5334/gjgl.62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0.png"/><Relationship Id="rId5" Type="http://schemas.microsoft.com/office/2007/relationships/media" Target="../media/media3.wav"/><Relationship Id="rId10" Type="http://schemas.openxmlformats.org/officeDocument/2006/relationships/image" Target="../media/image9.tiff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/>
          </p:cNvSpPr>
          <p:nvPr/>
        </p:nvSpPr>
        <p:spPr bwMode="auto">
          <a:xfrm>
            <a:off x="2771800" y="2348880"/>
            <a:ext cx="26844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600"/>
              </a:spcBef>
            </a:pPr>
            <a:r>
              <a:rPr lang="en-US" dirty="0">
                <a:latin typeface="Calibri" pitchFamily="-89" charset="0"/>
                <a:ea typeface="Arial" pitchFamily="-89" charset="0"/>
                <a:cs typeface="Arial" pitchFamily="-89" charset="0"/>
              </a:rPr>
              <a:t>Jonathan Harrington</a:t>
            </a: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1671355" y="116632"/>
            <a:ext cx="5801290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/s/-retraction in Stevens &amp; Harrington (2016)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804248" y="8109520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B46A10-07AA-A04D-BB0C-12F61C264C9A}"/>
              </a:ext>
            </a:extLst>
          </p:cNvPr>
          <p:cNvSpPr txBox="1"/>
          <p:nvPr/>
        </p:nvSpPr>
        <p:spPr bwMode="auto">
          <a:xfrm>
            <a:off x="1030031" y="1095645"/>
            <a:ext cx="7670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Unterschiedliche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Koartikulationsstärke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zwischen Sprechern?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30FA2-DCBB-3B4C-A251-F47B99F0BEB0}"/>
              </a:ext>
            </a:extLst>
          </p:cNvPr>
          <p:cNvSpPr txBox="1"/>
          <p:nvPr/>
        </p:nvSpPr>
        <p:spPr bwMode="auto">
          <a:xfrm>
            <a:off x="1009062" y="3341889"/>
            <a:ext cx="4381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Männlich/weiblich Unterschiede?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73519-A36E-A347-9AC5-BA46BF9D5707}"/>
              </a:ext>
            </a:extLst>
          </p:cNvPr>
          <p:cNvSpPr txBox="1"/>
          <p:nvPr/>
        </p:nvSpPr>
        <p:spPr bwMode="auto">
          <a:xfrm>
            <a:off x="1100793" y="2276120"/>
            <a:ext cx="352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Auch in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skr sowie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sCV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1A05D-53FA-E349-938A-7EFE4F8745B0}"/>
              </a:ext>
            </a:extLst>
          </p:cNvPr>
          <p:cNvSpPr txBox="1"/>
          <p:nvPr/>
        </p:nvSpPr>
        <p:spPr bwMode="auto">
          <a:xfrm>
            <a:off x="1113876" y="5262298"/>
            <a:ext cx="6108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Ist die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Koartikulation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überhaupt wahrnehmbar?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C2D5B64-DE75-E349-B7C7-DCE01AE42F1F}"/>
              </a:ext>
            </a:extLst>
          </p:cNvPr>
          <p:cNvSpPr>
            <a:spLocks/>
          </p:cNvSpPr>
          <p:nvPr/>
        </p:nvSpPr>
        <p:spPr bwMode="auto">
          <a:xfrm>
            <a:off x="1681397" y="116632"/>
            <a:ext cx="5781205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Nähere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Ziele</a:t>
            </a:r>
            <a:r>
              <a:rPr lang="en-US" dirty="0">
                <a:latin typeface="Calibri"/>
                <a:cs typeface="Calibri"/>
              </a:rPr>
              <a:t> in Stevens &amp; Harrington (2016)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9B81F3-A4E8-D847-A9CC-1BEABA6BB1CB}"/>
              </a:ext>
            </a:extLst>
          </p:cNvPr>
          <p:cNvSpPr/>
          <p:nvPr/>
        </p:nvSpPr>
        <p:spPr>
          <a:xfrm>
            <a:off x="466925" y="1251372"/>
            <a:ext cx="216024" cy="2308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C5435-11EF-8647-BE64-C4064AFE95C7}"/>
              </a:ext>
            </a:extLst>
          </p:cNvPr>
          <p:cNvSpPr/>
          <p:nvPr/>
        </p:nvSpPr>
        <p:spPr>
          <a:xfrm>
            <a:off x="452721" y="2391536"/>
            <a:ext cx="216024" cy="2308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5D3A3B-A963-5945-AF6B-7BF36AFB9CE6}"/>
              </a:ext>
            </a:extLst>
          </p:cNvPr>
          <p:cNvSpPr/>
          <p:nvPr/>
        </p:nvSpPr>
        <p:spPr>
          <a:xfrm>
            <a:off x="396994" y="3457305"/>
            <a:ext cx="216024" cy="2308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1E6978-9E4B-0945-986F-D89B93991970}"/>
              </a:ext>
            </a:extLst>
          </p:cNvPr>
          <p:cNvSpPr/>
          <p:nvPr/>
        </p:nvSpPr>
        <p:spPr>
          <a:xfrm>
            <a:off x="566447" y="5377714"/>
            <a:ext cx="216024" cy="2308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9B2E-5308-2341-BD75-3507AF74BA3F}"/>
              </a:ext>
            </a:extLst>
          </p:cNvPr>
          <p:cNvSpPr txBox="1"/>
          <p:nvPr/>
        </p:nvSpPr>
        <p:spPr bwMode="auto">
          <a:xfrm>
            <a:off x="1322531" y="3918262"/>
            <a:ext cx="59000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Fortgeschrittener in Frauen? (Frauen führen in Lautwandel nach einigen soziolinguistischen Studien: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Cheshire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2002)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15C880-D13E-A746-98E9-5FD0D7AB2E68}"/>
              </a:ext>
            </a:extLst>
          </p:cNvPr>
          <p:cNvSpPr txBox="1"/>
          <p:nvPr/>
        </p:nvSpPr>
        <p:spPr bwMode="auto">
          <a:xfrm>
            <a:off x="179512" y="6093296"/>
            <a:ext cx="85208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Cheshire, J. (2002). Sex and gender in variationist research. In J. K. Chambers, P. Trudgill, &amp; N. Schilling-Estes (Eds.), Handbook of Language Variation and Change (pp. 423–443). 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Oxford: Blackwell.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  <a:ea typeface="Calibri" pitchFamily="-8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5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 descr="Screen shot 2014-09-18 at 4.31.35 PM.png">
            <a:extLst>
              <a:ext uri="{FF2B5EF4-FFF2-40B4-BE49-F238E27FC236}">
                <a16:creationId xmlns:a16="http://schemas.microsoft.com/office/drawing/2014/main" id="{977E7A3B-2037-B948-94D1-4201108A9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89053"/>
            <a:ext cx="2898456" cy="1952115"/>
          </a:xfrm>
          <a:prstGeom prst="rect">
            <a:avLst/>
          </a:prstGeom>
        </p:spPr>
      </p:pic>
      <p:pic>
        <p:nvPicPr>
          <p:cNvPr id="5" name="Bild 7" descr="Screen shot 2014-09-18 at 4.43.54 PM.png">
            <a:extLst>
              <a:ext uri="{FF2B5EF4-FFF2-40B4-BE49-F238E27FC236}">
                <a16:creationId xmlns:a16="http://schemas.microsoft.com/office/drawing/2014/main" id="{CCF1A650-8EC3-AD48-B7F3-E8705FFC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4" t="55427" r="6506" b="7945"/>
          <a:stretch/>
        </p:blipFill>
        <p:spPr>
          <a:xfrm>
            <a:off x="4355976" y="2932591"/>
            <a:ext cx="4154370" cy="179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9282808-5077-E84C-8119-5105F3F67648}"/>
              </a:ext>
            </a:extLst>
          </p:cNvPr>
          <p:cNvSpPr>
            <a:spLocks/>
          </p:cNvSpPr>
          <p:nvPr/>
        </p:nvSpPr>
        <p:spPr bwMode="auto">
          <a:xfrm>
            <a:off x="1681397" y="129478"/>
            <a:ext cx="4978835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Aufnahmen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Teilnehmer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Materialien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E4900-72AF-A943-8A23-0EA356AC070C}"/>
              </a:ext>
            </a:extLst>
          </p:cNvPr>
          <p:cNvSpPr txBox="1"/>
          <p:nvPr/>
        </p:nvSpPr>
        <p:spPr bwMode="auto">
          <a:xfrm>
            <a:off x="323528" y="680729"/>
            <a:ext cx="31683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20 Teilnehmer (13 F)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L1 Austr. englisch,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monolingual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aus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Braidwood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10 Wörter,  jeweils 10 Wiederholungen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A8133-CE77-EB42-87DC-5AA8F0FDF16E}"/>
              </a:ext>
            </a:extLst>
          </p:cNvPr>
          <p:cNvSpPr/>
          <p:nvPr/>
        </p:nvSpPr>
        <p:spPr>
          <a:xfrm>
            <a:off x="4196818" y="751344"/>
            <a:ext cx="4839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dvTT153188ed"/>
              </a:rPr>
              <a:t>/s/: </a:t>
            </a:r>
            <a:r>
              <a:rPr lang="en-GB" dirty="0">
                <a:latin typeface="AdvTTb6c2036d.I"/>
              </a:rPr>
              <a:t>seem, sane</a:t>
            </a:r>
            <a:br>
              <a:rPr lang="en-GB" dirty="0">
                <a:latin typeface="AdvTTb6c2036d.I"/>
              </a:rPr>
            </a:br>
            <a:r>
              <a:rPr lang="en-GB" dirty="0">
                <a:latin typeface="AdvTT153188ed"/>
              </a:rPr>
              <a:t>/</a:t>
            </a:r>
            <a:r>
              <a:rPr lang="en-GB" dirty="0" err="1">
                <a:latin typeface="AdvTT2876772e+02"/>
              </a:rPr>
              <a:t>ʃ</a:t>
            </a:r>
            <a:r>
              <a:rPr lang="en-GB" dirty="0">
                <a:latin typeface="AdvTT153188ed"/>
              </a:rPr>
              <a:t>/: </a:t>
            </a:r>
            <a:r>
              <a:rPr lang="en-GB" dirty="0">
                <a:latin typeface="AdvTTb6c2036d.I"/>
              </a:rPr>
              <a:t>sheep, Shane</a:t>
            </a:r>
            <a:br>
              <a:rPr lang="en-GB" dirty="0">
                <a:latin typeface="AdvTTb6c2036d.I"/>
              </a:rPr>
            </a:br>
            <a:r>
              <a:rPr lang="en-GB" dirty="0">
                <a:latin typeface="AdvTT153188ed"/>
              </a:rPr>
              <a:t>/</a:t>
            </a:r>
            <a:r>
              <a:rPr lang="en-GB" dirty="0" err="1">
                <a:latin typeface="AdvTT153188ed"/>
              </a:rPr>
              <a:t>st</a:t>
            </a:r>
            <a:r>
              <a:rPr lang="en-GB" dirty="0">
                <a:latin typeface="AdvTT153188ed"/>
              </a:rPr>
              <a:t>, </a:t>
            </a:r>
            <a:r>
              <a:rPr lang="en-GB" dirty="0" err="1">
                <a:latin typeface="AdvTT153188ed"/>
              </a:rPr>
              <a:t>sp</a:t>
            </a:r>
            <a:r>
              <a:rPr lang="en-GB" dirty="0">
                <a:latin typeface="AdvTT153188ed"/>
              </a:rPr>
              <a:t>, </a:t>
            </a:r>
            <a:r>
              <a:rPr lang="en-GB" dirty="0" err="1">
                <a:latin typeface="AdvTT153188ed"/>
              </a:rPr>
              <a:t>sk</a:t>
            </a:r>
            <a:r>
              <a:rPr lang="en-GB" dirty="0">
                <a:latin typeface="AdvTT153188ed"/>
              </a:rPr>
              <a:t>/: </a:t>
            </a:r>
            <a:r>
              <a:rPr lang="en-GB" dirty="0">
                <a:latin typeface="AdvTTb6c2036d.I"/>
              </a:rPr>
              <a:t>steam, Spain, scheme</a:t>
            </a:r>
            <a:br>
              <a:rPr lang="en-GB" dirty="0">
                <a:latin typeface="AdvTTb6c2036d.I"/>
              </a:rPr>
            </a:br>
            <a:r>
              <a:rPr lang="en-GB" dirty="0">
                <a:latin typeface="AdvTT153188ed"/>
              </a:rPr>
              <a:t>/str, </a:t>
            </a:r>
            <a:r>
              <a:rPr lang="en-GB" dirty="0" err="1">
                <a:latin typeface="AdvTT153188ed"/>
              </a:rPr>
              <a:t>skr</a:t>
            </a:r>
            <a:r>
              <a:rPr lang="en-GB" dirty="0">
                <a:latin typeface="AdvTT153188ed"/>
              </a:rPr>
              <a:t>, </a:t>
            </a:r>
            <a:r>
              <a:rPr lang="en-GB" dirty="0" err="1">
                <a:latin typeface="AdvTT153188ed"/>
              </a:rPr>
              <a:t>spr</a:t>
            </a:r>
            <a:r>
              <a:rPr lang="en-GB" dirty="0">
                <a:latin typeface="AdvTT153188ed"/>
              </a:rPr>
              <a:t>/: </a:t>
            </a:r>
            <a:r>
              <a:rPr lang="en-GB" dirty="0">
                <a:latin typeface="AdvTTb6c2036d.I"/>
              </a:rPr>
              <a:t>stream, sprain, scream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9CBCF-3B42-B142-ADA5-CAFAAA791984}"/>
              </a:ext>
            </a:extLst>
          </p:cNvPr>
          <p:cNvSpPr txBox="1"/>
          <p:nvPr/>
        </p:nvSpPr>
        <p:spPr bwMode="auto">
          <a:xfrm>
            <a:off x="3851919" y="2321004"/>
            <a:ext cx="4839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(erweitert in Stevens et al, 2019)</a:t>
            </a:r>
            <a:r>
              <a:rPr lang="de-DE" baseline="30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87C9D-A819-1540-B0C4-562895926232}"/>
              </a:ext>
            </a:extLst>
          </p:cNvPr>
          <p:cNvSpPr txBox="1"/>
          <p:nvPr/>
        </p:nvSpPr>
        <p:spPr bwMode="auto">
          <a:xfrm>
            <a:off x="5579808" y="5805264"/>
            <a:ext cx="31627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  <a:hlinkClick r:id="rId4"/>
              </a:rPr>
              <a:t>1. Stevens, Harrington, Schiel (2019), </a:t>
            </a:r>
            <a:r>
              <a:rPr lang="de-DE" i="1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  <a:hlinkClick r:id="rId4"/>
              </a:rPr>
              <a:t>Glossa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7691C-BD2B-074A-A029-33536EC02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134" y="4727280"/>
            <a:ext cx="2289287" cy="17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59CE2D3-1D50-8440-B36C-885F01076646}"/>
              </a:ext>
            </a:extLst>
          </p:cNvPr>
          <p:cNvSpPr>
            <a:spLocks/>
          </p:cNvSpPr>
          <p:nvPr/>
        </p:nvSpPr>
        <p:spPr bwMode="auto">
          <a:xfrm>
            <a:off x="2681738" y="131540"/>
            <a:ext cx="3034619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Akustische</a:t>
            </a:r>
            <a:r>
              <a:rPr lang="en-US" dirty="0">
                <a:latin typeface="Calibri"/>
                <a:cs typeface="Calibri"/>
              </a:rPr>
              <a:t> Parameter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EB92B-D6EF-2141-8C1A-716C2DF53B6E}"/>
              </a:ext>
            </a:extLst>
          </p:cNvPr>
          <p:cNvSpPr txBox="1"/>
          <p:nvPr/>
        </p:nvSpPr>
        <p:spPr bwMode="auto">
          <a:xfrm>
            <a:off x="0" y="790296"/>
            <a:ext cx="8860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Das erste spektrale Moment oder Gewichtsschwerpunkt im Spektrum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3550E0F-2F33-3E48-B5D6-CA21F6D5C019}"/>
              </a:ext>
            </a:extLst>
          </p:cNvPr>
          <p:cNvSpPr/>
          <p:nvPr/>
        </p:nvSpPr>
        <p:spPr>
          <a:xfrm>
            <a:off x="874643" y="1987826"/>
            <a:ext cx="2385392" cy="636104"/>
          </a:xfrm>
          <a:custGeom>
            <a:avLst/>
            <a:gdLst>
              <a:gd name="connsiteX0" fmla="*/ 0 w 2385392"/>
              <a:gd name="connsiteY0" fmla="*/ 569844 h 636104"/>
              <a:gd name="connsiteX1" fmla="*/ 477079 w 2385392"/>
              <a:gd name="connsiteY1" fmla="*/ 569844 h 636104"/>
              <a:gd name="connsiteX2" fmla="*/ 901148 w 2385392"/>
              <a:gd name="connsiteY2" fmla="*/ 543339 h 636104"/>
              <a:gd name="connsiteX3" fmla="*/ 993914 w 2385392"/>
              <a:gd name="connsiteY3" fmla="*/ 516835 h 636104"/>
              <a:gd name="connsiteX4" fmla="*/ 1033670 w 2385392"/>
              <a:gd name="connsiteY4" fmla="*/ 477078 h 636104"/>
              <a:gd name="connsiteX5" fmla="*/ 1086679 w 2385392"/>
              <a:gd name="connsiteY5" fmla="*/ 437322 h 636104"/>
              <a:gd name="connsiteX6" fmla="*/ 1113183 w 2385392"/>
              <a:gd name="connsiteY6" fmla="*/ 410817 h 636104"/>
              <a:gd name="connsiteX7" fmla="*/ 1192696 w 2385392"/>
              <a:gd name="connsiteY7" fmla="*/ 371061 h 636104"/>
              <a:gd name="connsiteX8" fmla="*/ 1232453 w 2385392"/>
              <a:gd name="connsiteY8" fmla="*/ 331304 h 636104"/>
              <a:gd name="connsiteX9" fmla="*/ 1311966 w 2385392"/>
              <a:gd name="connsiteY9" fmla="*/ 278296 h 636104"/>
              <a:gd name="connsiteX10" fmla="*/ 1417983 w 2385392"/>
              <a:gd name="connsiteY10" fmla="*/ 172278 h 636104"/>
              <a:gd name="connsiteX11" fmla="*/ 1457740 w 2385392"/>
              <a:gd name="connsiteY11" fmla="*/ 132522 h 636104"/>
              <a:gd name="connsiteX12" fmla="*/ 1510748 w 2385392"/>
              <a:gd name="connsiteY12" fmla="*/ 106017 h 636104"/>
              <a:gd name="connsiteX13" fmla="*/ 1537253 w 2385392"/>
              <a:gd name="connsiteY13" fmla="*/ 79513 h 636104"/>
              <a:gd name="connsiteX14" fmla="*/ 1577009 w 2385392"/>
              <a:gd name="connsiteY14" fmla="*/ 66261 h 636104"/>
              <a:gd name="connsiteX15" fmla="*/ 1630018 w 2385392"/>
              <a:gd name="connsiteY15" fmla="*/ 39757 h 636104"/>
              <a:gd name="connsiteX16" fmla="*/ 1669774 w 2385392"/>
              <a:gd name="connsiteY16" fmla="*/ 13252 h 636104"/>
              <a:gd name="connsiteX17" fmla="*/ 1722783 w 2385392"/>
              <a:gd name="connsiteY17" fmla="*/ 0 h 636104"/>
              <a:gd name="connsiteX18" fmla="*/ 1789044 w 2385392"/>
              <a:gd name="connsiteY18" fmla="*/ 13252 h 636104"/>
              <a:gd name="connsiteX19" fmla="*/ 1868557 w 2385392"/>
              <a:gd name="connsiteY19" fmla="*/ 66261 h 636104"/>
              <a:gd name="connsiteX20" fmla="*/ 1974574 w 2385392"/>
              <a:gd name="connsiteY20" fmla="*/ 159026 h 636104"/>
              <a:gd name="connsiteX21" fmla="*/ 2001079 w 2385392"/>
              <a:gd name="connsiteY21" fmla="*/ 185531 h 636104"/>
              <a:gd name="connsiteX22" fmla="*/ 2080592 w 2385392"/>
              <a:gd name="connsiteY22" fmla="*/ 304800 h 636104"/>
              <a:gd name="connsiteX23" fmla="*/ 2133600 w 2385392"/>
              <a:gd name="connsiteY23" fmla="*/ 384313 h 636104"/>
              <a:gd name="connsiteX24" fmla="*/ 2160105 w 2385392"/>
              <a:gd name="connsiteY24" fmla="*/ 410817 h 636104"/>
              <a:gd name="connsiteX25" fmla="*/ 2213114 w 2385392"/>
              <a:gd name="connsiteY25" fmla="*/ 490331 h 636104"/>
              <a:gd name="connsiteX26" fmla="*/ 2226366 w 2385392"/>
              <a:gd name="connsiteY26" fmla="*/ 530087 h 636104"/>
              <a:gd name="connsiteX27" fmla="*/ 2266122 w 2385392"/>
              <a:gd name="connsiteY27" fmla="*/ 556591 h 636104"/>
              <a:gd name="connsiteX28" fmla="*/ 2292627 w 2385392"/>
              <a:gd name="connsiteY28" fmla="*/ 583096 h 636104"/>
              <a:gd name="connsiteX29" fmla="*/ 2332383 w 2385392"/>
              <a:gd name="connsiteY29" fmla="*/ 609600 h 636104"/>
              <a:gd name="connsiteX30" fmla="*/ 2385392 w 2385392"/>
              <a:gd name="connsiteY30" fmla="*/ 636104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85392" h="636104">
                <a:moveTo>
                  <a:pt x="0" y="569844"/>
                </a:moveTo>
                <a:cubicBezTo>
                  <a:pt x="215250" y="600593"/>
                  <a:pt x="79639" y="586757"/>
                  <a:pt x="477079" y="569844"/>
                </a:cubicBezTo>
                <a:cubicBezTo>
                  <a:pt x="642202" y="562817"/>
                  <a:pt x="741540" y="554739"/>
                  <a:pt x="901148" y="543339"/>
                </a:cubicBezTo>
                <a:cubicBezTo>
                  <a:pt x="908216" y="541572"/>
                  <a:pt x="982508" y="524439"/>
                  <a:pt x="993914" y="516835"/>
                </a:cubicBezTo>
                <a:cubicBezTo>
                  <a:pt x="1009508" y="506439"/>
                  <a:pt x="1019440" y="489275"/>
                  <a:pt x="1033670" y="477078"/>
                </a:cubicBezTo>
                <a:cubicBezTo>
                  <a:pt x="1050440" y="462704"/>
                  <a:pt x="1069711" y="451462"/>
                  <a:pt x="1086679" y="437322"/>
                </a:cubicBezTo>
                <a:cubicBezTo>
                  <a:pt x="1096277" y="429323"/>
                  <a:pt x="1103427" y="418622"/>
                  <a:pt x="1113183" y="410817"/>
                </a:cubicBezTo>
                <a:cubicBezTo>
                  <a:pt x="1149881" y="381459"/>
                  <a:pt x="1150707" y="385057"/>
                  <a:pt x="1192696" y="371061"/>
                </a:cubicBezTo>
                <a:cubicBezTo>
                  <a:pt x="1205948" y="357809"/>
                  <a:pt x="1217659" y="342810"/>
                  <a:pt x="1232453" y="331304"/>
                </a:cubicBezTo>
                <a:cubicBezTo>
                  <a:pt x="1257597" y="311748"/>
                  <a:pt x="1289442" y="300820"/>
                  <a:pt x="1311966" y="278296"/>
                </a:cubicBezTo>
                <a:lnTo>
                  <a:pt x="1417983" y="172278"/>
                </a:lnTo>
                <a:cubicBezTo>
                  <a:pt x="1431235" y="159026"/>
                  <a:pt x="1440977" y="140904"/>
                  <a:pt x="1457740" y="132522"/>
                </a:cubicBezTo>
                <a:cubicBezTo>
                  <a:pt x="1475409" y="123687"/>
                  <a:pt x="1494311" y="116975"/>
                  <a:pt x="1510748" y="106017"/>
                </a:cubicBezTo>
                <a:cubicBezTo>
                  <a:pt x="1521144" y="99086"/>
                  <a:pt x="1526539" y="85941"/>
                  <a:pt x="1537253" y="79513"/>
                </a:cubicBezTo>
                <a:cubicBezTo>
                  <a:pt x="1549231" y="72326"/>
                  <a:pt x="1564170" y="71764"/>
                  <a:pt x="1577009" y="66261"/>
                </a:cubicBezTo>
                <a:cubicBezTo>
                  <a:pt x="1595167" y="58479"/>
                  <a:pt x="1612866" y="49558"/>
                  <a:pt x="1630018" y="39757"/>
                </a:cubicBezTo>
                <a:cubicBezTo>
                  <a:pt x="1643847" y="31855"/>
                  <a:pt x="1655135" y="19526"/>
                  <a:pt x="1669774" y="13252"/>
                </a:cubicBezTo>
                <a:cubicBezTo>
                  <a:pt x="1686515" y="6077"/>
                  <a:pt x="1705113" y="4417"/>
                  <a:pt x="1722783" y="0"/>
                </a:cubicBezTo>
                <a:cubicBezTo>
                  <a:pt x="1744870" y="4417"/>
                  <a:pt x="1768539" y="3931"/>
                  <a:pt x="1789044" y="13252"/>
                </a:cubicBezTo>
                <a:cubicBezTo>
                  <a:pt x="1818043" y="26433"/>
                  <a:pt x="1842053" y="48591"/>
                  <a:pt x="1868557" y="66261"/>
                </a:cubicBezTo>
                <a:cubicBezTo>
                  <a:pt x="1934307" y="110094"/>
                  <a:pt x="1897045" y="81497"/>
                  <a:pt x="1974574" y="159026"/>
                </a:cubicBezTo>
                <a:cubicBezTo>
                  <a:pt x="1983409" y="167861"/>
                  <a:pt x="1994148" y="175135"/>
                  <a:pt x="2001079" y="185531"/>
                </a:cubicBezTo>
                <a:lnTo>
                  <a:pt x="2080592" y="304800"/>
                </a:lnTo>
                <a:lnTo>
                  <a:pt x="2133600" y="384313"/>
                </a:lnTo>
                <a:lnTo>
                  <a:pt x="2160105" y="410817"/>
                </a:lnTo>
                <a:cubicBezTo>
                  <a:pt x="2191614" y="505347"/>
                  <a:pt x="2146936" y="391064"/>
                  <a:pt x="2213114" y="490331"/>
                </a:cubicBezTo>
                <a:cubicBezTo>
                  <a:pt x="2220863" y="501954"/>
                  <a:pt x="2217640" y="519179"/>
                  <a:pt x="2226366" y="530087"/>
                </a:cubicBezTo>
                <a:cubicBezTo>
                  <a:pt x="2236315" y="542524"/>
                  <a:pt x="2253685" y="546642"/>
                  <a:pt x="2266122" y="556591"/>
                </a:cubicBezTo>
                <a:cubicBezTo>
                  <a:pt x="2275879" y="564396"/>
                  <a:pt x="2282870" y="575291"/>
                  <a:pt x="2292627" y="583096"/>
                </a:cubicBezTo>
                <a:cubicBezTo>
                  <a:pt x="2305064" y="593045"/>
                  <a:pt x="2318137" y="602477"/>
                  <a:pt x="2332383" y="609600"/>
                </a:cubicBezTo>
                <a:cubicBezTo>
                  <a:pt x="2393294" y="640055"/>
                  <a:pt x="2355452" y="606164"/>
                  <a:pt x="2385392" y="636104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C5379A5-A72E-9E46-A5C6-5075974BAEE6}"/>
              </a:ext>
            </a:extLst>
          </p:cNvPr>
          <p:cNvSpPr/>
          <p:nvPr/>
        </p:nvSpPr>
        <p:spPr>
          <a:xfrm flipH="1">
            <a:off x="4199048" y="1987826"/>
            <a:ext cx="2385392" cy="636104"/>
          </a:xfrm>
          <a:custGeom>
            <a:avLst/>
            <a:gdLst>
              <a:gd name="connsiteX0" fmla="*/ 0 w 2385392"/>
              <a:gd name="connsiteY0" fmla="*/ 569844 h 636104"/>
              <a:gd name="connsiteX1" fmla="*/ 477079 w 2385392"/>
              <a:gd name="connsiteY1" fmla="*/ 569844 h 636104"/>
              <a:gd name="connsiteX2" fmla="*/ 901148 w 2385392"/>
              <a:gd name="connsiteY2" fmla="*/ 543339 h 636104"/>
              <a:gd name="connsiteX3" fmla="*/ 993914 w 2385392"/>
              <a:gd name="connsiteY3" fmla="*/ 516835 h 636104"/>
              <a:gd name="connsiteX4" fmla="*/ 1033670 w 2385392"/>
              <a:gd name="connsiteY4" fmla="*/ 477078 h 636104"/>
              <a:gd name="connsiteX5" fmla="*/ 1086679 w 2385392"/>
              <a:gd name="connsiteY5" fmla="*/ 437322 h 636104"/>
              <a:gd name="connsiteX6" fmla="*/ 1113183 w 2385392"/>
              <a:gd name="connsiteY6" fmla="*/ 410817 h 636104"/>
              <a:gd name="connsiteX7" fmla="*/ 1192696 w 2385392"/>
              <a:gd name="connsiteY7" fmla="*/ 371061 h 636104"/>
              <a:gd name="connsiteX8" fmla="*/ 1232453 w 2385392"/>
              <a:gd name="connsiteY8" fmla="*/ 331304 h 636104"/>
              <a:gd name="connsiteX9" fmla="*/ 1311966 w 2385392"/>
              <a:gd name="connsiteY9" fmla="*/ 278296 h 636104"/>
              <a:gd name="connsiteX10" fmla="*/ 1417983 w 2385392"/>
              <a:gd name="connsiteY10" fmla="*/ 172278 h 636104"/>
              <a:gd name="connsiteX11" fmla="*/ 1457740 w 2385392"/>
              <a:gd name="connsiteY11" fmla="*/ 132522 h 636104"/>
              <a:gd name="connsiteX12" fmla="*/ 1510748 w 2385392"/>
              <a:gd name="connsiteY12" fmla="*/ 106017 h 636104"/>
              <a:gd name="connsiteX13" fmla="*/ 1537253 w 2385392"/>
              <a:gd name="connsiteY13" fmla="*/ 79513 h 636104"/>
              <a:gd name="connsiteX14" fmla="*/ 1577009 w 2385392"/>
              <a:gd name="connsiteY14" fmla="*/ 66261 h 636104"/>
              <a:gd name="connsiteX15" fmla="*/ 1630018 w 2385392"/>
              <a:gd name="connsiteY15" fmla="*/ 39757 h 636104"/>
              <a:gd name="connsiteX16" fmla="*/ 1669774 w 2385392"/>
              <a:gd name="connsiteY16" fmla="*/ 13252 h 636104"/>
              <a:gd name="connsiteX17" fmla="*/ 1722783 w 2385392"/>
              <a:gd name="connsiteY17" fmla="*/ 0 h 636104"/>
              <a:gd name="connsiteX18" fmla="*/ 1789044 w 2385392"/>
              <a:gd name="connsiteY18" fmla="*/ 13252 h 636104"/>
              <a:gd name="connsiteX19" fmla="*/ 1868557 w 2385392"/>
              <a:gd name="connsiteY19" fmla="*/ 66261 h 636104"/>
              <a:gd name="connsiteX20" fmla="*/ 1974574 w 2385392"/>
              <a:gd name="connsiteY20" fmla="*/ 159026 h 636104"/>
              <a:gd name="connsiteX21" fmla="*/ 2001079 w 2385392"/>
              <a:gd name="connsiteY21" fmla="*/ 185531 h 636104"/>
              <a:gd name="connsiteX22" fmla="*/ 2080592 w 2385392"/>
              <a:gd name="connsiteY22" fmla="*/ 304800 h 636104"/>
              <a:gd name="connsiteX23" fmla="*/ 2133600 w 2385392"/>
              <a:gd name="connsiteY23" fmla="*/ 384313 h 636104"/>
              <a:gd name="connsiteX24" fmla="*/ 2160105 w 2385392"/>
              <a:gd name="connsiteY24" fmla="*/ 410817 h 636104"/>
              <a:gd name="connsiteX25" fmla="*/ 2213114 w 2385392"/>
              <a:gd name="connsiteY25" fmla="*/ 490331 h 636104"/>
              <a:gd name="connsiteX26" fmla="*/ 2226366 w 2385392"/>
              <a:gd name="connsiteY26" fmla="*/ 530087 h 636104"/>
              <a:gd name="connsiteX27" fmla="*/ 2266122 w 2385392"/>
              <a:gd name="connsiteY27" fmla="*/ 556591 h 636104"/>
              <a:gd name="connsiteX28" fmla="*/ 2292627 w 2385392"/>
              <a:gd name="connsiteY28" fmla="*/ 583096 h 636104"/>
              <a:gd name="connsiteX29" fmla="*/ 2332383 w 2385392"/>
              <a:gd name="connsiteY29" fmla="*/ 609600 h 636104"/>
              <a:gd name="connsiteX30" fmla="*/ 2385392 w 2385392"/>
              <a:gd name="connsiteY30" fmla="*/ 636104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85392" h="636104">
                <a:moveTo>
                  <a:pt x="0" y="569844"/>
                </a:moveTo>
                <a:cubicBezTo>
                  <a:pt x="215250" y="600593"/>
                  <a:pt x="79639" y="586757"/>
                  <a:pt x="477079" y="569844"/>
                </a:cubicBezTo>
                <a:cubicBezTo>
                  <a:pt x="642202" y="562817"/>
                  <a:pt x="741540" y="554739"/>
                  <a:pt x="901148" y="543339"/>
                </a:cubicBezTo>
                <a:cubicBezTo>
                  <a:pt x="908216" y="541572"/>
                  <a:pt x="982508" y="524439"/>
                  <a:pt x="993914" y="516835"/>
                </a:cubicBezTo>
                <a:cubicBezTo>
                  <a:pt x="1009508" y="506439"/>
                  <a:pt x="1019440" y="489275"/>
                  <a:pt x="1033670" y="477078"/>
                </a:cubicBezTo>
                <a:cubicBezTo>
                  <a:pt x="1050440" y="462704"/>
                  <a:pt x="1069711" y="451462"/>
                  <a:pt x="1086679" y="437322"/>
                </a:cubicBezTo>
                <a:cubicBezTo>
                  <a:pt x="1096277" y="429323"/>
                  <a:pt x="1103427" y="418622"/>
                  <a:pt x="1113183" y="410817"/>
                </a:cubicBezTo>
                <a:cubicBezTo>
                  <a:pt x="1149881" y="381459"/>
                  <a:pt x="1150707" y="385057"/>
                  <a:pt x="1192696" y="371061"/>
                </a:cubicBezTo>
                <a:cubicBezTo>
                  <a:pt x="1205948" y="357809"/>
                  <a:pt x="1217659" y="342810"/>
                  <a:pt x="1232453" y="331304"/>
                </a:cubicBezTo>
                <a:cubicBezTo>
                  <a:pt x="1257597" y="311748"/>
                  <a:pt x="1289442" y="300820"/>
                  <a:pt x="1311966" y="278296"/>
                </a:cubicBezTo>
                <a:lnTo>
                  <a:pt x="1417983" y="172278"/>
                </a:lnTo>
                <a:cubicBezTo>
                  <a:pt x="1431235" y="159026"/>
                  <a:pt x="1440977" y="140904"/>
                  <a:pt x="1457740" y="132522"/>
                </a:cubicBezTo>
                <a:cubicBezTo>
                  <a:pt x="1475409" y="123687"/>
                  <a:pt x="1494311" y="116975"/>
                  <a:pt x="1510748" y="106017"/>
                </a:cubicBezTo>
                <a:cubicBezTo>
                  <a:pt x="1521144" y="99086"/>
                  <a:pt x="1526539" y="85941"/>
                  <a:pt x="1537253" y="79513"/>
                </a:cubicBezTo>
                <a:cubicBezTo>
                  <a:pt x="1549231" y="72326"/>
                  <a:pt x="1564170" y="71764"/>
                  <a:pt x="1577009" y="66261"/>
                </a:cubicBezTo>
                <a:cubicBezTo>
                  <a:pt x="1595167" y="58479"/>
                  <a:pt x="1612866" y="49558"/>
                  <a:pt x="1630018" y="39757"/>
                </a:cubicBezTo>
                <a:cubicBezTo>
                  <a:pt x="1643847" y="31855"/>
                  <a:pt x="1655135" y="19526"/>
                  <a:pt x="1669774" y="13252"/>
                </a:cubicBezTo>
                <a:cubicBezTo>
                  <a:pt x="1686515" y="6077"/>
                  <a:pt x="1705113" y="4417"/>
                  <a:pt x="1722783" y="0"/>
                </a:cubicBezTo>
                <a:cubicBezTo>
                  <a:pt x="1744870" y="4417"/>
                  <a:pt x="1768539" y="3931"/>
                  <a:pt x="1789044" y="13252"/>
                </a:cubicBezTo>
                <a:cubicBezTo>
                  <a:pt x="1818043" y="26433"/>
                  <a:pt x="1842053" y="48591"/>
                  <a:pt x="1868557" y="66261"/>
                </a:cubicBezTo>
                <a:cubicBezTo>
                  <a:pt x="1934307" y="110094"/>
                  <a:pt x="1897045" y="81497"/>
                  <a:pt x="1974574" y="159026"/>
                </a:cubicBezTo>
                <a:cubicBezTo>
                  <a:pt x="1983409" y="167861"/>
                  <a:pt x="1994148" y="175135"/>
                  <a:pt x="2001079" y="185531"/>
                </a:cubicBezTo>
                <a:lnTo>
                  <a:pt x="2080592" y="304800"/>
                </a:lnTo>
                <a:lnTo>
                  <a:pt x="2133600" y="384313"/>
                </a:lnTo>
                <a:lnTo>
                  <a:pt x="2160105" y="410817"/>
                </a:lnTo>
                <a:cubicBezTo>
                  <a:pt x="2191614" y="505347"/>
                  <a:pt x="2146936" y="391064"/>
                  <a:pt x="2213114" y="490331"/>
                </a:cubicBezTo>
                <a:cubicBezTo>
                  <a:pt x="2220863" y="501954"/>
                  <a:pt x="2217640" y="519179"/>
                  <a:pt x="2226366" y="530087"/>
                </a:cubicBezTo>
                <a:cubicBezTo>
                  <a:pt x="2236315" y="542524"/>
                  <a:pt x="2253685" y="546642"/>
                  <a:pt x="2266122" y="556591"/>
                </a:cubicBezTo>
                <a:cubicBezTo>
                  <a:pt x="2275879" y="564396"/>
                  <a:pt x="2282870" y="575291"/>
                  <a:pt x="2292627" y="583096"/>
                </a:cubicBezTo>
                <a:cubicBezTo>
                  <a:pt x="2305064" y="593045"/>
                  <a:pt x="2318137" y="602477"/>
                  <a:pt x="2332383" y="609600"/>
                </a:cubicBezTo>
                <a:cubicBezTo>
                  <a:pt x="2393294" y="640055"/>
                  <a:pt x="2355452" y="606164"/>
                  <a:pt x="2385392" y="636104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D75FF-0BEA-E64A-A45F-1E2614449690}"/>
              </a:ext>
            </a:extLst>
          </p:cNvPr>
          <p:cNvSpPr txBox="1"/>
          <p:nvPr/>
        </p:nvSpPr>
        <p:spPr bwMode="auto">
          <a:xfrm>
            <a:off x="1691680" y="1556792"/>
            <a:ext cx="1287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M1 hoch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B19E6-19BD-094A-B00B-A5CCBB490993}"/>
              </a:ext>
            </a:extLst>
          </p:cNvPr>
          <p:cNvSpPr txBox="1"/>
          <p:nvPr/>
        </p:nvSpPr>
        <p:spPr bwMode="auto">
          <a:xfrm>
            <a:off x="4572000" y="1484277"/>
            <a:ext cx="1090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M1 tief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3BC5E-F6CE-994E-BE72-469878DB2A3A}"/>
              </a:ext>
            </a:extLst>
          </p:cNvPr>
          <p:cNvSpPr txBox="1"/>
          <p:nvPr/>
        </p:nvSpPr>
        <p:spPr bwMode="auto">
          <a:xfrm>
            <a:off x="596752" y="3403074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M1-Werte berechnet alle 10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zwischen dem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Onset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und Offset vom Frikativ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05246D-3B55-4249-94DD-2F45233A6D8B}"/>
              </a:ext>
            </a:extLst>
          </p:cNvPr>
          <p:cNvCxnSpPr/>
          <p:nvPr/>
        </p:nvCxnSpPr>
        <p:spPr>
          <a:xfrm flipV="1">
            <a:off x="7956376" y="1787624"/>
            <a:ext cx="0" cy="705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0209DF-D2A9-BF40-9B1E-3F60AB82D5D2}"/>
              </a:ext>
            </a:extLst>
          </p:cNvPr>
          <p:cNvCxnSpPr>
            <a:cxnSpLocks/>
          </p:cNvCxnSpPr>
          <p:nvPr/>
        </p:nvCxnSpPr>
        <p:spPr>
          <a:xfrm rot="5400000" flipV="1">
            <a:off x="8309012" y="2140260"/>
            <a:ext cx="0" cy="705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4D14E2-92C4-CD48-AAE7-AF67111F4C67}"/>
              </a:ext>
            </a:extLst>
          </p:cNvPr>
          <p:cNvSpPr txBox="1"/>
          <p:nvPr/>
        </p:nvSpPr>
        <p:spPr bwMode="auto">
          <a:xfrm>
            <a:off x="7699735" y="1325958"/>
            <a:ext cx="458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50FB6-9815-9745-8C33-1A194C08FD10}"/>
              </a:ext>
            </a:extLst>
          </p:cNvPr>
          <p:cNvSpPr txBox="1"/>
          <p:nvPr/>
        </p:nvSpPr>
        <p:spPr bwMode="auto">
          <a:xfrm>
            <a:off x="7693815" y="2471086"/>
            <a:ext cx="1151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Frequenz</a:t>
            </a:r>
          </a:p>
        </p:txBody>
      </p:sp>
    </p:spTree>
    <p:extLst>
      <p:ext uri="{BB962C8B-B14F-4D97-AF65-F5344CB8AC3E}">
        <p14:creationId xmlns:p14="http://schemas.microsoft.com/office/powerpoint/2010/main" val="255658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54A9360-0E7B-1448-9072-AFE6583B8D91}"/>
              </a:ext>
            </a:extLst>
          </p:cNvPr>
          <p:cNvSpPr>
            <a:spLocks/>
          </p:cNvSpPr>
          <p:nvPr/>
        </p:nvSpPr>
        <p:spPr bwMode="auto">
          <a:xfrm>
            <a:off x="3815313" y="182860"/>
            <a:ext cx="1674238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Ergebnisse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E434-98F5-E14E-BF77-7C7C599F6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" t="20397" r="10998" b="2060"/>
          <a:stretch/>
        </p:blipFill>
        <p:spPr>
          <a:xfrm>
            <a:off x="365177" y="1268760"/>
            <a:ext cx="4176466" cy="3384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01E36-AFF2-2D42-BC6A-8773E7F3A807}"/>
              </a:ext>
            </a:extLst>
          </p:cNvPr>
          <p:cNvSpPr txBox="1"/>
          <p:nvPr/>
        </p:nvSpPr>
        <p:spPr bwMode="auto">
          <a:xfrm>
            <a:off x="1621074" y="551522"/>
            <a:ext cx="2033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s, </a:t>
            </a:r>
            <a:r>
              <a:rPr lang="de-DE" dirty="0" err="1">
                <a:solidFill>
                  <a:srgbClr val="07C64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skr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3060A-FA03-B94A-86BC-D44739178BE1}"/>
              </a:ext>
            </a:extLst>
          </p:cNvPr>
          <p:cNvSpPr txBox="1"/>
          <p:nvPr/>
        </p:nvSpPr>
        <p:spPr bwMode="auto">
          <a:xfrm>
            <a:off x="1263144" y="846021"/>
            <a:ext cx="1052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Frauen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EB67-A5F2-AE42-B3F7-4DADA009C693}"/>
              </a:ext>
            </a:extLst>
          </p:cNvPr>
          <p:cNvSpPr txBox="1"/>
          <p:nvPr/>
        </p:nvSpPr>
        <p:spPr bwMode="auto">
          <a:xfrm>
            <a:off x="2838337" y="807095"/>
            <a:ext cx="1180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Männer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B5588-00F9-A44E-9DA0-D7A71A84B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29" r="20408"/>
          <a:stretch/>
        </p:blipFill>
        <p:spPr>
          <a:xfrm>
            <a:off x="4511757" y="1268760"/>
            <a:ext cx="3888432" cy="3333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502DBA-A999-BC41-ABB9-458DDD15B2D7}"/>
              </a:ext>
            </a:extLst>
          </p:cNvPr>
          <p:cNvSpPr txBox="1"/>
          <p:nvPr/>
        </p:nvSpPr>
        <p:spPr bwMode="auto">
          <a:xfrm>
            <a:off x="5819462" y="563893"/>
            <a:ext cx="1723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s, </a:t>
            </a:r>
            <a:r>
              <a:rPr lang="de-DE" dirty="0" err="1">
                <a:solidFill>
                  <a:srgbClr val="07C64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sk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A23A0-12FB-7F4E-BCE4-8D8FDF052972}"/>
              </a:ext>
            </a:extLst>
          </p:cNvPr>
          <p:cNvSpPr txBox="1"/>
          <p:nvPr/>
        </p:nvSpPr>
        <p:spPr bwMode="auto">
          <a:xfrm>
            <a:off x="5323811" y="884947"/>
            <a:ext cx="1052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Frauen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8F11E-449D-2240-93D6-F6436A51F79D}"/>
              </a:ext>
            </a:extLst>
          </p:cNvPr>
          <p:cNvSpPr txBox="1"/>
          <p:nvPr/>
        </p:nvSpPr>
        <p:spPr bwMode="auto">
          <a:xfrm>
            <a:off x="6899004" y="846021"/>
            <a:ext cx="1180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Männer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054CB-0AA7-FF45-9D89-EE560E5D812D}"/>
              </a:ext>
            </a:extLst>
          </p:cNvPr>
          <p:cNvSpPr txBox="1"/>
          <p:nvPr/>
        </p:nvSpPr>
        <p:spPr bwMode="auto">
          <a:xfrm>
            <a:off x="2367328" y="5395503"/>
            <a:ext cx="2948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2.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im Vgl. zu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898F5-0F73-B042-9236-30D20824D591}"/>
              </a:ext>
            </a:extLst>
          </p:cNvPr>
          <p:cNvSpPr txBox="1"/>
          <p:nvPr/>
        </p:nvSpPr>
        <p:spPr bwMode="auto">
          <a:xfrm>
            <a:off x="2406505" y="5071651"/>
            <a:ext cx="3993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1.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 und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im Vgl. zu /s/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3BEF3-FB33-7148-9E51-7EB16C7FC23F}"/>
              </a:ext>
            </a:extLst>
          </p:cNvPr>
          <p:cNvSpPr txBox="1"/>
          <p:nvPr/>
        </p:nvSpPr>
        <p:spPr bwMode="auto">
          <a:xfrm>
            <a:off x="1263144" y="6181020"/>
            <a:ext cx="57411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Keine Unterschiede in 1, 2 zwischen F und 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EE6928-6919-DD47-8623-21A070B04E99}"/>
              </a:ext>
            </a:extLst>
          </p:cNvPr>
          <p:cNvSpPr/>
          <p:nvPr/>
        </p:nvSpPr>
        <p:spPr>
          <a:xfrm>
            <a:off x="1827268" y="4661749"/>
            <a:ext cx="1988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sig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. näher an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1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C85F110-4848-EA46-81C3-92E5E4148CAD}"/>
              </a:ext>
            </a:extLst>
          </p:cNvPr>
          <p:cNvSpPr>
            <a:spLocks/>
          </p:cNvSpPr>
          <p:nvPr/>
        </p:nvSpPr>
        <p:spPr bwMode="auto">
          <a:xfrm>
            <a:off x="3815313" y="182860"/>
            <a:ext cx="1674238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Ergebnisse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041B1-4E76-4E4C-A9EE-C77C9A982B97}"/>
              </a:ext>
            </a:extLst>
          </p:cNvPr>
          <p:cNvSpPr txBox="1"/>
          <p:nvPr/>
        </p:nvSpPr>
        <p:spPr bwMode="auto">
          <a:xfrm>
            <a:off x="611560" y="1124744"/>
            <a:ext cx="6245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Warum mehr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Koartikulation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in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skr/?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017CD-DB60-9940-B1A4-69A71B2F078D}"/>
              </a:ext>
            </a:extLst>
          </p:cNvPr>
          <p:cNvSpPr txBox="1"/>
          <p:nvPr/>
        </p:nvSpPr>
        <p:spPr bwMode="auto">
          <a:xfrm>
            <a:off x="683569" y="1916832"/>
            <a:ext cx="62453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Eventuell weil /t/, jedoch nicht /p,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aufgrund von [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ɹ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] rückverlagerter ist.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C2561-C7E1-5841-A568-906777E8D5CD}"/>
              </a:ext>
            </a:extLst>
          </p:cNvPr>
          <p:cNvSpPr txBox="1"/>
          <p:nvPr/>
        </p:nvSpPr>
        <p:spPr bwMode="auto">
          <a:xfrm>
            <a:off x="611560" y="3078252"/>
            <a:ext cx="8085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Warum ist die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/-Ähnlichkeit größer in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spV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stV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skV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als in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sV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647E6-7CF6-2748-A8ED-3FBB1482F91B}"/>
              </a:ext>
            </a:extLst>
          </p:cNvPr>
          <p:cNvSpPr txBox="1"/>
          <p:nvPr/>
        </p:nvSpPr>
        <p:spPr bwMode="auto">
          <a:xfrm>
            <a:off x="647564" y="3717032"/>
            <a:ext cx="61733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Vielleicht weil die Mundöffnung kleiner ist  in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sk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vs.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sV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ist – und je kleiner die Mundöffnung, umso mehr fällt das Spektrum nach unten (Fant, 1970</a:t>
            </a:r>
            <a:r>
              <a:rPr lang="de-DE" baseline="30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C0721-B5A9-2E4D-9FFF-7C5B29431221}"/>
              </a:ext>
            </a:extLst>
          </p:cNvPr>
          <p:cNvSpPr txBox="1"/>
          <p:nvPr/>
        </p:nvSpPr>
        <p:spPr bwMode="auto">
          <a:xfrm>
            <a:off x="1403648" y="6237312"/>
            <a:ext cx="63367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1. Fant (1970). </a:t>
            </a:r>
            <a:r>
              <a:rPr lang="de-DE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Acoustic</a:t>
            </a:r>
            <a:r>
              <a:rPr lang="de-DE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Theory</a:t>
            </a:r>
            <a:r>
              <a:rPr lang="de-DE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of</a:t>
            </a:r>
            <a:r>
              <a:rPr lang="de-DE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Speech </a:t>
            </a:r>
            <a:r>
              <a:rPr lang="de-DE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Production</a:t>
            </a:r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. Mouton: </a:t>
            </a:r>
            <a:r>
              <a:rPr lang="de-DE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Hague</a:t>
            </a:r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740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D77AF-F026-DD4A-B8C4-560AFC49DB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63" t="25196" r="5113" b="6970"/>
          <a:stretch/>
        </p:blipFill>
        <p:spPr>
          <a:xfrm>
            <a:off x="107504" y="2168860"/>
            <a:ext cx="8496944" cy="252028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4D3A42-DCC8-2B43-B364-3DA187045892}"/>
              </a:ext>
            </a:extLst>
          </p:cNvPr>
          <p:cNvSpPr>
            <a:spLocks/>
          </p:cNvSpPr>
          <p:nvPr/>
        </p:nvSpPr>
        <p:spPr bwMode="auto">
          <a:xfrm>
            <a:off x="2303748" y="188640"/>
            <a:ext cx="4536504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Ergebnisse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Sprecherunterschiede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040FA-D52A-BC48-B864-A69E5E1BD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5768" r="44487" b="76789"/>
          <a:stretch/>
        </p:blipFill>
        <p:spPr>
          <a:xfrm>
            <a:off x="4175956" y="980728"/>
            <a:ext cx="792088" cy="1018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90477-A6A7-6C4B-8EE2-A0BFAFF92FB3}"/>
              </a:ext>
            </a:extLst>
          </p:cNvPr>
          <p:cNvSpPr txBox="1"/>
          <p:nvPr/>
        </p:nvSpPr>
        <p:spPr bwMode="auto">
          <a:xfrm>
            <a:off x="3242454" y="5695799"/>
            <a:ext cx="48913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Innovative Sprecher: </a:t>
            </a:r>
            <a:r>
              <a:rPr lang="en-GB" dirty="0"/>
              <a:t>F05, M04, M19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E28EFB-0B80-3449-8555-967F9B6849E3}"/>
              </a:ext>
            </a:extLst>
          </p:cNvPr>
          <p:cNvCxnSpPr/>
          <p:nvPr/>
        </p:nvCxnSpPr>
        <p:spPr>
          <a:xfrm flipH="1" flipV="1">
            <a:off x="5364088" y="4689140"/>
            <a:ext cx="648072" cy="9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15653E-1DCD-D144-82B0-ECC54C44593F}"/>
              </a:ext>
            </a:extLst>
          </p:cNvPr>
          <p:cNvCxnSpPr>
            <a:cxnSpLocks/>
          </p:cNvCxnSpPr>
          <p:nvPr/>
        </p:nvCxnSpPr>
        <p:spPr>
          <a:xfrm flipV="1">
            <a:off x="6920949" y="4689140"/>
            <a:ext cx="459363" cy="9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8D7EAA-E5BB-DE45-8848-D1B52E088A99}"/>
              </a:ext>
            </a:extLst>
          </p:cNvPr>
          <p:cNvCxnSpPr>
            <a:cxnSpLocks/>
          </p:cNvCxnSpPr>
          <p:nvPr/>
        </p:nvCxnSpPr>
        <p:spPr>
          <a:xfrm flipV="1">
            <a:off x="7762698" y="4689140"/>
            <a:ext cx="459363" cy="9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B11F90-172E-554B-86E4-E0F3183452F7}"/>
              </a:ext>
            </a:extLst>
          </p:cNvPr>
          <p:cNvSpPr txBox="1"/>
          <p:nvPr/>
        </p:nvSpPr>
        <p:spPr bwMode="auto">
          <a:xfrm>
            <a:off x="107504" y="4628040"/>
            <a:ext cx="2981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Konservative Sprecher</a:t>
            </a:r>
          </a:p>
        </p:txBody>
      </p:sp>
      <p:pic>
        <p:nvPicPr>
          <p:cNvPr id="14" name="S023S049_excerpt.wav">
            <a:hlinkClick r:id="" action="ppaction://media"/>
            <a:extLst>
              <a:ext uri="{FF2B5EF4-FFF2-40B4-BE49-F238E27FC236}">
                <a16:creationId xmlns:a16="http://schemas.microsoft.com/office/drawing/2014/main" id="{5DF3F434-4443-B447-B3CD-865A2CA16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7776" y="5204618"/>
            <a:ext cx="582613" cy="582613"/>
          </a:xfrm>
          <a:prstGeom prst="rect">
            <a:avLst/>
          </a:prstGeom>
        </p:spPr>
      </p:pic>
      <p:pic>
        <p:nvPicPr>
          <p:cNvPr id="15" name="S126S049_excerpt.wav">
            <a:hlinkClick r:id="" action="ppaction://media"/>
            <a:extLst>
              <a:ext uri="{FF2B5EF4-FFF2-40B4-BE49-F238E27FC236}">
                <a16:creationId xmlns:a16="http://schemas.microsoft.com/office/drawing/2014/main" id="{EB1BD0FC-42C7-6E46-8EDE-0D5CA4E90C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3923" y="6234696"/>
            <a:ext cx="584200" cy="584200"/>
          </a:xfrm>
          <a:prstGeom prst="rect">
            <a:avLst/>
          </a:prstGeom>
        </p:spPr>
      </p:pic>
      <p:pic>
        <p:nvPicPr>
          <p:cNvPr id="16" name="S126S049.wav">
            <a:hlinkClick r:id="" action="ppaction://media"/>
            <a:extLst>
              <a:ext uri="{FF2B5EF4-FFF2-40B4-BE49-F238E27FC236}">
                <a16:creationId xmlns:a16="http://schemas.microsoft.com/office/drawing/2014/main" id="{FBE28026-CDC0-9649-9279-F685220788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8983" y="6038507"/>
            <a:ext cx="812800" cy="812800"/>
          </a:xfrm>
          <a:prstGeom prst="rect">
            <a:avLst/>
          </a:prstGeom>
        </p:spPr>
      </p:pic>
      <p:pic>
        <p:nvPicPr>
          <p:cNvPr id="17" name="S023S049.wav">
            <a:hlinkClick r:id="" action="ppaction://media"/>
            <a:extLst>
              <a:ext uri="{FF2B5EF4-FFF2-40B4-BE49-F238E27FC236}">
                <a16:creationId xmlns:a16="http://schemas.microsoft.com/office/drawing/2014/main" id="{A9BA38F0-8C79-C446-8811-FA4E7A5665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539" y="5089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0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38B11B0-4548-6A4D-9E9A-85166AD201A1}"/>
              </a:ext>
            </a:extLst>
          </p:cNvPr>
          <p:cNvSpPr>
            <a:spLocks/>
          </p:cNvSpPr>
          <p:nvPr/>
        </p:nvSpPr>
        <p:spPr bwMode="auto">
          <a:xfrm>
            <a:off x="3275856" y="188640"/>
            <a:ext cx="1656184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Perzeption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A6F5C-5398-8F47-8E38-41BE79D00F22}"/>
              </a:ext>
            </a:extLst>
          </p:cNvPr>
          <p:cNvSpPr txBox="1"/>
          <p:nvPr/>
        </p:nvSpPr>
        <p:spPr bwMode="auto">
          <a:xfrm>
            <a:off x="1106845" y="782994"/>
            <a:ext cx="6921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Inwiefern ist die Verschiebung von /s/ in Richtung von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(a) wahrnehmbar (b) mit M1 verbunden?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5AEBC-2CB1-3744-8249-0A17529947BB}"/>
              </a:ext>
            </a:extLst>
          </p:cNvPr>
          <p:cNvSpPr txBox="1"/>
          <p:nvPr/>
        </p:nvSpPr>
        <p:spPr bwMode="auto">
          <a:xfrm>
            <a:off x="542876" y="2230669"/>
            <a:ext cx="720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Für jeden Sprecher: Der Frikative in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sheep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 ausgeschnitten und mit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i:t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in 'Peter' (produziert von derselben Person)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zusammengesplicet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E62D6-72E8-A248-8074-3BF269198DFE}"/>
              </a:ext>
            </a:extLst>
          </p:cNvPr>
          <p:cNvSpPr txBox="1"/>
          <p:nvPr/>
        </p:nvSpPr>
        <p:spPr bwMode="auto">
          <a:xfrm>
            <a:off x="539552" y="4509120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22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AusEngl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. Hörer (6 hatten an dem Produktionsexperiment teilgenommen)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89D9A-4072-5D43-ACAB-2BA2B1776B60}"/>
              </a:ext>
            </a:extLst>
          </p:cNvPr>
          <p:cNvSpPr txBox="1"/>
          <p:nvPr/>
        </p:nvSpPr>
        <p:spPr bwMode="auto">
          <a:xfrm>
            <a:off x="542876" y="3671289"/>
            <a:ext cx="8280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Die Stimuli wurden 10 Mal wiederholt und randomisiert.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C3660B-7907-C241-AD7F-AB63D53A2E21}"/>
              </a:ext>
            </a:extLst>
          </p:cNvPr>
          <p:cNvSpPr txBox="1"/>
          <p:nvPr/>
        </p:nvSpPr>
        <p:spPr bwMode="auto">
          <a:xfrm>
            <a:off x="603578" y="5801452"/>
            <a:ext cx="590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Hörer mussten antworten: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sheet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 oder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seat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'?</a:t>
            </a:r>
          </a:p>
        </p:txBody>
      </p:sp>
    </p:spTree>
    <p:extLst>
      <p:ext uri="{BB962C8B-B14F-4D97-AF65-F5344CB8AC3E}">
        <p14:creationId xmlns:p14="http://schemas.microsoft.com/office/powerpoint/2010/main" val="8033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218CE6-3BBE-CB4A-8054-ABE63379B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" t="14010" r="10996"/>
          <a:stretch/>
        </p:blipFill>
        <p:spPr>
          <a:xfrm>
            <a:off x="251520" y="956821"/>
            <a:ext cx="7920880" cy="441987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774DEFA-8B11-DF43-A389-0DFAD85FC367}"/>
              </a:ext>
            </a:extLst>
          </p:cNvPr>
          <p:cNvSpPr>
            <a:spLocks/>
          </p:cNvSpPr>
          <p:nvPr/>
        </p:nvSpPr>
        <p:spPr bwMode="auto">
          <a:xfrm>
            <a:off x="3419872" y="294928"/>
            <a:ext cx="1656184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Ergebnisse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6D20B-46BA-0B40-A8FA-BC0E15E2A228}"/>
              </a:ext>
            </a:extLst>
          </p:cNvPr>
          <p:cNvSpPr txBox="1"/>
          <p:nvPr/>
        </p:nvSpPr>
        <p:spPr bwMode="auto">
          <a:xfrm>
            <a:off x="1763688" y="1748909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08D64-1B88-824A-8273-00049B826826}"/>
              </a:ext>
            </a:extLst>
          </p:cNvPr>
          <p:cNvSpPr txBox="1"/>
          <p:nvPr/>
        </p:nvSpPr>
        <p:spPr bwMode="auto">
          <a:xfrm>
            <a:off x="3249793" y="1748908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B8A69-1427-B74B-B8BC-9027C032B415}"/>
              </a:ext>
            </a:extLst>
          </p:cNvPr>
          <p:cNvSpPr txBox="1"/>
          <p:nvPr/>
        </p:nvSpPr>
        <p:spPr bwMode="auto">
          <a:xfrm>
            <a:off x="5114666" y="1748908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EA6E2-06A9-5C4E-B37C-7FD0B4A221A0}"/>
              </a:ext>
            </a:extLst>
          </p:cNvPr>
          <p:cNvSpPr txBox="1"/>
          <p:nvPr/>
        </p:nvSpPr>
        <p:spPr bwMode="auto">
          <a:xfrm>
            <a:off x="6453850" y="1518075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4D4B-487A-534A-AEFE-75072D92691E}"/>
              </a:ext>
            </a:extLst>
          </p:cNvPr>
          <p:cNvSpPr txBox="1"/>
          <p:nvPr/>
        </p:nvSpPr>
        <p:spPr bwMode="auto">
          <a:xfrm>
            <a:off x="1763688" y="3722742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D5D80-F16B-4649-9C61-67258C1D75A8}"/>
              </a:ext>
            </a:extLst>
          </p:cNvPr>
          <p:cNvSpPr txBox="1"/>
          <p:nvPr/>
        </p:nvSpPr>
        <p:spPr bwMode="auto">
          <a:xfrm>
            <a:off x="3249793" y="3729033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6620A1-56D9-7F40-9787-2F02883C8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88" r="42383" b="86154"/>
          <a:stretch/>
        </p:blipFill>
        <p:spPr>
          <a:xfrm>
            <a:off x="6601380" y="-36012"/>
            <a:ext cx="2542620" cy="1128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BEFF18-1963-924C-82C1-0D5DE4DBEE3A}"/>
              </a:ext>
            </a:extLst>
          </p:cNvPr>
          <p:cNvSpPr txBox="1"/>
          <p:nvPr/>
        </p:nvSpPr>
        <p:spPr bwMode="auto">
          <a:xfrm>
            <a:off x="5465553" y="856900"/>
            <a:ext cx="105400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stream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67F77-7CD1-8F4F-929A-396775D30DA3}"/>
              </a:ext>
            </a:extLst>
          </p:cNvPr>
          <p:cNvSpPr txBox="1"/>
          <p:nvPr/>
        </p:nvSpPr>
        <p:spPr bwMode="auto">
          <a:xfrm>
            <a:off x="2195787" y="849650"/>
            <a:ext cx="94731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steam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62D041-BF9C-2542-99CB-5C0F281701A4}"/>
              </a:ext>
            </a:extLst>
          </p:cNvPr>
          <p:cNvSpPr txBox="1"/>
          <p:nvPr/>
        </p:nvSpPr>
        <p:spPr bwMode="auto">
          <a:xfrm>
            <a:off x="2303060" y="2882337"/>
            <a:ext cx="85151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seam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8D4D24-FD78-6246-A013-9AB4384194FB}"/>
              </a:ext>
            </a:extLst>
          </p:cNvPr>
          <p:cNvSpPr txBox="1"/>
          <p:nvPr/>
        </p:nvSpPr>
        <p:spPr bwMode="auto">
          <a:xfrm>
            <a:off x="5563669" y="2859872"/>
            <a:ext cx="93647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sheep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0C422-5880-444A-8F4C-22BFD23409D5}"/>
              </a:ext>
            </a:extLst>
          </p:cNvPr>
          <p:cNvSpPr txBox="1"/>
          <p:nvPr/>
        </p:nvSpPr>
        <p:spPr bwMode="auto">
          <a:xfrm>
            <a:off x="555825" y="5508022"/>
            <a:ext cx="77179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Mehr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wahrgenommen in Männerstimmen (2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1; 4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F5205-87C6-4647-99E3-95B5982B06B4}"/>
              </a:ext>
            </a:extLst>
          </p:cNvPr>
          <p:cNvSpPr txBox="1"/>
          <p:nvPr/>
        </p:nvSpPr>
        <p:spPr bwMode="auto">
          <a:xfrm>
            <a:off x="3859309" y="5907859"/>
            <a:ext cx="3273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(2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D9F14-23EA-514A-AEB2-8D418296A2D5}"/>
              </a:ext>
            </a:extLst>
          </p:cNvPr>
          <p:cNvSpPr txBox="1"/>
          <p:nvPr/>
        </p:nvSpPr>
        <p:spPr bwMode="auto">
          <a:xfrm>
            <a:off x="3828662" y="6373695"/>
            <a:ext cx="43313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seam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(3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5; 4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147503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6E743-4593-EB4A-BF72-A531388A4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9" t="7121" r="50095" b="54853"/>
          <a:stretch/>
        </p:blipFill>
        <p:spPr>
          <a:xfrm>
            <a:off x="542980" y="1472527"/>
            <a:ext cx="3888433" cy="223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33EA9-2236-A84C-9DE5-66D032685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7" t="56047" r="50104" b="5927"/>
          <a:stretch/>
        </p:blipFill>
        <p:spPr>
          <a:xfrm>
            <a:off x="664590" y="3865900"/>
            <a:ext cx="3744416" cy="2232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10CEA-C10A-624D-A694-EE7F6CF21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6" t="6980" r="4430" b="56220"/>
          <a:stretch/>
        </p:blipFill>
        <p:spPr>
          <a:xfrm>
            <a:off x="4434016" y="1428560"/>
            <a:ext cx="3888433" cy="216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42DB7-EFEC-4F45-9B7F-5A1648AAF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6" t="56047" r="5217" b="5927"/>
          <a:stretch/>
        </p:blipFill>
        <p:spPr>
          <a:xfrm>
            <a:off x="4431413" y="3936731"/>
            <a:ext cx="3816425" cy="2232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B3820-E0D5-C343-A07F-016623341C13}"/>
              </a:ext>
            </a:extLst>
          </p:cNvPr>
          <p:cNvSpPr txBox="1"/>
          <p:nvPr/>
        </p:nvSpPr>
        <p:spPr bwMode="auto">
          <a:xfrm rot="16200000">
            <a:off x="-1381313" y="3705899"/>
            <a:ext cx="3392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Proportion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Antworten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61DD3-B89F-8647-9916-08DFA4660335}"/>
              </a:ext>
            </a:extLst>
          </p:cNvPr>
          <p:cNvSpPr txBox="1"/>
          <p:nvPr/>
        </p:nvSpPr>
        <p:spPr bwMode="auto">
          <a:xfrm>
            <a:off x="3959059" y="2137144"/>
            <a:ext cx="947311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steam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DE63A-0BA5-7942-A41A-5EDE95281ADB}"/>
              </a:ext>
            </a:extLst>
          </p:cNvPr>
          <p:cNvSpPr txBox="1"/>
          <p:nvPr/>
        </p:nvSpPr>
        <p:spPr bwMode="auto">
          <a:xfrm>
            <a:off x="4054090" y="4556104"/>
            <a:ext cx="1054006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stream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64A23F-8C3D-8D42-9C06-15B0A382894D}"/>
              </a:ext>
            </a:extLst>
          </p:cNvPr>
          <p:cNvSpPr txBox="1"/>
          <p:nvPr/>
        </p:nvSpPr>
        <p:spPr bwMode="auto">
          <a:xfrm>
            <a:off x="2545038" y="1010862"/>
            <a:ext cx="32573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97B1B-109C-7943-90B6-F891ADF8446D}"/>
              </a:ext>
            </a:extLst>
          </p:cNvPr>
          <p:cNvSpPr txBox="1"/>
          <p:nvPr/>
        </p:nvSpPr>
        <p:spPr bwMode="auto">
          <a:xfrm>
            <a:off x="5985913" y="1010862"/>
            <a:ext cx="44755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E989B-D480-8F43-BE25-2B30A65B246C}"/>
              </a:ext>
            </a:extLst>
          </p:cNvPr>
          <p:cNvSpPr txBox="1"/>
          <p:nvPr/>
        </p:nvSpPr>
        <p:spPr bwMode="auto">
          <a:xfrm>
            <a:off x="4054090" y="6168980"/>
            <a:ext cx="1172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M1 (Hz)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1020088-3468-7C4B-8026-15943192A057}"/>
              </a:ext>
            </a:extLst>
          </p:cNvPr>
          <p:cNvSpPr>
            <a:spLocks/>
          </p:cNvSpPr>
          <p:nvPr/>
        </p:nvSpPr>
        <p:spPr bwMode="auto">
          <a:xfrm>
            <a:off x="3418834" y="91412"/>
            <a:ext cx="1656184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Ergebnisse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1E86A-1FC0-114A-A7CB-2FE6D2350B12}"/>
              </a:ext>
            </a:extLst>
          </p:cNvPr>
          <p:cNvSpPr txBox="1"/>
          <p:nvPr/>
        </p:nvSpPr>
        <p:spPr bwMode="auto">
          <a:xfrm>
            <a:off x="2233571" y="612603"/>
            <a:ext cx="46768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Die Wahl s vs.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ist mit M1 korreliert</a:t>
            </a:r>
          </a:p>
        </p:txBody>
      </p:sp>
    </p:spTree>
    <p:extLst>
      <p:ext uri="{BB962C8B-B14F-4D97-AF65-F5344CB8AC3E}">
        <p14:creationId xmlns:p14="http://schemas.microsoft.com/office/powerpoint/2010/main" val="66356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8E65EF6-AC34-9E4A-ACF5-BF3D82FE69BC}"/>
              </a:ext>
            </a:extLst>
          </p:cNvPr>
          <p:cNvSpPr>
            <a:spLocks/>
          </p:cNvSpPr>
          <p:nvPr/>
        </p:nvSpPr>
        <p:spPr bwMode="auto">
          <a:xfrm>
            <a:off x="3396144" y="99245"/>
            <a:ext cx="2449310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Zusammenfassung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A9FABD-BBD2-954D-A2C0-5AAC82835B3A}"/>
              </a:ext>
            </a:extLst>
          </p:cNvPr>
          <p:cNvSpPr/>
          <p:nvPr/>
        </p:nvSpPr>
        <p:spPr>
          <a:xfrm>
            <a:off x="323528" y="548680"/>
            <a:ext cx="468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ist neu/innovativ in der Studie?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CF21A-3DB8-E147-81DD-19E4E3AB4FBF}"/>
              </a:ext>
            </a:extLst>
          </p:cNvPr>
          <p:cNvSpPr/>
          <p:nvPr/>
        </p:nvSpPr>
        <p:spPr>
          <a:xfrm>
            <a:off x="906188" y="861282"/>
            <a:ext cx="942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Erste kombinierte Produktions- und Perzeptionsanalyse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von /s/-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retraction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9318C-312C-8749-AD6A-9F3D73E34644}"/>
              </a:ext>
            </a:extLst>
          </p:cNvPr>
          <p:cNvSpPr/>
          <p:nvPr/>
        </p:nvSpPr>
        <p:spPr>
          <a:xfrm>
            <a:off x="107504" y="1627075"/>
            <a:ext cx="8284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wurde gefunden, was noch nicht bekannt war?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1E821-3785-4941-BFDA-79AFC27AADBA}"/>
              </a:ext>
            </a:extLst>
          </p:cNvPr>
          <p:cNvSpPr txBox="1"/>
          <p:nvPr/>
        </p:nvSpPr>
        <p:spPr bwMode="auto">
          <a:xfrm>
            <a:off x="467544" y="2060848"/>
            <a:ext cx="3888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/s/-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retraction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auch in /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sCV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8A668-0C92-3544-B369-16B3E0696C02}"/>
              </a:ext>
            </a:extLst>
          </p:cNvPr>
          <p:cNvSpPr txBox="1"/>
          <p:nvPr/>
        </p:nvSpPr>
        <p:spPr bwMode="auto">
          <a:xfrm>
            <a:off x="467544" y="2449642"/>
            <a:ext cx="82846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/s/-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retraction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ist ähnlich in M und F, ABER man nimmt mehr</a:t>
            </a:r>
          </a:p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/s/-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retraction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 in M als in F wahr.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C7FDE-01BA-2243-B78F-2106800E43BA}"/>
              </a:ext>
            </a:extLst>
          </p:cNvPr>
          <p:cNvSpPr/>
          <p:nvPr/>
        </p:nvSpPr>
        <p:spPr>
          <a:xfrm>
            <a:off x="124506" y="3267436"/>
            <a:ext cx="8992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Warum sind die Ergebnisse für die Forschung wichtig?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8CFE7-F2E3-344B-87BF-34C0423DB969}"/>
              </a:ext>
            </a:extLst>
          </p:cNvPr>
          <p:cNvSpPr txBox="1"/>
          <p:nvPr/>
        </p:nvSpPr>
        <p:spPr bwMode="auto">
          <a:xfrm>
            <a:off x="149780" y="3628950"/>
            <a:ext cx="6912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Sie tragen zu großen Themen bei: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85763-EF49-F24E-920C-86915172DB68}"/>
              </a:ext>
            </a:extLst>
          </p:cNvPr>
          <p:cNvSpPr txBox="1"/>
          <p:nvPr/>
        </p:nvSpPr>
        <p:spPr bwMode="auto">
          <a:xfrm>
            <a:off x="433377" y="4049003"/>
            <a:ext cx="8676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die Verbindung zwischen Produktion, Perzeption, und Lautwandel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842F25-415A-E44E-8C82-D590F89F6672}"/>
              </a:ext>
            </a:extLst>
          </p:cNvPr>
          <p:cNvSpPr/>
          <p:nvPr/>
        </p:nvSpPr>
        <p:spPr>
          <a:xfrm>
            <a:off x="464234" y="4425388"/>
            <a:ext cx="8704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Wie Lautwandel und Geschlecht interagieren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8E6155-B5A6-E443-AD43-AD90AA574B42}"/>
              </a:ext>
            </a:extLst>
          </p:cNvPr>
          <p:cNvSpPr/>
          <p:nvPr/>
        </p:nvSpPr>
        <p:spPr>
          <a:xfrm>
            <a:off x="149780" y="4860312"/>
            <a:ext cx="8259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kann man besser machen/soll man jetzt tun?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D960B-CF00-D442-9ED1-C4051EFAA3C7}"/>
              </a:ext>
            </a:extLst>
          </p:cNvPr>
          <p:cNvSpPr txBox="1"/>
          <p:nvPr/>
        </p:nvSpPr>
        <p:spPr bwMode="auto">
          <a:xfrm>
            <a:off x="829421" y="5177665"/>
            <a:ext cx="4680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Zu wenig Wörter.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CA0C39-F1E3-6E41-9D5C-6F8798C2FD7F}"/>
              </a:ext>
            </a:extLst>
          </p:cNvPr>
          <p:cNvSpPr/>
          <p:nvPr/>
        </p:nvSpPr>
        <p:spPr>
          <a:xfrm>
            <a:off x="829421" y="5535053"/>
            <a:ext cx="7884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physiologische Untersuchung  von /s/-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retraction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skr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CBA69-86F9-7D41-B223-8C486A4EB0D8}"/>
              </a:ext>
            </a:extLst>
          </p:cNvPr>
          <p:cNvSpPr/>
          <p:nvPr/>
        </p:nvSpPr>
        <p:spPr>
          <a:xfrm>
            <a:off x="829421" y="5996718"/>
            <a:ext cx="7884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M/F Sache erklären (siehe oben)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8CAEA1-79E8-D540-BEF4-732F1169EA6C}"/>
              </a:ext>
            </a:extLst>
          </p:cNvPr>
          <p:cNvSpPr/>
          <p:nvPr/>
        </p:nvSpPr>
        <p:spPr>
          <a:xfrm>
            <a:off x="289690" y="1021134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EB0C5F-A8F7-CA4B-9870-9641EDCE32AB}"/>
              </a:ext>
            </a:extLst>
          </p:cNvPr>
          <p:cNvSpPr/>
          <p:nvPr/>
        </p:nvSpPr>
        <p:spPr>
          <a:xfrm>
            <a:off x="282885" y="2142931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CBF0C3-0315-F240-8C17-1E8A25373945}"/>
              </a:ext>
            </a:extLst>
          </p:cNvPr>
          <p:cNvSpPr/>
          <p:nvPr/>
        </p:nvSpPr>
        <p:spPr>
          <a:xfrm>
            <a:off x="282884" y="2600074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2BBB939-AAEF-C94A-95B5-2F8A817E2CA9}"/>
              </a:ext>
            </a:extLst>
          </p:cNvPr>
          <p:cNvSpPr/>
          <p:nvPr/>
        </p:nvSpPr>
        <p:spPr>
          <a:xfrm>
            <a:off x="279345" y="4175612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A5D219-1BAB-754F-8BAF-46823A7C4555}"/>
              </a:ext>
            </a:extLst>
          </p:cNvPr>
          <p:cNvSpPr/>
          <p:nvPr/>
        </p:nvSpPr>
        <p:spPr>
          <a:xfrm>
            <a:off x="257682" y="5355403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9ED1B7-E6A5-F240-9F9D-399FC4885BF3}"/>
              </a:ext>
            </a:extLst>
          </p:cNvPr>
          <p:cNvSpPr/>
          <p:nvPr/>
        </p:nvSpPr>
        <p:spPr>
          <a:xfrm>
            <a:off x="257682" y="5671621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43C08C-C72D-E046-BA15-88C98ED64F20}"/>
              </a:ext>
            </a:extLst>
          </p:cNvPr>
          <p:cNvSpPr/>
          <p:nvPr/>
        </p:nvSpPr>
        <p:spPr>
          <a:xfrm>
            <a:off x="261269" y="6137725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C63381E-108B-D149-B4F1-8410ADEA145E}"/>
              </a:ext>
            </a:extLst>
          </p:cNvPr>
          <p:cNvSpPr/>
          <p:nvPr/>
        </p:nvSpPr>
        <p:spPr>
          <a:xfrm>
            <a:off x="261269" y="4583486"/>
            <a:ext cx="181349" cy="17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62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1363967-2A63-E241-A163-B97BD1FCF3AF}"/>
              </a:ext>
            </a:extLst>
          </p:cNvPr>
          <p:cNvSpPr>
            <a:spLocks/>
          </p:cNvSpPr>
          <p:nvPr/>
        </p:nvSpPr>
        <p:spPr bwMode="auto">
          <a:xfrm>
            <a:off x="1717521" y="109933"/>
            <a:ext cx="5492933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Stevens &amp; Harrington (2016): </a:t>
            </a:r>
            <a:r>
              <a:rPr lang="en-US" dirty="0" err="1">
                <a:latin typeface="Calibri"/>
                <a:cs typeface="Calibri"/>
              </a:rPr>
              <a:t>Hauptziele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B33A7-0E26-0542-BC60-5F26D47606E4}"/>
              </a:ext>
            </a:extLst>
          </p:cNvPr>
          <p:cNvSpPr txBox="1"/>
          <p:nvPr/>
        </p:nvSpPr>
        <p:spPr bwMode="auto">
          <a:xfrm>
            <a:off x="647564" y="1025685"/>
            <a:ext cx="7848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Welche phonetischen Bedingungen führen zu dem Lautwandel s 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in Clusters?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DDB50-8287-4A4F-9B7E-1686DEE420C8}"/>
              </a:ext>
            </a:extLst>
          </p:cNvPr>
          <p:cNvSpPr txBox="1"/>
          <p:nvPr/>
        </p:nvSpPr>
        <p:spPr bwMode="auto">
          <a:xfrm>
            <a:off x="647564" y="226167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1. in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3395E-66F3-7E4E-9B04-CDA4CEA0B783}"/>
              </a:ext>
            </a:extLst>
          </p:cNvPr>
          <p:cNvSpPr txBox="1"/>
          <p:nvPr/>
        </p:nvSpPr>
        <p:spPr bwMode="auto">
          <a:xfrm>
            <a:off x="647564" y="3839932"/>
            <a:ext cx="6552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2. in anderen Clusters: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skr, 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sCV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860C4-1977-DE40-9296-C81A83576760}"/>
              </a:ext>
            </a:extLst>
          </p:cNvPr>
          <p:cNvSpPr txBox="1"/>
          <p:nvPr/>
        </p:nvSpPr>
        <p:spPr bwMode="auto">
          <a:xfrm>
            <a:off x="1109632" y="4170321"/>
            <a:ext cx="7738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vor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/. Engl.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shall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shed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shell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shore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 'ash'; deutsch Schule... alle aus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sk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69C40-7DC6-284E-93FA-C49737D93BAE}"/>
              </a:ext>
            </a:extLst>
          </p:cNvPr>
          <p:cNvSpPr txBox="1"/>
          <p:nvPr/>
        </p:nvSpPr>
        <p:spPr bwMode="auto">
          <a:xfrm>
            <a:off x="1163705" y="5001318"/>
            <a:ext cx="6696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viele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Onset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-Clusters in deutsch ('Schnee', 'schlafen', 'springen', 'stehen'...).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826B4-25F6-FA49-A34A-5DE4D5A38722}"/>
              </a:ext>
            </a:extLst>
          </p:cNvPr>
          <p:cNvSpPr txBox="1"/>
          <p:nvPr/>
        </p:nvSpPr>
        <p:spPr bwMode="auto">
          <a:xfrm>
            <a:off x="1043608" y="2712836"/>
            <a:ext cx="78702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Lautwandel-im-Fortschritt in verschiedenen englischen (vor allem amerikanisch-englischen) Varietäten.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E3A760-AC13-E444-B67E-D2CFAF0406DA}"/>
              </a:ext>
            </a:extLst>
          </p:cNvPr>
          <p:cNvSpPr/>
          <p:nvPr/>
        </p:nvSpPr>
        <p:spPr>
          <a:xfrm>
            <a:off x="755576" y="2902754"/>
            <a:ext cx="216024" cy="2255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A2A7AC-2565-8F44-8ABA-B60015655EE8}"/>
              </a:ext>
            </a:extLst>
          </p:cNvPr>
          <p:cNvSpPr/>
          <p:nvPr/>
        </p:nvSpPr>
        <p:spPr>
          <a:xfrm>
            <a:off x="755576" y="4473029"/>
            <a:ext cx="216024" cy="2255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A1EC52-5C71-E444-A37F-8C7C4345AED5}"/>
              </a:ext>
            </a:extLst>
          </p:cNvPr>
          <p:cNvSpPr/>
          <p:nvPr/>
        </p:nvSpPr>
        <p:spPr>
          <a:xfrm>
            <a:off x="755576" y="5191236"/>
            <a:ext cx="216024" cy="2255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2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AE5A908-C75D-C44C-888F-5A9A638430C2}"/>
              </a:ext>
            </a:extLst>
          </p:cNvPr>
          <p:cNvSpPr>
            <a:spLocks/>
          </p:cNvSpPr>
          <p:nvPr/>
        </p:nvSpPr>
        <p:spPr bwMode="auto">
          <a:xfrm>
            <a:off x="2123728" y="260648"/>
            <a:ext cx="3672408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Aktuelle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Perzeptionsstudien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20DF54-66B3-7944-9631-EE1A3553E372}"/>
              </a:ext>
            </a:extLst>
          </p:cNvPr>
          <p:cNvSpPr>
            <a:spLocks/>
          </p:cNvSpPr>
          <p:nvPr/>
        </p:nvSpPr>
        <p:spPr bwMode="auto">
          <a:xfrm>
            <a:off x="2771800" y="2348880"/>
            <a:ext cx="26844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600"/>
              </a:spcBef>
            </a:pPr>
            <a:r>
              <a:rPr lang="en-US" dirty="0">
                <a:latin typeface="Calibri" pitchFamily="-89" charset="0"/>
                <a:ea typeface="Arial" pitchFamily="-89" charset="0"/>
                <a:cs typeface="Arial" pitchFamily="-89" charset="0"/>
              </a:rPr>
              <a:t>Rosa </a:t>
            </a:r>
            <a:r>
              <a:rPr lang="en-US">
                <a:latin typeface="Calibri" pitchFamily="-89" charset="0"/>
                <a:ea typeface="Arial" pitchFamily="-89" charset="0"/>
                <a:cs typeface="Arial" pitchFamily="-89" charset="0"/>
              </a:rPr>
              <a:t>Franzke</a:t>
            </a:r>
            <a:endParaRPr lang="en-US" dirty="0">
              <a:latin typeface="Calibri" pitchFamily="-89" charset="0"/>
              <a:ea typeface="Arial" pitchFamily="-89" charset="0"/>
              <a:cs typeface="Arial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8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B72CAA-E80C-804C-AF80-545A4867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" r="18541" b="6414"/>
          <a:stretch/>
        </p:blipFill>
        <p:spPr>
          <a:xfrm>
            <a:off x="179512" y="1268760"/>
            <a:ext cx="5976664" cy="496855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E269E51-6D35-1A41-8165-377C30F57BFC}"/>
              </a:ext>
            </a:extLst>
          </p:cNvPr>
          <p:cNvSpPr>
            <a:spLocks/>
          </p:cNvSpPr>
          <p:nvPr/>
        </p:nvSpPr>
        <p:spPr bwMode="auto">
          <a:xfrm>
            <a:off x="2030810" y="116632"/>
            <a:ext cx="4896544" cy="7491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Ergebnisse Perzeption Neuseeländisch: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Wörter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134807-6332-BF4E-83E9-981CD9F74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2" t="43402" b="47104"/>
          <a:stretch/>
        </p:blipFill>
        <p:spPr>
          <a:xfrm>
            <a:off x="6300192" y="5892886"/>
            <a:ext cx="1872208" cy="736176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1CAAA6B-DBA0-6E48-A7AA-AB2664F620E6}"/>
              </a:ext>
            </a:extLst>
          </p:cNvPr>
          <p:cNvSpPr txBox="1"/>
          <p:nvPr/>
        </p:nvSpPr>
        <p:spPr bwMode="auto">
          <a:xfrm>
            <a:off x="6228184" y="5157192"/>
            <a:ext cx="26804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Eingaben der Hörer 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(n=33)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281D3B49-7FF2-1C4A-A529-1F0DF8CEEEB8}"/>
              </a:ext>
            </a:extLst>
          </p:cNvPr>
          <p:cNvSpPr txBox="1"/>
          <p:nvPr/>
        </p:nvSpPr>
        <p:spPr bwMode="auto">
          <a:xfrm>
            <a:off x="1475656" y="6279703"/>
            <a:ext cx="4244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Geschlecht des Sprechers (n=73)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20571BD-CAC0-A647-88FA-1B29644B61AB}"/>
              </a:ext>
            </a:extLst>
          </p:cNvPr>
          <p:cNvSpPr txBox="1"/>
          <p:nvPr/>
        </p:nvSpPr>
        <p:spPr bwMode="auto">
          <a:xfrm>
            <a:off x="6292258" y="1268760"/>
            <a:ext cx="267520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Stimuli: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/wI/ aus „width“ + /st/ aus „street“</a:t>
            </a:r>
          </a:p>
          <a:p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Erneut vermehrte 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/-Wahrnehmung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(=wischt)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bei männlicher Stimme</a:t>
            </a:r>
          </a:p>
        </p:txBody>
      </p:sp>
    </p:spTree>
    <p:extLst>
      <p:ext uri="{BB962C8B-B14F-4D97-AF65-F5344CB8AC3E}">
        <p14:creationId xmlns:p14="http://schemas.microsoft.com/office/powerpoint/2010/main" val="2030376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E269E51-6D35-1A41-8165-377C30F57BFC}"/>
              </a:ext>
            </a:extLst>
          </p:cNvPr>
          <p:cNvSpPr>
            <a:spLocks/>
          </p:cNvSpPr>
          <p:nvPr/>
        </p:nvSpPr>
        <p:spPr bwMode="auto">
          <a:xfrm>
            <a:off x="2030810" y="116632"/>
            <a:ext cx="4896544" cy="7491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Ergebnisse Perzeption Neuseeländisch: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Einzellaut &amp; Geschlechtswahrnehmung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250730-93E4-5E44-BE18-99893202D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r="22894" b="5273"/>
          <a:stretch/>
        </p:blipFill>
        <p:spPr>
          <a:xfrm>
            <a:off x="1619673" y="1506470"/>
            <a:ext cx="5456929" cy="48748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2CB480-F9DA-6446-A8BE-00DF2988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9" t="46657" r="12158" b="43446"/>
          <a:stretch/>
        </p:blipFill>
        <p:spPr>
          <a:xfrm>
            <a:off x="7149822" y="5546849"/>
            <a:ext cx="1319808" cy="897796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16C273CF-D807-7D41-88D7-76485CBEB512}"/>
              </a:ext>
            </a:extLst>
          </p:cNvPr>
          <p:cNvSpPr txBox="1"/>
          <p:nvPr/>
        </p:nvSpPr>
        <p:spPr bwMode="auto">
          <a:xfrm>
            <a:off x="2925234" y="6335785"/>
            <a:ext cx="3362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Geschlecht des Sprechers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6205F7C-CBAF-E241-B61A-5D672FA1EB02}"/>
              </a:ext>
            </a:extLst>
          </p:cNvPr>
          <p:cNvSpPr txBox="1"/>
          <p:nvPr/>
        </p:nvSpPr>
        <p:spPr bwMode="auto">
          <a:xfrm>
            <a:off x="7101479" y="5085184"/>
            <a:ext cx="1935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Gehörter Laut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87CCEF6-2193-B743-93EF-351611DF7FB8}"/>
              </a:ext>
            </a:extLst>
          </p:cNvPr>
          <p:cNvSpPr txBox="1"/>
          <p:nvPr/>
        </p:nvSpPr>
        <p:spPr bwMode="auto">
          <a:xfrm>
            <a:off x="146719" y="4005064"/>
            <a:ext cx="18202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Sprecher ist f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Hörer sagt m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37AE74E-EB3C-2F46-BA3E-E7E09DB06D97}"/>
              </a:ext>
            </a:extLst>
          </p:cNvPr>
          <p:cNvSpPr txBox="1"/>
          <p:nvPr/>
        </p:nvSpPr>
        <p:spPr bwMode="auto">
          <a:xfrm>
            <a:off x="146115" y="2255441"/>
            <a:ext cx="19709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Sprecher ist m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Hörer sagt f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5908371-6303-D043-90CB-6DFD0FA020AE}"/>
              </a:ext>
            </a:extLst>
          </p:cNvPr>
          <p:cNvSpPr txBox="1"/>
          <p:nvPr/>
        </p:nvSpPr>
        <p:spPr bwMode="auto">
          <a:xfrm>
            <a:off x="7092280" y="2253532"/>
            <a:ext cx="18202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Sprecher ist f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Hörer sagt 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59142-A1FB-6649-B062-D0B6796DB470}"/>
              </a:ext>
            </a:extLst>
          </p:cNvPr>
          <p:cNvSpPr txBox="1"/>
          <p:nvPr/>
        </p:nvSpPr>
        <p:spPr bwMode="auto">
          <a:xfrm>
            <a:off x="7092280" y="4005063"/>
            <a:ext cx="19709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Sprecher ist m</a:t>
            </a:r>
          </a:p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Hörer sagt m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09EC2239-BF39-5441-B2EF-036671F55C5A}"/>
              </a:ext>
            </a:extLst>
          </p:cNvPr>
          <p:cNvSpPr txBox="1"/>
          <p:nvPr/>
        </p:nvSpPr>
        <p:spPr bwMode="auto">
          <a:xfrm>
            <a:off x="809816" y="1044805"/>
            <a:ext cx="75932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Tatsächliches Geschlecht = Wahrgenommenes Geschlecht ?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890284FB-D376-9A4B-A095-39E388CA22C5}"/>
              </a:ext>
            </a:extLst>
          </p:cNvPr>
          <p:cNvSpPr txBox="1"/>
          <p:nvPr/>
        </p:nvSpPr>
        <p:spPr bwMode="auto">
          <a:xfrm>
            <a:off x="3059832" y="6020407"/>
            <a:ext cx="424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(f)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7E9E358F-0676-9E4C-B48E-1CCBE4786782}"/>
              </a:ext>
            </a:extLst>
          </p:cNvPr>
          <p:cNvSpPr txBox="1"/>
          <p:nvPr/>
        </p:nvSpPr>
        <p:spPr bwMode="auto">
          <a:xfrm>
            <a:off x="4046595" y="6020407"/>
            <a:ext cx="5469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(m)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B1EDE3F1-320B-E94F-BDFB-E652C3E9807F}"/>
              </a:ext>
            </a:extLst>
          </p:cNvPr>
          <p:cNvSpPr txBox="1"/>
          <p:nvPr/>
        </p:nvSpPr>
        <p:spPr bwMode="auto">
          <a:xfrm>
            <a:off x="5508104" y="6020407"/>
            <a:ext cx="424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(f)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24F21EEB-B26B-214A-9B9D-765B15502150}"/>
              </a:ext>
            </a:extLst>
          </p:cNvPr>
          <p:cNvSpPr txBox="1"/>
          <p:nvPr/>
        </p:nvSpPr>
        <p:spPr bwMode="auto">
          <a:xfrm>
            <a:off x="6494867" y="6020407"/>
            <a:ext cx="5469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(m)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E3A9B18-F72A-D847-8F9F-D533B28152AB}"/>
              </a:ext>
            </a:extLst>
          </p:cNvPr>
          <p:cNvSpPr txBox="1"/>
          <p:nvPr/>
        </p:nvSpPr>
        <p:spPr bwMode="auto">
          <a:xfrm>
            <a:off x="7236296" y="6279703"/>
            <a:ext cx="1283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67 Hörer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63BF3C47-89AC-004F-A8F3-A88031987D16}"/>
              </a:ext>
            </a:extLst>
          </p:cNvPr>
          <p:cNvCxnSpPr>
            <a:cxnSpLocks/>
          </p:cNvCxnSpPr>
          <p:nvPr/>
        </p:nvCxnSpPr>
        <p:spPr>
          <a:xfrm>
            <a:off x="1966357" y="4259269"/>
            <a:ext cx="661427" cy="1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D16C0D5-6500-444C-B006-D2629148E35A}"/>
              </a:ext>
            </a:extLst>
          </p:cNvPr>
          <p:cNvCxnSpPr>
            <a:cxnSpLocks/>
          </p:cNvCxnSpPr>
          <p:nvPr/>
        </p:nvCxnSpPr>
        <p:spPr>
          <a:xfrm>
            <a:off x="1966357" y="2686929"/>
            <a:ext cx="1885563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F09EFE9-3B71-974D-BF72-30B3E8022ECD}"/>
              </a:ext>
            </a:extLst>
          </p:cNvPr>
          <p:cNvCxnSpPr>
            <a:cxnSpLocks/>
          </p:cNvCxnSpPr>
          <p:nvPr/>
        </p:nvCxnSpPr>
        <p:spPr>
          <a:xfrm flipH="1">
            <a:off x="6372200" y="4286999"/>
            <a:ext cx="777622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2F535D8-C048-894D-B01B-495C3C1CC96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220072" y="2636913"/>
            <a:ext cx="1872208" cy="32118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791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31F472-5589-0242-8B21-77594898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530626"/>
          </a:xfrm>
        </p:spPr>
        <p:txBody>
          <a:bodyPr>
            <a:normAutofit lnSpcReduction="10000"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Lautwandel ”from below” wird meistens von Frauen angeführt (Labov, 1990)</a:t>
            </a:r>
          </a:p>
          <a:p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/s/-retraction ist ein Lautwandel „from below“ =&gt; phonetisch motivierter Lautwandel (Stevens &amp; Harrington, 2016)</a:t>
            </a:r>
          </a:p>
          <a:p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Aber: Es gibt einige Studien, die behaupten, er wäre entgegen Labovs Annahme von Männern geführt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(Bass, 2009; Glain, 2014)</a:t>
            </a:r>
            <a:endParaRPr lang="de-D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Und: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Stevens &amp; Harrington (2016) finden keine signifikanten Geschlechterunterschiede in der Akustik, aber deren Perzeptionsstudie zeigt, dass mehr Silbilanten, die von Männern gesprochen wurden, als 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/ʃ/ gehört wurden im Vgl. zu den von Frauen gesprochenen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Mögliche Erklärung: Der Lautwandel /s/ -&gt; /ʃ/ geht in die Richtung männlicher Sprachcharakteristiken in Frikativen</a:t>
            </a:r>
          </a:p>
          <a:p>
            <a:endParaRPr lang="de-DE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E70C66-363E-3B43-A60F-C983C547B9C3}"/>
              </a:ext>
            </a:extLst>
          </p:cNvPr>
          <p:cNvSpPr>
            <a:spLocks/>
          </p:cNvSpPr>
          <p:nvPr/>
        </p:nvSpPr>
        <p:spPr bwMode="auto">
          <a:xfrm>
            <a:off x="2030810" y="116632"/>
            <a:ext cx="4896544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Lautwandel &amp; Geschlecht</a:t>
            </a:r>
          </a:p>
        </p:txBody>
      </p:sp>
    </p:spTree>
    <p:extLst>
      <p:ext uri="{BB962C8B-B14F-4D97-AF65-F5344CB8AC3E}">
        <p14:creationId xmlns:p14="http://schemas.microsoft.com/office/powerpoint/2010/main" val="329620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9BBA372-097D-1446-9DC4-623074DE7BF2}"/>
              </a:ext>
            </a:extLst>
          </p:cNvPr>
          <p:cNvSpPr txBox="1"/>
          <p:nvPr/>
        </p:nvSpPr>
        <p:spPr>
          <a:xfrm>
            <a:off x="6271518" y="6443749"/>
            <a:ext cx="264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**Jongman et al. (2000)</a:t>
            </a:r>
            <a:endParaRPr lang="de-DE" sz="1800"/>
          </a:p>
        </p:txBody>
      </p:sp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267E903E-65A0-154B-8C0E-64379900D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28174"/>
              </p:ext>
            </p:extLst>
          </p:nvPr>
        </p:nvGraphicFramePr>
        <p:xfrm>
          <a:off x="275897" y="1340768"/>
          <a:ext cx="8631621" cy="4889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31">
                  <a:extLst>
                    <a:ext uri="{9D8B030D-6E8A-4147-A177-3AD203B41FA5}">
                      <a16:colId xmlns:a16="http://schemas.microsoft.com/office/drawing/2014/main" val="319191215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617135749"/>
                    </a:ext>
                  </a:extLst>
                </a:gridCol>
                <a:gridCol w="3327406">
                  <a:extLst>
                    <a:ext uri="{9D8B030D-6E8A-4147-A177-3AD203B41FA5}">
                      <a16:colId xmlns:a16="http://schemas.microsoft.com/office/drawing/2014/main" val="465424654"/>
                    </a:ext>
                  </a:extLst>
                </a:gridCol>
              </a:tblGrid>
              <a:tr h="1333773">
                <a:tc>
                  <a:txBody>
                    <a:bodyPr/>
                    <a:lstStyle/>
                    <a:p>
                      <a:r>
                        <a:rPr lang="de-DE" sz="2800"/>
                        <a:t>Moment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/>
                        <a:t>Characteristik von /ʃ/ </a:t>
                      </a:r>
                      <a:r>
                        <a:rPr lang="de-DE" sz="2800" b="0"/>
                        <a:t>vs. /s/ *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/>
                        <a:t>Männliche (M) </a:t>
                      </a:r>
                      <a:r>
                        <a:rPr lang="de-DE" sz="2800" b="0"/>
                        <a:t>vs. weibliche (F) </a:t>
                      </a:r>
                      <a:r>
                        <a:rPr lang="de-DE" sz="2800"/>
                        <a:t>Frikative **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4050"/>
                  </a:ext>
                </a:extLst>
              </a:tr>
              <a:tr h="514031">
                <a:tc>
                  <a:txBody>
                    <a:bodyPr/>
                    <a:lstStyle/>
                    <a:p>
                      <a:r>
                        <a:rPr lang="de-DE" sz="2400"/>
                        <a:t>1) Mittelwert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Tiefer für /ʃ/ </a:t>
                      </a:r>
                      <a:r>
                        <a:rPr lang="de-DE" sz="2400" b="0">
                          <a:solidFill>
                            <a:srgbClr val="FF0000"/>
                          </a:solidFill>
                        </a:rPr>
                        <a:t>als für /s/</a:t>
                      </a:r>
                      <a:endParaRPr lang="de-DE" sz="24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Tiefer für M als für F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113039"/>
                  </a:ext>
                </a:extLst>
              </a:tr>
              <a:tr h="945541">
                <a:tc>
                  <a:txBody>
                    <a:bodyPr/>
                    <a:lstStyle/>
                    <a:p>
                      <a:r>
                        <a:rPr lang="de-DE" sz="2400"/>
                        <a:t>2) Varianz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chemeClr val="tx1"/>
                          </a:solidFill>
                        </a:rPr>
                        <a:t>Größere Varianz für /ʃ/ </a:t>
                      </a:r>
                      <a:r>
                        <a:rPr lang="de-DE" sz="2400" b="0">
                          <a:solidFill>
                            <a:schemeClr val="tx1"/>
                          </a:solidFill>
                        </a:rPr>
                        <a:t>als für /s/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chemeClr val="tx1"/>
                          </a:solidFill>
                        </a:rPr>
                        <a:t>Größere Varianz für F als für M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700321"/>
                  </a:ext>
                </a:extLst>
              </a:tr>
              <a:tr h="915334">
                <a:tc>
                  <a:txBody>
                    <a:bodyPr/>
                    <a:lstStyle/>
                    <a:p>
                      <a:r>
                        <a:rPr lang="de-DE" sz="2400"/>
                        <a:t>3) Schiefe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Positiv für /ʃ/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Positiv &amp; höher für M als für F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736356"/>
                  </a:ext>
                </a:extLst>
              </a:tr>
              <a:tr h="510423">
                <a:tc>
                  <a:txBody>
                    <a:bodyPr/>
                    <a:lstStyle/>
                    <a:p>
                      <a:r>
                        <a:rPr lang="de-DE" sz="2400"/>
                        <a:t>4) Wölbung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Kleiner für /ʃ/ </a:t>
                      </a:r>
                      <a:r>
                        <a:rPr lang="de-DE" sz="2400" b="0">
                          <a:solidFill>
                            <a:srgbClr val="FF0000"/>
                          </a:solidFill>
                        </a:rPr>
                        <a:t>als für /s/,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>
                          <a:solidFill>
                            <a:srgbClr val="FF0000"/>
                          </a:solidFill>
                        </a:rPr>
                        <a:t>Nicht so klar definierte Peaks für </a:t>
                      </a:r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/ʃ/ wie für /s/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Kleiner für M als für F,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>
                          <a:solidFill>
                            <a:srgbClr val="FF0000"/>
                          </a:solidFill>
                        </a:rPr>
                        <a:t>Weniger klare Peaks für M als für F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608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24C7745-4520-854F-8015-F7392D0803CD}"/>
              </a:ext>
            </a:extLst>
          </p:cNvPr>
          <p:cNvSpPr>
            <a:spLocks/>
          </p:cNvSpPr>
          <p:nvPr/>
        </p:nvSpPr>
        <p:spPr bwMode="auto">
          <a:xfrm>
            <a:off x="899592" y="229585"/>
            <a:ext cx="7484679" cy="8416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/>
              <a:t>Ähnlichkeiten zwischen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/>
              <a:t>spektralen Momenten von </a:t>
            </a:r>
            <a:r>
              <a:rPr lang="de-DE">
                <a:solidFill>
                  <a:srgbClr val="FF0000"/>
                </a:solidFill>
              </a:rPr>
              <a:t>/ʃ/ &amp; männlichen Frikativen</a:t>
            </a:r>
            <a:endParaRPr lang="de-DE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7E86B5-0094-164E-B3B0-05757C3627F1}"/>
              </a:ext>
            </a:extLst>
          </p:cNvPr>
          <p:cNvSpPr txBox="1"/>
          <p:nvPr/>
        </p:nvSpPr>
        <p:spPr>
          <a:xfrm>
            <a:off x="1699574" y="6443749"/>
            <a:ext cx="455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*</a:t>
            </a:r>
            <a:r>
              <a:rPr lang="de-DE" altLang="ja-JP" sz="1800"/>
              <a:t>Nittrouer (1995), McFarland et al. (1996)</a:t>
            </a: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73214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C53BA01-0B8D-F146-B4D2-3EB510463E6C}"/>
              </a:ext>
            </a:extLst>
          </p:cNvPr>
          <p:cNvSpPr txBox="1"/>
          <p:nvPr/>
        </p:nvSpPr>
        <p:spPr>
          <a:xfrm>
            <a:off x="572134" y="508829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Unsicherheit und Bias in Perzeption von männl. Silbilanten?</a:t>
            </a:r>
          </a:p>
          <a:p>
            <a:pPr algn="ctr"/>
            <a:r>
              <a:rPr lang="de-DE"/>
              <a:t>Wenn M1 sinkt, ist dem Hörer nicht ganz klar, ob das aufgrund der /s/-Umgebung (-/tr/) passiert oder weil Sprecher männlich ist.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13D8253-799E-2B46-907F-2E6D3695B4C0}"/>
              </a:ext>
            </a:extLst>
          </p:cNvPr>
          <p:cNvSpPr txBox="1">
            <a:spLocks/>
          </p:cNvSpPr>
          <p:nvPr/>
        </p:nvSpPr>
        <p:spPr>
          <a:xfrm>
            <a:off x="742950" y="404664"/>
            <a:ext cx="7886700" cy="13716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300"/>
              <a:t>Richtung des koartikulatorischen Effekts/Grundlage für Lautwandel = </a:t>
            </a:r>
            <a:br>
              <a:rPr lang="de-DE" sz="3300"/>
            </a:br>
            <a:r>
              <a:rPr lang="de-DE" sz="3300"/>
              <a:t>Richtung männliche Sprachcharakteristiken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41E213-F3FE-2749-8C1B-9074F57C72B1}"/>
              </a:ext>
            </a:extLst>
          </p:cNvPr>
          <p:cNvSpPr/>
          <p:nvPr/>
        </p:nvSpPr>
        <p:spPr>
          <a:xfrm>
            <a:off x="7585897" y="3239120"/>
            <a:ext cx="1123294" cy="71558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D6B312-C8FA-664C-AE8C-6FD7DE363F08}"/>
              </a:ext>
            </a:extLst>
          </p:cNvPr>
          <p:cNvSpPr/>
          <p:nvPr/>
        </p:nvSpPr>
        <p:spPr>
          <a:xfrm>
            <a:off x="395536" y="3239120"/>
            <a:ext cx="1123294" cy="71558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E338591-F4C3-074F-A03F-79CF43535D3F}"/>
              </a:ext>
            </a:extLst>
          </p:cNvPr>
          <p:cNvSpPr txBox="1"/>
          <p:nvPr/>
        </p:nvSpPr>
        <p:spPr>
          <a:xfrm>
            <a:off x="4311869" y="3068960"/>
            <a:ext cx="801450" cy="523220"/>
          </a:xfrm>
          <a:prstGeom prst="rect">
            <a:avLst/>
          </a:prstGeom>
          <a:noFill/>
          <a:ln>
            <a:solidFill>
              <a:srgbClr val="BC00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rgbClr val="BC0029"/>
                </a:solidFill>
              </a:rPr>
              <a:t>M1</a:t>
            </a:r>
            <a:endParaRPr lang="de-DE" sz="2100" b="1">
              <a:solidFill>
                <a:srgbClr val="BC0029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F397BE7-AAEF-BE48-B424-0222A400092C}"/>
              </a:ext>
            </a:extLst>
          </p:cNvPr>
          <p:cNvSpPr txBox="1"/>
          <p:nvPr/>
        </p:nvSpPr>
        <p:spPr>
          <a:xfrm>
            <a:off x="1676150" y="3098971"/>
            <a:ext cx="9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C00000"/>
                </a:solidFill>
              </a:rPr>
              <a:t>hoch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454D636-D1ED-9D41-B5B2-E76A1E6C2F4E}"/>
              </a:ext>
            </a:extLst>
          </p:cNvPr>
          <p:cNvSpPr txBox="1"/>
          <p:nvPr/>
        </p:nvSpPr>
        <p:spPr>
          <a:xfrm>
            <a:off x="6918419" y="3098971"/>
            <a:ext cx="67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C00000"/>
                </a:solidFill>
              </a:rPr>
              <a:t>tief</a:t>
            </a:r>
            <a:endParaRPr lang="de-DE" sz="1800">
              <a:solidFill>
                <a:srgbClr val="C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91968C-40C9-0944-AB73-6BA132FA2CDC}"/>
              </a:ext>
            </a:extLst>
          </p:cNvPr>
          <p:cNvSpPr txBox="1"/>
          <p:nvPr/>
        </p:nvSpPr>
        <p:spPr>
          <a:xfrm>
            <a:off x="579901" y="3212976"/>
            <a:ext cx="823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/>
              <a:t>/s/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1B4E23F-18CE-B841-B1C6-348BB7AAAFC9}"/>
              </a:ext>
            </a:extLst>
          </p:cNvPr>
          <p:cNvSpPr txBox="1"/>
          <p:nvPr/>
        </p:nvSpPr>
        <p:spPr>
          <a:xfrm>
            <a:off x="7852709" y="3212976"/>
            <a:ext cx="823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/>
              <a:t>/ʃ/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89D9CE1-EF8D-6B4D-AFB1-1EF9B2539A97}"/>
              </a:ext>
            </a:extLst>
          </p:cNvPr>
          <p:cNvCxnSpPr>
            <a:cxnSpLocks/>
            <a:stCxn id="16" idx="2"/>
            <a:endCxn id="17" idx="6"/>
          </p:cNvCxnSpPr>
          <p:nvPr/>
        </p:nvCxnSpPr>
        <p:spPr>
          <a:xfrm flipH="1">
            <a:off x="1518830" y="3596910"/>
            <a:ext cx="6067067" cy="0"/>
          </a:xfrm>
          <a:prstGeom prst="straightConnector1">
            <a:avLst/>
          </a:prstGeom>
          <a:ln w="76200">
            <a:solidFill>
              <a:srgbClr val="BC00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2C10F70-2C8C-9A42-9013-54275CBA73D5}"/>
              </a:ext>
            </a:extLst>
          </p:cNvPr>
          <p:cNvSpPr txBox="1"/>
          <p:nvPr/>
        </p:nvSpPr>
        <p:spPr>
          <a:xfrm>
            <a:off x="5617375" y="3714441"/>
            <a:ext cx="2699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Assoziiert mit männl. Silbilanten</a:t>
            </a:r>
            <a:endParaRPr lang="de-DE" b="1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74A478E-4C7E-A64D-99E7-E6DEE961BB1D}"/>
              </a:ext>
            </a:extLst>
          </p:cNvPr>
          <p:cNvSpPr txBox="1"/>
          <p:nvPr/>
        </p:nvSpPr>
        <p:spPr>
          <a:xfrm>
            <a:off x="1619671" y="3704663"/>
            <a:ext cx="269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Assoziiert mit weibl. Silbilanten</a:t>
            </a:r>
          </a:p>
        </p:txBody>
      </p:sp>
      <p:sp>
        <p:nvSpPr>
          <p:cNvPr id="28" name="Nach unten gekrümmter Pfeil 27">
            <a:extLst>
              <a:ext uri="{FF2B5EF4-FFF2-40B4-BE49-F238E27FC236}">
                <a16:creationId xmlns:a16="http://schemas.microsoft.com/office/drawing/2014/main" id="{F9923E5C-1A76-714C-AD8A-3E9EB1E44EE4}"/>
              </a:ext>
            </a:extLst>
          </p:cNvPr>
          <p:cNvSpPr/>
          <p:nvPr/>
        </p:nvSpPr>
        <p:spPr>
          <a:xfrm>
            <a:off x="1052393" y="2251653"/>
            <a:ext cx="7244255" cy="956823"/>
          </a:xfrm>
          <a:prstGeom prst="curved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FAC1A49-C8A1-1B46-A6CC-645F5FC009DE}"/>
              </a:ext>
            </a:extLst>
          </p:cNvPr>
          <p:cNvSpPr txBox="1"/>
          <p:nvPr/>
        </p:nvSpPr>
        <p:spPr>
          <a:xfrm>
            <a:off x="3590642" y="2348880"/>
            <a:ext cx="216775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/s/-retraction</a:t>
            </a:r>
          </a:p>
        </p:txBody>
      </p:sp>
    </p:spTree>
    <p:extLst>
      <p:ext uri="{BB962C8B-B14F-4D97-AF65-F5344CB8AC3E}">
        <p14:creationId xmlns:p14="http://schemas.microsoft.com/office/powerpoint/2010/main" val="26882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0CA7FAB-D98F-F44F-BC25-8CD40EB1AE39}"/>
              </a:ext>
            </a:extLst>
          </p:cNvPr>
          <p:cNvSpPr>
            <a:spLocks/>
          </p:cNvSpPr>
          <p:nvPr/>
        </p:nvSpPr>
        <p:spPr bwMode="auto">
          <a:xfrm>
            <a:off x="1691680" y="116632"/>
            <a:ext cx="5492933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Stevens &amp; Harrington (2016): </a:t>
            </a:r>
            <a:r>
              <a:rPr lang="en-US" dirty="0" err="1">
                <a:latin typeface="Calibri"/>
                <a:cs typeface="Calibri"/>
              </a:rPr>
              <a:t>Hauptziele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D520A-A0AE-4D41-8BA3-4968F7070164}"/>
              </a:ext>
            </a:extLst>
          </p:cNvPr>
          <p:cNvSpPr txBox="1"/>
          <p:nvPr/>
        </p:nvSpPr>
        <p:spPr bwMode="auto">
          <a:xfrm>
            <a:off x="647564" y="1025685"/>
            <a:ext cx="7848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Welche phonetischen Bedingungen führen zu dem Lautwandel s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>
                <a:solidFill>
                  <a:schemeClr val="bg2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 Clusters?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5BD5F-3227-E841-A664-2F521E8FE2BA}"/>
              </a:ext>
            </a:extLst>
          </p:cNvPr>
          <p:cNvSpPr txBox="1"/>
          <p:nvPr/>
        </p:nvSpPr>
        <p:spPr bwMode="auto">
          <a:xfrm>
            <a:off x="1043608" y="2636912"/>
            <a:ext cx="67687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Australisch-Englisch wurde untersucht, da es für diesen Dialekt noch keine Beweise gibt, dass ein solcher Lautwandel stattfindet – dadurch kommen wir näher an die ursprünglichen phonetischen Gründen, die Lautwandel verursachen könnten.</a:t>
            </a:r>
          </a:p>
        </p:txBody>
      </p:sp>
    </p:spTree>
    <p:extLst>
      <p:ext uri="{BB962C8B-B14F-4D97-AF65-F5344CB8AC3E}">
        <p14:creationId xmlns:p14="http://schemas.microsoft.com/office/powerpoint/2010/main" val="281005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307415C-3C23-784D-8DFB-5F64A8A00993}"/>
              </a:ext>
            </a:extLst>
          </p:cNvPr>
          <p:cNvSpPr>
            <a:spLocks/>
          </p:cNvSpPr>
          <p:nvPr/>
        </p:nvSpPr>
        <p:spPr bwMode="auto">
          <a:xfrm>
            <a:off x="3289061" y="118135"/>
            <a:ext cx="2817398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/s/-retraction in </a:t>
            </a:r>
            <a:r>
              <a:rPr lang="en-US" dirty="0" err="1">
                <a:latin typeface="Calibri"/>
                <a:cs typeface="Calibri"/>
              </a:rPr>
              <a:t>sCr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B75F8-0747-194B-ABCA-39822260739A}"/>
              </a:ext>
            </a:extLst>
          </p:cNvPr>
          <p:cNvSpPr txBox="1"/>
          <p:nvPr/>
        </p:nvSpPr>
        <p:spPr bwMode="auto">
          <a:xfrm>
            <a:off x="251520" y="687100"/>
            <a:ext cx="7848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Die Zunge in /s/ wird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koartikulatorisch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rückverlagert aufgrund von dem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Approximanten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[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ɹ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], in dem die Zunge entweder palatal (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tongue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bunched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) oder retroflex ist.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60DE3A-7FDD-ED47-8166-9D105DDA8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34" b="19821"/>
          <a:stretch/>
        </p:blipFill>
        <p:spPr>
          <a:xfrm>
            <a:off x="1403648" y="2238815"/>
            <a:ext cx="5544616" cy="3384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361165-ABEE-0148-AF10-2360576D8E40}"/>
              </a:ext>
            </a:extLst>
          </p:cNvPr>
          <p:cNvSpPr txBox="1"/>
          <p:nvPr/>
        </p:nvSpPr>
        <p:spPr bwMode="auto">
          <a:xfrm>
            <a:off x="2555776" y="1950783"/>
            <a:ext cx="1025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palatal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DCB95-656F-0240-98A4-F9C4781EC2D3}"/>
              </a:ext>
            </a:extLst>
          </p:cNvPr>
          <p:cNvSpPr txBox="1"/>
          <p:nvPr/>
        </p:nvSpPr>
        <p:spPr bwMode="auto">
          <a:xfrm>
            <a:off x="5222984" y="1901020"/>
            <a:ext cx="12545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retroflex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7F2B54-E071-E34F-AE85-2C3DBC9BC80B}"/>
              </a:ext>
            </a:extLst>
          </p:cNvPr>
          <p:cNvSpPr txBox="1"/>
          <p:nvPr/>
        </p:nvSpPr>
        <p:spPr bwMode="auto">
          <a:xfrm>
            <a:off x="1511660" y="635266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Aus </a:t>
            </a:r>
            <a:r>
              <a:rPr lang="de-DE" sz="1800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Delattre</a:t>
            </a:r>
            <a:r>
              <a:rPr lang="de-DE" sz="18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&amp; Freeman (1968), </a:t>
            </a:r>
            <a:r>
              <a:rPr lang="de-DE" sz="1800" i="1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Linguistics</a:t>
            </a:r>
            <a:r>
              <a:rPr lang="de-DE" sz="18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6, 29–68. </a:t>
            </a:r>
          </a:p>
        </p:txBody>
      </p:sp>
    </p:spTree>
    <p:extLst>
      <p:ext uri="{BB962C8B-B14F-4D97-AF65-F5344CB8AC3E}">
        <p14:creationId xmlns:p14="http://schemas.microsoft.com/office/powerpoint/2010/main" val="265655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42BD1A4-D9D3-3C40-B535-D7A54F4455C1}"/>
              </a:ext>
            </a:extLst>
          </p:cNvPr>
          <p:cNvSpPr>
            <a:spLocks/>
          </p:cNvSpPr>
          <p:nvPr/>
        </p:nvSpPr>
        <p:spPr bwMode="auto">
          <a:xfrm>
            <a:off x="3289061" y="118135"/>
            <a:ext cx="2817398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/s/-retraction in </a:t>
            </a:r>
            <a:r>
              <a:rPr lang="en-US" dirty="0" err="1">
                <a:latin typeface="Calibri"/>
                <a:cs typeface="Calibri"/>
              </a:rPr>
              <a:t>sCr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AB47D-994C-4644-8319-E15AD5428352}"/>
              </a:ext>
            </a:extLst>
          </p:cNvPr>
          <p:cNvSpPr txBox="1"/>
          <p:nvPr/>
        </p:nvSpPr>
        <p:spPr bwMode="auto">
          <a:xfrm>
            <a:off x="377280" y="731311"/>
            <a:ext cx="86409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Eine Zungenrückverlagerung von /s/ verlängert den Raum vor der (alveolaren) Verengung, wodurch /s/ akustisch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/-ähnlicher wird.</a:t>
            </a:r>
          </a:p>
        </p:txBody>
      </p:sp>
      <p:pic>
        <p:nvPicPr>
          <p:cNvPr id="6" name="Bild 4" descr="Screen shot 2014-09-21 at 3.04.13 PM.png">
            <a:extLst>
              <a:ext uri="{FF2B5EF4-FFF2-40B4-BE49-F238E27FC236}">
                <a16:creationId xmlns:a16="http://schemas.microsoft.com/office/drawing/2014/main" id="{48D30352-86C1-2D44-8D06-37674635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09717"/>
            <a:ext cx="6588224" cy="4429371"/>
          </a:xfrm>
          <a:prstGeom prst="rect">
            <a:avLst/>
          </a:prstGeom>
        </p:spPr>
      </p:pic>
      <p:sp>
        <p:nvSpPr>
          <p:cNvPr id="7" name="Textfeld 5">
            <a:extLst>
              <a:ext uri="{FF2B5EF4-FFF2-40B4-BE49-F238E27FC236}">
                <a16:creationId xmlns:a16="http://schemas.microsoft.com/office/drawing/2014/main" id="{909F98F1-AD4B-5D43-8F84-AC0F6FFA50CC}"/>
              </a:ext>
            </a:extLst>
          </p:cNvPr>
          <p:cNvSpPr txBox="1"/>
          <p:nvPr/>
        </p:nvSpPr>
        <p:spPr>
          <a:xfrm>
            <a:off x="2267744" y="1669389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sack</a:t>
            </a: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C5B1D8E7-C4C0-E447-AE16-2FC9F760DF8D}"/>
              </a:ext>
            </a:extLst>
          </p:cNvPr>
          <p:cNvSpPr txBox="1"/>
          <p:nvPr/>
        </p:nvSpPr>
        <p:spPr>
          <a:xfrm>
            <a:off x="2114550" y="4033849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shrank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687F1BE0-28A9-5746-967E-10F2C249F9FD}"/>
              </a:ext>
            </a:extLst>
          </p:cNvPr>
          <p:cNvSpPr txBox="1"/>
          <p:nvPr/>
        </p:nvSpPr>
        <p:spPr>
          <a:xfrm>
            <a:off x="5352188" y="403384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strap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49E98FB5-EB14-8B4C-85F0-1B9CE30A8F53}"/>
              </a:ext>
            </a:extLst>
          </p:cNvPr>
          <p:cNvSpPr txBox="1"/>
          <p:nvPr/>
        </p:nvSpPr>
        <p:spPr>
          <a:xfrm>
            <a:off x="5352188" y="1706259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shack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9">
            <a:extLst>
              <a:ext uri="{FF2B5EF4-FFF2-40B4-BE49-F238E27FC236}">
                <a16:creationId xmlns:a16="http://schemas.microsoft.com/office/drawing/2014/main" id="{1D8A1C16-F1EA-6C43-82C8-CA6DEC1BE685}"/>
              </a:ext>
            </a:extLst>
          </p:cNvPr>
          <p:cNvSpPr txBox="1"/>
          <p:nvPr/>
        </p:nvSpPr>
        <p:spPr>
          <a:xfrm>
            <a:off x="809328" y="642633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Aus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Rutter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(2011)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the International Phonetic Association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41, 27–40.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6C2A1A-CAFE-3943-AE61-2A7BA9A8F37C}"/>
              </a:ext>
            </a:extLst>
          </p:cNvPr>
          <p:cNvSpPr txBox="1"/>
          <p:nvPr/>
        </p:nvSpPr>
        <p:spPr bwMode="auto">
          <a:xfrm>
            <a:off x="644960" y="4024673"/>
            <a:ext cx="47064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/t/ wird oft zu einem post-alveolaren Affrikaten in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zB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try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 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tʃrai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/. Dies ist aber eventuell nicht relevant für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/, da in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tr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/, jedoch nicht in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/,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stark aspiriert 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C4E3-713E-B747-9C87-08A4509C971B}"/>
              </a:ext>
            </a:extLst>
          </p:cNvPr>
          <p:cNvSpPr txBox="1"/>
          <p:nvPr/>
        </p:nvSpPr>
        <p:spPr bwMode="auto">
          <a:xfrm>
            <a:off x="454156" y="894335"/>
            <a:ext cx="4621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[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ɹ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] ist oft lippengerundet (Fotos aus Smith et al, 2019</a:t>
            </a:r>
            <a:r>
              <a:rPr lang="de-DE" baseline="30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3B151-4E52-5949-98A4-34B94A944FE0}"/>
              </a:ext>
            </a:extLst>
          </p:cNvPr>
          <p:cNvSpPr txBox="1"/>
          <p:nvPr/>
        </p:nvSpPr>
        <p:spPr bwMode="auto">
          <a:xfrm>
            <a:off x="454156" y="2060848"/>
            <a:ext cx="4320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der s/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Kontrast ist neutralisiert vor C in Englisch (und Deutsch)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0A80C5-51B0-1F45-B175-F20A117D51EA}"/>
              </a:ext>
            </a:extLst>
          </p:cNvPr>
          <p:cNvSpPr>
            <a:spLocks/>
          </p:cNvSpPr>
          <p:nvPr/>
        </p:nvSpPr>
        <p:spPr bwMode="auto">
          <a:xfrm>
            <a:off x="2322083" y="150513"/>
            <a:ext cx="5400600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/s/-retraction in </a:t>
            </a:r>
            <a:r>
              <a:rPr lang="en-US" dirty="0" err="1">
                <a:latin typeface="Calibri"/>
                <a:cs typeface="Calibri"/>
              </a:rPr>
              <a:t>sCr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zusätzliche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Faktoren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27F397-532A-7841-BA5E-6DFD0631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97" y="776758"/>
            <a:ext cx="3282847" cy="4365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BDE3B0-AC64-504E-822C-5739AFCF7A7C}"/>
              </a:ext>
            </a:extLst>
          </p:cNvPr>
          <p:cNvSpPr txBox="1"/>
          <p:nvPr/>
        </p:nvSpPr>
        <p:spPr bwMode="auto">
          <a:xfrm>
            <a:off x="611560" y="3429000"/>
            <a:ext cx="441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Warum eher in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als /</a:t>
            </a:r>
            <a:r>
              <a:rPr lang="de-DE" dirty="0" err="1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spr</a:t>
            </a:r>
            <a:r>
              <a:rPr lang="de-DE" dirty="0">
                <a:solidFill>
                  <a:srgbClr val="3366FF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skr/?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E79A40-6451-7741-A2B3-AF5B1A7F5E55}"/>
              </a:ext>
            </a:extLst>
          </p:cNvPr>
          <p:cNvSpPr txBox="1"/>
          <p:nvPr/>
        </p:nvSpPr>
        <p:spPr bwMode="auto">
          <a:xfrm>
            <a:off x="899592" y="6368933"/>
            <a:ext cx="7543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1. Smith et al (2019) 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Glossa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4(1): 63. 1–51. DOI: https://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/10.5334/gjgl.650 </a:t>
            </a:r>
          </a:p>
        </p:txBody>
      </p:sp>
    </p:spTree>
    <p:extLst>
      <p:ext uri="{BB962C8B-B14F-4D97-AF65-F5344CB8AC3E}">
        <p14:creationId xmlns:p14="http://schemas.microsoft.com/office/powerpoint/2010/main" val="174083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5B7BE66-BF5E-F14C-930F-09AD17F6C0B6}"/>
              </a:ext>
            </a:extLst>
          </p:cNvPr>
          <p:cNvSpPr>
            <a:spLocks/>
          </p:cNvSpPr>
          <p:nvPr/>
        </p:nvSpPr>
        <p:spPr bwMode="auto">
          <a:xfrm>
            <a:off x="2699792" y="188640"/>
            <a:ext cx="3042005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cs typeface="Calibri"/>
              </a:rPr>
              <a:t>/s/-retraction in </a:t>
            </a:r>
            <a:r>
              <a:rPr lang="en-US" dirty="0" err="1">
                <a:latin typeface="Calibri"/>
                <a:cs typeface="Calibri"/>
              </a:rPr>
              <a:t>sCV</a:t>
            </a:r>
            <a:r>
              <a:rPr lang="en-US" dirty="0">
                <a:latin typeface="Calibri"/>
                <a:cs typeface="Calibri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92F9C-8F75-0944-B88A-5CC7B0A68221}"/>
              </a:ext>
            </a:extLst>
          </p:cNvPr>
          <p:cNvSpPr txBox="1"/>
          <p:nvPr/>
        </p:nvSpPr>
        <p:spPr bwMode="auto">
          <a:xfrm>
            <a:off x="2245349" y="1080318"/>
            <a:ext cx="3950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in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zB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spend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'stand',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scheme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58182-14A8-A646-BED9-AF2E17104607}"/>
              </a:ext>
            </a:extLst>
          </p:cNvPr>
          <p:cNvSpPr txBox="1"/>
          <p:nvPr/>
        </p:nvSpPr>
        <p:spPr bwMode="auto">
          <a:xfrm>
            <a:off x="926046" y="2780928"/>
            <a:ext cx="741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Dies ist kaum untersucht worden. Wir wissen nicht, ob das wirklich vorkommt. </a:t>
            </a:r>
          </a:p>
        </p:txBody>
      </p:sp>
    </p:spTree>
    <p:extLst>
      <p:ext uri="{BB962C8B-B14F-4D97-AF65-F5344CB8AC3E}">
        <p14:creationId xmlns:p14="http://schemas.microsoft.com/office/powerpoint/2010/main" val="379266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A7FFF8-9E12-4E4D-97C6-EAB49359F209}"/>
              </a:ext>
            </a:extLst>
          </p:cNvPr>
          <p:cNvSpPr txBox="1"/>
          <p:nvPr/>
        </p:nvSpPr>
        <p:spPr bwMode="auto">
          <a:xfrm>
            <a:off x="1187962" y="1949152"/>
            <a:ext cx="1749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la</a:t>
            </a:r>
            <a:r>
              <a:rPr lang="de-DE" dirty="0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schauen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D5532-5689-E54E-8129-450B6E29C459}"/>
              </a:ext>
            </a:extLst>
          </p:cNvPr>
          <p:cNvSpPr txBox="1"/>
          <p:nvPr/>
        </p:nvSpPr>
        <p:spPr bwMode="auto">
          <a:xfrm>
            <a:off x="5568618" y="1980859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mi</a:t>
            </a:r>
            <a:r>
              <a:rPr lang="de-DE" dirty="0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you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DD64C-0E46-E446-A070-91A30CC48535}"/>
              </a:ext>
            </a:extLst>
          </p:cNvPr>
          <p:cNvSpPr txBox="1"/>
          <p:nvPr/>
        </p:nvSpPr>
        <p:spPr bwMode="auto">
          <a:xfrm>
            <a:off x="899592" y="5078832"/>
            <a:ext cx="1568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Fi</a:t>
            </a:r>
            <a:r>
              <a:rPr lang="de-DE" dirty="0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sch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suppe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0063A-F02C-444C-A9A8-9955D557C4A8}"/>
              </a:ext>
            </a:extLst>
          </p:cNvPr>
          <p:cNvSpPr txBox="1"/>
          <p:nvPr/>
        </p:nvSpPr>
        <p:spPr bwMode="auto">
          <a:xfrm>
            <a:off x="1187962" y="2502025"/>
            <a:ext cx="2021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He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ss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straße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 (?)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518FE-1950-2A49-BF53-3745EAA2893A}"/>
              </a:ext>
            </a:extLst>
          </p:cNvPr>
          <p:cNvSpPr txBox="1"/>
          <p:nvPr/>
        </p:nvSpPr>
        <p:spPr bwMode="auto">
          <a:xfrm>
            <a:off x="5508104" y="4948118"/>
            <a:ext cx="2826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wi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Susan,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fi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soup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22E44-4982-3149-B4D9-A976BC20941F}"/>
              </a:ext>
            </a:extLst>
          </p:cNvPr>
          <p:cNvSpPr txBox="1"/>
          <p:nvPr/>
        </p:nvSpPr>
        <p:spPr bwMode="auto">
          <a:xfrm>
            <a:off x="5364426" y="2502025"/>
            <a:ext cx="37444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jedoch phonetisch nicht identisch mit </a:t>
            </a:r>
            <a:r>
              <a:rPr lang="de-DE" b="1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lexikalischem 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 in z.B.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shell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', 'impression'</a:t>
            </a:r>
            <a:r>
              <a:rPr lang="de-DE" baseline="30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1,3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21056E6-D0FC-9B44-89C9-5AB4CFFF263E}"/>
              </a:ext>
            </a:extLst>
          </p:cNvPr>
          <p:cNvSpPr>
            <a:spLocks/>
          </p:cNvSpPr>
          <p:nvPr/>
        </p:nvSpPr>
        <p:spPr bwMode="auto">
          <a:xfrm>
            <a:off x="1331641" y="56591"/>
            <a:ext cx="5832648" cy="5640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Asymmetrie</a:t>
            </a:r>
            <a:r>
              <a:rPr lang="en-US" dirty="0">
                <a:latin typeface="Calibri"/>
                <a:cs typeface="Calibri"/>
              </a:rPr>
              <a:t> in der </a:t>
            </a:r>
            <a:r>
              <a:rPr lang="en-US" dirty="0" err="1">
                <a:latin typeface="Calibri"/>
                <a:cs typeface="Calibri"/>
              </a:rPr>
              <a:t>synchronen</a:t>
            </a:r>
            <a:r>
              <a:rPr lang="en-US" dirty="0">
                <a:latin typeface="Calibri"/>
                <a:cs typeface="Calibri"/>
              </a:rPr>
              <a:t> Assimilation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5D85E-03C6-5441-9FF7-66E409A58707}"/>
              </a:ext>
            </a:extLst>
          </p:cNvPr>
          <p:cNvSpPr txBox="1"/>
          <p:nvPr/>
        </p:nvSpPr>
        <p:spPr bwMode="auto">
          <a:xfrm>
            <a:off x="109038" y="703564"/>
            <a:ext cx="8712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Sowohl synchron als auch diachron ist die s 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Assimilation häufiger als </a:t>
            </a:r>
            <a:r>
              <a:rPr lang="de-DE" dirty="0" err="1"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s (siehe auch 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elektropalatographische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Untersuchungen </a:t>
            </a:r>
            <a:r>
              <a:rPr lang="de-DE" baseline="30000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1,2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)</a:t>
            </a:r>
            <a:endParaRPr lang="de-DE" baseline="30000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C8DA5-AABC-D94F-8FEA-53DDD03BED77}"/>
              </a:ext>
            </a:extLst>
          </p:cNvPr>
          <p:cNvSpPr txBox="1"/>
          <p:nvPr/>
        </p:nvSpPr>
        <p:spPr bwMode="auto">
          <a:xfrm>
            <a:off x="3852258" y="1634447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 err="1"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9AD55-B4F5-5F4C-BE31-F23532892C7A}"/>
              </a:ext>
            </a:extLst>
          </p:cNvPr>
          <p:cNvSpPr txBox="1"/>
          <p:nvPr/>
        </p:nvSpPr>
        <p:spPr bwMode="auto">
          <a:xfrm>
            <a:off x="3469960" y="4581210"/>
            <a:ext cx="19911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-89" charset="0"/>
                <a:cs typeface="Times New Roman" panose="02020603050405020304" pitchFamily="18" charset="0"/>
              </a:rPr>
              <a:t>→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 s seltener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36069-E1F7-BF49-B914-2FBE5B84E7F5}"/>
              </a:ext>
            </a:extLst>
          </p:cNvPr>
          <p:cNvSpPr txBox="1"/>
          <p:nvPr/>
        </p:nvSpPr>
        <p:spPr bwMode="auto">
          <a:xfrm>
            <a:off x="323528" y="6154436"/>
            <a:ext cx="80109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1 pouplier11.labphon.pdf; 2. recasens13.phonetica.pdf für </a:t>
            </a:r>
            <a:r>
              <a:rPr lang="de-DE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Catalan</a:t>
            </a:r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ea typeface="Calibri" pitchFamily="-89" charset="0"/>
                <a:cs typeface="Calibri" panose="020F0502020204030204" pitchFamily="34" charset="0"/>
              </a:rPr>
              <a:t>; 3. </a:t>
            </a:r>
            <a:r>
              <a:rPr lang="en-DE" sz="1600" dirty="0">
                <a:latin typeface="Calibri" panose="020F0502020204030204" pitchFamily="34" charset="0"/>
                <a:cs typeface="Calibri" panose="020F0502020204030204" pitchFamily="34" charset="0"/>
              </a:rPr>
              <a:t>Zsiga (1995) In B. Connell &amp; A. Arvaniti (eds) </a:t>
            </a:r>
            <a:r>
              <a:rPr lang="en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Laboratory Phonology</a:t>
            </a:r>
            <a:r>
              <a:rPr lang="en-DE" sz="1600" dirty="0">
                <a:latin typeface="Calibri" panose="020F0502020204030204" pitchFamily="34" charset="0"/>
                <a:cs typeface="Calibri" panose="020F0502020204030204" pitchFamily="34" charset="0"/>
              </a:rPr>
              <a:t> IV, 282-302. </a:t>
            </a:r>
          </a:p>
          <a:p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43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4EC7880-5CA0-A446-AFAE-D590547EE4B7}"/>
              </a:ext>
            </a:extLst>
          </p:cNvPr>
          <p:cNvSpPr>
            <a:spLocks/>
          </p:cNvSpPr>
          <p:nvPr/>
        </p:nvSpPr>
        <p:spPr bwMode="auto">
          <a:xfrm>
            <a:off x="1043607" y="116632"/>
            <a:ext cx="7056784" cy="4616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Calibri"/>
                <a:cs typeface="Calibri"/>
              </a:rPr>
              <a:t>Zusätzliche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Kontexte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für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diacrhone</a:t>
            </a:r>
            <a:r>
              <a:rPr lang="en-US" dirty="0">
                <a:latin typeface="Calibri"/>
                <a:cs typeface="Calibri"/>
              </a:rPr>
              <a:t> /s/-</a:t>
            </a:r>
            <a:r>
              <a:rPr lang="en-US" dirty="0" err="1">
                <a:latin typeface="Calibri"/>
                <a:cs typeface="Calibri"/>
              </a:rPr>
              <a:t>Rückverlagerung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5A7E0-DC85-624E-B1B9-17BA091730ED}"/>
              </a:ext>
            </a:extLst>
          </p:cNvPr>
          <p:cNvSpPr txBox="1"/>
          <p:nvPr/>
        </p:nvSpPr>
        <p:spPr bwMode="auto">
          <a:xfrm>
            <a:off x="872498" y="3284984"/>
            <a:ext cx="6214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vor /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u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/. Franz. [s]: 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ucre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ûr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Engl. [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ʃ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] 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ugar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, </a:t>
            </a:r>
            <a:r>
              <a:rPr lang="de-DE" dirty="0" err="1">
                <a:solidFill>
                  <a:srgbClr val="FF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s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ure</a:t>
            </a:r>
            <a:endParaRPr lang="de-DE" dirty="0">
              <a:solidFill>
                <a:srgbClr val="000000"/>
              </a:solidFill>
              <a:latin typeface="Calibri" pitchFamily="-89" charset="0"/>
              <a:ea typeface="Calibri" pitchFamily="-89" charset="0"/>
              <a:cs typeface="Calibri" pitchFamily="-8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F3D4F-2F77-AF49-8F6D-9919CE628257}"/>
              </a:ext>
            </a:extLst>
          </p:cNvPr>
          <p:cNvSpPr/>
          <p:nvPr/>
        </p:nvSpPr>
        <p:spPr>
          <a:xfrm>
            <a:off x="872498" y="2492491"/>
            <a:ext cx="7399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auch final: Augsburg-Deutsch 'fast', Portugiesisch '</a:t>
            </a:r>
            <a:r>
              <a:rPr lang="de-DE" dirty="0" err="1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agosto</a:t>
            </a:r>
            <a:r>
              <a:rPr lang="de-DE" dirty="0">
                <a:solidFill>
                  <a:srgbClr val="000000"/>
                </a:solidFill>
                <a:latin typeface="Calibri" pitchFamily="-89" charset="0"/>
                <a:ea typeface="Calibri" pitchFamily="-89" charset="0"/>
                <a:cs typeface="Calibri" pitchFamily="-89" charset="0"/>
              </a:rPr>
              <a:t>'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86917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>
          <a:defRPr dirty="0" smtClean="0">
            <a:solidFill>
              <a:srgbClr val="000000"/>
            </a:solidFill>
            <a:latin typeface="Calibri" pitchFamily="-89" charset="0"/>
            <a:ea typeface="Calibri" pitchFamily="-89" charset="0"/>
            <a:cs typeface="Calibri" pitchFamily="-89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1727</Words>
  <Application>Microsoft Macintosh PowerPoint</Application>
  <PresentationFormat>On-screen Show (4:3)</PresentationFormat>
  <Paragraphs>205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AdvTT153188ed</vt:lpstr>
      <vt:lpstr>AdvTT2876772e+02</vt:lpstr>
      <vt:lpstr>AdvTTb6c2036d.I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Microsoft Office User</cp:lastModifiedBy>
  <cp:revision>604</cp:revision>
  <dcterms:created xsi:type="dcterms:W3CDTF">2018-11-15T14:16:52Z</dcterms:created>
  <dcterms:modified xsi:type="dcterms:W3CDTF">2020-11-17T05:26:47Z</dcterms:modified>
</cp:coreProperties>
</file>