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90" r:id="rId5"/>
    <p:sldId id="259" r:id="rId6"/>
    <p:sldId id="260" r:id="rId7"/>
    <p:sldId id="284" r:id="rId8"/>
    <p:sldId id="278" r:id="rId9"/>
    <p:sldId id="262" r:id="rId10"/>
    <p:sldId id="288" r:id="rId11"/>
    <p:sldId id="287" r:id="rId12"/>
    <p:sldId id="289" r:id="rId13"/>
    <p:sldId id="294" r:id="rId14"/>
    <p:sldId id="293" r:id="rId15"/>
    <p:sldId id="280" r:id="rId16"/>
    <p:sldId id="266" r:id="rId17"/>
    <p:sldId id="267" r:id="rId18"/>
    <p:sldId id="268" r:id="rId19"/>
    <p:sldId id="263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 autoAdjust="0"/>
    <p:restoredTop sz="80855" autoAdjust="0"/>
  </p:normalViewPr>
  <p:slideViewPr>
    <p:cSldViewPr snapToGrid="0" snapToObjects="1" showGuides="1">
      <p:cViewPr>
        <p:scale>
          <a:sx n="100" d="100"/>
          <a:sy n="100" d="100"/>
        </p:scale>
        <p:origin x="-1336" y="-208"/>
      </p:cViewPr>
      <p:guideLst>
        <p:guide orient="horz" pos="2194"/>
        <p:guide pos="4244"/>
      </p:guideLst>
    </p:cSldViewPr>
  </p:slideViewPr>
  <p:notesTextViewPr>
    <p:cViewPr>
      <p:scale>
        <a:sx n="114" d="100"/>
        <a:sy n="114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64308-363A-A34C-B441-851573AE5E96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6CD8-C515-764A-BFB9-1702B0422C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9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idea/Motivation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Acoustic evidence only for American English</a:t>
            </a:r>
          </a:p>
          <a:p>
            <a:r>
              <a:rPr lang="en-US" baseline="0" dirty="0" smtClean="0"/>
              <a:t>Can we replicate this for other </a:t>
            </a:r>
            <a:r>
              <a:rPr lang="en-US" baseline="0" dirty="0" err="1" smtClean="0"/>
              <a:t>languagesß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Prevocalic s-S continuum</a:t>
            </a:r>
          </a:p>
          <a:p>
            <a:r>
              <a:rPr lang="en-US" dirty="0" err="1" smtClean="0"/>
              <a:t>Preconsonantal</a:t>
            </a:r>
            <a:r>
              <a:rPr lang="en-US" dirty="0" smtClean="0"/>
              <a:t> s-S continuum</a:t>
            </a:r>
          </a:p>
          <a:p>
            <a:r>
              <a:rPr lang="en-US" dirty="0" smtClean="0"/>
              <a:t>Inserted sibilants into V__V context</a:t>
            </a:r>
          </a:p>
          <a:p>
            <a:r>
              <a:rPr lang="en-US" dirty="0" smtClean="0"/>
              <a:t>For all stimuli participants decided, whether they heard /s/ or /S/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s-</a:t>
            </a:r>
            <a:r>
              <a:rPr lang="en-US" baseline="0" dirty="0" smtClean="0"/>
              <a:t> responses in </a:t>
            </a:r>
            <a:r>
              <a:rPr lang="en-US" baseline="0" dirty="0" err="1" smtClean="0"/>
              <a:t>preconsonantal</a:t>
            </a:r>
            <a:r>
              <a:rPr lang="en-US" baseline="0" dirty="0" smtClean="0"/>
              <a:t> context? NO</a:t>
            </a:r>
          </a:p>
          <a:p>
            <a:r>
              <a:rPr lang="en-US" baseline="0" dirty="0" smtClean="0"/>
              <a:t>Responses should be the same, because same acoustic information during the fricative.</a:t>
            </a:r>
          </a:p>
          <a:p>
            <a:r>
              <a:rPr lang="en-US" baseline="0" dirty="0" smtClean="0"/>
              <a:t>But putting a fricative before a /t/ makes it sound like a /S/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idea/Motivation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Acoustic evidence only for American English</a:t>
            </a:r>
          </a:p>
          <a:p>
            <a:r>
              <a:rPr lang="en-US" baseline="0" dirty="0" smtClean="0"/>
              <a:t>Can we replicate this for other </a:t>
            </a:r>
            <a:r>
              <a:rPr lang="en-US" baseline="0" dirty="0" err="1" smtClean="0"/>
              <a:t>languagesß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2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4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/>
              </a:rPr>
              <a:t>Evidence for retraction in /st/ in production and perception, but still unclear why retraction</a:t>
            </a:r>
            <a:r>
              <a:rPr lang="en-US" baseline="0" dirty="0" smtClean="0">
                <a:sym typeface="Wingdings"/>
              </a:rPr>
              <a:t> occurs in /</a:t>
            </a:r>
            <a:r>
              <a:rPr lang="en-US" baseline="0" dirty="0" err="1" smtClean="0">
                <a:sym typeface="Wingdings"/>
              </a:rPr>
              <a:t>sC</a:t>
            </a:r>
            <a:r>
              <a:rPr lang="en-US" baseline="0" dirty="0" smtClean="0">
                <a:sym typeface="Wingdings"/>
              </a:rPr>
              <a:t>/ sequences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3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For our perception</a:t>
            </a:r>
            <a:r>
              <a:rPr lang="en-GB" baseline="0" dirty="0" smtClean="0"/>
              <a:t> experiment w</a:t>
            </a:r>
            <a:r>
              <a:rPr lang="en-GB" dirty="0" smtClean="0"/>
              <a:t>e created two synthetic continua between German real words:</a:t>
            </a:r>
            <a:r>
              <a:rPr lang="en-GB" baseline="0" dirty="0" smtClean="0"/>
              <a:t> one prevocalic continuum</a:t>
            </a:r>
            <a:r>
              <a:rPr lang="en-GB" dirty="0" smtClean="0"/>
              <a:t> in which we morphed </a:t>
            </a:r>
            <a:r>
              <a:rPr lang="en-GB" dirty="0" err="1" smtClean="0"/>
              <a:t>vermisse</a:t>
            </a:r>
            <a:r>
              <a:rPr lang="en-GB" dirty="0" smtClean="0"/>
              <a:t> &amp; </a:t>
            </a:r>
            <a:r>
              <a:rPr lang="en-GB" dirty="0" err="1" smtClean="0"/>
              <a:t>vermische</a:t>
            </a:r>
            <a:r>
              <a:rPr lang="en-GB" dirty="0" smtClean="0"/>
              <a:t> sound files and one </a:t>
            </a:r>
            <a:r>
              <a:rPr lang="en-GB" dirty="0" err="1" smtClean="0"/>
              <a:t>preconsonantal</a:t>
            </a:r>
            <a:r>
              <a:rPr lang="en-GB" dirty="0" smtClean="0"/>
              <a:t> continuum in which we morphed mist-</a:t>
            </a:r>
            <a:r>
              <a:rPr lang="en-GB" dirty="0" err="1" smtClean="0"/>
              <a:t>mischt</a:t>
            </a:r>
            <a:r>
              <a:rPr lang="en-GB" dirty="0" smtClean="0"/>
              <a:t> sound files.</a:t>
            </a:r>
          </a:p>
          <a:p>
            <a:r>
              <a:rPr lang="en-GB" dirty="0" smtClean="0"/>
              <a:t>Afterwards we cut the sibilant</a:t>
            </a:r>
            <a:r>
              <a:rPr lang="en-GB" baseline="0" dirty="0" smtClean="0"/>
              <a:t> sequences </a:t>
            </a:r>
            <a:r>
              <a:rPr lang="en-GB" dirty="0" smtClean="0"/>
              <a:t>out of</a:t>
            </a:r>
            <a:r>
              <a:rPr lang="en-GB" baseline="0" dirty="0" smtClean="0"/>
              <a:t> each continuum and cross-spliced them into the two contexts. That is, </a:t>
            </a:r>
            <a:r>
              <a:rPr lang="en-GB" baseline="0" dirty="0" err="1" smtClean="0"/>
              <a:t>preconsonantal</a:t>
            </a:r>
            <a:r>
              <a:rPr lang="en-GB" baseline="0" dirty="0" smtClean="0"/>
              <a:t> /s-S/ was spliced into the prevocalic context and vice versa. At the end we received four continua: Continuum number one and four represent the continua, where the sibilants fitted the surrounding contexts. And continuum number two and three show the cross-spliced conditions. </a:t>
            </a:r>
          </a:p>
          <a:p>
            <a:r>
              <a:rPr lang="en-GB" baseline="0" dirty="0" smtClean="0"/>
              <a:t>16 Standard German listeners participated in our 2 alternative forced choice experiment with 10 repetitions per stimulus</a:t>
            </a: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E119-0E86-7045-AB75-0A753A8E46B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idea/Motivation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Acoustic evidence only for American English</a:t>
            </a:r>
          </a:p>
          <a:p>
            <a:r>
              <a:rPr lang="en-US" baseline="0" dirty="0" smtClean="0"/>
              <a:t>Can we replicate this for other </a:t>
            </a:r>
            <a:r>
              <a:rPr lang="en-US" baseline="0" dirty="0" err="1" smtClean="0"/>
              <a:t>languagesß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20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idea/Motivation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Acoustic evidence only for American English</a:t>
            </a:r>
          </a:p>
          <a:p>
            <a:r>
              <a:rPr lang="en-US" baseline="0" dirty="0" smtClean="0"/>
              <a:t>Can we replicate this for other </a:t>
            </a:r>
            <a:r>
              <a:rPr lang="en-US" baseline="0" dirty="0" err="1" smtClean="0"/>
              <a:t>languagesß</a:t>
            </a: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7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Prevocalic s-S continuum</a:t>
            </a:r>
          </a:p>
          <a:p>
            <a:r>
              <a:rPr lang="en-US" dirty="0" err="1" smtClean="0"/>
              <a:t>Preconsonantal</a:t>
            </a:r>
            <a:r>
              <a:rPr lang="en-US" dirty="0" smtClean="0"/>
              <a:t> s-S continuum</a:t>
            </a:r>
          </a:p>
          <a:p>
            <a:r>
              <a:rPr lang="en-US" dirty="0" smtClean="0"/>
              <a:t>Inserted sibilants into V__V context</a:t>
            </a:r>
          </a:p>
          <a:p>
            <a:r>
              <a:rPr lang="en-US" dirty="0" smtClean="0"/>
              <a:t>For all stimuli participants decided, whether they heard /s/ or /S/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Listeners hear the difference in fricative noise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6CD8-C515-764A-BFB9-1702B0422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3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5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4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B61B-0956-1F46-84C1-DE668452A92C}" type="datetimeFigureOut">
              <a:rPr lang="de-DE" smtClean="0"/>
              <a:t>20/07/15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66F2-F2B5-9243-8A67-9DFB8159C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Pre-consonantal /s/-retraction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2269" y="3323419"/>
            <a:ext cx="8095931" cy="30692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Mary Stevens, Véronique Bukmaier, Jonathan Harrington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International Conference of Phonetic Sciences</a:t>
            </a:r>
            <a:endParaRPr lang="en-US" sz="2000" dirty="0"/>
          </a:p>
          <a:p>
            <a:r>
              <a:rPr lang="en-US" sz="2000" dirty="0" smtClean="0"/>
              <a:t>10-14 Aug 2015 SECC Glasgow Scotland UK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357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300" y="1575408"/>
            <a:ext cx="8229600" cy="46645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Sibilants </a:t>
            </a:r>
            <a:r>
              <a:rPr lang="en-US" sz="3200" dirty="0"/>
              <a:t>in /</a:t>
            </a:r>
            <a:r>
              <a:rPr lang="en-US" sz="3200" dirty="0" err="1">
                <a:solidFill>
                  <a:srgbClr val="FF0000"/>
                </a:solidFill>
              </a:rPr>
              <a:t>s</a:t>
            </a:r>
            <a:r>
              <a:rPr lang="en-US" sz="3200" dirty="0" err="1"/>
              <a:t>C</a:t>
            </a:r>
            <a:r>
              <a:rPr lang="en-US" sz="3200" dirty="0" smtClean="0"/>
              <a:t>/:</a:t>
            </a: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buFont typeface="Arial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Should be more retracted in production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 smtClean="0">
                <a:solidFill>
                  <a:srgbClr val="7F7F7F"/>
                </a:solidFill>
              </a:rPr>
              <a:t>If spliced out, should sound more </a:t>
            </a:r>
            <a:r>
              <a:rPr lang="en-US" dirty="0">
                <a:solidFill>
                  <a:srgbClr val="7F7F7F"/>
                </a:solidFill>
              </a:rPr>
              <a:t>/</a:t>
            </a:r>
            <a:r>
              <a:rPr lang="en-US" dirty="0" err="1">
                <a:solidFill>
                  <a:srgbClr val="7F7F7F"/>
                </a:solidFill>
              </a:rPr>
              <a:t>ʃ</a:t>
            </a:r>
            <a:r>
              <a:rPr lang="en-US" dirty="0">
                <a:solidFill>
                  <a:srgbClr val="7F7F7F"/>
                </a:solidFill>
              </a:rPr>
              <a:t>/</a:t>
            </a:r>
            <a:r>
              <a:rPr lang="en-US" dirty="0" smtClean="0">
                <a:solidFill>
                  <a:srgbClr val="7F7F7F"/>
                </a:solidFill>
              </a:rPr>
              <a:t>-like</a:t>
            </a:r>
          </a:p>
          <a:p>
            <a:pPr marL="971550" lvl="1" indent="-514350">
              <a:buAutoNum type="arabicPeriod" startAt="2"/>
            </a:pPr>
            <a:r>
              <a:rPr lang="en-US" dirty="0" smtClean="0"/>
              <a:t>Require normalization by listeners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2900" y="28321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368300" y="335532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1673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245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</p:txBody>
      </p:sp>
      <p:sp>
        <p:nvSpPr>
          <p:cNvPr id="4" name="Rechteck 3"/>
          <p:cNvSpPr/>
          <p:nvPr/>
        </p:nvSpPr>
        <p:spPr>
          <a:xfrm>
            <a:off x="2955528" y="1807342"/>
            <a:ext cx="1883172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ʃ</a:t>
            </a:r>
            <a:r>
              <a:rPr lang="en-US" sz="3600" dirty="0" err="1" smtClean="0">
                <a:solidFill>
                  <a:srgbClr val="0000FF"/>
                </a:solidFill>
              </a:rPr>
              <a:t>ə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187700" y="2753869"/>
            <a:ext cx="1744265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3479800" y="2933436"/>
            <a:ext cx="1712511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4044548" y="3132267"/>
            <a:ext cx="1733952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s</a:t>
            </a:r>
            <a:r>
              <a:rPr lang="en-US" sz="3600" dirty="0" err="1" smtClean="0">
                <a:solidFill>
                  <a:srgbClr val="0000FF"/>
                </a:solidFill>
              </a:rPr>
              <a:t>ə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10405" y="4364426"/>
            <a:ext cx="965203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49287" y="182860"/>
            <a:ext cx="7272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</a:t>
            </a:r>
            <a:r>
              <a:rPr lang="en-US" sz="4000" dirty="0" smtClean="0"/>
              <a:t>. Perception</a:t>
            </a:r>
            <a:endParaRPr lang="en-US" sz="4000" dirty="0"/>
          </a:p>
        </p:txBody>
      </p:sp>
      <p:sp>
        <p:nvSpPr>
          <p:cNvPr id="26" name="Rechteck 25"/>
          <p:cNvSpPr/>
          <p:nvPr/>
        </p:nvSpPr>
        <p:spPr>
          <a:xfrm>
            <a:off x="5778500" y="1807342"/>
            <a:ext cx="1689099" cy="1222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ʃt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045201" y="2753869"/>
            <a:ext cx="1861346" cy="1222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6451599" y="2933436"/>
            <a:ext cx="1694657" cy="1222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7063571" y="3132267"/>
            <a:ext cx="1851829" cy="1222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st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1" name="Inhaltsplatzhalt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6" r="-5011" b="9245"/>
          <a:stretch/>
        </p:blipFill>
        <p:spPr bwMode="auto">
          <a:xfrm>
            <a:off x="825500" y="1234429"/>
            <a:ext cx="1794476" cy="31202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825500" y="4326326"/>
            <a:ext cx="1988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     	</a:t>
            </a:r>
            <a:r>
              <a:rPr lang="en-US" sz="2400" dirty="0" smtClean="0"/>
              <a:t>	 </a:t>
            </a:r>
            <a:r>
              <a:rPr lang="en-US" sz="2400" dirty="0" smtClean="0">
                <a:solidFill>
                  <a:srgbClr val="FF0000"/>
                </a:solidFill>
              </a:rPr>
              <a:t>[s]t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088601" y="4354642"/>
            <a:ext cx="965203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562350" y="4978400"/>
            <a:ext cx="4432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Listeners’ task: “s” or “</a:t>
            </a:r>
            <a:r>
              <a:rPr lang="en-US" sz="2800" dirty="0" err="1" smtClean="0"/>
              <a:t>ʃ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33" name="Rechteck 32"/>
          <p:cNvSpPr/>
          <p:nvPr/>
        </p:nvSpPr>
        <p:spPr>
          <a:xfrm>
            <a:off x="4521229" y="6163747"/>
            <a:ext cx="386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expect more “s” for this continuum</a:t>
            </a:r>
            <a:endParaRPr lang="en-US" dirty="0"/>
          </a:p>
        </p:txBody>
      </p:sp>
      <p:cxnSp>
        <p:nvCxnSpPr>
          <p:cNvPr id="34" name="Gerade Verbindung mit Pfeil 33"/>
          <p:cNvCxnSpPr/>
          <p:nvPr/>
        </p:nvCxnSpPr>
        <p:spPr>
          <a:xfrm flipV="1">
            <a:off x="8075608" y="4533900"/>
            <a:ext cx="15078" cy="1629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48633" y="4378235"/>
            <a:ext cx="256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rgbClr val="008000"/>
                </a:solidFill>
              </a:rPr>
              <a:t>Fill</a:t>
            </a:r>
            <a:r>
              <a:rPr lang="de-DE" sz="3600" dirty="0" smtClean="0">
                <a:solidFill>
                  <a:srgbClr val="008000"/>
                </a:solidFill>
              </a:rPr>
              <a:t>  </a:t>
            </a:r>
            <a:r>
              <a:rPr lang="de-DE" sz="3600" dirty="0" err="1" smtClean="0">
                <a:solidFill>
                  <a:srgbClr val="008000"/>
                </a:solidFill>
              </a:rPr>
              <a:t>boxes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red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and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blue</a:t>
            </a:r>
            <a:endParaRPr lang="de-DE" sz="3600" dirty="0">
              <a:solidFill>
                <a:srgbClr val="008000"/>
              </a:solidFill>
            </a:endParaRPr>
          </a:p>
        </p:txBody>
      </p:sp>
      <p:cxnSp>
        <p:nvCxnSpPr>
          <p:cNvPr id="38" name="Gekrümmte Verbindung 37"/>
          <p:cNvCxnSpPr/>
          <p:nvPr/>
        </p:nvCxnSpPr>
        <p:spPr>
          <a:xfrm flipV="1">
            <a:off x="2298700" y="3835401"/>
            <a:ext cx="2311400" cy="78739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krümmte Verbindung 38"/>
          <p:cNvCxnSpPr/>
          <p:nvPr/>
        </p:nvCxnSpPr>
        <p:spPr>
          <a:xfrm flipV="1">
            <a:off x="2438400" y="3835401"/>
            <a:ext cx="5346700" cy="787399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7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6" grpId="0"/>
      <p:bldP spid="26" grpId="0" animBg="1"/>
      <p:bldP spid="27" grpId="0" animBg="1"/>
      <p:bldP spid="28" grpId="0" animBg="1"/>
      <p:bldP spid="30" grpId="0" animBg="1"/>
      <p:bldP spid="32" grpId="0" animBg="1"/>
      <p:bldP spid="35" grpId="0"/>
      <p:bldP spid="29" grpId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icphs_perception3_curve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2"/>
          <a:stretch/>
        </p:blipFill>
        <p:spPr>
          <a:xfrm>
            <a:off x="1371600" y="228600"/>
            <a:ext cx="6400800" cy="55372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03015" y="6108165"/>
            <a:ext cx="6487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													</a:t>
            </a:r>
            <a:r>
              <a:rPr lang="en-US" sz="3600" dirty="0" err="1" smtClean="0"/>
              <a:t>ʃ</a:t>
            </a:r>
            <a:endParaRPr lang="en-US" sz="3600" dirty="0" smtClean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208910" y="6084425"/>
            <a:ext cx="4997078" cy="237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058475" y="1074239"/>
            <a:ext cx="1030925" cy="646331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0000FF"/>
                </a:solidFill>
              </a:rPr>
              <a:t>ə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372100" y="2844800"/>
            <a:ext cx="3771900" cy="7112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2700" dirty="0" smtClean="0"/>
              <a:t> </a:t>
            </a:r>
            <a:r>
              <a:rPr lang="en-US" sz="2400" dirty="0"/>
              <a:t>M</a:t>
            </a:r>
            <a:r>
              <a:rPr lang="en-US" sz="2400" dirty="0" smtClean="0"/>
              <a:t>ore</a:t>
            </a:r>
            <a:r>
              <a:rPr lang="en-GB" sz="2400" dirty="0" smtClean="0"/>
              <a:t> </a:t>
            </a:r>
            <a:r>
              <a:rPr lang="en-GB" sz="2400" dirty="0"/>
              <a:t>“</a:t>
            </a:r>
            <a:r>
              <a:rPr lang="en-GB" sz="2400" dirty="0" err="1"/>
              <a:t>ʃ</a:t>
            </a:r>
            <a:r>
              <a:rPr lang="en-GB" sz="2400" dirty="0" smtClean="0"/>
              <a:t>”, not more “s”!</a:t>
            </a:r>
            <a:endParaRPr lang="en-US" sz="2800" dirty="0"/>
          </a:p>
        </p:txBody>
      </p:sp>
      <p:cxnSp>
        <p:nvCxnSpPr>
          <p:cNvPr id="17" name="Gerade Verbindung mit Pfeil 16"/>
          <p:cNvCxnSpPr>
            <a:stCxn id="12" idx="1"/>
          </p:cNvCxnSpPr>
          <p:nvPr/>
        </p:nvCxnSpPr>
        <p:spPr>
          <a:xfrm flipH="1" flipV="1">
            <a:off x="4443738" y="2971800"/>
            <a:ext cx="928362" cy="228600"/>
          </a:xfrm>
          <a:prstGeom prst="straightConnector1">
            <a:avLst/>
          </a:prstGeom>
          <a:ln w="5715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5549900" y="3556000"/>
            <a:ext cx="35941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…Listeners do not normalize for retraction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8180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300" y="1575408"/>
            <a:ext cx="8229600" cy="46645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Sibilants </a:t>
            </a:r>
            <a:r>
              <a:rPr lang="en-US" sz="3200" dirty="0"/>
              <a:t>in /</a:t>
            </a:r>
            <a:r>
              <a:rPr lang="en-US" sz="3200" dirty="0" err="1">
                <a:solidFill>
                  <a:srgbClr val="FF0000"/>
                </a:solidFill>
              </a:rPr>
              <a:t>s</a:t>
            </a:r>
            <a:r>
              <a:rPr lang="en-US" sz="3200" dirty="0" err="1"/>
              <a:t>C</a:t>
            </a:r>
            <a:r>
              <a:rPr lang="en-US" sz="3200" dirty="0" smtClean="0"/>
              <a:t>/:</a:t>
            </a: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buFont typeface="Arial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Should be more retracted in production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 smtClean="0">
                <a:solidFill>
                  <a:srgbClr val="7F7F7F"/>
                </a:solidFill>
              </a:rPr>
              <a:t>If spliced out, should sound more </a:t>
            </a:r>
            <a:r>
              <a:rPr lang="en-US" dirty="0">
                <a:solidFill>
                  <a:srgbClr val="7F7F7F"/>
                </a:solidFill>
              </a:rPr>
              <a:t>/</a:t>
            </a:r>
            <a:r>
              <a:rPr lang="en-US" dirty="0" err="1">
                <a:solidFill>
                  <a:srgbClr val="7F7F7F"/>
                </a:solidFill>
              </a:rPr>
              <a:t>ʃ</a:t>
            </a:r>
            <a:r>
              <a:rPr lang="en-US" dirty="0">
                <a:solidFill>
                  <a:srgbClr val="7F7F7F"/>
                </a:solidFill>
              </a:rPr>
              <a:t>/</a:t>
            </a:r>
            <a:r>
              <a:rPr lang="en-US" dirty="0" smtClean="0">
                <a:solidFill>
                  <a:srgbClr val="7F7F7F"/>
                </a:solidFill>
              </a:rPr>
              <a:t>-like</a:t>
            </a:r>
          </a:p>
          <a:p>
            <a:pPr marL="971550" lvl="1" indent="-514350">
              <a:buAutoNum type="arabicPeriod" startAt="2"/>
            </a:pPr>
            <a:r>
              <a:rPr lang="en-US" dirty="0" smtClean="0"/>
              <a:t>Require normalization by listeners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2900" y="28321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8300" y="335532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7F7F7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sz="2800" dirty="0">
              <a:solidFill>
                <a:srgbClr val="7F7F7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8000" y="387854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7600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62050"/>
            <a:ext cx="9144000" cy="5122863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sz="2800" dirty="0" smtClean="0"/>
              <a:t>Speakers retract /s/ before /t/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Consistent with American English /#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/ 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(2) Listeners perceive the difference in the fricative 		noise 	(</a:t>
            </a:r>
            <a:r>
              <a:rPr lang="en-US" sz="2800" dirty="0"/>
              <a:t>more “</a:t>
            </a:r>
            <a:r>
              <a:rPr lang="en-US" sz="2800" dirty="0" err="1"/>
              <a:t>ʃ</a:t>
            </a:r>
            <a:r>
              <a:rPr lang="en-US" sz="2800" dirty="0" smtClean="0"/>
              <a:t>”)</a:t>
            </a:r>
          </a:p>
          <a:p>
            <a:pPr marL="0" indent="0">
              <a:buNone/>
            </a:pPr>
            <a:r>
              <a:rPr lang="en-US" sz="2800" dirty="0" smtClean="0"/>
              <a:t>(3) Listeners do</a:t>
            </a:r>
            <a:r>
              <a:rPr lang="en-US" sz="2800" dirty="0"/>
              <a:t> </a:t>
            </a:r>
            <a:r>
              <a:rPr lang="en-US" sz="2800" i="1" dirty="0" smtClean="0"/>
              <a:t>NOT</a:t>
            </a:r>
            <a:r>
              <a:rPr lang="en-US" sz="2800" dirty="0" smtClean="0"/>
              <a:t> normalize for the difference in the fricative noise</a:t>
            </a:r>
            <a:r>
              <a:rPr lang="en-US" sz="2800" dirty="0"/>
              <a:t> </a:t>
            </a:r>
            <a:r>
              <a:rPr lang="en-US" sz="2800" dirty="0" smtClean="0"/>
              <a:t>(more </a:t>
            </a:r>
            <a:r>
              <a:rPr lang="en-US" sz="2800" dirty="0"/>
              <a:t>“</a:t>
            </a:r>
            <a:r>
              <a:rPr lang="en-US" sz="2800" dirty="0" err="1"/>
              <a:t>ʃ</a:t>
            </a:r>
            <a:r>
              <a:rPr lang="en-US" sz="2800" dirty="0" smtClean="0"/>
              <a:t>” before /t/)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No obvious explanation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ut consistent with Mann &amp;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Repp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1980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5486381"/>
            <a:ext cx="91440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Insufficient </a:t>
            </a:r>
            <a:r>
              <a:rPr lang="en-US" sz="3200" dirty="0" smtClean="0"/>
              <a:t>normalization </a:t>
            </a:r>
            <a:r>
              <a:rPr lang="en-US" sz="3200" dirty="0"/>
              <a:t>for context </a:t>
            </a:r>
            <a:r>
              <a:rPr lang="en-US" sz="3200" dirty="0" smtClean="0"/>
              <a:t>by listeners </a:t>
            </a:r>
            <a:r>
              <a:rPr lang="en-US" dirty="0" smtClean="0"/>
              <a:t>(</a:t>
            </a:r>
            <a:r>
              <a:rPr lang="en-US" dirty="0" err="1"/>
              <a:t>Beddor</a:t>
            </a:r>
            <a:r>
              <a:rPr lang="en-US" dirty="0"/>
              <a:t> 2009, Harrington et al., to appear) </a:t>
            </a:r>
            <a:r>
              <a:rPr lang="en-US" sz="3200" dirty="0" smtClean="0"/>
              <a:t>cannot account for /</a:t>
            </a:r>
            <a:r>
              <a:rPr lang="en-US" sz="3200" dirty="0" err="1"/>
              <a:t>sC</a:t>
            </a:r>
            <a:r>
              <a:rPr lang="en-US" sz="3200" dirty="0"/>
              <a:t>/ &gt; </a:t>
            </a:r>
            <a:r>
              <a:rPr lang="en-US" sz="3200" dirty="0" smtClean="0"/>
              <a:t>/</a:t>
            </a:r>
            <a:r>
              <a:rPr lang="en-GB" sz="3200" dirty="0" err="1"/>
              <a:t>ʃ</a:t>
            </a:r>
            <a:r>
              <a:rPr lang="en-US" sz="3200" dirty="0" smtClean="0"/>
              <a:t>C</a:t>
            </a:r>
            <a:r>
              <a:rPr lang="en-US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6003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668136"/>
              </p:ext>
            </p:extLst>
          </p:nvPr>
        </p:nvGraphicFramePr>
        <p:xfrm>
          <a:off x="177800" y="2343290"/>
          <a:ext cx="8686800" cy="3809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261"/>
                <a:gridCol w="3368146"/>
                <a:gridCol w="3723393"/>
              </a:tblGrid>
              <a:tr h="5611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Sound change</a:t>
                      </a:r>
                      <a:endParaRPr lang="en-US" sz="3200" dirty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Why?</a:t>
                      </a:r>
                      <a:endParaRPr lang="en-US" sz="3200" b="1" dirty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How?</a:t>
                      </a:r>
                      <a:endParaRPr lang="en-US" sz="3200" b="1" dirty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7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sCr</a:t>
                      </a:r>
                      <a:r>
                        <a:rPr lang="en-US" sz="3200" b="1" dirty="0" smtClean="0"/>
                        <a:t> &gt; </a:t>
                      </a:r>
                      <a:r>
                        <a:rPr lang="en-US" sz="3200" b="1" dirty="0" err="1" smtClean="0"/>
                        <a:t>ʃCr</a:t>
                      </a:r>
                      <a:endParaRPr lang="en-US" sz="3200" b="1" dirty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Retraction in production.</a:t>
                      </a:r>
                      <a:r>
                        <a:rPr lang="en-US" sz="2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800" baseline="0" dirty="0" smtClean="0"/>
                        <a:t>Effect of </a:t>
                      </a:r>
                      <a:r>
                        <a:rPr lang="en-US" sz="2800" baseline="0" dirty="0" err="1" smtClean="0"/>
                        <a:t>rhotic</a:t>
                      </a:r>
                      <a:r>
                        <a:rPr lang="en-US" sz="2800" baseline="0" dirty="0" smtClean="0"/>
                        <a:t> o</a:t>
                      </a:r>
                      <a:r>
                        <a:rPr lang="en-US" sz="2800" dirty="0" smtClean="0"/>
                        <a:t>n [s]</a:t>
                      </a:r>
                      <a:endParaRPr lang="en-US" sz="2800" dirty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aseline="0" dirty="0" smtClean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7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/>
                        <a:t>sC</a:t>
                      </a:r>
                      <a:r>
                        <a:rPr lang="en-US" sz="3200" b="1" dirty="0" smtClean="0"/>
                        <a:t> &gt; </a:t>
                      </a:r>
                      <a:r>
                        <a:rPr lang="en-US" sz="3200" b="1" dirty="0" err="1" smtClean="0"/>
                        <a:t>ʃC</a:t>
                      </a:r>
                      <a:endParaRPr lang="en-US" sz="3200" b="1" dirty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Retraction in production.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Why?</a:t>
                      </a:r>
                      <a:endParaRPr lang="en-US" sz="2800" dirty="0" smtClean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??</a:t>
                      </a:r>
                      <a:endParaRPr lang="en-US" sz="3200" dirty="0"/>
                    </a:p>
                  </a:txBody>
                  <a:tcPr anchor="ctr" anchorCtr="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5041900" y="3544293"/>
            <a:ext cx="41021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Listeners no longer  normalize </a:t>
            </a:r>
            <a:r>
              <a:rPr lang="en-US" sz="2400" dirty="0"/>
              <a:t>for </a:t>
            </a:r>
            <a:r>
              <a:rPr lang="en-US" sz="2400" dirty="0" smtClean="0"/>
              <a:t>contextual effects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9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85970"/>
            <a:ext cx="8229600" cy="5424675"/>
          </a:xfrm>
        </p:spPr>
        <p:txBody>
          <a:bodyPr>
            <a:normAutofit fontScale="25000" lnSpcReduction="20000"/>
          </a:bodyPr>
          <a:lstStyle/>
          <a:p>
            <a:r>
              <a:rPr lang="en-GB" sz="7000" dirty="0" smtClean="0"/>
              <a:t>Baker</a:t>
            </a:r>
            <a:r>
              <a:rPr lang="en-GB" sz="7000" dirty="0"/>
              <a:t>, A., </a:t>
            </a:r>
            <a:r>
              <a:rPr lang="en-GB" sz="7000" dirty="0" err="1"/>
              <a:t>Archangeli</a:t>
            </a:r>
            <a:r>
              <a:rPr lang="en-GB" sz="7000" dirty="0"/>
              <a:t>, D., &amp; </a:t>
            </a:r>
            <a:r>
              <a:rPr lang="en-GB" sz="7000" dirty="0" err="1"/>
              <a:t>Mielke</a:t>
            </a:r>
            <a:r>
              <a:rPr lang="en-GB" sz="7000" dirty="0"/>
              <a:t>, J. (2011). Variability in American English s-retraction suggests a solution to the actuation problem. </a:t>
            </a:r>
            <a:r>
              <a:rPr lang="en-GB" sz="7000" i="1" dirty="0"/>
              <a:t>Language Variation and Change</a:t>
            </a:r>
            <a:r>
              <a:rPr lang="en-GB" sz="7000" dirty="0"/>
              <a:t>, 23, 347-374</a:t>
            </a:r>
            <a:r>
              <a:rPr lang="en-GB" sz="7000" dirty="0" smtClean="0"/>
              <a:t>.</a:t>
            </a:r>
          </a:p>
          <a:p>
            <a:r>
              <a:rPr lang="en-GB" sz="7000" dirty="0" err="1" smtClean="0"/>
              <a:t>Beddor</a:t>
            </a:r>
            <a:r>
              <a:rPr lang="en-GB" sz="7000" dirty="0" smtClean="0"/>
              <a:t>, P. (2009). A coarticulatory path to sound change. </a:t>
            </a:r>
            <a:r>
              <a:rPr lang="en-GB" sz="7000" i="1" dirty="0" smtClean="0"/>
              <a:t>Language</a:t>
            </a:r>
            <a:r>
              <a:rPr lang="en-GB" sz="7000" dirty="0" smtClean="0"/>
              <a:t>, 85, 785-821.</a:t>
            </a:r>
            <a:endParaRPr lang="de-DE" sz="7000" dirty="0"/>
          </a:p>
          <a:p>
            <a:r>
              <a:rPr lang="en-GB" sz="7000" dirty="0"/>
              <a:t>Bukmaier, V., Harrington, J., &amp; Kleber, F. (2014). An analysis of post-vocalic /s-</a:t>
            </a:r>
            <a:r>
              <a:rPr lang="en-GB" sz="7000" dirty="0" err="1"/>
              <a:t>ʃ</a:t>
            </a:r>
            <a:r>
              <a:rPr lang="en-GB" sz="7000" dirty="0"/>
              <a:t>/ neutralization in Augsburg German: evidence for a gradient sound change. </a:t>
            </a:r>
            <a:r>
              <a:rPr lang="en-GB" sz="7000" i="1" dirty="0"/>
              <a:t>Frontiers in Psychology</a:t>
            </a:r>
            <a:r>
              <a:rPr lang="en-GB" sz="7000" dirty="0"/>
              <a:t>, 5, 1-12</a:t>
            </a:r>
            <a:r>
              <a:rPr lang="en-GB" sz="7000" dirty="0" smtClean="0"/>
              <a:t>.</a:t>
            </a:r>
          </a:p>
          <a:p>
            <a:r>
              <a:rPr lang="en-GB" sz="7000" dirty="0" smtClean="0"/>
              <a:t>Harrington, J., Stevens, M. &amp; Kleber, F.(to appear). The relationship between the (</a:t>
            </a:r>
            <a:r>
              <a:rPr lang="en-GB" sz="7000" dirty="0" err="1" smtClean="0"/>
              <a:t>mis</a:t>
            </a:r>
            <a:r>
              <a:rPr lang="en-GB" sz="7000" dirty="0" smtClean="0"/>
              <a:t>-)parsing of coarticulation in perception and sound change: evidence from dissimilation and language acquisition. In: A. Esposito and M </a:t>
            </a:r>
            <a:r>
              <a:rPr lang="en-GB" sz="7000" dirty="0" err="1" smtClean="0"/>
              <a:t>Faundez</a:t>
            </a:r>
            <a:r>
              <a:rPr lang="en-GB" sz="7000" dirty="0" smtClean="0"/>
              <a:t>-Zany (Eds.). Recent Advances in Nonlinear Speech Processing. Springer </a:t>
            </a:r>
            <a:r>
              <a:rPr lang="en-GB" sz="7000" dirty="0" err="1" smtClean="0"/>
              <a:t>Verlag</a:t>
            </a:r>
            <a:r>
              <a:rPr lang="en-GB" sz="7000" dirty="0" smtClean="0"/>
              <a:t>.</a:t>
            </a:r>
          </a:p>
          <a:p>
            <a:r>
              <a:rPr lang="en-GB" sz="7000" dirty="0" err="1" smtClean="0"/>
              <a:t>Iskarous</a:t>
            </a:r>
            <a:r>
              <a:rPr lang="en-GB" sz="7000" dirty="0"/>
              <a:t>, K., </a:t>
            </a:r>
            <a:r>
              <a:rPr lang="en-GB" sz="7000" dirty="0" err="1"/>
              <a:t>Shadle</a:t>
            </a:r>
            <a:r>
              <a:rPr lang="en-GB" sz="7000" dirty="0"/>
              <a:t>, C. H., &amp; Proctor, M. I. (2011). Articulatory–acoustic kinematics: The production of American English /s/. </a:t>
            </a:r>
            <a:r>
              <a:rPr lang="en-GB" sz="7000" i="1" dirty="0"/>
              <a:t>J. </a:t>
            </a:r>
            <a:r>
              <a:rPr lang="en-GB" sz="7000" i="1" dirty="0" err="1"/>
              <a:t>Acoust</a:t>
            </a:r>
            <a:r>
              <a:rPr lang="en-GB" sz="7000" i="1" dirty="0"/>
              <a:t>. Soc. Am.,</a:t>
            </a:r>
            <a:r>
              <a:rPr lang="en-GB" sz="7000" dirty="0"/>
              <a:t> 129(2), 944-954.</a:t>
            </a:r>
            <a:endParaRPr lang="de-DE" sz="7000" dirty="0"/>
          </a:p>
          <a:p>
            <a:r>
              <a:rPr lang="en-GB" sz="7000" dirty="0" err="1"/>
              <a:t>Kümmel</a:t>
            </a:r>
            <a:r>
              <a:rPr lang="en-GB" sz="7000" dirty="0"/>
              <a:t>, M. J. (2007). </a:t>
            </a:r>
            <a:r>
              <a:rPr lang="en-GB" sz="7000" i="1" dirty="0" err="1"/>
              <a:t>Konsonantenwandel</a:t>
            </a:r>
            <a:r>
              <a:rPr lang="en-GB" sz="7000" i="1" dirty="0"/>
              <a:t>: </a:t>
            </a:r>
            <a:r>
              <a:rPr lang="en-GB" sz="7000" i="1" dirty="0" err="1"/>
              <a:t>Bausteine</a:t>
            </a:r>
            <a:r>
              <a:rPr lang="en-GB" sz="7000" i="1" dirty="0"/>
              <a:t> </a:t>
            </a:r>
            <a:r>
              <a:rPr lang="en-GB" sz="7000" i="1" dirty="0" err="1"/>
              <a:t>zu</a:t>
            </a:r>
            <a:r>
              <a:rPr lang="en-GB" sz="7000" i="1" dirty="0"/>
              <a:t> </a:t>
            </a:r>
            <a:r>
              <a:rPr lang="en-GB" sz="7000" i="1" dirty="0" err="1"/>
              <a:t>einer</a:t>
            </a:r>
            <a:r>
              <a:rPr lang="en-GB" sz="7000" i="1" dirty="0"/>
              <a:t> </a:t>
            </a:r>
            <a:r>
              <a:rPr lang="en-GB" sz="7000" i="1" dirty="0" err="1"/>
              <a:t>Typologie</a:t>
            </a:r>
            <a:r>
              <a:rPr lang="en-GB" sz="7000" i="1" dirty="0"/>
              <a:t> des </a:t>
            </a:r>
            <a:r>
              <a:rPr lang="en-GB" sz="7000" i="1" dirty="0" err="1"/>
              <a:t>Lautwandels</a:t>
            </a:r>
            <a:r>
              <a:rPr lang="en-GB" sz="7000" i="1" dirty="0"/>
              <a:t> und </a:t>
            </a:r>
            <a:r>
              <a:rPr lang="en-GB" sz="7000" i="1" dirty="0" err="1"/>
              <a:t>ihre</a:t>
            </a:r>
            <a:r>
              <a:rPr lang="en-GB" sz="7000" i="1" dirty="0"/>
              <a:t> </a:t>
            </a:r>
            <a:r>
              <a:rPr lang="en-GB" sz="7000" i="1" dirty="0" err="1"/>
              <a:t>Konsequenzen</a:t>
            </a:r>
            <a:r>
              <a:rPr lang="en-GB" sz="7000" i="1" dirty="0"/>
              <a:t>.</a:t>
            </a:r>
            <a:r>
              <a:rPr lang="en-GB" sz="7000" dirty="0"/>
              <a:t> Wiesbaden: Reichert</a:t>
            </a:r>
            <a:r>
              <a:rPr lang="en-GB" sz="7000" dirty="0" smtClean="0"/>
              <a:t>.</a:t>
            </a:r>
          </a:p>
          <a:p>
            <a:r>
              <a:rPr lang="en-GB" sz="7000" dirty="0" smtClean="0"/>
              <a:t>Mann V. and </a:t>
            </a:r>
            <a:r>
              <a:rPr lang="en-GB" sz="7000" dirty="0" err="1" smtClean="0"/>
              <a:t>Repp</a:t>
            </a:r>
            <a:r>
              <a:rPr lang="en-GB" sz="7000" dirty="0" smtClean="0"/>
              <a:t> B. (1980). Influence of vocalic context on the perception of [</a:t>
            </a:r>
            <a:r>
              <a:rPr lang="en-GB" sz="7000" dirty="0" err="1" smtClean="0"/>
              <a:t>ʃ</a:t>
            </a:r>
            <a:r>
              <a:rPr lang="en-GB" sz="7000" dirty="0" smtClean="0"/>
              <a:t>]-[s] distinction: I. Temporal factors. </a:t>
            </a:r>
            <a:r>
              <a:rPr lang="en-GB" sz="7000" i="1" dirty="0" smtClean="0"/>
              <a:t>Perception and Psychophysics, </a:t>
            </a:r>
            <a:r>
              <a:rPr lang="en-GB" sz="7000" dirty="0" smtClean="0"/>
              <a:t>28, 213-228. </a:t>
            </a:r>
            <a:endParaRPr lang="de-DE" sz="7000" dirty="0"/>
          </a:p>
          <a:p>
            <a:r>
              <a:rPr lang="en-GB" sz="7000" dirty="0" err="1" smtClean="0"/>
              <a:t>Rutter</a:t>
            </a:r>
            <a:r>
              <a:rPr lang="en-GB" sz="7000" dirty="0"/>
              <a:t>, B. (2011). Acoustic analysis of a sound change in progress: The consonant cluster /</a:t>
            </a:r>
            <a:r>
              <a:rPr lang="en-GB" sz="7000" dirty="0" err="1"/>
              <a:t>stɹ</a:t>
            </a:r>
            <a:r>
              <a:rPr lang="en-GB" sz="7000" dirty="0"/>
              <a:t>/ in English. </a:t>
            </a:r>
            <a:r>
              <a:rPr lang="en-GB" sz="7000" i="1" dirty="0"/>
              <a:t>J. International Phonetic Association</a:t>
            </a:r>
            <a:r>
              <a:rPr lang="en-GB" sz="7000" dirty="0"/>
              <a:t>, 41, 27-40.</a:t>
            </a:r>
            <a:endParaRPr lang="de-DE" sz="7000" dirty="0"/>
          </a:p>
          <a:p>
            <a:r>
              <a:rPr lang="en-US" sz="7000" dirty="0" err="1" smtClean="0"/>
              <a:t>Weinhold</a:t>
            </a:r>
            <a:r>
              <a:rPr lang="en-US" sz="7000" dirty="0" smtClean="0"/>
              <a:t>,  K. (1968). </a:t>
            </a:r>
            <a:r>
              <a:rPr lang="en-US" sz="7000" i="1" dirty="0" err="1" smtClean="0"/>
              <a:t>Bairische</a:t>
            </a:r>
            <a:r>
              <a:rPr lang="en-US" sz="7000" i="1" dirty="0" smtClean="0"/>
              <a:t> Grammatik. </a:t>
            </a:r>
            <a:r>
              <a:rPr lang="en-US" sz="7000" dirty="0" smtClean="0"/>
              <a:t>Wiesbaden: Dr. Martin </a:t>
            </a:r>
            <a:r>
              <a:rPr lang="en-US" sz="7000" dirty="0" err="1" smtClean="0"/>
              <a:t>Sändig</a:t>
            </a:r>
            <a:r>
              <a:rPr lang="en-US" sz="7000" dirty="0" smtClean="0"/>
              <a:t> </a:t>
            </a:r>
            <a:r>
              <a:rPr lang="en-US" sz="7000" dirty="0" err="1" smtClean="0"/>
              <a:t>oHG</a:t>
            </a:r>
            <a:endParaRPr lang="en-US" sz="70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11200" dirty="0" smtClean="0"/>
              <a:t>Research </a:t>
            </a:r>
            <a:r>
              <a:rPr lang="en-US" sz="11200" dirty="0"/>
              <a:t>supported by ERC grant number 295573 ‘Sound change and the acquisition of speech’ to Jonathan </a:t>
            </a:r>
            <a:r>
              <a:rPr lang="en-US" sz="11200" dirty="0" smtClean="0"/>
              <a:t>Harrington</a:t>
            </a:r>
            <a:endParaRPr lang="de-DE" sz="11200" dirty="0"/>
          </a:p>
        </p:txBody>
      </p:sp>
    </p:spTree>
    <p:extLst>
      <p:ext uri="{BB962C8B-B14F-4D97-AF65-F5344CB8AC3E}">
        <p14:creationId xmlns:p14="http://schemas.microsoft.com/office/powerpoint/2010/main" val="182932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power spectrum for each target fricative by applying a 256-point discrete Fourier transform with a 40 Hz frequency resolution, 5 </a:t>
            </a:r>
            <a:r>
              <a:rPr lang="en-GB" sz="2400" dirty="0" err="1"/>
              <a:t>ms</a:t>
            </a:r>
            <a:r>
              <a:rPr lang="en-GB" sz="2400" dirty="0"/>
              <a:t> Blackman window and a frame shift of 5 </a:t>
            </a:r>
            <a:r>
              <a:rPr lang="en-GB" sz="2400" dirty="0" err="1"/>
              <a:t>ms.</a:t>
            </a:r>
            <a:r>
              <a:rPr lang="en-GB" sz="2400" dirty="0"/>
              <a:t> We then obtained the first spectral moment (M1) over 500-15000 Hz, and calculated the mean M1 within the temporal middle half (25-75%) of each fricative. Fig. 1 shows that M1 for /s/ was lower before /t/ than in intervocalic position. A mixed model with M1 as independent variable, context as fixed factor and speaker as random factor confirmed this pattern (</a:t>
            </a:r>
            <a:r>
              <a:rPr lang="en-GB" sz="2400" i="1" dirty="0"/>
              <a:t>X</a:t>
            </a:r>
            <a:r>
              <a:rPr lang="en-GB" sz="2400" baseline="30000" dirty="0"/>
              <a:t>2</a:t>
            </a:r>
            <a:r>
              <a:rPr lang="en-GB" sz="2400" dirty="0"/>
              <a:t>[1]=16.8, p &lt; 0.001). </a:t>
            </a:r>
            <a:endParaRPr lang="de-D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57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241"/>
            <a:ext cx="8229600" cy="1143000"/>
          </a:xfrm>
        </p:spPr>
        <p:txBody>
          <a:bodyPr/>
          <a:lstStyle/>
          <a:p>
            <a:r>
              <a:rPr lang="en-GB" dirty="0" smtClean="0"/>
              <a:t>Perception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56236"/>
            <a:ext cx="8387976" cy="5677646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>
                <a:latin typeface="Calibri"/>
                <a:cs typeface="Calibri"/>
              </a:rPr>
              <a:t>Two continua: </a:t>
            </a:r>
          </a:p>
          <a:p>
            <a:pPr marL="0" indent="0">
              <a:buNone/>
            </a:pPr>
            <a:r>
              <a:rPr lang="en-GB" sz="2400" b="1" i="1" dirty="0" err="1" smtClean="0">
                <a:solidFill>
                  <a:srgbClr val="FF0000"/>
                </a:solidFill>
                <a:latin typeface="Calibri"/>
                <a:cs typeface="Calibri"/>
              </a:rPr>
              <a:t>vermi</a:t>
            </a:r>
            <a:r>
              <a:rPr lang="en-GB" sz="2400" b="1" i="1" dirty="0">
                <a:solidFill>
                  <a:srgbClr val="000000"/>
                </a:solidFill>
                <a:latin typeface="Calibri"/>
                <a:cs typeface="Calibri"/>
              </a:rPr>
              <a:t>[</a:t>
            </a:r>
            <a:r>
              <a:rPr lang="en-GB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GB" sz="2400" b="1" i="1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  <a:r>
              <a:rPr lang="en-GB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lang="en-GB" sz="2400" dirty="0" smtClean="0">
                <a:latin typeface="Calibri"/>
                <a:cs typeface="Calibri"/>
              </a:rPr>
              <a:t>– </a:t>
            </a:r>
            <a:r>
              <a:rPr lang="en-GB" sz="2400" b="1" i="1" dirty="0" err="1" smtClean="0">
                <a:solidFill>
                  <a:srgbClr val="FF0000"/>
                </a:solidFill>
                <a:latin typeface="Calibri"/>
                <a:cs typeface="Calibri"/>
              </a:rPr>
              <a:t>vermi</a:t>
            </a:r>
            <a:r>
              <a:rPr lang="en-GB" sz="2400" b="1" i="1" dirty="0" smtClean="0">
                <a:solidFill>
                  <a:srgbClr val="000000"/>
                </a:solidFill>
                <a:latin typeface="Calibri"/>
                <a:cs typeface="Calibri"/>
              </a:rPr>
              <a:t>[</a:t>
            </a:r>
            <a:r>
              <a:rPr lang="en-US" sz="2400" dirty="0" err="1">
                <a:solidFill>
                  <a:srgbClr val="FF0000"/>
                </a:solidFill>
              </a:rPr>
              <a:t>ʃ</a:t>
            </a:r>
            <a:r>
              <a:rPr lang="en-GB" sz="2400" b="1" i="1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  <a:r>
              <a:rPr lang="en-GB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</a:p>
          <a:p>
            <a:pPr marL="0" indent="0">
              <a:buNone/>
            </a:pPr>
            <a:r>
              <a:rPr lang="en-GB" sz="2400" dirty="0" smtClean="0">
                <a:cs typeface="Calibri"/>
              </a:rPr>
              <a:t>(/</a:t>
            </a:r>
            <a:r>
              <a:rPr lang="en-GB" sz="2400" dirty="0" err="1">
                <a:cs typeface="Calibri"/>
              </a:rPr>
              <a:t>fəɐmısə</a:t>
            </a:r>
            <a:r>
              <a:rPr lang="en-GB" sz="2400" dirty="0">
                <a:cs typeface="Calibri"/>
              </a:rPr>
              <a:t>/, 1. pers. sing.</a:t>
            </a:r>
            <a:r>
              <a:rPr lang="en-GB" sz="2400" i="1" dirty="0">
                <a:cs typeface="Calibri"/>
              </a:rPr>
              <a:t> </a:t>
            </a:r>
            <a:r>
              <a:rPr lang="en-GB" sz="2400" i="1" dirty="0" smtClean="0">
                <a:cs typeface="Calibri"/>
              </a:rPr>
              <a:t>miss</a:t>
            </a:r>
            <a:r>
              <a:rPr lang="en-GB" sz="2400" dirty="0" smtClean="0">
                <a:cs typeface="Calibri"/>
              </a:rPr>
              <a:t>; /</a:t>
            </a:r>
            <a:r>
              <a:rPr lang="en-GB" sz="2400" dirty="0" err="1" smtClean="0">
                <a:cs typeface="Calibri"/>
              </a:rPr>
              <a:t>fəɐmıʃə</a:t>
            </a:r>
            <a:r>
              <a:rPr lang="en-GB" sz="2400" dirty="0" smtClean="0">
                <a:cs typeface="Calibri"/>
              </a:rPr>
              <a:t>/, 1. pers. sing.</a:t>
            </a:r>
            <a:r>
              <a:rPr lang="en-GB" sz="2400" i="1" dirty="0" smtClean="0">
                <a:cs typeface="Calibri"/>
              </a:rPr>
              <a:t> mix</a:t>
            </a:r>
            <a:r>
              <a:rPr lang="en-GB" sz="2400" dirty="0" smtClean="0">
                <a:cs typeface="Calibri"/>
              </a:rPr>
              <a:t>) </a:t>
            </a:r>
          </a:p>
          <a:p>
            <a:pPr marL="0" indent="0">
              <a:buNone/>
            </a:pPr>
            <a:endParaRPr lang="en-GB" sz="1050" b="1" dirty="0" smtClean="0">
              <a:cs typeface="Calibri"/>
            </a:endParaRP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558ED5"/>
                </a:solidFill>
                <a:latin typeface="Calibri"/>
                <a:cs typeface="Calibri"/>
              </a:rPr>
              <a:t>mi</a:t>
            </a:r>
            <a:r>
              <a:rPr lang="en-GB" sz="2400" b="1" i="1" dirty="0" smtClean="0">
                <a:solidFill>
                  <a:srgbClr val="000000"/>
                </a:solidFill>
                <a:latin typeface="Calibri"/>
                <a:cs typeface="Calibri"/>
              </a:rPr>
              <a:t>[</a:t>
            </a:r>
            <a:r>
              <a:rPr lang="en-GB" sz="2400" b="1" i="1" dirty="0" smtClean="0">
                <a:solidFill>
                  <a:srgbClr val="558ED5"/>
                </a:solidFill>
                <a:latin typeface="Calibri"/>
                <a:cs typeface="Calibri"/>
              </a:rPr>
              <a:t>s</a:t>
            </a:r>
            <a:r>
              <a:rPr lang="en-GB" sz="2400" b="1" i="1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  <a:r>
              <a:rPr lang="en-GB" sz="2400" b="1" i="1" dirty="0" smtClean="0">
                <a:solidFill>
                  <a:srgbClr val="558ED5"/>
                </a:solidFill>
                <a:latin typeface="Calibri"/>
                <a:cs typeface="Calibri"/>
              </a:rPr>
              <a:t>t </a:t>
            </a:r>
            <a:r>
              <a:rPr lang="en-GB" sz="2400" b="1" i="1" dirty="0" smtClean="0">
                <a:latin typeface="Calibri"/>
                <a:cs typeface="Calibri"/>
              </a:rPr>
              <a:t>– </a:t>
            </a:r>
            <a:r>
              <a:rPr lang="en-GB" sz="2400" b="1" i="1" dirty="0" smtClean="0">
                <a:solidFill>
                  <a:srgbClr val="558ED5"/>
                </a:solidFill>
                <a:latin typeface="Calibri"/>
                <a:cs typeface="Calibri"/>
              </a:rPr>
              <a:t>mi</a:t>
            </a:r>
            <a:r>
              <a:rPr lang="en-GB" sz="2400" b="1" i="1" dirty="0" smtClean="0">
                <a:solidFill>
                  <a:srgbClr val="000000"/>
                </a:solidFill>
                <a:latin typeface="Calibri"/>
                <a:cs typeface="Calibri"/>
              </a:rPr>
              <a:t>[</a:t>
            </a:r>
            <a:r>
              <a:rPr lang="en-US" sz="2400" dirty="0" err="1">
                <a:solidFill>
                  <a:schemeClr val="accent1"/>
                </a:solidFill>
              </a:rPr>
              <a:t>ʃ</a:t>
            </a:r>
            <a:r>
              <a:rPr lang="en-GB" sz="2400" b="1" i="1" dirty="0" smtClean="0">
                <a:solidFill>
                  <a:srgbClr val="000000"/>
                </a:solidFill>
                <a:latin typeface="Calibri"/>
                <a:cs typeface="Calibri"/>
              </a:rPr>
              <a:t>]</a:t>
            </a:r>
            <a:r>
              <a:rPr lang="en-GB" sz="2400" b="1" i="1" dirty="0" smtClean="0">
                <a:solidFill>
                  <a:srgbClr val="558ED5"/>
                </a:solidFill>
                <a:latin typeface="Calibri"/>
                <a:cs typeface="Calibri"/>
              </a:rPr>
              <a:t>t </a:t>
            </a:r>
            <a:endParaRPr lang="en-GB" sz="2400" b="1" dirty="0" smtClean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0000"/>
                </a:solidFill>
                <a:cs typeface="Calibri"/>
              </a:rPr>
              <a:t>(</a:t>
            </a:r>
            <a:r>
              <a:rPr lang="en-GB" sz="2400" dirty="0">
                <a:solidFill>
                  <a:srgbClr val="000000"/>
                </a:solidFill>
                <a:cs typeface="Calibri"/>
              </a:rPr>
              <a:t>/mıst/, </a:t>
            </a:r>
            <a:r>
              <a:rPr lang="en-GB" sz="2400" i="1" dirty="0" smtClean="0">
                <a:solidFill>
                  <a:srgbClr val="000000"/>
                </a:solidFill>
                <a:cs typeface="Calibri"/>
              </a:rPr>
              <a:t>dung</a:t>
            </a:r>
            <a:r>
              <a:rPr lang="en-GB" sz="2400" dirty="0" smtClean="0">
                <a:solidFill>
                  <a:srgbClr val="000000"/>
                </a:solidFill>
                <a:cs typeface="Calibri"/>
              </a:rPr>
              <a:t>; /</a:t>
            </a:r>
            <a:r>
              <a:rPr lang="en-GB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mıʃt</a:t>
            </a:r>
            <a:r>
              <a:rPr lang="en-GB" sz="2400" dirty="0" smtClean="0">
                <a:solidFill>
                  <a:srgbClr val="000000"/>
                </a:solidFill>
                <a:latin typeface="Calibri"/>
                <a:cs typeface="Calibri"/>
              </a:rPr>
              <a:t>/, 3. pers. sing. </a:t>
            </a:r>
            <a:r>
              <a:rPr lang="en-GB" sz="2400" i="1" dirty="0" smtClean="0">
                <a:solidFill>
                  <a:srgbClr val="000000"/>
                </a:solidFill>
                <a:latin typeface="Calibri"/>
                <a:cs typeface="Calibri"/>
              </a:rPr>
              <a:t>Mix</a:t>
            </a:r>
            <a:r>
              <a:rPr lang="en-GB" sz="2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GB" sz="2400" dirty="0" smtClean="0">
              <a:latin typeface="Calibri"/>
              <a:cs typeface="Calibri"/>
            </a:endParaRPr>
          </a:p>
          <a:p>
            <a:r>
              <a:rPr lang="en-GB" sz="2400" dirty="0" smtClean="0">
                <a:latin typeface="Calibri"/>
                <a:cs typeface="Calibri"/>
              </a:rPr>
              <a:t>Cut and </a:t>
            </a:r>
            <a:r>
              <a:rPr lang="en-GB" sz="2400" dirty="0" smtClean="0">
                <a:cs typeface="Calibri"/>
              </a:rPr>
              <a:t>spliced</a:t>
            </a:r>
            <a:r>
              <a:rPr lang="en-GB" sz="2400" dirty="0" smtClean="0">
                <a:latin typeface="Calibri"/>
                <a:cs typeface="Calibri"/>
              </a:rPr>
              <a:t> sibilants:</a:t>
            </a:r>
          </a:p>
          <a:p>
            <a:pPr marL="0" indent="0">
              <a:buNone/>
            </a:pPr>
            <a:r>
              <a:rPr lang="en-GB" sz="2400" dirty="0" smtClean="0"/>
              <a:t>						1</a:t>
            </a:r>
            <a:r>
              <a:rPr lang="en-GB" sz="2400" dirty="0"/>
              <a:t>. </a:t>
            </a:r>
            <a:r>
              <a:rPr lang="en-GB" sz="2400" i="1" dirty="0">
                <a:solidFill>
                  <a:srgbClr val="558ED5"/>
                </a:solidFill>
              </a:rPr>
              <a:t>mi</a:t>
            </a:r>
            <a:r>
              <a:rPr lang="en-GB" sz="2400" dirty="0"/>
              <a:t>[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s/</a:t>
            </a:r>
            <a:r>
              <a:rPr lang="en-GB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ʃ</a:t>
            </a:r>
            <a:r>
              <a:rPr lang="en-GB" sz="2400" dirty="0" smtClean="0"/>
              <a:t>]</a:t>
            </a:r>
            <a:r>
              <a:rPr lang="en-GB" sz="2400" i="1" dirty="0">
                <a:solidFill>
                  <a:srgbClr val="558ED5"/>
                </a:solidFill>
              </a:rPr>
              <a:t>t</a:t>
            </a:r>
            <a:r>
              <a:rPr lang="en-GB" sz="2400" dirty="0"/>
              <a:t>	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	</a:t>
            </a:r>
            <a:r>
              <a:rPr lang="de-DE" sz="2400" dirty="0" smtClean="0"/>
              <a:t>					</a:t>
            </a:r>
            <a:r>
              <a:rPr lang="en-GB" sz="2400" dirty="0" smtClean="0"/>
              <a:t>2</a:t>
            </a:r>
            <a:r>
              <a:rPr lang="en-GB" sz="2400" dirty="0"/>
              <a:t>. </a:t>
            </a:r>
            <a:r>
              <a:rPr lang="en-GB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</a:t>
            </a:r>
            <a:r>
              <a:rPr lang="en-GB" sz="2400" dirty="0"/>
              <a:t>[</a:t>
            </a:r>
            <a:r>
              <a:rPr lang="en-GB" sz="2400" dirty="0">
                <a:solidFill>
                  <a:srgbClr val="FF0000"/>
                </a:solidFill>
              </a:rPr>
              <a:t>s/</a:t>
            </a:r>
            <a:r>
              <a:rPr lang="en-GB" sz="2400" dirty="0" err="1">
                <a:solidFill>
                  <a:srgbClr val="FF0000"/>
                </a:solidFill>
              </a:rPr>
              <a:t>ʃ</a:t>
            </a:r>
            <a:r>
              <a:rPr lang="en-GB" sz="2400" dirty="0"/>
              <a:t>]</a:t>
            </a:r>
            <a:r>
              <a:rPr lang="en-GB" sz="2400" i="1" dirty="0" smtClean="0">
                <a:solidFill>
                  <a:srgbClr val="558ED5"/>
                </a:solidFill>
              </a:rPr>
              <a:t>t</a:t>
            </a:r>
            <a:r>
              <a:rPr lang="en-GB" sz="2400" i="1" dirty="0"/>
              <a:t>	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dirty="0" smtClean="0"/>
              <a:t>						3. </a:t>
            </a:r>
            <a:r>
              <a:rPr lang="en-GB" sz="2400" i="1" dirty="0" err="1">
                <a:solidFill>
                  <a:srgbClr val="FF0000"/>
                </a:solidFill>
              </a:rPr>
              <a:t>vermi</a:t>
            </a:r>
            <a:r>
              <a:rPr lang="en-GB" sz="2400" dirty="0"/>
              <a:t>[</a:t>
            </a:r>
            <a:r>
              <a:rPr lang="en-GB" sz="2400" dirty="0">
                <a:solidFill>
                  <a:srgbClr val="558ED5"/>
                </a:solidFill>
              </a:rPr>
              <a:t>s/</a:t>
            </a:r>
            <a:r>
              <a:rPr lang="en-GB" sz="2400" dirty="0" err="1">
                <a:solidFill>
                  <a:srgbClr val="558ED5"/>
                </a:solidFill>
              </a:rPr>
              <a:t>ʃ</a:t>
            </a:r>
            <a:r>
              <a:rPr lang="en-GB" sz="2400" dirty="0"/>
              <a:t>]</a:t>
            </a:r>
            <a:r>
              <a:rPr lang="en-GB" sz="2400" i="1" dirty="0">
                <a:solidFill>
                  <a:srgbClr val="FF0000"/>
                </a:solidFill>
              </a:rPr>
              <a:t>e</a:t>
            </a:r>
            <a:r>
              <a:rPr lang="en-GB" sz="2400" i="1" dirty="0"/>
              <a:t>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						4. </a:t>
            </a:r>
            <a:r>
              <a:rPr lang="en-GB" sz="2400" i="1" dirty="0" err="1">
                <a:solidFill>
                  <a:srgbClr val="FF0000"/>
                </a:solidFill>
              </a:rPr>
              <a:t>vermi</a:t>
            </a:r>
            <a:r>
              <a:rPr lang="en-GB" sz="2400" dirty="0">
                <a:solidFill>
                  <a:srgbClr val="000000"/>
                </a:solidFill>
              </a:rPr>
              <a:t>[</a:t>
            </a:r>
            <a:r>
              <a:rPr lang="en-GB" sz="2400" dirty="0">
                <a:solidFill>
                  <a:srgbClr val="FF0000"/>
                </a:solidFill>
              </a:rPr>
              <a:t>s/</a:t>
            </a:r>
            <a:r>
              <a:rPr lang="en-GB" sz="2400" dirty="0" err="1">
                <a:solidFill>
                  <a:srgbClr val="FF0000"/>
                </a:solidFill>
              </a:rPr>
              <a:t>ʃ</a:t>
            </a:r>
            <a:r>
              <a:rPr lang="en-GB" sz="2400" dirty="0">
                <a:solidFill>
                  <a:srgbClr val="000000"/>
                </a:solidFill>
              </a:rPr>
              <a:t>]</a:t>
            </a:r>
            <a:r>
              <a:rPr lang="en-GB" sz="2400" i="1" dirty="0" smtClean="0">
                <a:solidFill>
                  <a:srgbClr val="FF0000"/>
                </a:solidFill>
              </a:rPr>
              <a:t>e</a:t>
            </a:r>
            <a:r>
              <a:rPr lang="en-GB" sz="2400" i="1" dirty="0"/>
              <a:t>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						</a:t>
            </a:r>
            <a:r>
              <a:rPr lang="en-GB" sz="2400" dirty="0"/>
              <a:t>	</a:t>
            </a:r>
            <a:r>
              <a:rPr lang="de-DE" sz="2400" dirty="0"/>
              <a:t> </a:t>
            </a:r>
            <a:endParaRPr lang="en-GB" sz="2400" dirty="0">
              <a:latin typeface="Calibri"/>
              <a:cs typeface="Calibri"/>
            </a:endParaRPr>
          </a:p>
          <a:p>
            <a:r>
              <a:rPr lang="en-GB" sz="2400" dirty="0" smtClean="0">
                <a:latin typeface="Calibri"/>
                <a:cs typeface="Calibri"/>
              </a:rPr>
              <a:t>16 German listeners; 2AFC experiment with 10 repetitions per stimulus</a:t>
            </a:r>
          </a:p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911412" y="6125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413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/s/-retraction before /r/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9865" y="998696"/>
            <a:ext cx="8687612" cy="57258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e.g. American English /</a:t>
            </a:r>
            <a:r>
              <a:rPr lang="en-US" sz="3200" dirty="0" err="1" smtClean="0"/>
              <a:t>str</a:t>
            </a:r>
            <a:r>
              <a:rPr lang="en-US" sz="3200" dirty="0" smtClean="0"/>
              <a:t>/</a:t>
            </a:r>
            <a:endParaRPr lang="en-US" sz="32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/>
              <a:t>/</a:t>
            </a:r>
            <a:r>
              <a:rPr lang="en-US" sz="3200" dirty="0" err="1" smtClean="0"/>
              <a:t>str</a:t>
            </a:r>
            <a:r>
              <a:rPr lang="en-US" sz="3200" dirty="0" smtClean="0"/>
              <a:t>/ </a:t>
            </a:r>
            <a:r>
              <a:rPr lang="en-US" sz="3200" dirty="0"/>
              <a:t>&gt; </a:t>
            </a:r>
            <a:r>
              <a:rPr lang="en-US" sz="3200" dirty="0" smtClean="0"/>
              <a:t>[</a:t>
            </a:r>
            <a:r>
              <a:rPr lang="en-US" sz="3200" dirty="0" err="1" smtClean="0"/>
              <a:t>ʃtr</a:t>
            </a:r>
            <a:r>
              <a:rPr lang="en-US" sz="3200" dirty="0" smtClean="0"/>
              <a:t>] due to </a:t>
            </a:r>
            <a:r>
              <a:rPr lang="en-US" sz="3200" dirty="0" err="1" smtClean="0"/>
              <a:t>coarticulation</a:t>
            </a:r>
            <a:r>
              <a:rPr lang="en-US" sz="3200" dirty="0" smtClean="0"/>
              <a:t> with the </a:t>
            </a:r>
            <a:r>
              <a:rPr lang="en-US" sz="3200" dirty="0" err="1" smtClean="0"/>
              <a:t>rhotic</a:t>
            </a:r>
            <a:endParaRPr lang="en-US" sz="18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414" y="2993128"/>
            <a:ext cx="2781172" cy="176642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5" y="2910536"/>
            <a:ext cx="2958583" cy="203296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25800" y="2993128"/>
            <a:ext cx="139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</a:t>
            </a:r>
            <a:r>
              <a:rPr lang="en-US" sz="2400" dirty="0" smtClean="0"/>
              <a:t>ack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719494" y="3218440"/>
            <a:ext cx="107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trap</a:t>
            </a:r>
            <a:endParaRPr lang="en-US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874" y="2900212"/>
            <a:ext cx="2829648" cy="176642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652352" y="3021389"/>
            <a:ext cx="139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shack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924545" y="2574688"/>
            <a:ext cx="311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from </a:t>
            </a:r>
            <a:r>
              <a:rPr lang="en-US" dirty="0" err="1"/>
              <a:t>Rutter</a:t>
            </a:r>
            <a:r>
              <a:rPr lang="en-US" dirty="0"/>
              <a:t> </a:t>
            </a:r>
            <a:r>
              <a:rPr lang="en-US" dirty="0" smtClean="0"/>
              <a:t>(2011</a:t>
            </a:r>
            <a:r>
              <a:rPr lang="en-US" dirty="0"/>
              <a:t>:</a:t>
            </a:r>
            <a:r>
              <a:rPr lang="en-US" dirty="0" smtClean="0"/>
              <a:t>35)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1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11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etraction also happens in /</a:t>
            </a:r>
            <a:r>
              <a:rPr lang="en-US" dirty="0" err="1" smtClean="0"/>
              <a:t>sC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1187" y="1600200"/>
            <a:ext cx="833561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/</a:t>
            </a:r>
            <a:r>
              <a:rPr lang="en-US" dirty="0" err="1"/>
              <a:t>sC</a:t>
            </a:r>
            <a:r>
              <a:rPr lang="en-US" dirty="0"/>
              <a:t>/ &gt; /</a:t>
            </a:r>
            <a:r>
              <a:rPr lang="en-US" dirty="0" err="1"/>
              <a:t>ʃC</a:t>
            </a:r>
            <a:r>
              <a:rPr lang="en-US" dirty="0" smtClean="0"/>
              <a:t>/ </a:t>
            </a:r>
          </a:p>
          <a:p>
            <a:pPr lvl="1"/>
            <a:r>
              <a:rPr lang="en-US" dirty="0" smtClean="0"/>
              <a:t>Standard German </a:t>
            </a:r>
            <a:r>
              <a:rPr lang="en-US" sz="1400" dirty="0" smtClean="0"/>
              <a:t>(</a:t>
            </a:r>
            <a:r>
              <a:rPr lang="en-US" sz="1400" dirty="0" err="1" smtClean="0"/>
              <a:t>Weinhold</a:t>
            </a:r>
            <a:r>
              <a:rPr lang="en-US" sz="1400" dirty="0" smtClean="0"/>
              <a:t>, 1968) </a:t>
            </a:r>
          </a:p>
          <a:p>
            <a:pPr lvl="1"/>
            <a:r>
              <a:rPr lang="en-US" dirty="0" smtClean="0"/>
              <a:t>Standard Portuguese </a:t>
            </a:r>
            <a:r>
              <a:rPr lang="en-US" sz="1800" dirty="0" smtClean="0"/>
              <a:t>(</a:t>
            </a:r>
            <a:r>
              <a:rPr lang="en-US" sz="1800" dirty="0" err="1"/>
              <a:t>Kümmel</a:t>
            </a:r>
            <a:r>
              <a:rPr lang="en-US" sz="1800" dirty="0"/>
              <a:t>, 2007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Many regional varieties of Italian </a:t>
            </a:r>
            <a:r>
              <a:rPr lang="en-US" sz="1800" dirty="0" smtClean="0"/>
              <a:t>(</a:t>
            </a:r>
            <a:r>
              <a:rPr lang="en-US" sz="1800" dirty="0" err="1" smtClean="0"/>
              <a:t>Rohlfs</a:t>
            </a:r>
            <a:r>
              <a:rPr lang="en-US" sz="1800" dirty="0" smtClean="0"/>
              <a:t> 1966)</a:t>
            </a:r>
          </a:p>
          <a:p>
            <a:pPr lvl="1"/>
            <a:r>
              <a:rPr lang="en-US" dirty="0" err="1" smtClean="0"/>
              <a:t>Swabian</a:t>
            </a:r>
            <a:r>
              <a:rPr lang="en-US" dirty="0" smtClean="0"/>
              <a:t> German </a:t>
            </a:r>
            <a:r>
              <a:rPr lang="en-US" sz="1800" dirty="0" smtClean="0"/>
              <a:t>(</a:t>
            </a:r>
            <a:r>
              <a:rPr lang="en-US" sz="1800" dirty="0" err="1" smtClean="0"/>
              <a:t>Bukmaier</a:t>
            </a:r>
            <a:r>
              <a:rPr lang="en-US" sz="1800" dirty="0" smtClean="0"/>
              <a:t> et al., 2014)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36599" y="5085051"/>
            <a:ext cx="7584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Why does </a:t>
            </a:r>
            <a:r>
              <a:rPr lang="en-US" sz="3200" dirty="0"/>
              <a:t>/</a:t>
            </a:r>
            <a:r>
              <a:rPr lang="en-US" sz="3200" dirty="0" err="1"/>
              <a:t>sC</a:t>
            </a:r>
            <a:r>
              <a:rPr lang="en-US" sz="3200" dirty="0"/>
              <a:t>/ &gt; /</a:t>
            </a:r>
            <a:r>
              <a:rPr lang="en-US" sz="3200" dirty="0" err="1"/>
              <a:t>ʃC</a:t>
            </a:r>
            <a:r>
              <a:rPr lang="en-US" sz="3200" dirty="0" smtClean="0"/>
              <a:t>/ happen? </a:t>
            </a:r>
          </a:p>
          <a:p>
            <a:pPr lvl="1"/>
            <a:r>
              <a:rPr lang="en-US" sz="3200" dirty="0" smtClean="0"/>
              <a:t>Also due to </a:t>
            </a:r>
            <a:r>
              <a:rPr lang="en-US" sz="3200" dirty="0" err="1" smtClean="0"/>
              <a:t>coarticulation</a:t>
            </a:r>
            <a:r>
              <a:rPr lang="en-US" sz="32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9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300" y="1575408"/>
            <a:ext cx="8229600" cy="46645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Before /</a:t>
            </a:r>
            <a:r>
              <a:rPr lang="en-US" sz="3200" dirty="0" err="1">
                <a:solidFill>
                  <a:srgbClr val="000000"/>
                </a:solidFill>
              </a:rPr>
              <a:t>sC</a:t>
            </a:r>
            <a:r>
              <a:rPr lang="en-US" sz="3200" dirty="0">
                <a:solidFill>
                  <a:srgbClr val="000000"/>
                </a:solidFill>
              </a:rPr>
              <a:t>/ &gt; /</a:t>
            </a:r>
            <a:r>
              <a:rPr lang="en-US" sz="3200" dirty="0" err="1">
                <a:solidFill>
                  <a:srgbClr val="000000"/>
                </a:solidFill>
              </a:rPr>
              <a:t>ʃC</a:t>
            </a:r>
            <a:r>
              <a:rPr lang="en-US" sz="3200" dirty="0" smtClean="0">
                <a:solidFill>
                  <a:srgbClr val="000000"/>
                </a:solidFill>
              </a:rPr>
              <a:t>/ takes place, </a:t>
            </a:r>
            <a:r>
              <a:rPr lang="en-US" sz="3200" dirty="0" smtClean="0"/>
              <a:t>sibilants </a:t>
            </a:r>
            <a:r>
              <a:rPr lang="en-US" sz="3200" dirty="0"/>
              <a:t>in /</a:t>
            </a:r>
            <a:r>
              <a:rPr lang="en-US" sz="3200" dirty="0" err="1" smtClean="0">
                <a:solidFill>
                  <a:srgbClr val="FF0000"/>
                </a:solidFill>
              </a:rPr>
              <a:t>s</a:t>
            </a:r>
            <a:r>
              <a:rPr lang="en-US" sz="3200" dirty="0" err="1" smtClean="0"/>
              <a:t>C</a:t>
            </a:r>
            <a:r>
              <a:rPr lang="en-US" sz="3200" dirty="0"/>
              <a:t>/</a:t>
            </a: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buFont typeface="Arial"/>
              <a:buAutoNum type="arabicPeriod"/>
            </a:pPr>
            <a:endParaRPr lang="en-US" dirty="0" smtClean="0"/>
          </a:p>
          <a:p>
            <a:pPr marL="971550" lvl="1" indent="-514350">
              <a:buFont typeface="Arial"/>
              <a:buAutoNum type="arabicPeriod"/>
            </a:pPr>
            <a:r>
              <a:rPr lang="en-US" dirty="0" smtClean="0"/>
              <a:t>Should be more retracted in production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 smtClean="0"/>
              <a:t>If spliced out, should sound more </a:t>
            </a:r>
            <a:r>
              <a:rPr lang="en-US" dirty="0"/>
              <a:t>/</a:t>
            </a:r>
            <a:r>
              <a:rPr lang="en-US" dirty="0" err="1"/>
              <a:t>ʃ</a:t>
            </a:r>
            <a:r>
              <a:rPr lang="en-US" dirty="0"/>
              <a:t>/</a:t>
            </a:r>
            <a:r>
              <a:rPr lang="en-US" dirty="0" smtClean="0"/>
              <a:t>-like</a:t>
            </a:r>
          </a:p>
          <a:p>
            <a:pPr marL="971550" lvl="1" indent="-514350">
              <a:buAutoNum type="arabicPeriod" startAt="2"/>
            </a:pPr>
            <a:r>
              <a:rPr lang="en-US" dirty="0" smtClean="0"/>
              <a:t>Require normalization by listeners</a:t>
            </a:r>
          </a:p>
          <a:p>
            <a:pPr marL="457200" lvl="1" indent="0">
              <a:buNone/>
            </a:pPr>
            <a:r>
              <a:rPr lang="en-US" dirty="0" smtClean="0"/>
              <a:t>…to </a:t>
            </a:r>
            <a:r>
              <a:rPr lang="en-US" dirty="0"/>
              <a:t>avoid confusion with /</a:t>
            </a:r>
            <a:r>
              <a:rPr lang="en-US" dirty="0" err="1"/>
              <a:t>ʃ</a:t>
            </a:r>
            <a:r>
              <a:rPr lang="en-US" dirty="0"/>
              <a:t>/ </a:t>
            </a:r>
            <a:r>
              <a:rPr lang="en-US" dirty="0">
                <a:solidFill>
                  <a:srgbClr val="000000"/>
                </a:solidFill>
              </a:rPr>
              <a:t>and eventual sound </a:t>
            </a:r>
            <a:r>
              <a:rPr lang="en-US" dirty="0" smtClean="0">
                <a:solidFill>
                  <a:srgbClr val="000000"/>
                </a:solidFill>
              </a:rPr>
              <a:t>change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/>
              <a:t>B</a:t>
            </a:r>
            <a:r>
              <a:rPr lang="en-US" sz="1800" dirty="0" err="1" smtClean="0"/>
              <a:t>eddor</a:t>
            </a:r>
            <a:r>
              <a:rPr lang="en-US" sz="1800" dirty="0" smtClean="0"/>
              <a:t> 2009, Harrington et al. to appear)</a:t>
            </a:r>
            <a:endParaRPr lang="en-US" sz="1800" i="1" dirty="0"/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37607" y="3215191"/>
            <a:ext cx="648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2" indent="0">
              <a:buNone/>
            </a:pPr>
            <a:r>
              <a:rPr lang="en-US" dirty="0"/>
              <a:t>	</a:t>
            </a:r>
            <a:r>
              <a:rPr lang="en-US" dirty="0" smtClean="0"/>
              <a:t>Baker </a:t>
            </a:r>
            <a:r>
              <a:rPr lang="en-US" dirty="0"/>
              <a:t>et al</a:t>
            </a:r>
            <a:r>
              <a:rPr lang="en-US" dirty="0" smtClean="0"/>
              <a:t>. 2011; </a:t>
            </a:r>
            <a:r>
              <a:rPr lang="en-US" dirty="0" err="1"/>
              <a:t>Iskarous</a:t>
            </a:r>
            <a:r>
              <a:rPr lang="en-US" dirty="0"/>
              <a:t> et </a:t>
            </a:r>
            <a:r>
              <a:rPr lang="en-US" dirty="0" smtClean="0"/>
              <a:t>al. 2011</a:t>
            </a:r>
            <a:endParaRPr lang="en-US" i="1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 proposal: /</a:t>
            </a:r>
            <a:r>
              <a:rPr lang="en-US" dirty="0" err="1">
                <a:solidFill>
                  <a:srgbClr val="000000"/>
                </a:solidFill>
              </a:rPr>
              <a:t>sC</a:t>
            </a:r>
            <a:r>
              <a:rPr lang="en-US" dirty="0" smtClean="0">
                <a:solidFill>
                  <a:srgbClr val="000000"/>
                </a:solidFill>
              </a:rPr>
              <a:t>/ &gt; 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ʃC</a:t>
            </a:r>
            <a:r>
              <a:rPr lang="en-US" dirty="0">
                <a:solidFill>
                  <a:srgbClr val="000000"/>
                </a:solidFill>
              </a:rPr>
              <a:t>/ </a:t>
            </a:r>
            <a:r>
              <a:rPr lang="en-US" dirty="0" smtClean="0">
                <a:solidFill>
                  <a:srgbClr val="000000"/>
                </a:solidFill>
              </a:rPr>
              <a:t>via </a:t>
            </a:r>
            <a:r>
              <a:rPr lang="en-US" dirty="0" err="1" smtClean="0">
                <a:solidFill>
                  <a:srgbClr val="000000"/>
                </a:solidFill>
              </a:rPr>
              <a:t>coarticulation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4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Production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5691"/>
            <a:ext cx="8229600" cy="5627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</a:t>
            </a:r>
            <a:endParaRPr lang="en-US" sz="26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927100" y="1328676"/>
            <a:ext cx="6896100" cy="19389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16 </a:t>
            </a:r>
            <a:r>
              <a:rPr lang="en-US" sz="2400" dirty="0" smtClean="0"/>
              <a:t>German speakers</a:t>
            </a:r>
          </a:p>
          <a:p>
            <a:endParaRPr lang="en-US" sz="2400" dirty="0"/>
          </a:p>
          <a:p>
            <a:r>
              <a:rPr lang="en-US" sz="2400" dirty="0"/>
              <a:t>Target </a:t>
            </a:r>
            <a:r>
              <a:rPr lang="en-US" sz="2400" dirty="0" smtClean="0"/>
              <a:t>words: </a:t>
            </a:r>
          </a:p>
          <a:p>
            <a:r>
              <a:rPr lang="en-US" sz="2400" dirty="0"/>
              <a:t>/</a:t>
            </a:r>
            <a:r>
              <a:rPr lang="en-US" sz="2400" dirty="0" err="1"/>
              <a:t>vı</a:t>
            </a:r>
            <a:r>
              <a:rPr lang="en-US" sz="2400" dirty="0" err="1">
                <a:solidFill>
                  <a:srgbClr val="0000FF"/>
                </a:solidFill>
              </a:rPr>
              <a:t>s</a:t>
            </a:r>
            <a:r>
              <a:rPr lang="en-US" sz="2400" dirty="0" err="1"/>
              <a:t>ə</a:t>
            </a:r>
            <a:r>
              <a:rPr lang="en-US" sz="2400" dirty="0" smtClean="0"/>
              <a:t>/, /</a:t>
            </a:r>
            <a:r>
              <a:rPr lang="en-US" sz="2400" dirty="0" err="1" smtClean="0"/>
              <a:t>lı</a:t>
            </a:r>
            <a:r>
              <a:rPr lang="en-US" sz="2400" dirty="0" err="1" smtClean="0">
                <a:solidFill>
                  <a:srgbClr val="FF0000"/>
                </a:solidFill>
              </a:rPr>
              <a:t>s</a:t>
            </a:r>
            <a:r>
              <a:rPr lang="en-US" sz="2400" dirty="0" err="1" smtClean="0"/>
              <a:t>tə</a:t>
            </a:r>
            <a:r>
              <a:rPr lang="en-US" sz="2400" dirty="0" smtClean="0"/>
              <a:t>/</a:t>
            </a:r>
            <a:r>
              <a:rPr lang="en-US" sz="2400" i="1" dirty="0" smtClean="0"/>
              <a:t>, /</a:t>
            </a:r>
            <a:r>
              <a:rPr lang="en-US" sz="2400" dirty="0" err="1" smtClean="0"/>
              <a:t>kı</a:t>
            </a:r>
            <a:r>
              <a:rPr lang="en-US" sz="2400" dirty="0" err="1" smtClean="0">
                <a:solidFill>
                  <a:srgbClr val="FF0000"/>
                </a:solidFill>
              </a:rPr>
              <a:t>s</a:t>
            </a:r>
            <a:r>
              <a:rPr lang="en-US" sz="2400" dirty="0" err="1" smtClean="0"/>
              <a:t>tə</a:t>
            </a:r>
            <a:r>
              <a:rPr lang="en-US" sz="2400" dirty="0" smtClean="0"/>
              <a:t>/</a:t>
            </a:r>
            <a:endParaRPr lang="en-US" sz="2400" dirty="0"/>
          </a:p>
          <a:p>
            <a:r>
              <a:rPr lang="en-US" sz="2400" dirty="0"/>
              <a:t>First spectral moment (M1) within 25-75</a:t>
            </a:r>
            <a:r>
              <a:rPr lang="en-US" sz="2400" dirty="0" smtClean="0"/>
              <a:t>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988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1" r="-5011"/>
          <a:stretch>
            <a:fillRect/>
          </a:stretch>
        </p:blipFill>
        <p:spPr bwMode="auto">
          <a:xfrm>
            <a:off x="2272439" y="1697972"/>
            <a:ext cx="3570940" cy="41237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824927" y="3222451"/>
            <a:ext cx="35794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1st spectral moment (Hz)</a:t>
            </a:r>
            <a:endParaRPr lang="en-US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4081971" y="5475708"/>
            <a:ext cx="1988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err="1"/>
              <a:t>ə</a:t>
            </a:r>
            <a:r>
              <a:rPr lang="en-US" sz="2400" dirty="0" smtClean="0"/>
              <a:t>		</a:t>
            </a:r>
            <a:r>
              <a:rPr lang="en-US" sz="2400" dirty="0" err="1" smtClean="0">
                <a:solidFill>
                  <a:srgbClr val="FF0000"/>
                </a:solidFill>
              </a:rPr>
              <a:t>s</a:t>
            </a:r>
            <a:r>
              <a:rPr lang="en-US" sz="2400" dirty="0" err="1" smtClean="0"/>
              <a:t>t</a:t>
            </a: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431600" y="2104457"/>
            <a:ext cx="64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0" y="464199"/>
            <a:ext cx="91440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German speakers retract /s/ before /t/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98501" y="4642862"/>
            <a:ext cx="256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rgbClr val="008000"/>
                </a:solidFill>
              </a:rPr>
              <a:t>Fill</a:t>
            </a:r>
            <a:r>
              <a:rPr lang="de-DE" sz="3600" dirty="0" smtClean="0">
                <a:solidFill>
                  <a:srgbClr val="008000"/>
                </a:solidFill>
              </a:rPr>
              <a:t>  </a:t>
            </a:r>
            <a:r>
              <a:rPr lang="de-DE" sz="3600" dirty="0" err="1" smtClean="0">
                <a:solidFill>
                  <a:srgbClr val="008000"/>
                </a:solidFill>
              </a:rPr>
              <a:t>boxes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red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and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blue</a:t>
            </a:r>
            <a:endParaRPr lang="de-DE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9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300" y="1575408"/>
            <a:ext cx="8229600" cy="466456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Sibilants </a:t>
            </a:r>
            <a:r>
              <a:rPr lang="en-US" sz="3200" dirty="0"/>
              <a:t>in /</a:t>
            </a:r>
            <a:r>
              <a:rPr lang="en-US" sz="3200" dirty="0" err="1">
                <a:solidFill>
                  <a:srgbClr val="FF0000"/>
                </a:solidFill>
              </a:rPr>
              <a:t>s</a:t>
            </a:r>
            <a:r>
              <a:rPr lang="en-US" sz="3200" dirty="0" err="1"/>
              <a:t>C</a:t>
            </a:r>
            <a:r>
              <a:rPr lang="en-US" sz="3200" dirty="0" smtClean="0"/>
              <a:t>/:</a:t>
            </a: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71550" lvl="1" indent="-514350">
              <a:buFont typeface="Arial"/>
              <a:buAutoNum type="arabicPeriod"/>
            </a:pPr>
            <a:r>
              <a:rPr lang="en-US" dirty="0" smtClean="0"/>
              <a:t>Should be more retracted in production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 smtClean="0"/>
              <a:t>If spliced out, should sound more </a:t>
            </a:r>
            <a:r>
              <a:rPr lang="en-US" dirty="0"/>
              <a:t>/</a:t>
            </a:r>
            <a:r>
              <a:rPr lang="en-US" dirty="0" err="1"/>
              <a:t>ʃ</a:t>
            </a:r>
            <a:r>
              <a:rPr lang="en-US" dirty="0"/>
              <a:t>/</a:t>
            </a:r>
            <a:r>
              <a:rPr lang="en-US" dirty="0" smtClean="0"/>
              <a:t>-like</a:t>
            </a:r>
          </a:p>
          <a:p>
            <a:pPr marL="971550" lvl="1" indent="-514350">
              <a:buAutoNum type="arabicPeriod" startAt="2"/>
            </a:pPr>
            <a:r>
              <a:rPr lang="en-US" dirty="0" smtClean="0"/>
              <a:t>Require normalization by listeners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2900" y="28321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1974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245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</p:txBody>
      </p:sp>
      <p:sp>
        <p:nvSpPr>
          <p:cNvPr id="4" name="Rechteck 3"/>
          <p:cNvSpPr/>
          <p:nvPr/>
        </p:nvSpPr>
        <p:spPr>
          <a:xfrm>
            <a:off x="2955528" y="1807342"/>
            <a:ext cx="1883172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ʃə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187700" y="2753869"/>
            <a:ext cx="1744265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3479800" y="2933436"/>
            <a:ext cx="1712511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4044548" y="3132267"/>
            <a:ext cx="1733952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sə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110405" y="4364426"/>
            <a:ext cx="965203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49287" y="182860"/>
            <a:ext cx="7272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2. Perception</a:t>
            </a:r>
            <a:endParaRPr lang="en-US" sz="4000" dirty="0"/>
          </a:p>
        </p:txBody>
      </p:sp>
      <p:sp>
        <p:nvSpPr>
          <p:cNvPr id="26" name="Rechteck 25"/>
          <p:cNvSpPr/>
          <p:nvPr/>
        </p:nvSpPr>
        <p:spPr>
          <a:xfrm>
            <a:off x="5778500" y="1807342"/>
            <a:ext cx="1689099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ʃ</a:t>
            </a:r>
            <a:r>
              <a:rPr lang="en-US" sz="3600" dirty="0" err="1" smtClean="0">
                <a:solidFill>
                  <a:srgbClr val="0000FF"/>
                </a:solidFill>
              </a:rPr>
              <a:t>ə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045201" y="2753869"/>
            <a:ext cx="1861346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6451599" y="2933436"/>
            <a:ext cx="1694657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7063571" y="3132267"/>
            <a:ext cx="1851829" cy="122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s</a:t>
            </a:r>
            <a:r>
              <a:rPr lang="en-US" sz="3600" dirty="0" err="1" smtClean="0">
                <a:solidFill>
                  <a:srgbClr val="0000FF"/>
                </a:solidFill>
              </a:rPr>
              <a:t>ə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31" name="Inhaltsplatzhalt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6" r="-5011" b="9245"/>
          <a:stretch/>
        </p:blipFill>
        <p:spPr bwMode="auto">
          <a:xfrm>
            <a:off x="825500" y="1234429"/>
            <a:ext cx="1794476" cy="31202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2" name="Textfeld 31"/>
          <p:cNvSpPr txBox="1"/>
          <p:nvPr/>
        </p:nvSpPr>
        <p:spPr>
          <a:xfrm>
            <a:off x="631443" y="4378841"/>
            <a:ext cx="198853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     </a:t>
            </a:r>
            <a:r>
              <a:rPr lang="en-US" sz="2400" dirty="0" smtClean="0">
                <a:solidFill>
                  <a:srgbClr val="0000FF"/>
                </a:solidFill>
              </a:rPr>
              <a:t>[s]</a:t>
            </a:r>
            <a:r>
              <a:rPr lang="en-US" sz="2400" dirty="0" err="1" smtClean="0">
                <a:solidFill>
                  <a:srgbClr val="0000FF"/>
                </a:solidFill>
              </a:rPr>
              <a:t>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088601" y="4354642"/>
            <a:ext cx="965203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1625709" y="4502925"/>
            <a:ext cx="132981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[s]t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3187700" y="5041900"/>
            <a:ext cx="572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Listeners’ task: “s” or “</a:t>
            </a:r>
            <a:r>
              <a:rPr lang="en-US" sz="2800" dirty="0" err="1" smtClean="0"/>
              <a:t>ʃ</a:t>
            </a:r>
            <a:r>
              <a:rPr lang="en-US" sz="2800" dirty="0" smtClean="0"/>
              <a:t>”</a:t>
            </a:r>
          </a:p>
        </p:txBody>
      </p:sp>
      <p:sp>
        <p:nvSpPr>
          <p:cNvPr id="93" name="Rechteck 92"/>
          <p:cNvSpPr/>
          <p:nvPr/>
        </p:nvSpPr>
        <p:spPr>
          <a:xfrm>
            <a:off x="4838700" y="6163747"/>
            <a:ext cx="3865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predict more </a:t>
            </a:r>
            <a:r>
              <a:rPr lang="en-US" dirty="0"/>
              <a:t>“</a:t>
            </a:r>
            <a:r>
              <a:rPr lang="en-US" dirty="0" err="1"/>
              <a:t>ʃ</a:t>
            </a:r>
            <a:r>
              <a:rPr lang="en-US" dirty="0" smtClean="0"/>
              <a:t>” for this continuum</a:t>
            </a:r>
            <a:endParaRPr lang="en-US" dirty="0"/>
          </a:p>
        </p:txBody>
      </p:sp>
      <p:cxnSp>
        <p:nvCxnSpPr>
          <p:cNvPr id="95" name="Gerade Verbindung mit Pfeil 94"/>
          <p:cNvCxnSpPr/>
          <p:nvPr/>
        </p:nvCxnSpPr>
        <p:spPr>
          <a:xfrm flipV="1">
            <a:off x="8075608" y="4533900"/>
            <a:ext cx="15078" cy="1629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457200" y="885408"/>
            <a:ext cx="3846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rgbClr val="008000"/>
                </a:solidFill>
              </a:rPr>
              <a:t>Fill</a:t>
            </a:r>
            <a:r>
              <a:rPr lang="de-DE" sz="3600" dirty="0" smtClean="0">
                <a:solidFill>
                  <a:srgbClr val="008000"/>
                </a:solidFill>
              </a:rPr>
              <a:t>  </a:t>
            </a:r>
            <a:r>
              <a:rPr lang="de-DE" sz="3600" dirty="0" err="1" smtClean="0">
                <a:solidFill>
                  <a:srgbClr val="008000"/>
                </a:solidFill>
              </a:rPr>
              <a:t>boxes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red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and</a:t>
            </a:r>
            <a:r>
              <a:rPr lang="de-DE" sz="3600" dirty="0" smtClean="0">
                <a:solidFill>
                  <a:srgbClr val="008000"/>
                </a:solidFill>
              </a:rPr>
              <a:t> </a:t>
            </a:r>
            <a:r>
              <a:rPr lang="de-DE" sz="3600" dirty="0" err="1" smtClean="0">
                <a:solidFill>
                  <a:srgbClr val="008000"/>
                </a:solidFill>
              </a:rPr>
              <a:t>blue</a:t>
            </a:r>
            <a:endParaRPr lang="de-DE" sz="3600" dirty="0">
              <a:solidFill>
                <a:srgbClr val="008000"/>
              </a:solidFill>
            </a:endParaRPr>
          </a:p>
        </p:txBody>
      </p:sp>
      <p:cxnSp>
        <p:nvCxnSpPr>
          <p:cNvPr id="99" name="Gekrümmte Verbindung 98"/>
          <p:cNvCxnSpPr/>
          <p:nvPr/>
        </p:nvCxnSpPr>
        <p:spPr>
          <a:xfrm flipV="1">
            <a:off x="2329654" y="3835400"/>
            <a:ext cx="5442746" cy="87587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krümmte Verbindung 107"/>
          <p:cNvCxnSpPr/>
          <p:nvPr/>
        </p:nvCxnSpPr>
        <p:spPr>
          <a:xfrm flipV="1">
            <a:off x="1333500" y="3822700"/>
            <a:ext cx="3352800" cy="685800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0000FF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6" grpId="0"/>
      <p:bldP spid="26" grpId="0" animBg="1"/>
      <p:bldP spid="27" grpId="0" animBg="1"/>
      <p:bldP spid="28" grpId="0" animBg="1"/>
      <p:bldP spid="30" grpId="0" animBg="1"/>
      <p:bldP spid="32" grpId="0" animBg="1"/>
      <p:bldP spid="35" grpId="0"/>
      <p:bldP spid="84" grpId="0" animBg="1"/>
      <p:bldP spid="88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icphs_perception2_curve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b="12200"/>
          <a:stretch/>
        </p:blipFill>
        <p:spPr>
          <a:xfrm>
            <a:off x="1371600" y="876300"/>
            <a:ext cx="6400800" cy="49721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83075" y="5848499"/>
            <a:ext cx="648717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													</a:t>
            </a:r>
            <a:r>
              <a:rPr lang="en-US" sz="3600" dirty="0" err="1" smtClean="0"/>
              <a:t>ʃ</a:t>
            </a:r>
            <a:endParaRPr lang="en-US" sz="3600" dirty="0" smtClean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2028121" y="6300325"/>
            <a:ext cx="4997078" cy="237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009900" y="1166652"/>
            <a:ext cx="1460500" cy="584776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sə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err="1">
                <a:solidFill>
                  <a:srgbClr val="FF0000"/>
                </a:solidFill>
              </a:rPr>
              <a:t>s</a:t>
            </a:r>
            <a:r>
              <a:rPr lang="en-US" sz="1600" dirty="0" err="1" smtClean="0">
                <a:solidFill>
                  <a:srgbClr val="0000FF"/>
                </a:solidFill>
              </a:rPr>
              <a:t>ə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4660900" y="3454400"/>
            <a:ext cx="1765300" cy="0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5702300" y="2877112"/>
            <a:ext cx="3263900" cy="11545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 dirty="0" smtClean="0"/>
              <a:t> …</a:t>
            </a:r>
            <a:r>
              <a:rPr lang="en-US" sz="2800" dirty="0"/>
              <a:t>More</a:t>
            </a:r>
            <a:r>
              <a:rPr lang="en-GB" sz="2800" dirty="0"/>
              <a:t> “</a:t>
            </a:r>
            <a:r>
              <a:rPr lang="en-GB" sz="2800" dirty="0" err="1"/>
              <a:t>ʃ</a:t>
            </a:r>
            <a:r>
              <a:rPr lang="en-GB" sz="2800" dirty="0"/>
              <a:t>” responses</a:t>
            </a:r>
            <a:r>
              <a:rPr lang="en-US" sz="2800" dirty="0"/>
              <a:t> for</a:t>
            </a:r>
            <a:r>
              <a:rPr lang="en-US" sz="2800" dirty="0">
                <a:solidFill>
                  <a:srgbClr val="FF0000"/>
                </a:solidFill>
              </a:rPr>
              <a:t> [s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r>
              <a:rPr lang="en-US" sz="2800" dirty="0" smtClean="0"/>
              <a:t> spliced out of </a:t>
            </a:r>
            <a:r>
              <a:rPr lang="en-US" sz="2800" i="1" dirty="0" err="1" smtClean="0"/>
              <a:t>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130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Microsoft Macintosh PowerPoint</Application>
  <PresentationFormat>Bildschirmpräsentation (4:3)</PresentationFormat>
  <Paragraphs>218</Paragraphs>
  <Slides>19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Office-Design</vt:lpstr>
      <vt:lpstr>Pre-consonantal /s/-retraction</vt:lpstr>
      <vt:lpstr>/s/-retraction before /r/</vt:lpstr>
      <vt:lpstr>Retraction also happens in /sC/</vt:lpstr>
      <vt:lpstr>A proposal: /sC/ &gt; /ʃC/ via coarticulation</vt:lpstr>
      <vt:lpstr>1. Production</vt:lpstr>
      <vt:lpstr>German speakers retract /s/ before /t/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More “ʃ”, not more “s”!</vt:lpstr>
      <vt:lpstr>PowerPoint-Präsentation</vt:lpstr>
      <vt:lpstr>Summary</vt:lpstr>
      <vt:lpstr>Conclusion</vt:lpstr>
      <vt:lpstr>PowerPoint-Präsentation</vt:lpstr>
      <vt:lpstr>CONTINUA</vt:lpstr>
      <vt:lpstr>PowerPoint-Präsentation</vt:lpstr>
      <vt:lpstr>Perception</vt:lpstr>
    </vt:vector>
  </TitlesOfParts>
  <Company>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Pre-consonantal /s/-retraction</dc:title>
  <dc:creator>Véronique Bukmaier</dc:creator>
  <cp:lastModifiedBy>Mary Stevens</cp:lastModifiedBy>
  <cp:revision>265</cp:revision>
  <dcterms:created xsi:type="dcterms:W3CDTF">2015-04-21T07:58:25Z</dcterms:created>
  <dcterms:modified xsi:type="dcterms:W3CDTF">2015-07-20T13:51:28Z</dcterms:modified>
</cp:coreProperties>
</file>