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60" r:id="rId4"/>
    <p:sldId id="258" r:id="rId5"/>
    <p:sldId id="309" r:id="rId6"/>
    <p:sldId id="263" r:id="rId7"/>
    <p:sldId id="264" r:id="rId8"/>
    <p:sldId id="266" r:id="rId9"/>
    <p:sldId id="267" r:id="rId10"/>
    <p:sldId id="282" r:id="rId11"/>
    <p:sldId id="322" r:id="rId12"/>
    <p:sldId id="268" r:id="rId13"/>
    <p:sldId id="271" r:id="rId14"/>
    <p:sldId id="269" r:id="rId15"/>
    <p:sldId id="265" r:id="rId16"/>
    <p:sldId id="272" r:id="rId17"/>
    <p:sldId id="273" r:id="rId18"/>
    <p:sldId id="278" r:id="rId19"/>
    <p:sldId id="279" r:id="rId20"/>
    <p:sldId id="283" r:id="rId21"/>
    <p:sldId id="280" r:id="rId22"/>
    <p:sldId id="281" r:id="rId23"/>
    <p:sldId id="294" r:id="rId24"/>
    <p:sldId id="275" r:id="rId25"/>
    <p:sldId id="274" r:id="rId26"/>
    <p:sldId id="300" r:id="rId27"/>
    <p:sldId id="301" r:id="rId28"/>
    <p:sldId id="285" r:id="rId29"/>
    <p:sldId id="290" r:id="rId30"/>
    <p:sldId id="276" r:id="rId31"/>
    <p:sldId id="288" r:id="rId32"/>
    <p:sldId id="306" r:id="rId33"/>
    <p:sldId id="317" r:id="rId34"/>
    <p:sldId id="311" r:id="rId35"/>
    <p:sldId id="314" r:id="rId36"/>
    <p:sldId id="289" r:id="rId37"/>
    <p:sldId id="303" r:id="rId38"/>
    <p:sldId id="304" r:id="rId39"/>
    <p:sldId id="316" r:id="rId40"/>
    <p:sldId id="291" r:id="rId41"/>
    <p:sldId id="321" r:id="rId42"/>
    <p:sldId id="319" r:id="rId43"/>
    <p:sldId id="312" r:id="rId44"/>
    <p:sldId id="284" r:id="rId45"/>
    <p:sldId id="286" r:id="rId46"/>
    <p:sldId id="320" r:id="rId4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64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ABB4-CCC0-5249-92C1-4DF42112DE30}" type="datetimeFigureOut">
              <a:rPr lang="de-DE" smtClean="0"/>
              <a:t>23/09/14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AE13E-D97F-834F-9E3A-2F546B2E4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931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5808-DE79-BC4E-ABD6-27D39E268EB3}" type="datetimeFigureOut">
              <a:rPr lang="de-DE" smtClean="0"/>
              <a:t>23/09/14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C762-4012-D24D-98A1-B159FDCCB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83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www.visitnsw.com</a:t>
            </a:r>
            <a:r>
              <a:rPr lang="de-DE" dirty="0" smtClean="0"/>
              <a:t>/</a:t>
            </a:r>
            <a:r>
              <a:rPr lang="de-DE" dirty="0" err="1" smtClean="0"/>
              <a:t>destinations</a:t>
            </a:r>
            <a:r>
              <a:rPr lang="de-DE" dirty="0" smtClean="0"/>
              <a:t>/</a:t>
            </a:r>
            <a:r>
              <a:rPr lang="de-DE" dirty="0" err="1" smtClean="0"/>
              <a:t>country-nsw</a:t>
            </a:r>
            <a:r>
              <a:rPr lang="de-DE" dirty="0" smtClean="0"/>
              <a:t>/</a:t>
            </a:r>
            <a:r>
              <a:rPr lang="de-DE" dirty="0" err="1" smtClean="0"/>
              <a:t>queanbeyan</a:t>
            </a:r>
            <a:r>
              <a:rPr lang="de-DE" dirty="0" smtClean="0"/>
              <a:t>-area/</a:t>
            </a:r>
            <a:r>
              <a:rPr lang="de-DE" dirty="0" err="1" smtClean="0"/>
              <a:t>braidwood</a:t>
            </a:r>
            <a:r>
              <a:rPr lang="de-DE" dirty="0" smtClean="0"/>
              <a:t>/</a:t>
            </a:r>
            <a:r>
              <a:rPr lang="de-DE" dirty="0" err="1" smtClean="0"/>
              <a:t>gallery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www.visitnsw.com</a:t>
            </a:r>
            <a:r>
              <a:rPr lang="de-DE" dirty="0" smtClean="0"/>
              <a:t>/</a:t>
            </a:r>
            <a:r>
              <a:rPr lang="de-DE" dirty="0" err="1" smtClean="0"/>
              <a:t>destinations</a:t>
            </a:r>
            <a:r>
              <a:rPr lang="de-DE" dirty="0" smtClean="0"/>
              <a:t>/</a:t>
            </a:r>
            <a:r>
              <a:rPr lang="de-DE" dirty="0" err="1" smtClean="0"/>
              <a:t>country-nsw</a:t>
            </a:r>
            <a:r>
              <a:rPr lang="de-DE" dirty="0" smtClean="0"/>
              <a:t>/</a:t>
            </a:r>
            <a:r>
              <a:rPr lang="de-DE" dirty="0" err="1" smtClean="0"/>
              <a:t>queanbeyan</a:t>
            </a:r>
            <a:r>
              <a:rPr lang="de-DE" dirty="0" smtClean="0"/>
              <a:t>-area/</a:t>
            </a:r>
            <a:r>
              <a:rPr lang="de-DE" dirty="0" err="1" smtClean="0"/>
              <a:t>braidwood</a:t>
            </a:r>
            <a:r>
              <a:rPr lang="de-DE" dirty="0" smtClean="0"/>
              <a:t>/</a:t>
            </a:r>
            <a:r>
              <a:rPr lang="de-DE" dirty="0" err="1" smtClean="0"/>
              <a:t>gallery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More convergence found for acoustically different dialect vowel pairs </a:t>
            </a:r>
            <a:r>
              <a:rPr lang="en-AU" sz="1050" dirty="0" smtClean="0"/>
              <a:t>(e.g. DRESS v. THOUGHT, Babel 2010)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/>
              <a:t>variation beyond phonetic motivation</a:t>
            </a:r>
            <a:endParaRPr lang="en-AU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www.visitnsw.com</a:t>
            </a:r>
            <a:r>
              <a:rPr lang="de-DE" dirty="0" smtClean="0"/>
              <a:t>/</a:t>
            </a:r>
            <a:r>
              <a:rPr lang="de-DE" dirty="0" err="1" smtClean="0"/>
              <a:t>destinations</a:t>
            </a:r>
            <a:r>
              <a:rPr lang="de-DE" dirty="0" smtClean="0"/>
              <a:t>/</a:t>
            </a:r>
            <a:r>
              <a:rPr lang="de-DE" dirty="0" err="1" smtClean="0"/>
              <a:t>country-nsw</a:t>
            </a:r>
            <a:r>
              <a:rPr lang="de-DE" dirty="0" smtClean="0"/>
              <a:t>/</a:t>
            </a:r>
            <a:r>
              <a:rPr lang="de-DE" dirty="0" err="1" smtClean="0"/>
              <a:t>queanbeyan</a:t>
            </a:r>
            <a:r>
              <a:rPr lang="de-DE" dirty="0" smtClean="0"/>
              <a:t>-area/</a:t>
            </a:r>
            <a:r>
              <a:rPr lang="de-DE" dirty="0" err="1" smtClean="0"/>
              <a:t>braidwood</a:t>
            </a:r>
            <a:r>
              <a:rPr lang="de-DE" dirty="0" smtClean="0"/>
              <a:t>/</a:t>
            </a:r>
            <a:r>
              <a:rPr lang="de-DE" dirty="0" err="1" smtClean="0"/>
              <a:t>gallery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www.visitnsw.com</a:t>
            </a:r>
            <a:r>
              <a:rPr lang="de-DE" dirty="0" smtClean="0"/>
              <a:t>/</a:t>
            </a:r>
            <a:r>
              <a:rPr lang="de-DE" dirty="0" err="1" smtClean="0"/>
              <a:t>destinations</a:t>
            </a:r>
            <a:r>
              <a:rPr lang="de-DE" dirty="0" smtClean="0"/>
              <a:t>/</a:t>
            </a:r>
            <a:r>
              <a:rPr lang="de-DE" dirty="0" err="1" smtClean="0"/>
              <a:t>country-nsw</a:t>
            </a:r>
            <a:r>
              <a:rPr lang="de-DE" dirty="0" smtClean="0"/>
              <a:t>/</a:t>
            </a:r>
            <a:r>
              <a:rPr lang="de-DE" dirty="0" err="1" smtClean="0"/>
              <a:t>queanbeyan</a:t>
            </a:r>
            <a:r>
              <a:rPr lang="de-DE" dirty="0" smtClean="0"/>
              <a:t>-area/</a:t>
            </a:r>
            <a:r>
              <a:rPr lang="de-DE" dirty="0" err="1" smtClean="0"/>
              <a:t>braidwood</a:t>
            </a:r>
            <a:r>
              <a:rPr lang="de-DE" dirty="0" smtClean="0"/>
              <a:t>/</a:t>
            </a:r>
            <a:r>
              <a:rPr lang="de-DE" dirty="0" err="1" smtClean="0"/>
              <a:t>gallery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www.visitnsw.com</a:t>
            </a:r>
            <a:r>
              <a:rPr lang="de-DE" dirty="0" smtClean="0"/>
              <a:t>/</a:t>
            </a:r>
            <a:r>
              <a:rPr lang="de-DE" dirty="0" err="1" smtClean="0"/>
              <a:t>destinations</a:t>
            </a:r>
            <a:r>
              <a:rPr lang="de-DE" dirty="0" smtClean="0"/>
              <a:t>/</a:t>
            </a:r>
            <a:r>
              <a:rPr lang="de-DE" dirty="0" err="1" smtClean="0"/>
              <a:t>country-nsw</a:t>
            </a:r>
            <a:r>
              <a:rPr lang="de-DE" dirty="0" smtClean="0"/>
              <a:t>/</a:t>
            </a:r>
            <a:r>
              <a:rPr lang="de-DE" dirty="0" err="1" smtClean="0"/>
              <a:t>queanbeyan</a:t>
            </a:r>
            <a:r>
              <a:rPr lang="de-DE" dirty="0" smtClean="0"/>
              <a:t>-area/</a:t>
            </a:r>
            <a:r>
              <a:rPr lang="de-DE" dirty="0" err="1" smtClean="0"/>
              <a:t>braidwood</a:t>
            </a:r>
            <a:r>
              <a:rPr lang="de-DE" dirty="0" smtClean="0"/>
              <a:t>/</a:t>
            </a:r>
            <a:r>
              <a:rPr lang="de-DE" dirty="0" err="1" smtClean="0"/>
              <a:t>gallery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DC762-4012-D24D-98A1-B159FDCCB58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3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4547-8C19-0649-A26A-EF1CE1D96AAA}" type="datetime1">
              <a:rPr lang="en-AU" smtClean="0"/>
              <a:t>23/09/14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75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608-7F86-B74C-82EF-13FCEFEBC76B}" type="datetime1">
              <a:rPr lang="en-AU" smtClean="0"/>
              <a:t>23/09/14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9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B6C-9723-5A45-9D13-A8ED553EF0AD}" type="datetime1">
              <a:rPr lang="en-AU" smtClean="0"/>
              <a:t>23/09/14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3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07BE-DBE3-7B4E-88AA-5AEDB7E368E4}" type="datetime1">
              <a:rPr lang="en-AU" smtClean="0"/>
              <a:t>23/09/14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7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681-567E-9245-9190-91F01121C3D4}" type="datetime1">
              <a:rPr lang="en-AU" smtClean="0"/>
              <a:t>23/09/14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9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1889-C468-A041-B691-D0A1D6FD3362}" type="datetime1">
              <a:rPr lang="en-AU" smtClean="0"/>
              <a:t>23/09/14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11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E3E6-2BC0-F14D-BF1A-3EAD88A9C99F}" type="datetime1">
              <a:rPr lang="en-AU" smtClean="0"/>
              <a:t>23/09/14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3324-CCBB-5844-9C57-122142F3153D}" type="datetime1">
              <a:rPr lang="en-AU" smtClean="0"/>
              <a:t>23/09/14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3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6129-EA64-DC4B-ADAB-A01F9F266614}" type="datetime1">
              <a:rPr lang="en-AU" smtClean="0"/>
              <a:t>23/09/14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46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AFE2-ACAB-454B-B111-71AA8B69C8F6}" type="datetime1">
              <a:rPr lang="en-AU" smtClean="0"/>
              <a:t>23/09/14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64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A630-5E90-A94B-AA06-A4815B5AED7A}" type="datetime1">
              <a:rPr lang="en-AU" smtClean="0"/>
              <a:t>23/09/14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96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CE11-C3EF-3B41-B764-2A4D156B4E7F}" type="datetime1">
              <a:rPr lang="en-AU" smtClean="0"/>
              <a:t>23/09/14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3D6D-7F08-2C4D-885D-E56AA77440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10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2.xml"/><Relationship Id="rId11" Type="http://schemas.openxmlformats.org/officeDocument/2006/relationships/image" Target="../media/image10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4" Type="http://schemas.openxmlformats.org/officeDocument/2006/relationships/audio" Target="../media/media6.wav"/><Relationship Id="rId5" Type="http://schemas.microsoft.com/office/2007/relationships/media" Target="../media/media7.wav"/><Relationship Id="rId6" Type="http://schemas.openxmlformats.org/officeDocument/2006/relationships/audio" Target="../media/media7.wav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9" Type="http://schemas.openxmlformats.org/officeDocument/2006/relationships/image" Target="../media/image10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</a:t>
            </a:r>
            <a:r>
              <a:rPr lang="de-DE" dirty="0" smtClean="0"/>
              <a:t>ound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actuation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/s/-</a:t>
            </a:r>
            <a:r>
              <a:rPr lang="de-DE" sz="2700" dirty="0" err="1" smtClean="0"/>
              <a:t>retraction</a:t>
            </a:r>
            <a:r>
              <a:rPr lang="de-DE" sz="2700" dirty="0" smtClean="0"/>
              <a:t> in </a:t>
            </a:r>
            <a:r>
              <a:rPr lang="de-DE" sz="2700" dirty="0" err="1" smtClean="0"/>
              <a:t>Australian</a:t>
            </a:r>
            <a:r>
              <a:rPr lang="de-DE" sz="2700" dirty="0" smtClean="0"/>
              <a:t> English</a:t>
            </a:r>
            <a:endParaRPr lang="de-DE" sz="27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sz="2400" dirty="0" smtClean="0"/>
              <a:t>Mary Stevens</a:t>
            </a:r>
          </a:p>
          <a:p>
            <a:r>
              <a:rPr lang="de-DE" sz="2400" dirty="0" smtClean="0"/>
              <a:t>Jonathan Harrington</a:t>
            </a:r>
          </a:p>
          <a:p>
            <a:r>
              <a:rPr lang="de-DE" sz="2400" dirty="0" smtClean="0"/>
              <a:t>VIU September 23, 2014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06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10</a:t>
            </a:fld>
            <a:endParaRPr lang="de-DE"/>
          </a:p>
        </p:txBody>
      </p:sp>
      <p:pic>
        <p:nvPicPr>
          <p:cNvPr id="5" name="Bild 4" descr="Screen shot 2014-09-19 at 3.32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/>
          <a:stretch/>
        </p:blipFill>
        <p:spPr>
          <a:xfrm>
            <a:off x="4635500" y="1349033"/>
            <a:ext cx="3797300" cy="43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11</a:t>
            </a:fld>
            <a:endParaRPr lang="de-DE"/>
          </a:p>
        </p:txBody>
      </p:sp>
      <p:pic>
        <p:nvPicPr>
          <p:cNvPr id="10" name="Bild 9" descr="Screen shot 2014-09-19 at 3.3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349033"/>
            <a:ext cx="7543800" cy="43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407313"/>
            <a:ext cx="8826500" cy="4843596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ound change is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Plausible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oarticulatory</a:t>
            </a:r>
            <a:r>
              <a:rPr lang="en-US" dirty="0" smtClean="0"/>
              <a:t> bias towards </a:t>
            </a:r>
            <a:r>
              <a:rPr lang="en-AU" dirty="0"/>
              <a:t>[</a:t>
            </a:r>
            <a:r>
              <a:rPr lang="en-AU" dirty="0" err="1"/>
              <a:t>ʃtɹ</a:t>
            </a:r>
            <a:r>
              <a:rPr lang="en-AU" dirty="0" smtClean="0"/>
              <a:t>] in their production data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/>
              <a:t>N</a:t>
            </a:r>
            <a:r>
              <a:rPr lang="en-US" dirty="0" smtClean="0"/>
              <a:t>ot inevitable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nitiation depends on chance interactions between individuals with extremely different productions</a:t>
            </a:r>
          </a:p>
          <a:p>
            <a:pPr lvl="1"/>
            <a:r>
              <a:rPr lang="en-AU" dirty="0" smtClean="0"/>
              <a:t>Phonetic extremes documented in their production data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3956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Baker</a:t>
            </a:r>
            <a:r>
              <a:rPr lang="de-DE" dirty="0"/>
              <a:t> </a:t>
            </a:r>
            <a:r>
              <a:rPr lang="de-DE" dirty="0" smtClean="0"/>
              <a:t>et al. </a:t>
            </a:r>
            <a:r>
              <a:rPr lang="en-AU" dirty="0" smtClean="0"/>
              <a:t>(2011)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22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07313"/>
            <a:ext cx="8229600" cy="484359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AU" dirty="0" smtClean="0"/>
              <a:t>What about listener-specific perceptual sensitivity </a:t>
            </a:r>
            <a:r>
              <a:rPr lang="en-AU" sz="2000" dirty="0" smtClean="0"/>
              <a:t>(e.g. </a:t>
            </a:r>
            <a:r>
              <a:rPr lang="en-AU" sz="2000" dirty="0" err="1" smtClean="0"/>
              <a:t>Beddor</a:t>
            </a:r>
            <a:r>
              <a:rPr lang="en-AU" sz="2000" dirty="0" smtClean="0"/>
              <a:t> 2009)</a:t>
            </a:r>
            <a:r>
              <a:rPr lang="en-AU" sz="2000" dirty="0"/>
              <a:t> </a:t>
            </a:r>
            <a:r>
              <a:rPr lang="en-AU" dirty="0" smtClean="0"/>
              <a:t>and cognitive processing style?</a:t>
            </a:r>
          </a:p>
          <a:p>
            <a:pPr>
              <a:buFont typeface="Wingdings" charset="2"/>
              <a:buChar char="Ø"/>
            </a:pPr>
            <a:r>
              <a:rPr lang="en-AU" dirty="0" smtClean="0"/>
              <a:t>And are extremely different phonetic pronunciations really more likely to drive to sound change?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19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46781"/>
            <a:ext cx="8229600" cy="4843596"/>
          </a:xfrm>
        </p:spPr>
        <p:txBody>
          <a:bodyPr>
            <a:normAutofit/>
          </a:bodyPr>
          <a:lstStyle/>
          <a:p>
            <a:pPr marL="514350" indent="-457200"/>
            <a:r>
              <a:rPr lang="en-AU" dirty="0" smtClean="0"/>
              <a:t>Slight phonetic differences… </a:t>
            </a:r>
          </a:p>
          <a:p>
            <a:pPr marL="914400" lvl="1" indent="-457200"/>
            <a:r>
              <a:rPr lang="en-AU" dirty="0" smtClean="0"/>
              <a:t>would not be detected; such tokens would be included amongst stored exemplars </a:t>
            </a:r>
            <a:r>
              <a:rPr lang="en-AU" sz="2000" dirty="0" smtClean="0"/>
              <a:t>(</a:t>
            </a:r>
            <a:r>
              <a:rPr lang="de-DE" sz="2000" dirty="0" smtClean="0"/>
              <a:t>G</a:t>
            </a:r>
            <a:r>
              <a:rPr lang="en-AU" sz="2000" dirty="0" err="1" smtClean="0"/>
              <a:t>arrett</a:t>
            </a:r>
            <a:r>
              <a:rPr lang="en-AU" sz="2000" dirty="0" smtClean="0"/>
              <a:t> &amp; Johnson 2013) </a:t>
            </a:r>
          </a:p>
          <a:p>
            <a:pPr marL="914400" lvl="1" indent="-457200"/>
            <a:r>
              <a:rPr lang="en-AU" dirty="0" smtClean="0"/>
              <a:t>Imitation studies show more convergence </a:t>
            </a:r>
          </a:p>
          <a:p>
            <a:pPr marL="1314450" lvl="2" indent="-457200"/>
            <a:r>
              <a:rPr lang="en-AU" dirty="0" smtClean="0"/>
              <a:t>For speaker pairs with same dialect background</a:t>
            </a:r>
            <a:r>
              <a:rPr lang="en-AU" sz="1600" dirty="0" smtClean="0"/>
              <a:t> (Kim et al. 2011</a:t>
            </a:r>
            <a:r>
              <a:rPr lang="en-AU" sz="1600" dirty="0"/>
              <a:t>)</a:t>
            </a:r>
            <a:r>
              <a:rPr lang="en-AU" sz="1600" dirty="0" smtClean="0"/>
              <a:t> </a:t>
            </a:r>
          </a:p>
          <a:p>
            <a:pPr marL="1314450" lvl="2" indent="-457200"/>
            <a:r>
              <a:rPr lang="en-AU" dirty="0" smtClean="0"/>
              <a:t>Within native production range </a:t>
            </a:r>
            <a:r>
              <a:rPr lang="en-AU" sz="1600" dirty="0" smtClean="0"/>
              <a:t>(Olmstead </a:t>
            </a:r>
            <a:r>
              <a:rPr lang="en-AU" sz="1600" dirty="0"/>
              <a:t>et al. 2013</a:t>
            </a:r>
            <a:r>
              <a:rPr lang="en-AU" sz="1600" dirty="0" smtClean="0"/>
              <a:t>)</a:t>
            </a:r>
          </a:p>
          <a:p>
            <a:pPr marL="1314450" lvl="2" indent="-457200"/>
            <a:endParaRPr lang="en-AU" sz="160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06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/>
              <a:t> </a:t>
            </a:r>
            <a:r>
              <a:rPr lang="de-DE" dirty="0" smtClean="0"/>
              <a:t>Baker et </a:t>
            </a:r>
            <a:r>
              <a:rPr lang="de-DE" dirty="0" err="1" smtClean="0"/>
              <a:t>al.‘s</a:t>
            </a:r>
            <a:r>
              <a:rPr lang="de-DE" dirty="0" smtClean="0"/>
              <a:t> (2011)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Expose a group of speakers from a variety without </a:t>
            </a:r>
            <a:r>
              <a:rPr lang="en-AU" dirty="0"/>
              <a:t>/s/-retraction </a:t>
            </a:r>
            <a:r>
              <a:rPr lang="en-AU" dirty="0" smtClean="0"/>
              <a:t>to extreme [</a:t>
            </a:r>
            <a:r>
              <a:rPr lang="en-AU" dirty="0" err="1" smtClean="0"/>
              <a:t>ʃtɹ</a:t>
            </a:r>
            <a:r>
              <a:rPr lang="en-AU" dirty="0" smtClean="0"/>
              <a:t>] pronunciations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7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83418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/>
              <a:t>E</a:t>
            </a:r>
            <a:r>
              <a:rPr lang="en-AU" dirty="0" smtClean="0"/>
              <a:t>xtreme “</a:t>
            </a:r>
            <a:r>
              <a:rPr lang="en-AU" dirty="0"/>
              <a:t>non-retractors” should show a change in the direction of </a:t>
            </a:r>
            <a:r>
              <a:rPr lang="en-AU" dirty="0">
                <a:solidFill>
                  <a:srgbClr val="000000"/>
                </a:solidFill>
              </a:rPr>
              <a:t>extreme [</a:t>
            </a:r>
            <a:r>
              <a:rPr lang="en-AU" dirty="0" err="1">
                <a:solidFill>
                  <a:srgbClr val="000000"/>
                </a:solidFill>
              </a:rPr>
              <a:t>ʃtɹ</a:t>
            </a:r>
            <a:r>
              <a:rPr lang="en-AU" dirty="0">
                <a:solidFill>
                  <a:srgbClr val="000000"/>
                </a:solidFill>
              </a:rPr>
              <a:t>] </a:t>
            </a:r>
          </a:p>
          <a:p>
            <a:r>
              <a:rPr lang="en-AU" dirty="0" smtClean="0"/>
              <a:t>Those with </a:t>
            </a:r>
            <a:r>
              <a:rPr lang="en-AU" dirty="0"/>
              <a:t>[</a:t>
            </a:r>
            <a:r>
              <a:rPr lang="en-AU" dirty="0" err="1" smtClean="0"/>
              <a:t>ʃ</a:t>
            </a:r>
            <a:r>
              <a:rPr lang="en-AU" dirty="0" smtClean="0"/>
              <a:t>] or [s-</a:t>
            </a:r>
            <a:r>
              <a:rPr lang="en-AU" dirty="0" err="1" smtClean="0"/>
              <a:t>ʃ</a:t>
            </a:r>
            <a:r>
              <a:rPr lang="en-AU" dirty="0" smtClean="0"/>
              <a:t>] should </a:t>
            </a:r>
            <a:r>
              <a:rPr lang="en-AU" dirty="0"/>
              <a:t>not shift </a:t>
            </a:r>
            <a:r>
              <a:rPr lang="en-AU" sz="2400" dirty="0" smtClean="0"/>
              <a:t>(either not detecting any difference or </a:t>
            </a:r>
            <a:r>
              <a:rPr lang="en-AU" sz="2400" dirty="0"/>
              <a:t>perceptually </a:t>
            </a:r>
            <a:r>
              <a:rPr lang="en-AU" sz="2400" dirty="0" smtClean="0"/>
              <a:t>compensating for it)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16</a:t>
            </a:fld>
            <a:endParaRPr lang="de-DE" dirty="0"/>
          </a:p>
        </p:txBody>
      </p:sp>
      <p:pic>
        <p:nvPicPr>
          <p:cNvPr id="9" name="Bild 8" descr="Screen shot 2014-09-18 at 1.26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2" t="6764" r="8357" b="6981"/>
          <a:stretch/>
        </p:blipFill>
        <p:spPr>
          <a:xfrm>
            <a:off x="2940379" y="2747380"/>
            <a:ext cx="3003256" cy="35941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96900" y="4260334"/>
            <a:ext cx="1819440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(a) </a:t>
            </a:r>
            <a:r>
              <a:rPr lang="de-DE" dirty="0" err="1" smtClean="0">
                <a:solidFill>
                  <a:schemeClr val="accent1"/>
                </a:solidFill>
              </a:rPr>
              <a:t>Should</a:t>
            </a:r>
            <a:r>
              <a:rPr lang="de-DE" dirty="0" smtClean="0">
                <a:solidFill>
                  <a:schemeClr val="accent1"/>
                </a:solidFill>
              </a:rPr>
              <a:t> not </a:t>
            </a:r>
            <a:r>
              <a:rPr lang="de-DE" dirty="0" err="1" smtClean="0">
                <a:solidFill>
                  <a:schemeClr val="accent1"/>
                </a:solidFill>
              </a:rPr>
              <a:t>shift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10250" y="2842736"/>
            <a:ext cx="3162300" cy="369332"/>
          </a:xfrm>
          <a:prstGeom prst="rect">
            <a:avLst/>
          </a:prstGeom>
          <a:noFill/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4F81BD"/>
                </a:solidFill>
              </a:rPr>
              <a:t>(b) </a:t>
            </a:r>
            <a:r>
              <a:rPr lang="de-DE" dirty="0" err="1" smtClean="0">
                <a:solidFill>
                  <a:srgbClr val="4F81BD"/>
                </a:solidFill>
              </a:rPr>
              <a:t>Should</a:t>
            </a:r>
            <a:r>
              <a:rPr lang="de-DE" dirty="0" smtClean="0">
                <a:solidFill>
                  <a:srgbClr val="4F81BD"/>
                </a:solidFill>
              </a:rPr>
              <a:t> </a:t>
            </a:r>
            <a:r>
              <a:rPr lang="de-DE" dirty="0" err="1" smtClean="0">
                <a:solidFill>
                  <a:srgbClr val="4F81BD"/>
                </a:solidFill>
              </a:rPr>
              <a:t>shift</a:t>
            </a:r>
            <a:r>
              <a:rPr lang="de-DE" dirty="0" smtClean="0">
                <a:solidFill>
                  <a:srgbClr val="4F81BD"/>
                </a:solidFill>
              </a:rPr>
              <a:t> down</a:t>
            </a:r>
            <a:endParaRPr lang="en-AU" dirty="0">
              <a:solidFill>
                <a:srgbClr val="4F81BD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5015793" y="3149600"/>
            <a:ext cx="794457" cy="339467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59451" y="4608900"/>
            <a:ext cx="1015339" cy="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Predictions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4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/s/-retraction not typically reported for Australian English </a:t>
            </a:r>
            <a:r>
              <a:rPr lang="en-AU" sz="2400" dirty="0" smtClean="0"/>
              <a:t>(e.g. Cox &amp; </a:t>
            </a:r>
            <a:r>
              <a:rPr lang="en-AU" sz="2400" dirty="0" err="1" smtClean="0"/>
              <a:t>Palethorpe</a:t>
            </a:r>
            <a:r>
              <a:rPr lang="en-AU" sz="2400" dirty="0" smtClean="0"/>
              <a:t> 2007)</a:t>
            </a:r>
          </a:p>
          <a:p>
            <a:endParaRPr lang="en-AU" sz="2400" dirty="0"/>
          </a:p>
          <a:p>
            <a:r>
              <a:rPr lang="en-AU" sz="2400" dirty="0" smtClean="0"/>
              <a:t>“a readily </a:t>
            </a:r>
            <a:r>
              <a:rPr lang="en-AU" sz="2400" dirty="0"/>
              <a:t>available </a:t>
            </a:r>
            <a:r>
              <a:rPr lang="en-AU" sz="2400" dirty="0" smtClean="0"/>
              <a:t>example </a:t>
            </a:r>
            <a:r>
              <a:rPr lang="en-AU" sz="2400" dirty="0"/>
              <a:t>of [∫</a:t>
            </a:r>
            <a:r>
              <a:rPr lang="en-AU" sz="2400" dirty="0" err="1"/>
              <a:t>tr</a:t>
            </a:r>
            <a:r>
              <a:rPr lang="en-AU" sz="2400" dirty="0"/>
              <a:t>] can be heard in the pronunciation of strong as [∫]</a:t>
            </a:r>
            <a:r>
              <a:rPr lang="en-AU" sz="2400" dirty="0" err="1"/>
              <a:t>trong</a:t>
            </a:r>
            <a:r>
              <a:rPr lang="en-AU" sz="2400" dirty="0"/>
              <a:t> by a young Australian actor playing the role of the boy </a:t>
            </a:r>
            <a:r>
              <a:rPr lang="en-AU" sz="2400" dirty="0" smtClean="0"/>
              <a:t>Lucius in </a:t>
            </a:r>
            <a:r>
              <a:rPr lang="en-AU" sz="2400" dirty="0"/>
              <a:t>the recent (2000) film </a:t>
            </a:r>
            <a:r>
              <a:rPr lang="en-AU" sz="2400" dirty="0" smtClean="0"/>
              <a:t>Gladiator” </a:t>
            </a:r>
            <a:r>
              <a:rPr lang="en-AU" sz="2400" dirty="0" err="1" smtClean="0"/>
              <a:t>Janda</a:t>
            </a:r>
            <a:r>
              <a:rPr lang="en-AU" sz="2400" dirty="0" smtClean="0"/>
              <a:t> &amp; Joseph (2003:19)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36978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de-DE" dirty="0" err="1" smtClean="0"/>
              <a:t>Australian</a:t>
            </a:r>
            <a:r>
              <a:rPr lang="de-DE" dirty="0" smtClean="0"/>
              <a:t> English: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corpora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2400" y="1163638"/>
            <a:ext cx="3949700" cy="452596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AU" dirty="0"/>
              <a:t>Australian National Corpus of Spoken Language (ANDOSL</a:t>
            </a:r>
            <a:r>
              <a:rPr lang="en-AU" dirty="0" smtClean="0"/>
              <a:t>)</a:t>
            </a:r>
          </a:p>
        </p:txBody>
      </p:sp>
      <p:pic>
        <p:nvPicPr>
          <p:cNvPr id="6" name="Bild 5" descr="Screen shot 2014-09-18 at 4.3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83" y="3839270"/>
            <a:ext cx="3832617" cy="2581274"/>
          </a:xfrm>
          <a:prstGeom prst="rect">
            <a:avLst/>
          </a:prstGeom>
        </p:spPr>
      </p:pic>
      <p:pic>
        <p:nvPicPr>
          <p:cNvPr id="7" name="Bild 6" descr="Screen shot 2014-09-18 at 4.44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10224" r="16632" b="3114"/>
          <a:stretch/>
        </p:blipFill>
        <p:spPr>
          <a:xfrm>
            <a:off x="203200" y="2727325"/>
            <a:ext cx="3898900" cy="3444875"/>
          </a:xfrm>
          <a:prstGeom prst="rect">
            <a:avLst/>
          </a:prstGeom>
        </p:spPr>
      </p:pic>
      <p:pic>
        <p:nvPicPr>
          <p:cNvPr id="8" name="Bild 7" descr="Screen shot 2014-09-18 at 4.43.5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4" t="55427" r="6506" b="7945"/>
          <a:stretch/>
        </p:blipFill>
        <p:spPr>
          <a:xfrm>
            <a:off x="5511800" y="2370833"/>
            <a:ext cx="3175000" cy="137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4267200" y="116363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2800" dirty="0"/>
              <a:t>Recordings underway in Braidwood, NSW (pop. 1000)</a:t>
            </a:r>
          </a:p>
        </p:txBody>
      </p:sp>
    </p:spTree>
    <p:extLst>
      <p:ext uri="{BB962C8B-B14F-4D97-AF65-F5344CB8AC3E}">
        <p14:creationId xmlns:p14="http://schemas.microsoft.com/office/powerpoint/2010/main" val="310020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ANDOSL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AU" dirty="0" smtClean="0"/>
              <a:t>34 read phrases (108 male &amp; female speakers) </a:t>
            </a:r>
          </a:p>
          <a:p>
            <a:pPr marL="342900" lvl="1" indent="-342900">
              <a:buFont typeface="Arial"/>
              <a:buChar char="•"/>
            </a:pPr>
            <a:r>
              <a:rPr lang="en-AU" dirty="0" smtClean="0"/>
              <a:t>Recorded ~ 1996</a:t>
            </a:r>
          </a:p>
          <a:p>
            <a:pPr marL="342900" lvl="1" indent="-342900">
              <a:buFont typeface="Arial"/>
              <a:buChar char="•"/>
            </a:pPr>
            <a:r>
              <a:rPr lang="en-AU" dirty="0"/>
              <a:t>S</a:t>
            </a:r>
            <a:r>
              <a:rPr lang="en-AU" dirty="0" smtClean="0"/>
              <a:t>egmented with </a:t>
            </a:r>
            <a:r>
              <a:rPr lang="en-AU" dirty="0" err="1" smtClean="0"/>
              <a:t>WebMaus</a:t>
            </a:r>
            <a:r>
              <a:rPr lang="en-AU" dirty="0" smtClean="0"/>
              <a:t> </a:t>
            </a:r>
            <a:r>
              <a:rPr lang="en-AU" dirty="0"/>
              <a:t>for </a:t>
            </a:r>
            <a:r>
              <a:rPr lang="en-AU" dirty="0" err="1" smtClean="0"/>
              <a:t>AusE</a:t>
            </a:r>
            <a:endParaRPr lang="en-AU" dirty="0" smtClean="0"/>
          </a:p>
          <a:p>
            <a:pPr marL="342900" lvl="1" indent="-342900">
              <a:buFont typeface="Arial"/>
              <a:buChar char="•"/>
            </a:pPr>
            <a:r>
              <a:rPr lang="en-AU" dirty="0" smtClean="0"/>
              <a:t>Post-vocalic word-initial /s, </a:t>
            </a:r>
            <a:r>
              <a:rPr lang="en-AU" dirty="0" err="1" smtClean="0"/>
              <a:t>sCr</a:t>
            </a:r>
            <a:r>
              <a:rPr lang="en-AU" dirty="0" smtClean="0"/>
              <a:t>, </a:t>
            </a:r>
            <a:r>
              <a:rPr lang="en-AU" dirty="0" err="1" smtClean="0"/>
              <a:t>ʃ</a:t>
            </a:r>
            <a:r>
              <a:rPr lang="en-AU" dirty="0" smtClean="0"/>
              <a:t>/ </a:t>
            </a:r>
            <a:r>
              <a:rPr lang="en-AU" sz="2000" dirty="0" smtClean="0"/>
              <a:t>(not enough medial </a:t>
            </a:r>
            <a:r>
              <a:rPr lang="en-AU" sz="2000" dirty="0" err="1" smtClean="0"/>
              <a:t>sCr</a:t>
            </a:r>
            <a:r>
              <a:rPr lang="en-AU" sz="2000" dirty="0" smtClean="0"/>
              <a:t>)</a:t>
            </a:r>
          </a:p>
          <a:p>
            <a:pPr marL="742950" lvl="2" indent="-342900"/>
            <a:r>
              <a:rPr lang="en-AU" dirty="0" smtClean="0"/>
              <a:t>/</a:t>
            </a:r>
            <a:r>
              <a:rPr lang="en-AU" dirty="0"/>
              <a:t>s/ (n =538) </a:t>
            </a:r>
            <a:r>
              <a:rPr lang="en-AU" dirty="0" smtClean="0"/>
              <a:t> </a:t>
            </a:r>
            <a:r>
              <a:rPr lang="en-AU" i="1" dirty="0"/>
              <a:t>salmon, say, sent, sore, see</a:t>
            </a:r>
          </a:p>
          <a:p>
            <a:pPr marL="742950" lvl="2" indent="-342900"/>
            <a:r>
              <a:rPr lang="en-AU" dirty="0" smtClean="0"/>
              <a:t> </a:t>
            </a:r>
            <a:r>
              <a:rPr lang="en-AU" dirty="0"/>
              <a:t>/</a:t>
            </a:r>
            <a:r>
              <a:rPr lang="en-AU" dirty="0" err="1"/>
              <a:t>ʃ</a:t>
            </a:r>
            <a:r>
              <a:rPr lang="en-AU" dirty="0"/>
              <a:t>/ (n=645</a:t>
            </a:r>
            <a:r>
              <a:rPr lang="en-AU" dirty="0" smtClean="0"/>
              <a:t>) </a:t>
            </a:r>
            <a:r>
              <a:rPr lang="en-AU" i="1" dirty="0"/>
              <a:t>shop, shall, sheer, shared, sharp</a:t>
            </a:r>
          </a:p>
          <a:p>
            <a:pPr marL="742950" lvl="2" indent="-342900"/>
            <a:r>
              <a:rPr lang="en-AU" dirty="0" smtClean="0"/>
              <a:t>/</a:t>
            </a:r>
            <a:r>
              <a:rPr lang="en-AU" dirty="0" err="1"/>
              <a:t>str</a:t>
            </a:r>
            <a:r>
              <a:rPr lang="en-AU" dirty="0"/>
              <a:t>, </a:t>
            </a:r>
            <a:r>
              <a:rPr lang="en-AU" dirty="0" err="1"/>
              <a:t>skr</a:t>
            </a:r>
            <a:r>
              <a:rPr lang="en-AU" dirty="0"/>
              <a:t>/ (n=431</a:t>
            </a:r>
            <a:r>
              <a:rPr lang="en-AU" dirty="0" smtClean="0"/>
              <a:t>)</a:t>
            </a:r>
            <a:r>
              <a:rPr lang="en-AU" i="1" dirty="0" smtClean="0"/>
              <a:t> street</a:t>
            </a:r>
            <a:r>
              <a:rPr lang="en-AU" i="1" dirty="0"/>
              <a:t>, strawberries, strong, scratch</a:t>
            </a:r>
          </a:p>
          <a:p>
            <a:pPr marL="342900" lvl="1" indent="-342900">
              <a:buFont typeface="Arial"/>
              <a:buChar char="•"/>
            </a:pPr>
            <a:r>
              <a:rPr lang="en-AU" dirty="0" smtClean="0"/>
              <a:t>Spectrum </a:t>
            </a:r>
            <a:r>
              <a:rPr lang="en-AU" dirty="0"/>
              <a:t>calculated </a:t>
            </a:r>
            <a:r>
              <a:rPr lang="en-AU" dirty="0" smtClean="0"/>
              <a:t>between onset-offset </a:t>
            </a:r>
            <a:r>
              <a:rPr lang="en-AU" dirty="0"/>
              <a:t>of /s, </a:t>
            </a:r>
            <a:r>
              <a:rPr lang="en-AU" dirty="0" err="1"/>
              <a:t>ʃ</a:t>
            </a:r>
            <a:r>
              <a:rPr lang="en-AU" dirty="0"/>
              <a:t>/ at </a:t>
            </a:r>
            <a:r>
              <a:rPr lang="en-AU" dirty="0" smtClean="0"/>
              <a:t>5ms intervals over </a:t>
            </a:r>
            <a:r>
              <a:rPr lang="en-AU" dirty="0"/>
              <a:t>500 -10 000 </a:t>
            </a:r>
            <a:r>
              <a:rPr lang="en-AU" dirty="0" smtClean="0"/>
              <a:t>Hz. </a:t>
            </a:r>
          </a:p>
          <a:p>
            <a:pPr marL="342900" lvl="1" indent="-342900">
              <a:buFont typeface="Arial"/>
              <a:buChar char="•"/>
            </a:pPr>
            <a:r>
              <a:rPr lang="en-AU" dirty="0" smtClean="0"/>
              <a:t>Scaled </a:t>
            </a:r>
            <a:r>
              <a:rPr lang="en-AU" dirty="0"/>
              <a:t>to </a:t>
            </a:r>
            <a:r>
              <a:rPr lang="en-AU" dirty="0" smtClean="0"/>
              <a:t>Mel, first spectral moment calculated</a:t>
            </a:r>
          </a:p>
        </p:txBody>
      </p:sp>
    </p:spTree>
    <p:extLst>
      <p:ext uri="{BB962C8B-B14F-4D97-AF65-F5344CB8AC3E}">
        <p14:creationId xmlns:p14="http://schemas.microsoft.com/office/powerpoint/2010/main" val="177285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If sound change is accumulated </a:t>
            </a:r>
            <a:r>
              <a:rPr lang="en-AU" dirty="0" err="1" smtClean="0"/>
              <a:t>coarticulation</a:t>
            </a:r>
            <a:r>
              <a:rPr lang="en-AU" dirty="0" smtClean="0"/>
              <a:t> and misperception</a:t>
            </a:r>
          </a:p>
          <a:p>
            <a:r>
              <a:rPr lang="en-AU" dirty="0" smtClean="0"/>
              <a:t>“…Why [sound change] in a particular language at a given time, but not in other languages with the same feature, or in the same language at other times?</a:t>
            </a:r>
            <a:r>
              <a:rPr lang="en-AU" dirty="0"/>
              <a:t>” </a:t>
            </a:r>
            <a:endParaRPr lang="en-AU" dirty="0" smtClean="0"/>
          </a:p>
          <a:p>
            <a:pPr marL="0" indent="0">
              <a:buNone/>
            </a:pPr>
            <a:r>
              <a:rPr lang="en-AU" sz="2200" dirty="0"/>
              <a:t>	</a:t>
            </a:r>
            <a:r>
              <a:rPr lang="en-AU" sz="2200" dirty="0" err="1" smtClean="0"/>
              <a:t>Weinreich</a:t>
            </a:r>
            <a:r>
              <a:rPr lang="en-AU" sz="2200" dirty="0"/>
              <a:t>, </a:t>
            </a:r>
            <a:r>
              <a:rPr lang="en-AU" sz="2200" dirty="0" err="1"/>
              <a:t>Labov</a:t>
            </a:r>
            <a:r>
              <a:rPr lang="en-AU" sz="2200" dirty="0"/>
              <a:t> &amp; Herzog (1968</a:t>
            </a:r>
            <a:r>
              <a:rPr lang="en-AU" sz="2200" dirty="0" smtClean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59276" y="242342"/>
            <a:ext cx="6250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AU" sz="4400" dirty="0"/>
              <a:t>Sound change actuation</a:t>
            </a:r>
          </a:p>
        </p:txBody>
      </p:sp>
    </p:spTree>
    <p:extLst>
      <p:ext uri="{BB962C8B-B14F-4D97-AF65-F5344CB8AC3E}">
        <p14:creationId xmlns:p14="http://schemas.microsoft.com/office/powerpoint/2010/main" val="167618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20</a:t>
            </a:fld>
            <a:endParaRPr lang="de-DE" dirty="0"/>
          </a:p>
        </p:txBody>
      </p:sp>
      <p:pic>
        <p:nvPicPr>
          <p:cNvPr id="4" name="Bild 3" descr="andosl_trajectory_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38"/>
            <a:ext cx="9144000" cy="573741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825500"/>
          </a:xfrm>
        </p:spPr>
        <p:txBody>
          <a:bodyPr/>
          <a:lstStyle/>
          <a:p>
            <a:r>
              <a:rPr lang="en-AU" dirty="0" smtClean="0"/>
              <a:t>ANDOSL: mean M1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311400" y="4689554"/>
            <a:ext cx="5676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AU" sz="2400" dirty="0">
                <a:solidFill>
                  <a:srgbClr val="008000"/>
                </a:solidFill>
              </a:rPr>
              <a:t>/</a:t>
            </a:r>
            <a:r>
              <a:rPr lang="en-AU" sz="2400" dirty="0" err="1">
                <a:solidFill>
                  <a:srgbClr val="008000"/>
                </a:solidFill>
              </a:rPr>
              <a:t>str</a:t>
            </a:r>
            <a:r>
              <a:rPr lang="en-AU" sz="2400" dirty="0" smtClean="0">
                <a:solidFill>
                  <a:srgbClr val="008000"/>
                </a:solidFill>
              </a:rPr>
              <a:t>/ </a:t>
            </a:r>
            <a:r>
              <a:rPr lang="en-AU" sz="2400" dirty="0"/>
              <a:t>l</a:t>
            </a:r>
            <a:r>
              <a:rPr lang="en-AU" sz="2400" dirty="0" smtClean="0"/>
              <a:t>ower than </a:t>
            </a:r>
            <a:r>
              <a:rPr lang="en-AU" sz="2400" dirty="0" smtClean="0">
                <a:solidFill>
                  <a:srgbClr val="3366FF"/>
                </a:solidFill>
              </a:rPr>
              <a:t>/s/ </a:t>
            </a:r>
            <a:r>
              <a:rPr lang="en-AU" sz="2400" dirty="0" smtClean="0"/>
              <a:t>first 60 % </a:t>
            </a:r>
          </a:p>
          <a:p>
            <a:pPr marL="0" lvl="1" indent="0">
              <a:buNone/>
            </a:pPr>
            <a:r>
              <a:rPr lang="en-AU" sz="2400" dirty="0" smtClean="0"/>
              <a:t>No retraction in </a:t>
            </a:r>
            <a:r>
              <a:rPr lang="en-AU" sz="2400" dirty="0" smtClean="0">
                <a:solidFill>
                  <a:srgbClr val="F34AE5"/>
                </a:solidFill>
              </a:rPr>
              <a:t>/</a:t>
            </a:r>
            <a:r>
              <a:rPr lang="en-AU" sz="2400" dirty="0" err="1" smtClean="0">
                <a:solidFill>
                  <a:srgbClr val="F34AE5"/>
                </a:solidFill>
              </a:rPr>
              <a:t>skr</a:t>
            </a:r>
            <a:r>
              <a:rPr lang="en-AU" sz="2400" dirty="0" smtClean="0">
                <a:solidFill>
                  <a:srgbClr val="F34AE5"/>
                </a:solidFill>
              </a:rPr>
              <a:t>/  </a:t>
            </a:r>
            <a:endParaRPr lang="en-AU" sz="2400" dirty="0">
              <a:solidFill>
                <a:srgbClr val="F34A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408"/>
            <a:ext cx="8229600" cy="938492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AU" sz="3600" dirty="0" smtClean="0"/>
              <a:t>ANDOSL: Mean M1 over first 50%</a:t>
            </a:r>
            <a:endParaRPr lang="de-DE" sz="3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21</a:t>
            </a:fld>
            <a:endParaRPr lang="de-DE" dirty="0"/>
          </a:p>
        </p:txBody>
      </p:sp>
      <p:pic>
        <p:nvPicPr>
          <p:cNvPr id="3" name="Bild 2" descr="andosl_bw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51" y="1230220"/>
            <a:ext cx="6216549" cy="39005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57200" y="579814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AU" dirty="0" smtClean="0"/>
              <a:t>MM: significant effect of Onset (/s/, /</a:t>
            </a:r>
            <a:r>
              <a:rPr lang="en-AU" dirty="0" err="1" smtClean="0"/>
              <a:t>skr</a:t>
            </a:r>
            <a:r>
              <a:rPr lang="en-AU" dirty="0" smtClean="0"/>
              <a:t>/, /</a:t>
            </a:r>
            <a:r>
              <a:rPr lang="en-AU" dirty="0" err="1" smtClean="0"/>
              <a:t>str</a:t>
            </a:r>
            <a:r>
              <a:rPr lang="en-AU" dirty="0" smtClean="0"/>
              <a:t>/</a:t>
            </a:r>
            <a:r>
              <a:rPr lang="en-AU" dirty="0"/>
              <a:t>, /</a:t>
            </a:r>
            <a:r>
              <a:rPr lang="en-AU" dirty="0" err="1"/>
              <a:t>ʃ</a:t>
            </a:r>
            <a:r>
              <a:rPr lang="en-AU" dirty="0" smtClean="0"/>
              <a:t>/) on mean M1 over 0-50%</a:t>
            </a:r>
          </a:p>
          <a:p>
            <a:pPr marL="285750" lvl="1" indent="-285750">
              <a:buFont typeface="Arial"/>
              <a:buChar char="•"/>
            </a:pPr>
            <a:r>
              <a:rPr lang="en-AU" dirty="0" smtClean="0"/>
              <a:t> Only /s/ vs. /</a:t>
            </a:r>
            <a:r>
              <a:rPr lang="en-AU" dirty="0" err="1" smtClean="0"/>
              <a:t>ʃ</a:t>
            </a:r>
            <a:r>
              <a:rPr lang="en-AU" dirty="0" smtClean="0"/>
              <a:t>/ pair is significantly different (</a:t>
            </a:r>
            <a:r>
              <a:rPr lang="en-AU" dirty="0" err="1" smtClean="0"/>
              <a:t>Tukey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23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ANDOSL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AU" dirty="0" smtClean="0"/>
              <a:t>M1 tracked </a:t>
            </a:r>
            <a:r>
              <a:rPr lang="en-AU" dirty="0"/>
              <a:t>over 0</a:t>
            </a:r>
            <a:r>
              <a:rPr lang="en-AU" dirty="0" smtClean="0"/>
              <a:t>-50</a:t>
            </a:r>
            <a:r>
              <a:rPr lang="en-AU" dirty="0"/>
              <a:t>% </a:t>
            </a:r>
            <a:r>
              <a:rPr lang="en-AU" dirty="0" smtClean="0"/>
              <a:t>is visibly lower for /#</a:t>
            </a:r>
            <a:r>
              <a:rPr lang="en-AU" dirty="0" err="1" smtClean="0"/>
              <a:t>str</a:t>
            </a:r>
            <a:r>
              <a:rPr lang="en-AU" dirty="0" smtClean="0"/>
              <a:t>/</a:t>
            </a:r>
            <a:endParaRPr lang="en-AU" dirty="0"/>
          </a:p>
          <a:p>
            <a:pPr marL="857250" lvl="2" indent="-457200">
              <a:buFont typeface="Wingdings" charset="2"/>
              <a:buChar char="ü"/>
            </a:pPr>
            <a:r>
              <a:rPr lang="en-AU" dirty="0" smtClean="0"/>
              <a:t>Phonetic bias even for “non-retractors”</a:t>
            </a:r>
          </a:p>
          <a:p>
            <a:pPr marL="342900" lvl="1" indent="-342900">
              <a:buFont typeface="Arial"/>
              <a:buChar char="•"/>
            </a:pPr>
            <a:endParaRPr lang="en-AU" dirty="0" smtClean="0"/>
          </a:p>
          <a:p>
            <a:pPr marL="342900" lvl="1" indent="-342900">
              <a:buFont typeface="Arial"/>
              <a:buChar char="•"/>
            </a:pPr>
            <a:r>
              <a:rPr lang="en-AU" dirty="0" smtClean="0"/>
              <a:t>/#</a:t>
            </a:r>
            <a:r>
              <a:rPr lang="en-AU" dirty="0" err="1" smtClean="0"/>
              <a:t>str</a:t>
            </a:r>
            <a:r>
              <a:rPr lang="en-AU" dirty="0" smtClean="0"/>
              <a:t>/ not sig. diff. from /s/; remains distinct from /#</a:t>
            </a:r>
            <a:r>
              <a:rPr lang="en-AU" dirty="0" err="1" smtClean="0"/>
              <a:t>ʃ</a:t>
            </a:r>
            <a:r>
              <a:rPr lang="en-AU" dirty="0" smtClean="0"/>
              <a:t>/</a:t>
            </a:r>
          </a:p>
          <a:p>
            <a:pPr marL="857250" lvl="2" indent="-457200">
              <a:buFont typeface="Wingdings" charset="2"/>
              <a:buChar char="ü"/>
            </a:pPr>
            <a:r>
              <a:rPr lang="en-AU" dirty="0" err="1" smtClean="0"/>
              <a:t>AusE</a:t>
            </a:r>
            <a:r>
              <a:rPr lang="en-AU" dirty="0" smtClean="0"/>
              <a:t> lacks /</a:t>
            </a:r>
            <a:r>
              <a:rPr lang="en-AU" dirty="0"/>
              <a:t>s/-</a:t>
            </a:r>
            <a:r>
              <a:rPr lang="en-AU" dirty="0" smtClean="0"/>
              <a:t>retraction </a:t>
            </a:r>
          </a:p>
          <a:p>
            <a:pPr marL="342900" lvl="1" indent="-342900">
              <a:buFont typeface="Arial"/>
              <a:buChar char="•"/>
            </a:pPr>
            <a:endParaRPr lang="en-AU" dirty="0" smtClean="0"/>
          </a:p>
          <a:p>
            <a:pPr marL="342900" lvl="1" indent="-342900">
              <a:buFont typeface="Arial"/>
              <a:buChar char="•"/>
            </a:pPr>
            <a:r>
              <a:rPr lang="en-AU" dirty="0" smtClean="0"/>
              <a:t>Speaker-specific </a:t>
            </a:r>
            <a:r>
              <a:rPr lang="en-AU" dirty="0" err="1" smtClean="0"/>
              <a:t>coarticulation</a:t>
            </a:r>
            <a:r>
              <a:rPr lang="en-AU" dirty="0"/>
              <a:t> </a:t>
            </a:r>
            <a:r>
              <a:rPr lang="en-AU" dirty="0" smtClean="0"/>
              <a:t>in /</a:t>
            </a:r>
            <a:r>
              <a:rPr lang="en-AU" dirty="0" err="1" smtClean="0"/>
              <a:t>str</a:t>
            </a:r>
            <a:r>
              <a:rPr lang="en-AU" dirty="0" smtClean="0"/>
              <a:t>/?</a:t>
            </a:r>
          </a:p>
        </p:txBody>
      </p:sp>
      <p:pic>
        <p:nvPicPr>
          <p:cNvPr id="3" name="S023S049_excerp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03386" y="5640387"/>
            <a:ext cx="582613" cy="582613"/>
          </a:xfrm>
          <a:prstGeom prst="rect">
            <a:avLst/>
          </a:prstGeom>
        </p:spPr>
      </p:pic>
      <p:pic>
        <p:nvPicPr>
          <p:cNvPr id="6" name="S126S049_excerp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19700" y="5640387"/>
            <a:ext cx="584200" cy="584200"/>
          </a:xfrm>
          <a:prstGeom prst="rect">
            <a:avLst/>
          </a:prstGeom>
        </p:spPr>
      </p:pic>
      <p:pic>
        <p:nvPicPr>
          <p:cNvPr id="7" name="S126S049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5600" y="5543550"/>
            <a:ext cx="812800" cy="812800"/>
          </a:xfrm>
          <a:prstGeom prst="rect">
            <a:avLst/>
          </a:prstGeom>
        </p:spPr>
      </p:pic>
      <p:pic>
        <p:nvPicPr>
          <p:cNvPr id="8" name="S023S049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9300" y="5543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2400" y="1163638"/>
            <a:ext cx="3949700" cy="452596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Australian National Corpus of Spoken Language (ANDOSL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6" name="Bild 5" descr="Screen shot 2014-09-18 at 4.31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83" y="3839270"/>
            <a:ext cx="3832617" cy="2581274"/>
          </a:xfrm>
          <a:prstGeom prst="rect">
            <a:avLst/>
          </a:prstGeom>
        </p:spPr>
      </p:pic>
      <p:pic>
        <p:nvPicPr>
          <p:cNvPr id="7" name="Bild 6" descr="Screen shot 2014-09-18 at 4.44.27 PM.png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t="10224" r="16632" b="3114"/>
          <a:stretch/>
        </p:blipFill>
        <p:spPr>
          <a:xfrm>
            <a:off x="203200" y="2727325"/>
            <a:ext cx="3898900" cy="34448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267200" y="116363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2800" dirty="0"/>
              <a:t>Recordings underway in </a:t>
            </a:r>
            <a:r>
              <a:rPr lang="en-AU" sz="3600" dirty="0"/>
              <a:t>Braidwood, NSW </a:t>
            </a:r>
            <a:endParaRPr lang="en-AU" sz="3600" dirty="0" smtClean="0"/>
          </a:p>
          <a:p>
            <a:pPr marL="285750" indent="-285750">
              <a:buFont typeface="Arial"/>
              <a:buChar char="•"/>
            </a:pPr>
            <a:r>
              <a:rPr lang="en-AU" sz="2800" dirty="0" smtClean="0"/>
              <a:t>pop</a:t>
            </a:r>
            <a:r>
              <a:rPr lang="en-AU" sz="2800" dirty="0"/>
              <a:t>. </a:t>
            </a:r>
            <a:r>
              <a:rPr lang="en-AU" sz="2800" dirty="0" smtClean="0"/>
              <a:t>1000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3312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1450" y="142876"/>
            <a:ext cx="687705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Braidwood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30200" y="1450976"/>
            <a:ext cx="85471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Production study </a:t>
            </a:r>
          </a:p>
          <a:p>
            <a:pPr marL="857250" lvl="1" indent="-457200"/>
            <a:r>
              <a:rPr lang="en-AU" dirty="0" smtClean="0"/>
              <a:t>Speaker specific </a:t>
            </a:r>
            <a:r>
              <a:rPr lang="en-AU" dirty="0" err="1" smtClean="0"/>
              <a:t>coarticulation</a:t>
            </a:r>
            <a:r>
              <a:rPr lang="en-AU" dirty="0" smtClean="0"/>
              <a:t> for /#</a:t>
            </a:r>
            <a:r>
              <a:rPr lang="en-AU" dirty="0" err="1" smtClean="0"/>
              <a:t>str</a:t>
            </a:r>
            <a:r>
              <a:rPr lang="en-AU" dirty="0" smtClean="0"/>
              <a:t>/?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Shadowing </a:t>
            </a:r>
          </a:p>
          <a:p>
            <a:pPr lvl="1"/>
            <a:r>
              <a:rPr lang="en-AU" dirty="0" smtClean="0"/>
              <a:t>Only “non-retractors” should change towards (model talker’s) extreme [</a:t>
            </a:r>
            <a:r>
              <a:rPr lang="en-AU" dirty="0" err="1" smtClean="0"/>
              <a:t>ʃtɹ</a:t>
            </a:r>
            <a:r>
              <a:rPr lang="en-AU" dirty="0" smtClean="0"/>
              <a:t>] pronunciations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</a:t>
            </a:r>
            <a:r>
              <a:rPr lang="en-AU" dirty="0" smtClean="0"/>
              <a:t>erception task</a:t>
            </a:r>
          </a:p>
          <a:p>
            <a:pPr lvl="1"/>
            <a:r>
              <a:rPr lang="en-AU" dirty="0" smtClean="0"/>
              <a:t>Sensitivity to [s] vs. [</a:t>
            </a:r>
            <a:r>
              <a:rPr lang="en-AU" dirty="0" err="1" smtClean="0"/>
              <a:t>ʃ</a:t>
            </a:r>
            <a:r>
              <a:rPr lang="en-AU" dirty="0" smtClean="0"/>
              <a:t>] (vs. imitation)</a:t>
            </a:r>
            <a:endParaRPr lang="en-AU" dirty="0"/>
          </a:p>
        </p:txBody>
      </p:sp>
      <p:sp>
        <p:nvSpPr>
          <p:cNvPr id="6" name="Rechteck 5"/>
          <p:cNvSpPr/>
          <p:nvPr/>
        </p:nvSpPr>
        <p:spPr>
          <a:xfrm>
            <a:off x="863600" y="1395414"/>
            <a:ext cx="3073400" cy="6969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41500" y="3162300"/>
            <a:ext cx="2476500" cy="4032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29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5114"/>
            <a:ext cx="8229600" cy="1143000"/>
          </a:xfrm>
        </p:spPr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5121275"/>
          </a:xfrm>
        </p:spPr>
        <p:txBody>
          <a:bodyPr>
            <a:normAutofit/>
          </a:bodyPr>
          <a:lstStyle/>
          <a:p>
            <a:r>
              <a:rPr lang="en-AU" dirty="0" smtClean="0"/>
              <a:t>(so far) 9 </a:t>
            </a:r>
            <a:r>
              <a:rPr lang="en-AU" dirty="0"/>
              <a:t>female monolinguals aged 30</a:t>
            </a:r>
            <a:r>
              <a:rPr lang="en-AU" dirty="0" smtClean="0"/>
              <a:t>-45 </a:t>
            </a:r>
          </a:p>
          <a:p>
            <a:r>
              <a:rPr lang="en-AU" dirty="0" smtClean="0"/>
              <a:t>10 targets + 12 fillers * 10 repetitions = 220 items</a:t>
            </a:r>
          </a:p>
          <a:p>
            <a:pPr marL="857250" lvl="2" indent="0">
              <a:buNone/>
            </a:pPr>
            <a:r>
              <a:rPr lang="en-AU" dirty="0" smtClean="0"/>
              <a:t>/#s/ </a:t>
            </a:r>
            <a:r>
              <a:rPr lang="en-AU" i="1" dirty="0" smtClean="0"/>
              <a:t>seem, sane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ʃ</a:t>
            </a:r>
            <a:r>
              <a:rPr lang="en-AU" dirty="0" smtClean="0"/>
              <a:t>/ </a:t>
            </a:r>
            <a:r>
              <a:rPr lang="en-AU" i="1" dirty="0" smtClean="0"/>
              <a:t>sheep, Shane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sCr</a:t>
            </a:r>
            <a:r>
              <a:rPr lang="en-AU" dirty="0"/>
              <a:t>/</a:t>
            </a:r>
            <a:r>
              <a:rPr lang="en-AU" dirty="0" smtClean="0"/>
              <a:t> </a:t>
            </a:r>
            <a:r>
              <a:rPr lang="en-AU" i="1" dirty="0" smtClean="0"/>
              <a:t>stream, sprain, scream</a:t>
            </a:r>
          </a:p>
          <a:p>
            <a:pPr marL="857250" lvl="2" indent="0">
              <a:buNone/>
            </a:pPr>
            <a:r>
              <a:rPr lang="en-AU" dirty="0" smtClean="0"/>
              <a:t>/</a:t>
            </a:r>
            <a:r>
              <a:rPr lang="en-AU" dirty="0" err="1" smtClean="0"/>
              <a:t>sCr</a:t>
            </a:r>
            <a:r>
              <a:rPr lang="en-AU" dirty="0" smtClean="0"/>
              <a:t>/ </a:t>
            </a:r>
            <a:r>
              <a:rPr lang="en-AU" i="1" dirty="0" smtClean="0"/>
              <a:t>Au</a:t>
            </a:r>
            <a:r>
              <a:rPr lang="en-AU" i="1" u="sng" dirty="0" smtClean="0"/>
              <a:t>str</a:t>
            </a:r>
            <a:r>
              <a:rPr lang="en-AU" i="1" dirty="0" smtClean="0"/>
              <a:t>alia</a:t>
            </a:r>
            <a:endParaRPr lang="en-AU" dirty="0" smtClean="0"/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sC</a:t>
            </a:r>
            <a:r>
              <a:rPr lang="en-AU" dirty="0"/>
              <a:t>/</a:t>
            </a:r>
            <a:r>
              <a:rPr lang="en-AU" dirty="0" smtClean="0"/>
              <a:t> </a:t>
            </a:r>
            <a:r>
              <a:rPr lang="en-AU" i="1" dirty="0" smtClean="0"/>
              <a:t>steam, Spain, scheme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tr</a:t>
            </a:r>
            <a:r>
              <a:rPr lang="en-AU" dirty="0" smtClean="0"/>
              <a:t>/ </a:t>
            </a:r>
            <a:r>
              <a:rPr lang="en-AU" i="1" dirty="0" smtClean="0"/>
              <a:t>tree, train</a:t>
            </a:r>
          </a:p>
          <a:p>
            <a:r>
              <a:rPr lang="en-AU" dirty="0" smtClean="0"/>
              <a:t>Carrier phrase “Any___”</a:t>
            </a:r>
          </a:p>
        </p:txBody>
      </p:sp>
      <p:sp>
        <p:nvSpPr>
          <p:cNvPr id="6" name="Rechteck 5"/>
          <p:cNvSpPr/>
          <p:nvPr/>
        </p:nvSpPr>
        <p:spPr>
          <a:xfrm>
            <a:off x="1079500" y="422276"/>
            <a:ext cx="6807200" cy="9858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82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5114"/>
            <a:ext cx="8229600" cy="1143000"/>
          </a:xfrm>
        </p:spPr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5121275"/>
          </a:xfrm>
        </p:spPr>
        <p:txBody>
          <a:bodyPr>
            <a:normAutofit/>
          </a:bodyPr>
          <a:lstStyle/>
          <a:p>
            <a:r>
              <a:rPr lang="en-AU" dirty="0" smtClean="0"/>
              <a:t>(so far) 9 </a:t>
            </a:r>
            <a:r>
              <a:rPr lang="en-AU" dirty="0"/>
              <a:t>female monolinguals aged 30</a:t>
            </a:r>
            <a:r>
              <a:rPr lang="en-AU" dirty="0" smtClean="0"/>
              <a:t>-45 </a:t>
            </a:r>
          </a:p>
          <a:p>
            <a:r>
              <a:rPr lang="en-AU" dirty="0" smtClean="0"/>
              <a:t>10 targets + 12 fillers * 10 repetitions = 220 items</a:t>
            </a:r>
          </a:p>
          <a:p>
            <a:pPr marL="857250" lvl="2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/#s/ </a:t>
            </a:r>
            <a:r>
              <a:rPr lang="en-AU" i="1" dirty="0" smtClean="0">
                <a:solidFill>
                  <a:srgbClr val="FF0000"/>
                </a:solidFill>
              </a:rPr>
              <a:t>seem, sane</a:t>
            </a:r>
          </a:p>
          <a:p>
            <a:pPr marL="857250" lvl="2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/#</a:t>
            </a:r>
            <a:r>
              <a:rPr lang="en-AU" dirty="0" err="1" smtClean="0">
                <a:solidFill>
                  <a:srgbClr val="FF0000"/>
                </a:solidFill>
              </a:rPr>
              <a:t>ʃ</a:t>
            </a:r>
            <a:r>
              <a:rPr lang="en-AU" dirty="0" smtClean="0">
                <a:solidFill>
                  <a:srgbClr val="FF0000"/>
                </a:solidFill>
              </a:rPr>
              <a:t>/ </a:t>
            </a:r>
            <a:r>
              <a:rPr lang="en-AU" i="1" dirty="0" smtClean="0">
                <a:solidFill>
                  <a:srgbClr val="FF0000"/>
                </a:solidFill>
              </a:rPr>
              <a:t>sheep, Shane</a:t>
            </a:r>
          </a:p>
          <a:p>
            <a:pPr marL="857250" lvl="2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/#</a:t>
            </a:r>
            <a:r>
              <a:rPr lang="en-AU" dirty="0" err="1" smtClean="0">
                <a:solidFill>
                  <a:srgbClr val="FF0000"/>
                </a:solidFill>
              </a:rPr>
              <a:t>sCr</a:t>
            </a:r>
            <a:r>
              <a:rPr lang="en-AU" dirty="0">
                <a:solidFill>
                  <a:srgbClr val="FF0000"/>
                </a:solidFill>
              </a:rPr>
              <a:t>/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i="1" dirty="0" smtClean="0">
                <a:solidFill>
                  <a:srgbClr val="FF0000"/>
                </a:solidFill>
              </a:rPr>
              <a:t>stream, sprain, scream</a:t>
            </a:r>
          </a:p>
          <a:p>
            <a:pPr marL="857250" lvl="2" indent="0">
              <a:buNone/>
            </a:pPr>
            <a:r>
              <a:rPr lang="en-AU" dirty="0" smtClean="0">
                <a:solidFill>
                  <a:srgbClr val="000000"/>
                </a:solidFill>
              </a:rPr>
              <a:t>/</a:t>
            </a:r>
            <a:r>
              <a:rPr lang="en-AU" dirty="0" err="1" smtClean="0">
                <a:solidFill>
                  <a:srgbClr val="000000"/>
                </a:solidFill>
              </a:rPr>
              <a:t>sCr</a:t>
            </a:r>
            <a:r>
              <a:rPr lang="en-AU" dirty="0" smtClean="0">
                <a:solidFill>
                  <a:srgbClr val="000000"/>
                </a:solidFill>
              </a:rPr>
              <a:t>/ </a:t>
            </a:r>
            <a:r>
              <a:rPr lang="en-AU" i="1" dirty="0" smtClean="0">
                <a:solidFill>
                  <a:srgbClr val="000000"/>
                </a:solidFill>
              </a:rPr>
              <a:t>Au</a:t>
            </a:r>
            <a:r>
              <a:rPr lang="en-AU" i="1" u="sng" dirty="0" smtClean="0">
                <a:solidFill>
                  <a:srgbClr val="000000"/>
                </a:solidFill>
              </a:rPr>
              <a:t>str</a:t>
            </a:r>
            <a:r>
              <a:rPr lang="en-AU" i="1" dirty="0" smtClean="0">
                <a:solidFill>
                  <a:srgbClr val="000000"/>
                </a:solidFill>
              </a:rPr>
              <a:t>alia</a:t>
            </a:r>
            <a:endParaRPr lang="en-AU" dirty="0" smtClean="0">
              <a:solidFill>
                <a:srgbClr val="000000"/>
              </a:solidFill>
            </a:endParaRP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sC</a:t>
            </a:r>
            <a:r>
              <a:rPr lang="en-AU" dirty="0"/>
              <a:t>/</a:t>
            </a:r>
            <a:r>
              <a:rPr lang="en-AU" dirty="0" smtClean="0"/>
              <a:t> </a:t>
            </a:r>
            <a:r>
              <a:rPr lang="en-AU" i="1" dirty="0" smtClean="0"/>
              <a:t>steam, Spain, scheme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tr</a:t>
            </a:r>
            <a:r>
              <a:rPr lang="en-AU" dirty="0" smtClean="0"/>
              <a:t>/ </a:t>
            </a:r>
            <a:r>
              <a:rPr lang="en-AU" i="1" dirty="0" smtClean="0"/>
              <a:t>tree, train</a:t>
            </a:r>
          </a:p>
          <a:p>
            <a:r>
              <a:rPr lang="en-AU" dirty="0" smtClean="0"/>
              <a:t>Carrier phrase “Any___”</a:t>
            </a:r>
          </a:p>
        </p:txBody>
      </p:sp>
      <p:sp>
        <p:nvSpPr>
          <p:cNvPr id="6" name="Rechteck 5"/>
          <p:cNvSpPr/>
          <p:nvPr/>
        </p:nvSpPr>
        <p:spPr>
          <a:xfrm>
            <a:off x="1079500" y="422276"/>
            <a:ext cx="6807200" cy="9858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75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5114"/>
            <a:ext cx="8229600" cy="1143000"/>
          </a:xfrm>
        </p:spPr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0" cy="5121275"/>
          </a:xfrm>
        </p:spPr>
        <p:txBody>
          <a:bodyPr>
            <a:normAutofit/>
          </a:bodyPr>
          <a:lstStyle/>
          <a:p>
            <a:r>
              <a:rPr lang="en-AU" dirty="0" smtClean="0"/>
              <a:t>(so far) 9 </a:t>
            </a:r>
            <a:r>
              <a:rPr lang="en-AU" dirty="0"/>
              <a:t>female monolinguals aged 30</a:t>
            </a:r>
            <a:r>
              <a:rPr lang="en-AU" dirty="0" smtClean="0"/>
              <a:t>-45 </a:t>
            </a:r>
          </a:p>
          <a:p>
            <a:r>
              <a:rPr lang="en-AU" dirty="0" smtClean="0"/>
              <a:t>10 targets + 12 fillers * 10 repetitions = 220 items</a:t>
            </a:r>
          </a:p>
          <a:p>
            <a:pPr marL="857250" lvl="2" indent="0">
              <a:buNone/>
            </a:pPr>
            <a:r>
              <a:rPr lang="en-AU" dirty="0" smtClean="0"/>
              <a:t>/#s/ </a:t>
            </a:r>
            <a:r>
              <a:rPr lang="en-AU" i="1" dirty="0" smtClean="0"/>
              <a:t>seem, sane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ʃ</a:t>
            </a:r>
            <a:r>
              <a:rPr lang="en-AU" dirty="0" smtClean="0"/>
              <a:t>/ </a:t>
            </a:r>
            <a:r>
              <a:rPr lang="en-AU" i="1" dirty="0" smtClean="0"/>
              <a:t>sheep, Shane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sCr</a:t>
            </a:r>
            <a:r>
              <a:rPr lang="en-AU" dirty="0"/>
              <a:t>/</a:t>
            </a:r>
            <a:r>
              <a:rPr lang="en-AU" dirty="0" smtClean="0"/>
              <a:t> </a:t>
            </a:r>
            <a:r>
              <a:rPr lang="en-AU" i="1" dirty="0" smtClean="0"/>
              <a:t>stream, sprain, scream</a:t>
            </a:r>
          </a:p>
          <a:p>
            <a:pPr marL="857250" lvl="2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/</a:t>
            </a:r>
            <a:r>
              <a:rPr lang="en-AU" dirty="0" err="1" smtClean="0">
                <a:solidFill>
                  <a:srgbClr val="FF0000"/>
                </a:solidFill>
              </a:rPr>
              <a:t>sCr</a:t>
            </a:r>
            <a:r>
              <a:rPr lang="en-AU" dirty="0" smtClean="0">
                <a:solidFill>
                  <a:srgbClr val="FF0000"/>
                </a:solidFill>
              </a:rPr>
              <a:t>/ </a:t>
            </a:r>
            <a:r>
              <a:rPr lang="en-AU" i="1" dirty="0" smtClean="0">
                <a:solidFill>
                  <a:srgbClr val="FF0000"/>
                </a:solidFill>
              </a:rPr>
              <a:t>Au</a:t>
            </a:r>
            <a:r>
              <a:rPr lang="en-AU" i="1" u="sng" dirty="0" smtClean="0">
                <a:solidFill>
                  <a:srgbClr val="FF0000"/>
                </a:solidFill>
              </a:rPr>
              <a:t>str</a:t>
            </a:r>
            <a:r>
              <a:rPr lang="en-AU" i="1" dirty="0" smtClean="0">
                <a:solidFill>
                  <a:srgbClr val="FF0000"/>
                </a:solidFill>
              </a:rPr>
              <a:t>alia</a:t>
            </a:r>
            <a:endParaRPr lang="en-AU" dirty="0" smtClean="0">
              <a:solidFill>
                <a:srgbClr val="FF0000"/>
              </a:solidFill>
            </a:endParaRP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sC</a:t>
            </a:r>
            <a:r>
              <a:rPr lang="en-AU" dirty="0"/>
              <a:t>/</a:t>
            </a:r>
            <a:r>
              <a:rPr lang="en-AU" dirty="0" smtClean="0"/>
              <a:t> </a:t>
            </a:r>
            <a:r>
              <a:rPr lang="en-AU" i="1" dirty="0" smtClean="0"/>
              <a:t>steam, Spain, scheme</a:t>
            </a:r>
          </a:p>
          <a:p>
            <a:pPr marL="857250" lvl="2" indent="0">
              <a:buNone/>
            </a:pPr>
            <a:r>
              <a:rPr lang="en-AU" dirty="0" smtClean="0"/>
              <a:t>/#</a:t>
            </a:r>
            <a:r>
              <a:rPr lang="en-AU" dirty="0" err="1" smtClean="0"/>
              <a:t>tr</a:t>
            </a:r>
            <a:r>
              <a:rPr lang="en-AU" dirty="0" smtClean="0"/>
              <a:t>/ </a:t>
            </a:r>
            <a:r>
              <a:rPr lang="en-AU" i="1" dirty="0" smtClean="0"/>
              <a:t>tree, train</a:t>
            </a:r>
          </a:p>
          <a:p>
            <a:r>
              <a:rPr lang="en-AU" dirty="0" smtClean="0"/>
              <a:t>Carrier phrase “Any___”</a:t>
            </a:r>
          </a:p>
        </p:txBody>
      </p:sp>
      <p:sp>
        <p:nvSpPr>
          <p:cNvPr id="6" name="Rechteck 5"/>
          <p:cNvSpPr/>
          <p:nvPr/>
        </p:nvSpPr>
        <p:spPr>
          <a:xfrm>
            <a:off x="1079500" y="422276"/>
            <a:ext cx="6807200" cy="9858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8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braidwood_trajectory_10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254"/>
          <a:stretch/>
        </p:blipFill>
        <p:spPr>
          <a:xfrm>
            <a:off x="0" y="806450"/>
            <a:ext cx="9338041" cy="55499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825500"/>
          </a:xfrm>
        </p:spPr>
        <p:txBody>
          <a:bodyPr/>
          <a:lstStyle/>
          <a:p>
            <a:r>
              <a:rPr lang="en-AU" dirty="0" smtClean="0"/>
              <a:t>BRAIDWOOD: mean M1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06700" y="23368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/</a:t>
            </a:r>
            <a:r>
              <a:rPr lang="de-DE" dirty="0" err="1" smtClean="0">
                <a:solidFill>
                  <a:srgbClr val="FF0000"/>
                </a:solidFill>
              </a:rPr>
              <a:t>str</a:t>
            </a:r>
            <a:r>
              <a:rPr lang="de-DE" dirty="0" smtClean="0">
                <a:solidFill>
                  <a:srgbClr val="FF0000"/>
                </a:solidFill>
              </a:rPr>
              <a:t>/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32000" y="2004536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366FF"/>
                </a:solidFill>
              </a:rPr>
              <a:t>/s/</a:t>
            </a:r>
            <a:endParaRPr lang="de-DE" dirty="0">
              <a:solidFill>
                <a:srgbClr val="3366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25800" y="2990334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ʃ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braidwood_trajectory_10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254"/>
          <a:stretch/>
        </p:blipFill>
        <p:spPr>
          <a:xfrm>
            <a:off x="0" y="2978346"/>
            <a:ext cx="5778500" cy="387965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29</a:t>
            </a:fld>
            <a:endParaRPr lang="de-DE"/>
          </a:p>
        </p:txBody>
      </p:sp>
      <p:pic>
        <p:nvPicPr>
          <p:cNvPr id="6" name="Bild 5" descr="andosl_trajectory_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"/>
            <a:ext cx="5308600" cy="333088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19575" y="2516681"/>
            <a:ext cx="39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8000"/>
                </a:solidFill>
              </a:rPr>
              <a:t>/</a:t>
            </a:r>
            <a:r>
              <a:rPr lang="de-DE" sz="2400" dirty="0" err="1" smtClean="0">
                <a:solidFill>
                  <a:srgbClr val="008000"/>
                </a:solidFill>
              </a:rPr>
              <a:t>str</a:t>
            </a:r>
            <a:r>
              <a:rPr lang="de-DE" sz="2400" dirty="0" smtClean="0">
                <a:solidFill>
                  <a:srgbClr val="008000"/>
                </a:solidFill>
              </a:rPr>
              <a:t>/ ANDOSL</a:t>
            </a:r>
            <a:endParaRPr lang="de-DE" sz="2400" dirty="0">
              <a:solidFill>
                <a:srgbClr val="008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4225" y="5315295"/>
            <a:ext cx="470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 err="1" smtClean="0">
                <a:solidFill>
                  <a:srgbClr val="FF0000"/>
                </a:solidFill>
              </a:rPr>
              <a:t>str</a:t>
            </a:r>
            <a:r>
              <a:rPr lang="de-DE" sz="2400" dirty="0" smtClean="0">
                <a:solidFill>
                  <a:srgbClr val="FF0000"/>
                </a:solidFill>
              </a:rPr>
              <a:t>/ BRAIDWOOD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11412" y="109328"/>
            <a:ext cx="223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(108 </a:t>
            </a:r>
            <a:r>
              <a:rPr lang="de-DE" sz="2400" dirty="0" err="1" smtClean="0"/>
              <a:t>speakers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3164185"/>
            <a:ext cx="298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(9 </a:t>
            </a:r>
            <a:r>
              <a:rPr lang="de-DE" sz="2400" dirty="0" err="1" smtClean="0"/>
              <a:t>speakers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6014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493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400" dirty="0" smtClean="0"/>
          </a:p>
          <a:p>
            <a:r>
              <a:rPr lang="en-AU" dirty="0" smtClean="0"/>
              <a:t>“…a </a:t>
            </a:r>
            <a:r>
              <a:rPr lang="en-AU" dirty="0"/>
              <a:t>theory </a:t>
            </a:r>
            <a:r>
              <a:rPr lang="en-AU" dirty="0" smtClean="0"/>
              <a:t>in </a:t>
            </a:r>
            <a:r>
              <a:rPr lang="en-AU" dirty="0"/>
              <a:t>which sound change can plausibly occur, but without making sound change </a:t>
            </a:r>
            <a:r>
              <a:rPr lang="en-AU" dirty="0" smtClean="0"/>
              <a:t>inevitable”</a:t>
            </a:r>
            <a:r>
              <a:rPr lang="en-AU" sz="1600" dirty="0" smtClean="0"/>
              <a:t> </a:t>
            </a:r>
          </a:p>
          <a:p>
            <a:pPr marL="0" indent="0">
              <a:buNone/>
            </a:pPr>
            <a:r>
              <a:rPr lang="de-DE" sz="1600" dirty="0" smtClean="0"/>
              <a:t>Baker</a:t>
            </a:r>
            <a:r>
              <a:rPr lang="de-DE" sz="1600" dirty="0"/>
              <a:t>, A., </a:t>
            </a:r>
            <a:r>
              <a:rPr lang="de-DE" sz="1600" dirty="0" err="1"/>
              <a:t>Archangeli</a:t>
            </a:r>
            <a:r>
              <a:rPr lang="de-DE" sz="1600" dirty="0"/>
              <a:t>, D. &amp; Mielke, J. (</a:t>
            </a:r>
            <a:r>
              <a:rPr lang="de-DE" sz="1600" dirty="0" smtClean="0"/>
              <a:t>2011:350)</a:t>
            </a:r>
            <a:r>
              <a:rPr lang="de-DE" sz="1600" dirty="0"/>
              <a:t>. </a:t>
            </a:r>
            <a:r>
              <a:rPr lang="de-DE" sz="1600" dirty="0" err="1"/>
              <a:t>Variability</a:t>
            </a:r>
            <a:r>
              <a:rPr lang="de-DE" sz="1600" dirty="0"/>
              <a:t> in American English s-</a:t>
            </a:r>
            <a:r>
              <a:rPr lang="de-DE" sz="1600" dirty="0" err="1"/>
              <a:t>retraction</a:t>
            </a:r>
            <a:r>
              <a:rPr lang="de-DE" sz="1600" dirty="0"/>
              <a:t> </a:t>
            </a:r>
            <a:r>
              <a:rPr lang="de-DE" sz="1600" dirty="0" err="1"/>
              <a:t>suggests</a:t>
            </a:r>
            <a:r>
              <a:rPr lang="de-DE" sz="1600" dirty="0"/>
              <a:t> a </a:t>
            </a:r>
            <a:r>
              <a:rPr lang="de-DE" sz="1600" dirty="0" err="1"/>
              <a:t>solution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actuation</a:t>
            </a:r>
            <a:r>
              <a:rPr lang="de-DE" sz="1600" dirty="0"/>
              <a:t> </a:t>
            </a:r>
            <a:r>
              <a:rPr lang="de-DE" sz="1600" dirty="0" err="1"/>
              <a:t>problem</a:t>
            </a:r>
            <a:r>
              <a:rPr lang="de-DE" sz="1600" dirty="0"/>
              <a:t>. LVC 23: 347-374</a:t>
            </a:r>
            <a:r>
              <a:rPr lang="de-DE" sz="1600" dirty="0" smtClean="0"/>
              <a:t>.</a:t>
            </a:r>
            <a:endParaRPr lang="en-AU" sz="1600" dirty="0" smtClean="0"/>
          </a:p>
          <a:p>
            <a:endParaRPr lang="en-AU" sz="1600" dirty="0" smtClean="0"/>
          </a:p>
          <a:p>
            <a:pPr marL="457200" lvl="1" indent="-457200">
              <a:buFont typeface="Arial"/>
              <a:buChar char="•"/>
            </a:pPr>
            <a:r>
              <a:rPr lang="en-AU" sz="3200" dirty="0"/>
              <a:t>S</a:t>
            </a:r>
            <a:r>
              <a:rPr lang="en-AU" sz="3200" dirty="0" smtClean="0"/>
              <a:t>peaker-</a:t>
            </a:r>
            <a:r>
              <a:rPr lang="en-AU" sz="3200" dirty="0"/>
              <a:t>s</a:t>
            </a:r>
            <a:r>
              <a:rPr lang="en-AU" sz="3200" dirty="0" smtClean="0"/>
              <a:t>pecific differences in </a:t>
            </a:r>
            <a:r>
              <a:rPr lang="en-AU" sz="3200" dirty="0" err="1" smtClean="0"/>
              <a:t>coarticulation</a:t>
            </a:r>
            <a:r>
              <a:rPr lang="en-AU" sz="3200" dirty="0" smtClean="0"/>
              <a:t> help explain actuation</a:t>
            </a:r>
          </a:p>
          <a:p>
            <a:pPr marL="0" lvl="1" indent="0">
              <a:buNone/>
            </a:pPr>
            <a:endParaRPr lang="en-AU" sz="3200" dirty="0" smtClean="0"/>
          </a:p>
          <a:p>
            <a:pPr marL="457200" lvl="1" indent="-457200">
              <a:buFont typeface="Arial"/>
              <a:buChar char="•"/>
            </a:pPr>
            <a:r>
              <a:rPr lang="en-AU" sz="3200" dirty="0" smtClean="0"/>
              <a:t>/s/-retraction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78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30</a:t>
            </a:fld>
            <a:endParaRPr lang="de-DE" dirty="0"/>
          </a:p>
        </p:txBody>
      </p:sp>
      <p:pic>
        <p:nvPicPr>
          <p:cNvPr id="9" name="Bild 8" descr=" Braid_bwplot_onsetty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684"/>
            <a:ext cx="4724400" cy="325731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384800" y="4024868"/>
            <a:ext cx="375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 smtClean="0">
                <a:solidFill>
                  <a:srgbClr val="F34AE5"/>
                </a:solidFill>
              </a:rPr>
              <a:t>/skr/ </a:t>
            </a:r>
            <a:r>
              <a:rPr lang="de-DE" dirty="0" smtClean="0"/>
              <a:t>vs</a:t>
            </a:r>
            <a:r>
              <a:rPr lang="de-DE" dirty="0" smtClean="0">
                <a:solidFill>
                  <a:srgbClr val="FF0000"/>
                </a:solidFill>
              </a:rPr>
              <a:t>. /</a:t>
            </a:r>
            <a:r>
              <a:rPr lang="de-DE" dirty="0" err="1" smtClean="0">
                <a:solidFill>
                  <a:srgbClr val="FF0000"/>
                </a:solidFill>
              </a:rPr>
              <a:t>str</a:t>
            </a:r>
            <a:r>
              <a:rPr lang="de-DE" dirty="0" smtClean="0">
                <a:solidFill>
                  <a:srgbClr val="FF0000"/>
                </a:solidFill>
              </a:rPr>
              <a:t>/ </a:t>
            </a:r>
            <a:r>
              <a:rPr lang="de-DE" dirty="0" err="1" smtClean="0"/>
              <a:t>weakly</a:t>
            </a:r>
            <a:r>
              <a:rPr lang="de-DE" dirty="0" smtClean="0"/>
              <a:t> </a:t>
            </a:r>
            <a:r>
              <a:rPr lang="de-DE" dirty="0" err="1" smtClean="0"/>
              <a:t>sig</a:t>
            </a:r>
            <a:r>
              <a:rPr lang="de-DE" dirty="0" smtClean="0"/>
              <a:t>. </a:t>
            </a:r>
            <a:r>
              <a:rPr lang="de-DE" dirty="0"/>
              <a:t>(</a:t>
            </a:r>
            <a:r>
              <a:rPr lang="de-DE" dirty="0" smtClean="0"/>
              <a:t>p = 0.0153)</a:t>
            </a:r>
          </a:p>
          <a:p>
            <a:endParaRPr lang="de-DE" dirty="0"/>
          </a:p>
        </p:txBody>
      </p:sp>
      <p:pic>
        <p:nvPicPr>
          <p:cNvPr id="11" name="Bild 10" descr="braidwood_trajectory_5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 r="2639"/>
          <a:stretch/>
        </p:blipFill>
        <p:spPr>
          <a:xfrm>
            <a:off x="2033416" y="133695"/>
            <a:ext cx="6718599" cy="3479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460623" y="3840202"/>
            <a:ext cx="282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ʃ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de-DE" dirty="0" err="1"/>
              <a:t>sig</a:t>
            </a:r>
            <a:r>
              <a:rPr lang="de-DE" dirty="0"/>
              <a:t>.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all </a:t>
            </a:r>
            <a:r>
              <a:rPr lang="de-DE" dirty="0" err="1" smtClean="0"/>
              <a:t>others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5737555" y="4763532"/>
            <a:ext cx="294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/s/ </a:t>
            </a:r>
            <a:r>
              <a:rPr lang="de-DE" dirty="0"/>
              <a:t>vs. </a:t>
            </a:r>
            <a:r>
              <a:rPr lang="de-DE" dirty="0">
                <a:solidFill>
                  <a:srgbClr val="FF0000"/>
                </a:solidFill>
              </a:rPr>
              <a:t>/</a:t>
            </a:r>
            <a:r>
              <a:rPr lang="de-DE" dirty="0" err="1">
                <a:solidFill>
                  <a:srgbClr val="FF0000"/>
                </a:solidFill>
              </a:rPr>
              <a:t>str</a:t>
            </a:r>
            <a:r>
              <a:rPr lang="de-DE" dirty="0">
                <a:solidFill>
                  <a:srgbClr val="FF0000"/>
                </a:solidFill>
              </a:rPr>
              <a:t>/ </a:t>
            </a:r>
            <a:r>
              <a:rPr lang="de-DE" dirty="0" err="1"/>
              <a:t>and</a:t>
            </a:r>
            <a:r>
              <a:rPr lang="de-DE" dirty="0"/>
              <a:t> all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n.s</a:t>
            </a:r>
            <a:r>
              <a:rPr lang="de-DE" dirty="0"/>
              <a:t>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808415" y="3106889"/>
            <a:ext cx="6007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0.0		   0.1		       0.2</a:t>
            </a:r>
            <a:r>
              <a:rPr lang="de-DE" sz="1400" dirty="0"/>
              <a:t>	</a:t>
            </a:r>
            <a:r>
              <a:rPr lang="de-DE" sz="1400" dirty="0" smtClean="0"/>
              <a:t>          0.3		     0.4	          	       0.5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49225" y="133695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BRAIDWOOD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853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31</a:t>
            </a:fld>
            <a:endParaRPr lang="de-DE"/>
          </a:p>
        </p:txBody>
      </p:sp>
      <p:pic>
        <p:nvPicPr>
          <p:cNvPr id="5" name="Bild 4" descr="braidwood_trajectory_50_Vpn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5779" r="6111"/>
          <a:stretch/>
        </p:blipFill>
        <p:spPr>
          <a:xfrm>
            <a:off x="0" y="863719"/>
            <a:ext cx="9144000" cy="54926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5841196"/>
            <a:ext cx="195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0.0 0.1 0.2 0.3 0.4 0.5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581400" y="5777696"/>
            <a:ext cx="195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0.0 0.1 0.2 0.3 0.4 0.5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1790700" y="1523196"/>
            <a:ext cx="195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0.0 0.1 0.2 0.3 0.4 0.5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372100" y="1510496"/>
            <a:ext cx="195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0.0 0.1 0.2 0.3 0.4 0.5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7226300" y="5777696"/>
            <a:ext cx="195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0.0 0.1 0.2 0.3 0.4 0.5</a:t>
            </a:r>
            <a:endParaRPr 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617070" y="297934"/>
            <a:ext cx="5216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Speaker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coarticulation</a:t>
            </a:r>
            <a:r>
              <a:rPr lang="de-DE" sz="2400" dirty="0"/>
              <a:t> </a:t>
            </a:r>
            <a:r>
              <a:rPr lang="de-DE" sz="2400" dirty="0" smtClean="0"/>
              <a:t>in </a:t>
            </a:r>
            <a:r>
              <a:rPr lang="de-DE" sz="2400" dirty="0">
                <a:solidFill>
                  <a:srgbClr val="FF0000"/>
                </a:solidFill>
              </a:rPr>
              <a:t>/#</a:t>
            </a:r>
            <a:r>
              <a:rPr lang="de-DE" sz="2400" dirty="0" err="1">
                <a:solidFill>
                  <a:srgbClr val="FF0000"/>
                </a:solidFill>
              </a:rPr>
              <a:t>str</a:t>
            </a:r>
            <a:r>
              <a:rPr lang="de-DE" sz="2400" dirty="0" smtClean="0">
                <a:solidFill>
                  <a:srgbClr val="FF0000"/>
                </a:solidFill>
              </a:rPr>
              <a:t>/?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2" name="KT0008item00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5600" y="3098800"/>
            <a:ext cx="571500" cy="571500"/>
          </a:xfrm>
          <a:prstGeom prst="rect">
            <a:avLst/>
          </a:prstGeom>
        </p:spPr>
      </p:pic>
      <p:pic>
        <p:nvPicPr>
          <p:cNvPr id="7" name="LH0004item0007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53200" y="3136900"/>
            <a:ext cx="533400" cy="533400"/>
          </a:xfrm>
          <a:prstGeom prst="rect">
            <a:avLst/>
          </a:prstGeom>
        </p:spPr>
      </p:pic>
      <p:pic>
        <p:nvPicPr>
          <p:cNvPr id="12" name="AS0009item005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65450" y="509270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32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17388"/>
            <a:ext cx="919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sz="4400" dirty="0" smtClean="0"/>
              <a:t>Classifying retractors vs. non-retractors</a:t>
            </a:r>
            <a:endParaRPr lang="en-AU" sz="4400" dirty="0"/>
          </a:p>
        </p:txBody>
      </p:sp>
      <p:sp>
        <p:nvSpPr>
          <p:cNvPr id="2" name="Textfeld 1"/>
          <p:cNvSpPr txBox="1"/>
          <p:nvPr/>
        </p:nvSpPr>
        <p:spPr>
          <a:xfrm>
            <a:off x="546100" y="1117600"/>
            <a:ext cx="79883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de-DE" sz="2800" dirty="0" smtClean="0"/>
              <a:t>Native </a:t>
            </a:r>
            <a:r>
              <a:rPr lang="de-DE" sz="2800" dirty="0" err="1" smtClean="0"/>
              <a:t>listener</a:t>
            </a:r>
            <a:r>
              <a:rPr lang="de-DE" sz="2800" dirty="0" smtClean="0"/>
              <a:t> </a:t>
            </a:r>
            <a:r>
              <a:rPr lang="de-DE" sz="2800" dirty="0" err="1" smtClean="0"/>
              <a:t>judgement</a:t>
            </a:r>
            <a:r>
              <a:rPr lang="de-DE" sz="2800" dirty="0" smtClean="0"/>
              <a:t> </a:t>
            </a:r>
            <a:r>
              <a:rPr lang="de-DE" dirty="0" smtClean="0"/>
              <a:t>(Baker et al. 2011)</a:t>
            </a:r>
            <a:endParaRPr lang="de-DE" dirty="0"/>
          </a:p>
          <a:p>
            <a:pPr marL="457200" indent="-457200">
              <a:buFont typeface="Arial"/>
              <a:buChar char="•"/>
            </a:pPr>
            <a:r>
              <a:rPr lang="de-DE" sz="2800" dirty="0" err="1" smtClean="0"/>
              <a:t>Spectral</a:t>
            </a:r>
            <a:r>
              <a:rPr lang="de-DE" sz="2800" dirty="0" smtClean="0"/>
              <a:t> </a:t>
            </a:r>
            <a:r>
              <a:rPr lang="de-DE" sz="2800" dirty="0" err="1" smtClean="0"/>
              <a:t>peak</a:t>
            </a:r>
            <a:r>
              <a:rPr lang="de-DE" sz="2800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Rutter</a:t>
            </a:r>
            <a:r>
              <a:rPr lang="de-DE" dirty="0" smtClean="0"/>
              <a:t> 2011)</a:t>
            </a:r>
          </a:p>
          <a:p>
            <a:pPr marL="914400" lvl="1" indent="-457200">
              <a:buFont typeface="Arial"/>
              <a:buChar char="•"/>
            </a:pPr>
            <a:r>
              <a:rPr lang="de-DE" sz="2400" dirty="0" smtClean="0"/>
              <a:t>/</a:t>
            </a:r>
            <a:r>
              <a:rPr lang="de-DE" sz="2400" dirty="0" err="1" smtClean="0"/>
              <a:t>str</a:t>
            </a:r>
            <a:r>
              <a:rPr lang="de-DE" sz="2400" dirty="0" smtClean="0"/>
              <a:t>/ </a:t>
            </a:r>
            <a:r>
              <a:rPr lang="de-DE" sz="2400" dirty="0" err="1" smtClean="0"/>
              <a:t>for</a:t>
            </a:r>
            <a:r>
              <a:rPr lang="de-DE" sz="2400" dirty="0" smtClean="0"/>
              <a:t> 11 </a:t>
            </a:r>
            <a:r>
              <a:rPr lang="de-DE" sz="2400" dirty="0" err="1" smtClean="0"/>
              <a:t>speakers</a:t>
            </a:r>
            <a:r>
              <a:rPr lang="de-DE" sz="2400" dirty="0"/>
              <a:t> </a:t>
            </a:r>
            <a:r>
              <a:rPr lang="de-DE" sz="2400" dirty="0" smtClean="0"/>
              <a:t>=&gt; s / </a:t>
            </a:r>
            <a:r>
              <a:rPr lang="de-DE" sz="2400" dirty="0" err="1" smtClean="0"/>
              <a:t>ʃ</a:t>
            </a:r>
            <a:r>
              <a:rPr lang="de-DE" sz="2400" dirty="0" smtClean="0"/>
              <a:t>  / </a:t>
            </a:r>
            <a:r>
              <a:rPr lang="de-DE" sz="2400" dirty="0"/>
              <a:t>I</a:t>
            </a:r>
            <a:r>
              <a:rPr lang="de-DE" sz="2400" dirty="0" smtClean="0"/>
              <a:t>ntermediate </a:t>
            </a:r>
          </a:p>
          <a:p>
            <a:pPr marL="914400" lvl="1" indent="-457200">
              <a:buFont typeface="Arial"/>
              <a:buChar char="•"/>
            </a:pPr>
            <a:r>
              <a:rPr lang="de-DE" sz="2400" dirty="0" err="1" smtClean="0"/>
              <a:t>According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speaker‘s</a:t>
            </a:r>
            <a:r>
              <a:rPr lang="de-DE" sz="2400" dirty="0" smtClean="0"/>
              <a:t> /s/, /</a:t>
            </a:r>
            <a:r>
              <a:rPr lang="de-DE" sz="2400" dirty="0" err="1" smtClean="0"/>
              <a:t>ʃ</a:t>
            </a:r>
            <a:r>
              <a:rPr lang="de-DE" sz="2400" dirty="0" smtClean="0"/>
              <a:t>/ </a:t>
            </a:r>
            <a:r>
              <a:rPr lang="de-DE" sz="2400" dirty="0" err="1" smtClean="0"/>
              <a:t>range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64693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33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17388"/>
            <a:ext cx="919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sz="4400" dirty="0" smtClean="0"/>
              <a:t>Classifying retractors vs. non-retractors</a:t>
            </a:r>
            <a:endParaRPr lang="en-AU" sz="4400" dirty="0"/>
          </a:p>
        </p:txBody>
      </p:sp>
      <p:pic>
        <p:nvPicPr>
          <p:cNvPr id="5" name="Bild 4" descr="Braid_bw_str_onset_vp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1562100"/>
            <a:ext cx="5392309" cy="39369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8247" y="2829718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98247" y="3972718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82547" y="1724818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82547" y="2829718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23000" y="2865436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>
                <a:solidFill>
                  <a:srgbClr val="FF0000"/>
                </a:solidFill>
              </a:rPr>
              <a:t>Overlap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between</a:t>
            </a:r>
            <a:r>
              <a:rPr lang="de-DE" dirty="0" smtClean="0">
                <a:solidFill>
                  <a:srgbClr val="FF0000"/>
                </a:solidFill>
              </a:rPr>
              <a:t> /</a:t>
            </a:r>
            <a:r>
              <a:rPr lang="de-DE" dirty="0" err="1" smtClean="0">
                <a:solidFill>
                  <a:srgbClr val="FF0000"/>
                </a:solidFill>
              </a:rPr>
              <a:t>str</a:t>
            </a:r>
            <a:r>
              <a:rPr lang="de-DE" dirty="0" smtClean="0">
                <a:solidFill>
                  <a:srgbClr val="FF0000"/>
                </a:solidFill>
              </a:rPr>
              <a:t>/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/</a:t>
            </a:r>
            <a:r>
              <a:rPr lang="de-DE" dirty="0" err="1" smtClean="0">
                <a:solidFill>
                  <a:srgbClr val="FF0000"/>
                </a:solidFill>
              </a:rPr>
              <a:t>ʃ</a:t>
            </a:r>
            <a:r>
              <a:rPr lang="de-DE" dirty="0" smtClean="0">
                <a:solidFill>
                  <a:srgbClr val="FF0000"/>
                </a:solidFill>
              </a:rPr>
              <a:t>/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	= </a:t>
            </a:r>
            <a:r>
              <a:rPr lang="de-DE" dirty="0" err="1" smtClean="0">
                <a:solidFill>
                  <a:srgbClr val="FF0000"/>
                </a:solidFill>
              </a:rPr>
              <a:t>retraction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0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34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17388"/>
            <a:ext cx="919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sz="4400" dirty="0" smtClean="0"/>
              <a:t>Classifying retractors vs. non-retractors</a:t>
            </a:r>
            <a:endParaRPr lang="en-AU" sz="4400" dirty="0"/>
          </a:p>
        </p:txBody>
      </p:sp>
      <p:pic>
        <p:nvPicPr>
          <p:cNvPr id="3" name="Bild 2" descr="braid_traj_str_vp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7120" r="7812" b="9533"/>
          <a:stretch/>
        </p:blipFill>
        <p:spPr>
          <a:xfrm>
            <a:off x="330199" y="1734881"/>
            <a:ext cx="6494435" cy="417816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289046" y="3116661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42746" y="4415705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42746" y="3079823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89046" y="1734881"/>
            <a:ext cx="933953" cy="3095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824634" y="3145991"/>
            <a:ext cx="231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/</a:t>
            </a:r>
            <a:r>
              <a:rPr lang="de-DE" dirty="0" err="1" smtClean="0">
                <a:solidFill>
                  <a:srgbClr val="FF0000"/>
                </a:solidFill>
              </a:rPr>
              <a:t>str</a:t>
            </a:r>
            <a:r>
              <a:rPr lang="de-DE" dirty="0" smtClean="0">
                <a:solidFill>
                  <a:srgbClr val="FF0000"/>
                </a:solidFill>
              </a:rPr>
              <a:t>/ </a:t>
            </a:r>
            <a:r>
              <a:rPr lang="de-DE" dirty="0" err="1" smtClean="0">
                <a:solidFill>
                  <a:srgbClr val="FF0000"/>
                </a:solidFill>
              </a:rPr>
              <a:t>lower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than</a:t>
            </a:r>
            <a:r>
              <a:rPr lang="de-DE" dirty="0" smtClean="0">
                <a:solidFill>
                  <a:srgbClr val="FF0000"/>
                </a:solidFill>
              </a:rPr>
              <a:t> /s/</a:t>
            </a:r>
          </a:p>
          <a:p>
            <a:r>
              <a:rPr lang="de-DE" dirty="0" smtClean="0"/>
              <a:t>	</a:t>
            </a:r>
            <a:r>
              <a:rPr lang="de-DE" dirty="0" smtClean="0">
                <a:solidFill>
                  <a:srgbClr val="FF0000"/>
                </a:solidFill>
              </a:rPr>
              <a:t>= </a:t>
            </a:r>
            <a:r>
              <a:rPr lang="de-DE" dirty="0" err="1" smtClean="0">
                <a:solidFill>
                  <a:srgbClr val="FF0000"/>
                </a:solidFill>
              </a:rPr>
              <a:t>retraction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78650" y="1734881"/>
            <a:ext cx="113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8000"/>
                </a:solidFill>
              </a:rPr>
              <a:t>ʃ</a:t>
            </a:r>
            <a:endParaRPr lang="de-DE" sz="2000" dirty="0" smtClean="0">
              <a:solidFill>
                <a:srgbClr val="008000"/>
              </a:solidFill>
            </a:endParaRPr>
          </a:p>
          <a:p>
            <a:r>
              <a:rPr lang="de-DE" sz="2000" dirty="0" err="1" smtClean="0">
                <a:solidFill>
                  <a:srgbClr val="F34AE5"/>
                </a:solidFill>
              </a:rPr>
              <a:t>str</a:t>
            </a:r>
            <a:endParaRPr lang="de-DE" sz="2000" dirty="0" smtClean="0">
              <a:solidFill>
                <a:srgbClr val="F34AE5"/>
              </a:solidFill>
            </a:endParaRPr>
          </a:p>
          <a:p>
            <a:r>
              <a:rPr lang="de-DE" sz="2000" dirty="0">
                <a:solidFill>
                  <a:srgbClr val="0000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5766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35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17388"/>
            <a:ext cx="919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sz="4400" dirty="0" smtClean="0"/>
              <a:t>Classifying retractors vs. non-retractors</a:t>
            </a:r>
            <a:endParaRPr lang="en-AU" sz="4400" dirty="0"/>
          </a:p>
        </p:txBody>
      </p:sp>
      <p:pic>
        <p:nvPicPr>
          <p:cNvPr id="3" name="Bild 2" descr="braid_traj_str_vp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17120" r="7812" b="9533"/>
          <a:stretch/>
        </p:blipFill>
        <p:spPr>
          <a:xfrm>
            <a:off x="330200" y="1143138"/>
            <a:ext cx="6494435" cy="4178161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4419600" y="4315972"/>
            <a:ext cx="0" cy="2546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419600" y="4161307"/>
            <a:ext cx="0" cy="2315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609850" y="6390776"/>
            <a:ext cx="32702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/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/-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ʃ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609850" y="5956240"/>
            <a:ext cx="39433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Euclidean</a:t>
            </a:r>
            <a:r>
              <a:rPr lang="de-DE" sz="2000" dirty="0" smtClean="0"/>
              <a:t> </a:t>
            </a:r>
            <a:r>
              <a:rPr lang="de-DE" sz="2000" dirty="0" err="1" smtClean="0"/>
              <a:t>distance</a:t>
            </a:r>
            <a:r>
              <a:rPr lang="de-DE" sz="2000" dirty="0" smtClean="0"/>
              <a:t> /</a:t>
            </a:r>
            <a:r>
              <a:rPr lang="de-DE" sz="2000" dirty="0" err="1" smtClean="0"/>
              <a:t>str</a:t>
            </a:r>
            <a:r>
              <a:rPr lang="de-DE" sz="2000" dirty="0"/>
              <a:t>/</a:t>
            </a:r>
            <a:r>
              <a:rPr lang="de-DE" sz="2000" dirty="0" smtClean="0"/>
              <a:t>-</a:t>
            </a:r>
            <a:r>
              <a:rPr lang="de-DE" sz="2000" dirty="0"/>
              <a:t>/</a:t>
            </a:r>
            <a:r>
              <a:rPr lang="de-DE" sz="2000" dirty="0" smtClean="0"/>
              <a:t>s</a:t>
            </a:r>
            <a:r>
              <a:rPr lang="de-DE" sz="2000" dirty="0"/>
              <a:t>/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76250" y="5463143"/>
            <a:ext cx="735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/>
              <a:t>13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speaker‘s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trajectory</a:t>
            </a:r>
            <a:r>
              <a:rPr lang="de-DE" dirty="0"/>
              <a:t> </a:t>
            </a:r>
            <a:r>
              <a:rPr lang="de-DE" dirty="0" smtClean="0"/>
              <a:t>(0-60%)</a:t>
            </a:r>
            <a:r>
              <a:rPr lang="de-DE" dirty="0" err="1" smtClean="0"/>
              <a:t>calculated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978650" y="1734881"/>
            <a:ext cx="113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8000"/>
                </a:solidFill>
              </a:rPr>
              <a:t>ʃ</a:t>
            </a:r>
            <a:endParaRPr lang="de-DE" sz="2000" dirty="0" smtClean="0">
              <a:solidFill>
                <a:srgbClr val="008000"/>
              </a:solidFill>
            </a:endParaRPr>
          </a:p>
          <a:p>
            <a:r>
              <a:rPr lang="de-DE" sz="2000" dirty="0" err="1" smtClean="0">
                <a:solidFill>
                  <a:srgbClr val="F34AE5"/>
                </a:solidFill>
              </a:rPr>
              <a:t>str</a:t>
            </a:r>
            <a:endParaRPr lang="de-DE" sz="2000" dirty="0" smtClean="0">
              <a:solidFill>
                <a:srgbClr val="F34AE5"/>
              </a:solidFill>
            </a:endParaRPr>
          </a:p>
          <a:p>
            <a:r>
              <a:rPr lang="de-DE" sz="2000" dirty="0">
                <a:solidFill>
                  <a:srgbClr val="0000FF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303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4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36</a:t>
            </a:fld>
            <a:endParaRPr lang="de-DE"/>
          </a:p>
        </p:txBody>
      </p:sp>
      <p:pic>
        <p:nvPicPr>
          <p:cNvPr id="7" name="Bild 6" descr="distan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37609"/>
            <a:ext cx="7931150" cy="67203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96100" y="3330076"/>
            <a:ext cx="2082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/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/-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ʃ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72300" y="850660"/>
            <a:ext cx="2006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Distance</a:t>
            </a:r>
            <a:r>
              <a:rPr lang="de-DE" sz="2000" dirty="0" smtClean="0"/>
              <a:t> /</a:t>
            </a:r>
            <a:r>
              <a:rPr lang="de-DE" sz="2000" dirty="0" err="1" smtClean="0"/>
              <a:t>str</a:t>
            </a:r>
            <a:r>
              <a:rPr lang="de-DE" sz="2000" dirty="0"/>
              <a:t>/</a:t>
            </a:r>
            <a:r>
              <a:rPr lang="de-DE" sz="2000" dirty="0" smtClean="0"/>
              <a:t>-</a:t>
            </a:r>
            <a:r>
              <a:rPr lang="de-DE" sz="2000" dirty="0"/>
              <a:t>/</a:t>
            </a:r>
            <a:r>
              <a:rPr lang="de-DE" sz="2000" dirty="0" smtClean="0"/>
              <a:t>s</a:t>
            </a:r>
            <a:r>
              <a:rPr lang="de-DE" sz="2000" dirty="0"/>
              <a:t>/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75100" y="5130800"/>
            <a:ext cx="275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(1) No “retractors”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0227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37</a:t>
            </a:fld>
            <a:endParaRPr lang="de-DE"/>
          </a:p>
        </p:txBody>
      </p:sp>
      <p:pic>
        <p:nvPicPr>
          <p:cNvPr id="7" name="Bild 6" descr="distan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7609"/>
            <a:ext cx="7931150" cy="67203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3900" y="1130576"/>
            <a:ext cx="838200" cy="2527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16400" y="1130576"/>
            <a:ext cx="838200" cy="2527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54600" y="50892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(2) /</a:t>
            </a:r>
            <a:r>
              <a:rPr lang="de-DE" sz="2400" dirty="0" err="1" smtClean="0">
                <a:solidFill>
                  <a:srgbClr val="FF0000"/>
                </a:solidFill>
              </a:rPr>
              <a:t>str</a:t>
            </a:r>
            <a:r>
              <a:rPr lang="de-DE" sz="2400" dirty="0" smtClean="0">
                <a:solidFill>
                  <a:srgbClr val="FF0000"/>
                </a:solidFill>
              </a:rPr>
              <a:t>/ intermediate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38800" y="557633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/</a:t>
            </a:r>
            <a:r>
              <a:rPr lang="de-DE" dirty="0" err="1" smtClean="0">
                <a:solidFill>
                  <a:srgbClr val="FF0000"/>
                </a:solidFill>
              </a:rPr>
              <a:t>str</a:t>
            </a:r>
            <a:r>
              <a:rPr lang="de-DE" dirty="0" smtClean="0">
                <a:solidFill>
                  <a:srgbClr val="FF0000"/>
                </a:solidFill>
              </a:rPr>
              <a:t>/ </a:t>
            </a:r>
            <a:r>
              <a:rPr lang="de-DE" dirty="0" err="1" smtClean="0">
                <a:solidFill>
                  <a:srgbClr val="FF0000"/>
                </a:solidFill>
              </a:rPr>
              <a:t>shouldn‘t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change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38</a:t>
            </a:fld>
            <a:endParaRPr lang="de-DE"/>
          </a:p>
        </p:txBody>
      </p:sp>
      <p:pic>
        <p:nvPicPr>
          <p:cNvPr id="7" name="Bild 6" descr="distan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7609"/>
            <a:ext cx="7931150" cy="67203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68600" y="1346476"/>
            <a:ext cx="838200" cy="2527024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1232176"/>
            <a:ext cx="838200" cy="2527024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08500" y="512839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(3) Little </a:t>
            </a:r>
            <a:r>
              <a:rPr lang="de-DE" sz="2400" dirty="0" err="1" smtClean="0">
                <a:solidFill>
                  <a:srgbClr val="0000FF"/>
                </a:solidFill>
              </a:rPr>
              <a:t>coarticulation</a:t>
            </a:r>
            <a:r>
              <a:rPr lang="de-DE" sz="2400" dirty="0" smtClean="0">
                <a:solidFill>
                  <a:srgbClr val="0000FF"/>
                </a:solidFill>
              </a:rPr>
              <a:t> in /</a:t>
            </a:r>
            <a:r>
              <a:rPr lang="de-DE" sz="2400" dirty="0" err="1" smtClean="0">
                <a:solidFill>
                  <a:srgbClr val="0000FF"/>
                </a:solidFill>
              </a:rPr>
              <a:t>str</a:t>
            </a:r>
            <a:r>
              <a:rPr lang="de-DE" sz="2400" dirty="0" smtClean="0">
                <a:solidFill>
                  <a:srgbClr val="0000FF"/>
                </a:solidFill>
              </a:rPr>
              <a:t>/ </a:t>
            </a:r>
            <a:r>
              <a:rPr lang="de-DE" dirty="0" smtClean="0">
                <a:solidFill>
                  <a:srgbClr val="0000FF"/>
                </a:solidFill>
              </a:rPr>
              <a:t>=&gt;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43500" y="559006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/</a:t>
            </a:r>
            <a:r>
              <a:rPr lang="de-DE" dirty="0" err="1" smtClean="0">
                <a:solidFill>
                  <a:srgbClr val="0000FF"/>
                </a:solidFill>
              </a:rPr>
              <a:t>str</a:t>
            </a:r>
            <a:r>
              <a:rPr lang="de-DE" dirty="0" smtClean="0">
                <a:solidFill>
                  <a:srgbClr val="0000FF"/>
                </a:solidFill>
              </a:rPr>
              <a:t>/ </a:t>
            </a:r>
            <a:r>
              <a:rPr lang="de-DE" dirty="0" err="1" smtClean="0">
                <a:solidFill>
                  <a:srgbClr val="0000FF"/>
                </a:solidFill>
              </a:rPr>
              <a:t>should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change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39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de-DE" dirty="0" smtClean="0"/>
              <a:t>Word-medial /</a:t>
            </a:r>
            <a:r>
              <a:rPr lang="de-DE" dirty="0" err="1" smtClean="0"/>
              <a:t>str</a:t>
            </a:r>
            <a:r>
              <a:rPr lang="de-DE" dirty="0" smtClean="0"/>
              <a:t>/: </a:t>
            </a:r>
            <a:r>
              <a:rPr lang="de-DE" i="1" dirty="0" err="1" smtClean="0">
                <a:solidFill>
                  <a:srgbClr val="0000FF"/>
                </a:solidFill>
              </a:rPr>
              <a:t>Australia</a:t>
            </a:r>
            <a:endParaRPr lang="de-DE" i="1" dirty="0">
              <a:solidFill>
                <a:srgbClr val="0000FF"/>
              </a:solidFill>
            </a:endParaRPr>
          </a:p>
        </p:txBody>
      </p:sp>
      <p:pic>
        <p:nvPicPr>
          <p:cNvPr id="2" name="Bild 1" descr="Australia_traj_vp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/>
          <a:stretch/>
        </p:blipFill>
        <p:spPr>
          <a:xfrm>
            <a:off x="457200" y="1011198"/>
            <a:ext cx="8819168" cy="45339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683500" y="1449506"/>
            <a:ext cx="113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F34AE5"/>
                </a:solidFill>
              </a:rPr>
              <a:t>Sane</a:t>
            </a:r>
          </a:p>
          <a:p>
            <a:r>
              <a:rPr lang="de-DE" i="1" dirty="0" err="1" smtClean="0">
                <a:solidFill>
                  <a:srgbClr val="0000FF"/>
                </a:solidFill>
              </a:rPr>
              <a:t>Australia</a:t>
            </a:r>
            <a:endParaRPr lang="de-DE" i="1" dirty="0" smtClean="0">
              <a:solidFill>
                <a:srgbClr val="0000FF"/>
              </a:solidFill>
            </a:endParaRPr>
          </a:p>
          <a:p>
            <a:r>
              <a:rPr lang="de-DE" i="1" dirty="0" smtClean="0">
                <a:solidFill>
                  <a:srgbClr val="008000"/>
                </a:solidFill>
              </a:rPr>
              <a:t>Shane</a:t>
            </a:r>
            <a:endParaRPr lang="de-DE" i="1" dirty="0">
              <a:solidFill>
                <a:srgbClr val="008000"/>
              </a:solidFill>
            </a:endParaRPr>
          </a:p>
        </p:txBody>
      </p:sp>
      <p:pic>
        <p:nvPicPr>
          <p:cNvPr id="6" name="Bild 5" descr="Australia_b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5199234"/>
            <a:ext cx="2654299" cy="16714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22500" y="6326227"/>
            <a:ext cx="20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/</a:t>
            </a:r>
            <a:r>
              <a:rPr lang="de-DE" dirty="0" err="1" smtClean="0"/>
              <a:t>str</a:t>
            </a:r>
            <a:r>
              <a:rPr lang="de-DE" dirty="0" smtClean="0"/>
              <a:t>/ &lt; /s/; p &lt;</a:t>
            </a:r>
            <a:r>
              <a:rPr lang="de-DE" dirty="0"/>
              <a:t>0.001</a:t>
            </a:r>
          </a:p>
        </p:txBody>
      </p:sp>
    </p:spTree>
    <p:extLst>
      <p:ext uri="{BB962C8B-B14F-4D97-AF65-F5344CB8AC3E}">
        <p14:creationId xmlns:p14="http://schemas.microsoft.com/office/powerpoint/2010/main" val="208864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/s/-</a:t>
            </a:r>
            <a:r>
              <a:rPr lang="de-DE" dirty="0" err="1" smtClean="0"/>
              <a:t>retraction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/</a:t>
            </a:r>
            <a:r>
              <a:rPr lang="en-AU" dirty="0" err="1" smtClean="0"/>
              <a:t>stɹ</a:t>
            </a:r>
            <a:r>
              <a:rPr lang="en-AU" dirty="0" smtClean="0"/>
              <a:t>/ &gt;</a:t>
            </a:r>
            <a:r>
              <a:rPr lang="en-AU" i="1" dirty="0" smtClean="0"/>
              <a:t> </a:t>
            </a:r>
            <a:r>
              <a:rPr lang="en-AU" dirty="0" smtClean="0"/>
              <a:t>[</a:t>
            </a:r>
            <a:r>
              <a:rPr lang="en-AU" dirty="0" err="1"/>
              <a:t>ʃtɹ</a:t>
            </a:r>
            <a:r>
              <a:rPr lang="en-AU" dirty="0" smtClean="0"/>
              <a:t>]</a:t>
            </a:r>
            <a:r>
              <a:rPr lang="en-AU" i="1" dirty="0" smtClean="0"/>
              <a:t> stream, stripe</a:t>
            </a:r>
          </a:p>
          <a:p>
            <a:r>
              <a:rPr lang="en-AU" dirty="0" smtClean="0"/>
              <a:t>Philadelphia English </a:t>
            </a:r>
            <a:r>
              <a:rPr lang="en-AU" sz="2000" dirty="0" smtClean="0"/>
              <a:t>(</a:t>
            </a:r>
            <a:r>
              <a:rPr lang="en-AU" sz="2000" dirty="0" err="1" smtClean="0"/>
              <a:t>Labov</a:t>
            </a:r>
            <a:r>
              <a:rPr lang="en-AU" sz="2000" dirty="0" smtClean="0"/>
              <a:t> 1984) , </a:t>
            </a:r>
            <a:r>
              <a:rPr lang="en-AU" dirty="0" smtClean="0"/>
              <a:t>Southwest Louisiana </a:t>
            </a:r>
            <a:r>
              <a:rPr lang="en-AU" sz="2000" dirty="0" smtClean="0"/>
              <a:t>(</a:t>
            </a:r>
            <a:r>
              <a:rPr lang="en-AU" sz="2000" dirty="0" err="1" smtClean="0"/>
              <a:t>Rutter</a:t>
            </a:r>
            <a:r>
              <a:rPr lang="en-AU" sz="2000" dirty="0" smtClean="0"/>
              <a:t> 2011)</a:t>
            </a:r>
            <a:r>
              <a:rPr lang="en-AU" dirty="0" smtClean="0"/>
              <a:t>, Columbus </a:t>
            </a:r>
            <a:r>
              <a:rPr lang="en-AU" sz="2000" dirty="0" smtClean="0"/>
              <a:t>(Durian 2007)</a:t>
            </a:r>
            <a:r>
              <a:rPr lang="en-AU" dirty="0"/>
              <a:t>;</a:t>
            </a:r>
            <a:r>
              <a:rPr lang="en-AU" dirty="0" smtClean="0"/>
              <a:t> New Zealand </a:t>
            </a:r>
            <a:r>
              <a:rPr lang="en-AU" sz="2000" dirty="0" smtClean="0"/>
              <a:t>(Warren 2006)</a:t>
            </a:r>
            <a:r>
              <a:rPr lang="en-AU" dirty="0" smtClean="0"/>
              <a:t>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/s/-</a:t>
            </a:r>
            <a:r>
              <a:rPr lang="de-DE" dirty="0" err="1" smtClean="0"/>
              <a:t>retraction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de-DE" dirty="0" err="1" smtClean="0"/>
              <a:t>AusE</a:t>
            </a:r>
            <a:r>
              <a:rPr lang="de-DE" dirty="0" smtClean="0"/>
              <a:t> not a </a:t>
            </a:r>
            <a:r>
              <a:rPr lang="de-DE" dirty="0" err="1" smtClean="0"/>
              <a:t>retracting</a:t>
            </a:r>
            <a:r>
              <a:rPr lang="de-DE" dirty="0" smtClean="0"/>
              <a:t> </a:t>
            </a:r>
            <a:r>
              <a:rPr lang="de-DE" dirty="0" err="1" smtClean="0"/>
              <a:t>variety</a:t>
            </a:r>
            <a:endParaRPr lang="de-DE" dirty="0"/>
          </a:p>
          <a:p>
            <a:r>
              <a:rPr lang="de-DE" dirty="0" smtClean="0"/>
              <a:t>But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phonetic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endParaRPr lang="de-DE" dirty="0" smtClean="0"/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speakers</a:t>
            </a:r>
            <a:endParaRPr lang="de-DE" dirty="0" smtClean="0"/>
          </a:p>
          <a:p>
            <a:pPr lvl="1"/>
            <a:r>
              <a:rPr lang="de-DE" dirty="0" err="1" smtClean="0"/>
              <a:t>Clearer</a:t>
            </a:r>
            <a:r>
              <a:rPr lang="de-DE" dirty="0" smtClean="0"/>
              <a:t> in ANDOSL</a:t>
            </a:r>
          </a:p>
          <a:p>
            <a:pPr lvl="1"/>
            <a:r>
              <a:rPr lang="de-DE" dirty="0" err="1" smtClean="0"/>
              <a:t>Stronger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err="1"/>
              <a:t>word</a:t>
            </a:r>
            <a:r>
              <a:rPr lang="de-DE" dirty="0"/>
              <a:t>-medial </a:t>
            </a:r>
            <a:r>
              <a:rPr lang="de-DE" sz="1800" dirty="0"/>
              <a:t>(contra </a:t>
            </a:r>
            <a:r>
              <a:rPr lang="de-DE" sz="1800" dirty="0" err="1"/>
              <a:t>Rutter</a:t>
            </a:r>
            <a:r>
              <a:rPr lang="de-DE" sz="1800" dirty="0"/>
              <a:t> 2011</a:t>
            </a:r>
            <a:r>
              <a:rPr lang="de-DE" sz="1800" dirty="0" smtClean="0"/>
              <a:t>)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retraction</a:t>
            </a:r>
            <a:r>
              <a:rPr lang="de-DE" dirty="0" smtClean="0"/>
              <a:t> in /skr/, /</a:t>
            </a:r>
            <a:r>
              <a:rPr lang="de-DE" dirty="0" err="1" smtClean="0"/>
              <a:t>spr</a:t>
            </a:r>
            <a:r>
              <a:rPr lang="de-DE" dirty="0" smtClean="0"/>
              <a:t>/ </a:t>
            </a:r>
          </a:p>
          <a:p>
            <a:pPr lvl="1"/>
            <a:r>
              <a:rPr lang="de-DE" dirty="0" smtClean="0"/>
              <a:t>Supports </a:t>
            </a:r>
            <a:r>
              <a:rPr lang="de-DE" dirty="0" err="1" smtClean="0"/>
              <a:t>origin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sound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in /</a:t>
            </a:r>
            <a:r>
              <a:rPr lang="de-DE" dirty="0" err="1" smtClean="0"/>
              <a:t>str</a:t>
            </a:r>
            <a:r>
              <a:rPr lang="de-DE" dirty="0" smtClean="0"/>
              <a:t>/ </a:t>
            </a:r>
            <a:r>
              <a:rPr lang="de-DE" sz="1900" dirty="0" smtClean="0"/>
              <a:t>e.g. Janda &amp; Joseph (2003)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69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</a:t>
            </a:r>
            <a:r>
              <a:rPr lang="en-AU" dirty="0"/>
              <a:t>sound change actuation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/>
              <a:t>9 </a:t>
            </a:r>
            <a:r>
              <a:rPr lang="de-DE" dirty="0" err="1"/>
              <a:t>speakers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Braidwood</a:t>
            </a:r>
            <a:endParaRPr lang="de-DE" dirty="0"/>
          </a:p>
          <a:p>
            <a:r>
              <a:rPr lang="de-DE" dirty="0"/>
              <a:t>But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appears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...</a:t>
            </a:r>
          </a:p>
          <a:p>
            <a:pPr lvl="1"/>
            <a:endParaRPr lang="en-AU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04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1450" y="142876"/>
            <a:ext cx="49657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Braidwood</a:t>
            </a:r>
            <a:r>
              <a:rPr lang="de-DE" dirty="0" smtClean="0"/>
              <a:t>: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30200" y="1450976"/>
            <a:ext cx="85471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 study (with non-retracting variety)</a:t>
            </a:r>
          </a:p>
          <a:p>
            <a:pPr lvl="1"/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specific </a:t>
            </a:r>
            <a:r>
              <a:rPr lang="en-A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coarticulation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/#</a:t>
            </a:r>
            <a:r>
              <a:rPr lang="en-A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/?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Shadowing </a:t>
            </a:r>
          </a:p>
          <a:p>
            <a:pPr lvl="1"/>
            <a:r>
              <a:rPr lang="en-AU" dirty="0" smtClean="0"/>
              <a:t>Only “non-retractors” should change towards (model talker’s) extreme [</a:t>
            </a:r>
            <a:r>
              <a:rPr lang="en-AU" dirty="0" err="1" smtClean="0"/>
              <a:t>ʃtɹ</a:t>
            </a:r>
            <a:r>
              <a:rPr lang="en-AU" dirty="0" smtClean="0"/>
              <a:t>] pronunciations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</a:t>
            </a:r>
            <a:r>
              <a:rPr lang="en-AU" dirty="0" smtClean="0"/>
              <a:t>erception task</a:t>
            </a:r>
          </a:p>
          <a:p>
            <a:pPr lvl="1"/>
            <a:r>
              <a:rPr lang="en-AU" dirty="0" smtClean="0"/>
              <a:t>Sensitivity to [s] vs. [</a:t>
            </a:r>
            <a:r>
              <a:rPr lang="en-AU" dirty="0" err="1" smtClean="0"/>
              <a:t>ʃ</a:t>
            </a:r>
            <a:r>
              <a:rPr lang="en-AU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688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900" y="381001"/>
            <a:ext cx="9055100" cy="63404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dirty="0"/>
              <a:t>Babel, M. (2010). </a:t>
            </a:r>
            <a:r>
              <a:rPr lang="de-DE" dirty="0" err="1"/>
              <a:t>Dialect</a:t>
            </a:r>
            <a:r>
              <a:rPr lang="de-DE" dirty="0"/>
              <a:t> </a:t>
            </a:r>
            <a:r>
              <a:rPr lang="de-DE" dirty="0" err="1"/>
              <a:t>divergence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convergence</a:t>
            </a:r>
            <a:r>
              <a:rPr lang="de-DE" dirty="0"/>
              <a:t> in New </a:t>
            </a:r>
            <a:r>
              <a:rPr lang="de-DE" dirty="0" err="1"/>
              <a:t>Zealand</a:t>
            </a:r>
            <a:r>
              <a:rPr lang="de-DE" dirty="0"/>
              <a:t> English. Language in Society, 39, 437-456.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Baker, A., </a:t>
            </a:r>
            <a:r>
              <a:rPr lang="de-DE" dirty="0" err="1"/>
              <a:t>Archangeli</a:t>
            </a:r>
            <a:r>
              <a:rPr lang="de-DE" dirty="0"/>
              <a:t>, D., &amp; Mielke, J. (2011). </a:t>
            </a:r>
            <a:r>
              <a:rPr lang="de-DE" dirty="0" err="1"/>
              <a:t>Variability</a:t>
            </a:r>
            <a:r>
              <a:rPr lang="de-DE" dirty="0"/>
              <a:t> in American English s-</a:t>
            </a:r>
            <a:r>
              <a:rPr lang="de-DE" dirty="0" err="1"/>
              <a:t>retraction</a:t>
            </a:r>
            <a:r>
              <a:rPr lang="de-DE" dirty="0"/>
              <a:t> </a:t>
            </a:r>
            <a:r>
              <a:rPr lang="de-DE" dirty="0" err="1"/>
              <a:t>suggests</a:t>
            </a:r>
            <a:r>
              <a:rPr lang="de-DE" dirty="0"/>
              <a:t> a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actuation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. Language Variation </a:t>
            </a:r>
            <a:r>
              <a:rPr lang="de-DE" dirty="0" err="1"/>
              <a:t>and</a:t>
            </a:r>
            <a:r>
              <a:rPr lang="de-DE" dirty="0"/>
              <a:t> Change, 23, 347-374.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Beddor</a:t>
            </a:r>
            <a:r>
              <a:rPr lang="de-DE" dirty="0"/>
              <a:t>, P. S. (2009). A </a:t>
            </a:r>
            <a:r>
              <a:rPr lang="de-DE" dirty="0" err="1"/>
              <a:t>coarticulatory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. Language, 85(4), 407-428.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Cox, F., &amp; </a:t>
            </a:r>
            <a:r>
              <a:rPr lang="de-DE" dirty="0" err="1"/>
              <a:t>Palethorpe</a:t>
            </a:r>
            <a:r>
              <a:rPr lang="de-DE" dirty="0"/>
              <a:t>, S. (2007). </a:t>
            </a:r>
            <a:r>
              <a:rPr lang="de-DE" dirty="0" err="1"/>
              <a:t>Australian</a:t>
            </a:r>
            <a:r>
              <a:rPr lang="de-DE" dirty="0"/>
              <a:t> English. Journal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</a:t>
            </a:r>
            <a:r>
              <a:rPr lang="de-DE" dirty="0" err="1"/>
              <a:t>Phonetic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, 37(3), 341-350.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Garrett, A., &amp; Johnson, K. (2013). </a:t>
            </a:r>
            <a:r>
              <a:rPr lang="de-DE" dirty="0" err="1"/>
              <a:t>Phonetic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in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. In A. </a:t>
            </a:r>
            <a:r>
              <a:rPr lang="de-DE" dirty="0" err="1"/>
              <a:t>Yu</a:t>
            </a:r>
            <a:r>
              <a:rPr lang="de-DE" dirty="0"/>
              <a:t> (Ed.), Origins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: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phonologization</a:t>
            </a:r>
            <a:r>
              <a:rPr lang="de-DE" dirty="0"/>
              <a:t> (pp. 51-97): Oxford University Press.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Janda, R. D., &amp; Joseph, B. D. (2003). </a:t>
            </a:r>
            <a:r>
              <a:rPr lang="de-DE" dirty="0" err="1"/>
              <a:t>Reconsidering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Canons </a:t>
            </a:r>
            <a:r>
              <a:rPr lang="de-DE" dirty="0" err="1"/>
              <a:t>of</a:t>
            </a:r>
            <a:r>
              <a:rPr lang="de-DE" dirty="0"/>
              <a:t> Sound-Change: </a:t>
            </a:r>
            <a:r>
              <a:rPr lang="de-DE" dirty="0" err="1"/>
              <a:t>Towards</a:t>
            </a:r>
            <a:r>
              <a:rPr lang="de-DE" dirty="0"/>
              <a:t> a “Big Bang” </a:t>
            </a:r>
            <a:r>
              <a:rPr lang="de-DE" dirty="0" err="1"/>
              <a:t>Theory</a:t>
            </a:r>
            <a:r>
              <a:rPr lang="de-DE" dirty="0"/>
              <a:t>. In Historical </a:t>
            </a:r>
            <a:r>
              <a:rPr lang="de-DE" dirty="0" err="1"/>
              <a:t>Linguistics</a:t>
            </a:r>
            <a:r>
              <a:rPr lang="de-DE" dirty="0"/>
              <a:t> 2001. Selected Papers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15th International Conference on Historical </a:t>
            </a:r>
            <a:r>
              <a:rPr lang="de-DE" dirty="0" err="1"/>
              <a:t>Linguistics</a:t>
            </a:r>
            <a:r>
              <a:rPr lang="de-DE" dirty="0"/>
              <a:t> (pp. 205-219). Amsterdam: John Benjamins.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Kim, M., Horton, W. S., &amp; </a:t>
            </a:r>
            <a:r>
              <a:rPr lang="de-DE" dirty="0" err="1"/>
              <a:t>Bradlow</a:t>
            </a:r>
            <a:r>
              <a:rPr lang="de-DE" dirty="0"/>
              <a:t>, A. R. (2011). </a:t>
            </a:r>
            <a:r>
              <a:rPr lang="de-DE" dirty="0" err="1"/>
              <a:t>Phonetic</a:t>
            </a:r>
            <a:r>
              <a:rPr lang="de-DE" dirty="0"/>
              <a:t> </a:t>
            </a:r>
            <a:r>
              <a:rPr lang="de-DE" dirty="0" err="1"/>
              <a:t>convergence</a:t>
            </a:r>
            <a:r>
              <a:rPr lang="de-DE" dirty="0"/>
              <a:t> in </a:t>
            </a:r>
            <a:r>
              <a:rPr lang="de-DE" dirty="0" err="1"/>
              <a:t>spontaneous</a:t>
            </a:r>
            <a:r>
              <a:rPr lang="de-DE" dirty="0"/>
              <a:t> </a:t>
            </a:r>
            <a:r>
              <a:rPr lang="de-DE" dirty="0" err="1"/>
              <a:t>conversations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interlocutor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. Laboratory </a:t>
            </a:r>
            <a:r>
              <a:rPr lang="de-DE" dirty="0" err="1"/>
              <a:t>Phonology</a:t>
            </a:r>
            <a:r>
              <a:rPr lang="de-DE" dirty="0"/>
              <a:t>, 2(1), 125-156.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Olmstead</a:t>
            </a:r>
            <a:r>
              <a:rPr lang="de-DE" dirty="0"/>
              <a:t>, A. J., </a:t>
            </a:r>
            <a:r>
              <a:rPr lang="de-DE" dirty="0" err="1"/>
              <a:t>Viswanathan</a:t>
            </a:r>
            <a:r>
              <a:rPr lang="de-DE" dirty="0"/>
              <a:t>, N., </a:t>
            </a:r>
            <a:r>
              <a:rPr lang="de-DE" dirty="0" err="1"/>
              <a:t>Aivar</a:t>
            </a:r>
            <a:r>
              <a:rPr lang="de-DE" dirty="0"/>
              <a:t>, M. P., &amp; Manuel, S. (2013).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native </a:t>
            </a:r>
            <a:r>
              <a:rPr lang="de-DE" dirty="0" err="1"/>
              <a:t>and</a:t>
            </a:r>
            <a:r>
              <a:rPr lang="de-DE" dirty="0"/>
              <a:t> non-native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imitation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English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Spanish</a:t>
            </a:r>
            <a:r>
              <a:rPr lang="de-DE" dirty="0"/>
              <a:t> </a:t>
            </a:r>
            <a:r>
              <a:rPr lang="de-DE" dirty="0" err="1"/>
              <a:t>speakers</a:t>
            </a:r>
            <a:r>
              <a:rPr lang="de-DE" dirty="0"/>
              <a:t>. Frontiers in </a:t>
            </a:r>
            <a:r>
              <a:rPr lang="de-DE" dirty="0" err="1"/>
              <a:t>Psychology</a:t>
            </a:r>
            <a:r>
              <a:rPr lang="de-DE" dirty="0"/>
              <a:t>, 4, 1-7.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Rutter</a:t>
            </a:r>
            <a:r>
              <a:rPr lang="de-DE" dirty="0"/>
              <a:t>, B. (2011). </a:t>
            </a:r>
            <a:r>
              <a:rPr lang="de-DE" dirty="0" err="1"/>
              <a:t>Acoustic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progress</a:t>
            </a:r>
            <a:r>
              <a:rPr lang="de-DE" dirty="0"/>
              <a:t>: The </a:t>
            </a:r>
            <a:r>
              <a:rPr lang="de-DE" dirty="0" err="1"/>
              <a:t>consonant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 /</a:t>
            </a:r>
            <a:r>
              <a:rPr lang="de-DE" dirty="0" err="1"/>
              <a:t>stɹ</a:t>
            </a:r>
            <a:r>
              <a:rPr lang="de-DE" dirty="0"/>
              <a:t>/ in English. Journal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</a:t>
            </a:r>
            <a:r>
              <a:rPr lang="de-DE" dirty="0" err="1"/>
              <a:t>Phonetic</a:t>
            </a:r>
            <a:r>
              <a:rPr lang="de-DE" dirty="0"/>
              <a:t> </a:t>
            </a:r>
            <a:r>
              <a:rPr lang="de-DE" dirty="0" err="1"/>
              <a:t>Association</a:t>
            </a:r>
            <a:r>
              <a:rPr lang="de-DE" dirty="0"/>
              <a:t>, 41, 27 - 40.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Solé</a:t>
            </a:r>
            <a:r>
              <a:rPr lang="de-DE" dirty="0"/>
              <a:t>, M. J. (2010).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syllable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on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: an </a:t>
            </a:r>
            <a:r>
              <a:rPr lang="de-DE" dirty="0" err="1"/>
              <a:t>aerodynamic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final </a:t>
            </a:r>
            <a:r>
              <a:rPr lang="de-DE" dirty="0" err="1"/>
              <a:t>fricative</a:t>
            </a:r>
            <a:r>
              <a:rPr lang="de-DE" dirty="0"/>
              <a:t> </a:t>
            </a:r>
            <a:r>
              <a:rPr lang="de-DE" dirty="0" err="1"/>
              <a:t>weakening</a:t>
            </a:r>
            <a:r>
              <a:rPr lang="de-DE" dirty="0"/>
              <a:t>. Journal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Phonetics</a:t>
            </a:r>
            <a:r>
              <a:rPr lang="de-DE" dirty="0"/>
              <a:t>, 38, 289-305.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Warren, P. (1996). /s/-</a:t>
            </a:r>
            <a:r>
              <a:rPr lang="de-DE" dirty="0" err="1"/>
              <a:t>retraction</a:t>
            </a:r>
            <a:r>
              <a:rPr lang="de-DE" dirty="0"/>
              <a:t>, /t/-</a:t>
            </a:r>
            <a:r>
              <a:rPr lang="de-DE" dirty="0" err="1"/>
              <a:t>deletion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regional </a:t>
            </a:r>
            <a:r>
              <a:rPr lang="de-DE" dirty="0" err="1"/>
              <a:t>variation</a:t>
            </a:r>
            <a:r>
              <a:rPr lang="de-DE" dirty="0"/>
              <a:t> in New </a:t>
            </a:r>
            <a:r>
              <a:rPr lang="de-DE" dirty="0" err="1"/>
              <a:t>Zealand</a:t>
            </a:r>
            <a:r>
              <a:rPr lang="de-DE" dirty="0"/>
              <a:t> English /</a:t>
            </a:r>
            <a:r>
              <a:rPr lang="de-DE" dirty="0" err="1"/>
              <a:t>str</a:t>
            </a:r>
            <a:r>
              <a:rPr lang="de-DE" dirty="0"/>
              <a:t>/ </a:t>
            </a:r>
            <a:r>
              <a:rPr lang="de-DE" dirty="0" err="1"/>
              <a:t>and</a:t>
            </a:r>
            <a:r>
              <a:rPr lang="de-DE" dirty="0"/>
              <a:t> /</a:t>
            </a:r>
            <a:r>
              <a:rPr lang="de-DE" dirty="0" err="1"/>
              <a:t>stj</a:t>
            </a:r>
            <a:r>
              <a:rPr lang="de-DE" dirty="0"/>
              <a:t>/ </a:t>
            </a:r>
            <a:r>
              <a:rPr lang="de-DE" dirty="0" err="1"/>
              <a:t>clusters</a:t>
            </a:r>
            <a:r>
              <a:rPr lang="de-DE" dirty="0"/>
              <a:t>. Paper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11th </a:t>
            </a:r>
            <a:r>
              <a:rPr lang="de-DE" dirty="0" err="1"/>
              <a:t>Australian</a:t>
            </a:r>
            <a:r>
              <a:rPr lang="de-DE" dirty="0"/>
              <a:t> International Conference on Speech Science &amp; Technology.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Weinreich, U., </a:t>
            </a:r>
            <a:r>
              <a:rPr lang="de-DE" dirty="0" err="1"/>
              <a:t>Labov</a:t>
            </a:r>
            <a:r>
              <a:rPr lang="de-DE" dirty="0"/>
              <a:t>, W., &amp; Herzog, M. (1968). </a:t>
            </a: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foundations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. In W. Lehmann &amp; Y. </a:t>
            </a:r>
            <a:r>
              <a:rPr lang="de-DE" dirty="0" err="1"/>
              <a:t>Malkiel</a:t>
            </a:r>
            <a:r>
              <a:rPr lang="de-DE" dirty="0"/>
              <a:t> (Eds.), </a:t>
            </a:r>
            <a:r>
              <a:rPr lang="de-DE" dirty="0" err="1"/>
              <a:t>Directions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historical</a:t>
            </a:r>
            <a:r>
              <a:rPr lang="de-DE" dirty="0"/>
              <a:t> </a:t>
            </a:r>
            <a:r>
              <a:rPr lang="de-DE" dirty="0" err="1"/>
              <a:t>linguistics</a:t>
            </a:r>
            <a:r>
              <a:rPr lang="de-DE" dirty="0"/>
              <a:t> (pp. 95-198). Austin: University </a:t>
            </a:r>
            <a:r>
              <a:rPr lang="de-DE" dirty="0" err="1"/>
              <a:t>of</a:t>
            </a:r>
            <a:r>
              <a:rPr lang="de-DE" dirty="0"/>
              <a:t> Texas Press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02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 Braid_bwplot_onsettype_centrehal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r="931"/>
          <a:stretch>
            <a:fillRect/>
          </a:stretch>
        </p:blipFill>
        <p:spPr>
          <a:xfrm>
            <a:off x="127000" y="165100"/>
            <a:ext cx="9213918" cy="50673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44</a:t>
            </a:fld>
            <a:endParaRPr lang="de-DE"/>
          </a:p>
        </p:txBody>
      </p:sp>
      <p:pic>
        <p:nvPicPr>
          <p:cNvPr id="7" name="Bild 6" descr="Screen shot 2014-09-20 at 2.4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1" y="2319446"/>
            <a:ext cx="4356099" cy="413215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19700" y="534432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Averaged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25-75% time </a:t>
            </a:r>
            <a:r>
              <a:rPr lang="de-DE" dirty="0" err="1" smtClean="0"/>
              <a:t>points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86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braidwood_trajectory_100_vp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5260" r="6199" b="254"/>
          <a:stretch/>
        </p:blipFill>
        <p:spPr>
          <a:xfrm>
            <a:off x="0" y="834382"/>
            <a:ext cx="9195273" cy="552196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45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4300" y="0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Braidwood</a:t>
            </a:r>
            <a:r>
              <a:rPr lang="de-DE" dirty="0" smtClean="0"/>
              <a:t> /100% </a:t>
            </a:r>
            <a:r>
              <a:rPr lang="de-DE" dirty="0" err="1" smtClean="0"/>
              <a:t>track</a:t>
            </a:r>
            <a:r>
              <a:rPr lang="de-DE" dirty="0" smtClean="0"/>
              <a:t>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35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46781"/>
            <a:ext cx="8229600" cy="4843596"/>
          </a:xfrm>
        </p:spPr>
        <p:txBody>
          <a:bodyPr>
            <a:normAutofit/>
          </a:bodyPr>
          <a:lstStyle/>
          <a:p>
            <a:pPr marL="514350" indent="-457200"/>
            <a:r>
              <a:rPr lang="en-AU" dirty="0" smtClean="0"/>
              <a:t>Slight phonetic differences and imitation</a:t>
            </a:r>
          </a:p>
          <a:p>
            <a:pPr marL="914400" lvl="1" indent="-457200"/>
            <a:r>
              <a:rPr lang="en-AU" sz="2000" dirty="0" smtClean="0"/>
              <a:t>Perceptual salience vs. acoustic differences; awareness hinders accommodation (</a:t>
            </a:r>
            <a:r>
              <a:rPr lang="en-AU" sz="2000" dirty="0"/>
              <a:t>Babel 2010</a:t>
            </a:r>
            <a:r>
              <a:rPr lang="en-AU" sz="2000" dirty="0" smtClean="0"/>
              <a:t>)</a:t>
            </a:r>
          </a:p>
          <a:p>
            <a:pPr marL="914400" lvl="1" indent="-457200"/>
            <a:r>
              <a:rPr lang="en-AU" dirty="0" smtClean="0"/>
              <a:t>In </a:t>
            </a:r>
            <a:r>
              <a:rPr lang="en-AU" dirty="0"/>
              <a:t>spontaneous </a:t>
            </a:r>
            <a:r>
              <a:rPr lang="en-AU" dirty="0" smtClean="0"/>
              <a:t>conversations, more convergence between speaker pairs who share the same dialect </a:t>
            </a:r>
            <a:r>
              <a:rPr lang="en-AU" sz="2000" dirty="0" smtClean="0"/>
              <a:t>(Kim et al. 2011) </a:t>
            </a:r>
          </a:p>
          <a:p>
            <a:pPr marL="914400" lvl="1" indent="-457200"/>
            <a:r>
              <a:rPr lang="en-AU" dirty="0" smtClean="0"/>
              <a:t>Spanish and English </a:t>
            </a:r>
            <a:r>
              <a:rPr lang="en-AU" dirty="0"/>
              <a:t>listeners </a:t>
            </a:r>
            <a:r>
              <a:rPr lang="en-AU" dirty="0" smtClean="0"/>
              <a:t>shadowed [</a:t>
            </a:r>
            <a:r>
              <a:rPr lang="en-AU" dirty="0" err="1"/>
              <a:t>ba</a:t>
            </a:r>
            <a:r>
              <a:rPr lang="en-AU" dirty="0"/>
              <a:t>]–[pa] </a:t>
            </a:r>
            <a:r>
              <a:rPr lang="en-AU" dirty="0" smtClean="0"/>
              <a:t>continuum. Less convergence outside native pronunciation range </a:t>
            </a:r>
            <a:r>
              <a:rPr lang="en-AU" sz="2000" dirty="0" smtClean="0"/>
              <a:t>(Olmstead et al. 2013)</a:t>
            </a:r>
            <a:endParaRPr lang="en-AU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9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5</a:t>
            </a:fld>
            <a:endParaRPr lang="de-DE"/>
          </a:p>
        </p:txBody>
      </p:sp>
      <p:pic>
        <p:nvPicPr>
          <p:cNvPr id="5" name="Bild 4" descr="Screen shot 2014-09-21 at 3.0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89"/>
            <a:ext cx="9144000" cy="61476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7700" y="27490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Say sack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49300" y="614766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Say </a:t>
            </a:r>
            <a:r>
              <a:rPr lang="de-DE" dirty="0" err="1" smtClean="0"/>
              <a:t>shrank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34000" y="6126163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Say </a:t>
            </a:r>
            <a:r>
              <a:rPr lang="de-DE" dirty="0" err="1" smtClean="0"/>
              <a:t>strap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34000" y="276756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Say </a:t>
            </a:r>
            <a:r>
              <a:rPr lang="de-DE" dirty="0" err="1" smtClean="0"/>
              <a:t>shack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971800" y="639830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Rutter</a:t>
            </a:r>
            <a:r>
              <a:rPr lang="de-DE" dirty="0"/>
              <a:t> 2011:35)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64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/s/-</a:t>
            </a:r>
            <a:r>
              <a:rPr lang="de-DE" dirty="0" err="1" smtClean="0"/>
              <a:t>retraction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Coarticulatory</a:t>
            </a:r>
            <a:r>
              <a:rPr lang="en-AU" dirty="0" smtClean="0"/>
              <a:t> anticipation of /r/ in /</a:t>
            </a:r>
            <a:r>
              <a:rPr lang="en-AU" dirty="0" err="1" smtClean="0"/>
              <a:t>str</a:t>
            </a:r>
            <a:r>
              <a:rPr lang="en-AU" dirty="0" smtClean="0"/>
              <a:t>/</a:t>
            </a:r>
            <a:r>
              <a:rPr lang="en-AU" sz="1800" dirty="0" smtClean="0"/>
              <a:t>(e.g. Baker et al. 2011)</a:t>
            </a:r>
          </a:p>
          <a:p>
            <a:pPr lvl="1"/>
            <a:r>
              <a:rPr lang="en-AU" dirty="0" smtClean="0"/>
              <a:t>Word-initial /</a:t>
            </a:r>
            <a:r>
              <a:rPr lang="en-AU" dirty="0" err="1" smtClean="0"/>
              <a:t>str</a:t>
            </a:r>
            <a:r>
              <a:rPr lang="en-AU" dirty="0" smtClean="0"/>
              <a:t>/ first affected </a:t>
            </a:r>
            <a:r>
              <a:rPr lang="en-AU" sz="1800" dirty="0" smtClean="0"/>
              <a:t>(</a:t>
            </a:r>
            <a:r>
              <a:rPr lang="en-AU" sz="1800" dirty="0" err="1" smtClean="0"/>
              <a:t>Rutter</a:t>
            </a:r>
            <a:r>
              <a:rPr lang="en-AU" sz="1800" dirty="0" smtClean="0"/>
              <a:t> 2011)</a:t>
            </a:r>
          </a:p>
          <a:p>
            <a:r>
              <a:rPr lang="en-AU" dirty="0" smtClean="0"/>
              <a:t>Spreading to other contexts in American English </a:t>
            </a:r>
            <a:r>
              <a:rPr lang="en-AU" sz="1800" dirty="0" smtClean="0"/>
              <a:t>(</a:t>
            </a:r>
            <a:r>
              <a:rPr lang="en-AU" sz="1800" dirty="0" err="1" smtClean="0"/>
              <a:t>Janda</a:t>
            </a:r>
            <a:r>
              <a:rPr lang="en-AU" sz="1800" dirty="0" smtClean="0"/>
              <a:t> &amp; Joseph 2003)</a:t>
            </a:r>
          </a:p>
          <a:p>
            <a:pPr lvl="1"/>
            <a:r>
              <a:rPr lang="en-AU" i="1" u="sng" dirty="0" smtClean="0"/>
              <a:t>sc</a:t>
            </a:r>
            <a:r>
              <a:rPr lang="en-AU" i="1" dirty="0" smtClean="0"/>
              <a:t>reen, </a:t>
            </a:r>
            <a:r>
              <a:rPr lang="en-AU" i="1" u="sng" dirty="0" smtClean="0"/>
              <a:t>spr</a:t>
            </a:r>
            <a:r>
              <a:rPr lang="en-AU" i="1" dirty="0" smtClean="0"/>
              <a:t>inkler</a:t>
            </a:r>
          </a:p>
          <a:p>
            <a:pPr lvl="1"/>
            <a:r>
              <a:rPr lang="en-AU" i="1" dirty="0" smtClean="0"/>
              <a:t>di</a:t>
            </a:r>
            <a:r>
              <a:rPr lang="en-AU" i="1" u="sng" dirty="0" smtClean="0"/>
              <a:t>sr</a:t>
            </a:r>
            <a:r>
              <a:rPr lang="en-AU" i="1" dirty="0" smtClean="0"/>
              <a:t>espect</a:t>
            </a:r>
            <a:endParaRPr lang="en-AU" dirty="0"/>
          </a:p>
          <a:p>
            <a:pPr lvl="1"/>
            <a:r>
              <a:rPr lang="en-AU" dirty="0" smtClean="0"/>
              <a:t>s</a:t>
            </a:r>
            <a:r>
              <a:rPr lang="en-AU" i="1" dirty="0" smtClean="0"/>
              <a:t>till, </a:t>
            </a:r>
            <a:r>
              <a:rPr lang="en-AU" dirty="0"/>
              <a:t>s</a:t>
            </a:r>
            <a:r>
              <a:rPr lang="en-AU" i="1" dirty="0" smtClean="0"/>
              <a:t>chool, </a:t>
            </a:r>
            <a:r>
              <a:rPr lang="en-AU" dirty="0" smtClean="0"/>
              <a:t>s</a:t>
            </a:r>
            <a:r>
              <a:rPr lang="en-AU" i="1" dirty="0" smtClean="0"/>
              <a:t>mall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29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11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Coarticulatory</a:t>
            </a:r>
            <a:r>
              <a:rPr lang="en-AU" dirty="0" smtClean="0"/>
              <a:t> bias towards [</a:t>
            </a:r>
            <a:r>
              <a:rPr lang="en-AU" dirty="0" err="1" smtClean="0"/>
              <a:t>ʃ</a:t>
            </a:r>
            <a:r>
              <a:rPr lang="en-AU" dirty="0" smtClean="0"/>
              <a:t>]</a:t>
            </a:r>
          </a:p>
          <a:p>
            <a:pPr marL="914400" lvl="1" indent="-514350"/>
            <a:r>
              <a:rPr lang="en-AU" dirty="0"/>
              <a:t>Even speakers judged to produce [</a:t>
            </a:r>
            <a:r>
              <a:rPr lang="en-AU" dirty="0" err="1"/>
              <a:t>str</a:t>
            </a:r>
            <a:r>
              <a:rPr lang="en-AU" dirty="0"/>
              <a:t>] have lower </a:t>
            </a:r>
            <a:r>
              <a:rPr lang="en-AU" dirty="0" err="1"/>
              <a:t>CoG</a:t>
            </a:r>
            <a:r>
              <a:rPr lang="en-AU" dirty="0"/>
              <a:t> in </a:t>
            </a:r>
            <a:r>
              <a:rPr lang="en-AU" i="1" dirty="0"/>
              <a:t>street </a:t>
            </a:r>
            <a:r>
              <a:rPr lang="en-AU" dirty="0"/>
              <a:t>than </a:t>
            </a:r>
            <a:r>
              <a:rPr lang="en-AU" i="1" dirty="0" smtClean="0"/>
              <a:t>seat</a:t>
            </a:r>
            <a:endParaRPr lang="en-AU" i="1" dirty="0"/>
          </a:p>
        </p:txBody>
      </p:sp>
      <p:pic>
        <p:nvPicPr>
          <p:cNvPr id="7" name="Bild 6" descr="Screen shot 2014-09-18 at 1.1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6413" r="48314" b="22023"/>
          <a:stretch/>
        </p:blipFill>
        <p:spPr>
          <a:xfrm>
            <a:off x="2605347" y="2768139"/>
            <a:ext cx="3333973" cy="33580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09447" y="5797936"/>
            <a:ext cx="2415573" cy="35362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7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30200" y="243108"/>
            <a:ext cx="8166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dirty="0" smtClean="0"/>
              <a:t>Baker et al. (2011</a:t>
            </a:r>
            <a:r>
              <a:rPr lang="de-DE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203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645"/>
            <a:ext cx="8229600" cy="4843596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AU" dirty="0"/>
              <a:t>Individuals </a:t>
            </a:r>
            <a:r>
              <a:rPr lang="en-AU" dirty="0" smtClean="0"/>
              <a:t>differ as to the extent of this bias</a:t>
            </a:r>
            <a:endParaRPr lang="en-AU" dirty="0"/>
          </a:p>
        </p:txBody>
      </p:sp>
      <p:pic>
        <p:nvPicPr>
          <p:cNvPr id="4" name="Bild 3" descr="Screen shot 2014-09-18 at 1.26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6764" r="78894" b="6981"/>
          <a:stretch/>
        </p:blipFill>
        <p:spPr>
          <a:xfrm>
            <a:off x="1976001" y="2278737"/>
            <a:ext cx="1033468" cy="4470307"/>
          </a:xfrm>
          <a:prstGeom prst="rect">
            <a:avLst/>
          </a:prstGeom>
        </p:spPr>
      </p:pic>
      <p:pic>
        <p:nvPicPr>
          <p:cNvPr id="9" name="Bild 8" descr="Screen shot 2014-09-18 at 1.26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2" t="6764" r="8357" b="6981"/>
          <a:stretch/>
        </p:blipFill>
        <p:spPr>
          <a:xfrm>
            <a:off x="3009469" y="2191572"/>
            <a:ext cx="3735421" cy="4470307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>
            <a:off x="3843714" y="3255512"/>
            <a:ext cx="1" cy="2167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645454" y="3070846"/>
            <a:ext cx="83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/s/</a:t>
            </a:r>
            <a:endParaRPr lang="de-DE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645454" y="4270480"/>
            <a:ext cx="83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07980" y="5572684"/>
            <a:ext cx="49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/</a:t>
            </a:r>
            <a:r>
              <a:rPr lang="de-DE" sz="2400" dirty="0" err="1" smtClean="0"/>
              <a:t>ʃ</a:t>
            </a:r>
            <a:r>
              <a:rPr lang="de-DE" sz="2400" dirty="0" smtClean="0"/>
              <a:t>/</a:t>
            </a:r>
            <a:endParaRPr lang="de-DE" sz="2400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5431214" y="3099584"/>
            <a:ext cx="2" cy="2536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126416" y="2524761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(b)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615114" y="275559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(a)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8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54416" y="973435"/>
            <a:ext cx="4982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/>
            <a:r>
              <a:rPr lang="en-AU" dirty="0" smtClean="0"/>
              <a:t>[</a:t>
            </a:r>
            <a:r>
              <a:rPr lang="en-AU" dirty="0" err="1"/>
              <a:t>ʃtɹ</a:t>
            </a:r>
            <a:r>
              <a:rPr lang="en-AU" dirty="0"/>
              <a:t>] more likely to be </a:t>
            </a:r>
            <a:r>
              <a:rPr lang="en-AU" dirty="0" err="1"/>
              <a:t>phonologized</a:t>
            </a:r>
            <a:r>
              <a:rPr lang="en-AU" dirty="0"/>
              <a:t> (</a:t>
            </a:r>
            <a:r>
              <a:rPr lang="en-AU" dirty="0" smtClean="0"/>
              <a:t>than other </a:t>
            </a:r>
            <a:r>
              <a:rPr lang="en-AU" dirty="0" err="1"/>
              <a:t>coarticulation</a:t>
            </a:r>
            <a:r>
              <a:rPr lang="en-AU" dirty="0"/>
              <a:t> </a:t>
            </a:r>
            <a:r>
              <a:rPr lang="en-AU" dirty="0" smtClean="0"/>
              <a:t>patterns) because it is speaker-specific. Why?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10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7" grpId="0"/>
      <p:bldP spid="27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5251"/>
            <a:ext cx="8229600" cy="484359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rgbClr val="4F81BD"/>
                </a:solidFill>
              </a:rPr>
              <a:t>Speaker (a): </a:t>
            </a:r>
            <a:r>
              <a:rPr lang="en-AU" dirty="0" smtClean="0"/>
              <a:t>/</a:t>
            </a:r>
            <a:r>
              <a:rPr lang="en-AU" dirty="0" err="1" smtClean="0"/>
              <a:t>str</a:t>
            </a:r>
            <a:r>
              <a:rPr lang="en-AU" dirty="0" smtClean="0"/>
              <a:t>/ with extreme phonetically-motivated </a:t>
            </a:r>
            <a:r>
              <a:rPr lang="en-AU" dirty="0" err="1" smtClean="0"/>
              <a:t>coarticulation</a:t>
            </a:r>
            <a:endParaRPr lang="en-AU" dirty="0" smtClean="0"/>
          </a:p>
          <a:p>
            <a:pPr marL="0" lvl="1" indent="0">
              <a:buNone/>
            </a:pPr>
            <a:r>
              <a:rPr lang="en-AU" sz="3200" dirty="0" smtClean="0">
                <a:solidFill>
                  <a:srgbClr val="4F81BD"/>
                </a:solidFill>
              </a:rPr>
              <a:t>Listener (b): </a:t>
            </a:r>
            <a:r>
              <a:rPr lang="en-AU" sz="3200" dirty="0" smtClean="0"/>
              <a:t>interprets as [</a:t>
            </a:r>
            <a:r>
              <a:rPr lang="en-AU" sz="3200" dirty="0" err="1" smtClean="0"/>
              <a:t>ʃtɹ</a:t>
            </a:r>
            <a:r>
              <a:rPr lang="en-AU" sz="3200" dirty="0" smtClean="0"/>
              <a:t>] </a:t>
            </a:r>
            <a:r>
              <a:rPr lang="en-AU" sz="2400" dirty="0" smtClean="0"/>
              <a:t>(&amp; may adopt this pronunciation)</a:t>
            </a:r>
            <a:endParaRPr lang="en-AU" sz="2400" dirty="0"/>
          </a:p>
        </p:txBody>
      </p:sp>
      <p:pic>
        <p:nvPicPr>
          <p:cNvPr id="4" name="Bild 3" descr="Screen shot 2014-09-18 at 1.26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6764" r="78894" b="6981"/>
          <a:stretch/>
        </p:blipFill>
        <p:spPr>
          <a:xfrm>
            <a:off x="3075056" y="3143970"/>
            <a:ext cx="830902" cy="3594096"/>
          </a:xfrm>
          <a:prstGeom prst="rect">
            <a:avLst/>
          </a:prstGeom>
        </p:spPr>
      </p:pic>
      <p:pic>
        <p:nvPicPr>
          <p:cNvPr id="9" name="Bild 8" descr="Screen shot 2014-09-18 at 1.26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2" t="6764" r="8357" b="6981"/>
          <a:stretch/>
        </p:blipFill>
        <p:spPr>
          <a:xfrm>
            <a:off x="3676979" y="3147430"/>
            <a:ext cx="3003256" cy="35941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26849" y="458441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(a)</a:t>
            </a:r>
            <a:r>
              <a:rPr lang="en-A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33349" y="3885914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(b)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3D6D-7F08-2C4D-885D-E56AA77440DE}" type="slidenum">
              <a:rPr lang="de-DE" smtClean="0"/>
              <a:t>9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Sound change actuation…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59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13" grpId="0"/>
      <p:bldP spid="8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2479</Words>
  <Application>Microsoft Macintosh PowerPoint</Application>
  <PresentationFormat>Bildschirmpräsentation (4:3)</PresentationFormat>
  <Paragraphs>316</Paragraphs>
  <Slides>46</Slides>
  <Notes>20</Notes>
  <HiddenSlides>0</HiddenSlides>
  <MMClips>7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Office-Design</vt:lpstr>
      <vt:lpstr>Sound change actuation  /s/-retraction in Australian English</vt:lpstr>
      <vt:lpstr>PowerPoint-Präsentation</vt:lpstr>
      <vt:lpstr>PowerPoint-Präsentation</vt:lpstr>
      <vt:lpstr>/s/-retraction</vt:lpstr>
      <vt:lpstr>PowerPoint-Präsentation</vt:lpstr>
      <vt:lpstr>/s/-retraction</vt:lpstr>
      <vt:lpstr>PowerPoint-Präsentation</vt:lpstr>
      <vt:lpstr>PowerPoint-Präsentation</vt:lpstr>
      <vt:lpstr>Sound change actuation…</vt:lpstr>
      <vt:lpstr>PowerPoint-Präsentation</vt:lpstr>
      <vt:lpstr>PowerPoint-Präsentation</vt:lpstr>
      <vt:lpstr>Baker et al. (2011)</vt:lpstr>
      <vt:lpstr>PowerPoint-Präsentation</vt:lpstr>
      <vt:lpstr>PowerPoint-Präsentation</vt:lpstr>
      <vt:lpstr>Testing Baker et al.‘s (2011) model</vt:lpstr>
      <vt:lpstr>Predictions</vt:lpstr>
      <vt:lpstr>PowerPoint-Präsentation</vt:lpstr>
      <vt:lpstr>Australian English: two corpora</vt:lpstr>
      <vt:lpstr>ANDOSL</vt:lpstr>
      <vt:lpstr>ANDOSL: mean M1</vt:lpstr>
      <vt:lpstr>ANDOSL: Mean M1 over first 50%</vt:lpstr>
      <vt:lpstr>ANDOSL</vt:lpstr>
      <vt:lpstr>PowerPoint-Präsentation</vt:lpstr>
      <vt:lpstr>Braidwood experiments</vt:lpstr>
      <vt:lpstr>Production study</vt:lpstr>
      <vt:lpstr>Production study</vt:lpstr>
      <vt:lpstr>Production study</vt:lpstr>
      <vt:lpstr>BRAIDWOOD: mean M1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Word-medial /str/: Australia</vt:lpstr>
      <vt:lpstr>Summary: /s/-retraction</vt:lpstr>
      <vt:lpstr>Summary: sound change actuation </vt:lpstr>
      <vt:lpstr>Braidwood: next steps</vt:lpstr>
      <vt:lpstr>PowerPoint-Präsentation</vt:lpstr>
      <vt:lpstr>PowerPoint-Präsentation</vt:lpstr>
      <vt:lpstr>Braidwood /100% track/</vt:lpstr>
      <vt:lpstr>PowerPoint-Präsentation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change actuation: a case study on /str-/ in Australian English</dc:title>
  <dc:creator>Mary Stevens</dc:creator>
  <cp:lastModifiedBy>Mary Stevens</cp:lastModifiedBy>
  <cp:revision>139</cp:revision>
  <dcterms:created xsi:type="dcterms:W3CDTF">2014-09-10T07:58:34Z</dcterms:created>
  <dcterms:modified xsi:type="dcterms:W3CDTF">2014-09-23T13:43:48Z</dcterms:modified>
</cp:coreProperties>
</file>