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0" r:id="rId14"/>
    <p:sldId id="272" r:id="rId15"/>
    <p:sldId id="269" r:id="rId16"/>
    <p:sldId id="256" r:id="rId17"/>
    <p:sldId id="271" r:id="rId18"/>
    <p:sldId id="273" r:id="rId19"/>
    <p:sldId id="278" r:id="rId20"/>
    <p:sldId id="275" r:id="rId21"/>
    <p:sldId id="398" r:id="rId22"/>
    <p:sldId id="399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/>
    <p:restoredTop sz="96291"/>
  </p:normalViewPr>
  <p:slideViewPr>
    <p:cSldViewPr snapToGrid="0" snapToObjects="1">
      <p:cViewPr varScale="1">
        <p:scale>
          <a:sx n="99" d="100"/>
          <a:sy n="99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1B18-7C83-7649-8B48-6C8B541AB3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3D65-97A6-1F44-9C48-28FF468F5F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EB9A-3FD1-EE42-BA53-42B803BA7D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5B94-FDAA-8445-A04C-0D54AA3E7B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FF3F-48F5-4E43-8B5A-2604EA0947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EE54-E02C-A94A-9D43-AE4F76244E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5B57-969E-4543-834C-5A9EEB62B9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067-0F82-ED4F-B8F5-751B7BB636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0EBC-2E81-354A-96FD-6AD3078403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E35D-3A7E-1B40-98E0-09776A0FE8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B095-2BC1-4E45-B46E-5E731EF564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2B4D2D-4AC2-3644-80DC-9224F1669E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ibpc.mpg.de/17181832/pr_2002?c=10164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D3AD835-2B72-BA4D-936E-79E5609411C6}"/>
              </a:ext>
            </a:extLst>
          </p:cNvPr>
          <p:cNvSpPr>
            <a:spLocks/>
          </p:cNvSpPr>
          <p:nvPr/>
        </p:nvSpPr>
        <p:spPr bwMode="auto">
          <a:xfrm>
            <a:off x="736823" y="882749"/>
            <a:ext cx="7670354" cy="39390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Vokalnasaliserung</a:t>
            </a:r>
            <a:r>
              <a:rPr lang="en-US" dirty="0">
                <a:latin typeface="Calibri"/>
                <a:cs typeface="Calibri"/>
              </a:rPr>
              <a:t> und </a:t>
            </a:r>
            <a:r>
              <a:rPr lang="en-US" dirty="0" err="1">
                <a:latin typeface="Calibri"/>
                <a:cs typeface="Calibri"/>
              </a:rPr>
              <a:t>Lautwandel</a:t>
            </a:r>
            <a:r>
              <a:rPr lang="en-US" dirty="0">
                <a:latin typeface="Calibri"/>
                <a:cs typeface="Calibri"/>
              </a:rPr>
              <a:t>: Eine </a:t>
            </a:r>
            <a:r>
              <a:rPr lang="en-US" dirty="0" err="1">
                <a:latin typeface="Calibri"/>
                <a:cs typeface="Calibri"/>
              </a:rPr>
              <a:t>Untersuchung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Echtzeitresonanztomographie</a:t>
            </a:r>
            <a:r>
              <a:rPr lang="en-US" dirty="0">
                <a:latin typeface="Calibri"/>
                <a:cs typeface="Calibri"/>
              </a:rPr>
              <a:t> (rt-MRI, </a:t>
            </a:r>
            <a:r>
              <a:rPr lang="en-US" dirty="0" err="1">
                <a:latin typeface="Calibri"/>
                <a:cs typeface="Calibri"/>
              </a:rPr>
              <a:t>Echtzeit</a:t>
            </a:r>
            <a:r>
              <a:rPr lang="en-US" dirty="0">
                <a:latin typeface="Calibri"/>
                <a:cs typeface="Calibri"/>
              </a:rPr>
              <a:t>-MRT)</a:t>
            </a:r>
            <a:r>
              <a:rPr lang="en-US" baseline="30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Calibri"/>
              </a:rPr>
              <a:t>Carignan, C.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Coretta, S.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Frahm, J.,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 Harrington, J.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Hoole</a:t>
            </a:r>
            <a:r>
              <a:rPr lang="en-US" dirty="0">
                <a:cs typeface="Calibri"/>
              </a:rPr>
              <a:t>, P.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Joseph, A.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Kunay</a:t>
            </a:r>
            <a:r>
              <a:rPr lang="en-US" dirty="0">
                <a:cs typeface="Calibri"/>
              </a:rPr>
              <a:t>, E.</a:t>
            </a:r>
            <a:r>
              <a:rPr lang="en-US" baseline="30000" dirty="0">
                <a:cs typeface="Calibri"/>
              </a:rPr>
              <a:t>2,3</a:t>
            </a:r>
            <a:r>
              <a:rPr lang="en-US" dirty="0">
                <a:cs typeface="Calibri"/>
              </a:rPr>
              <a:t>, und </a:t>
            </a:r>
            <a:r>
              <a:rPr lang="en-US" dirty="0" err="1">
                <a:cs typeface="Calibri"/>
              </a:rPr>
              <a:t>Voit</a:t>
            </a:r>
            <a:r>
              <a:rPr lang="en-US" dirty="0">
                <a:cs typeface="Calibri"/>
              </a:rPr>
              <a:t>, D.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. (</a:t>
            </a:r>
            <a:r>
              <a:rPr lang="en-US" dirty="0" err="1">
                <a:cs typeface="Calibri"/>
              </a:rPr>
              <a:t>eingereicht</a:t>
            </a:r>
            <a:r>
              <a:rPr lang="en-US" dirty="0">
                <a:cs typeface="Calibri"/>
              </a:rPr>
              <a:t>, </a:t>
            </a:r>
            <a:r>
              <a:rPr lang="en-US" i="1" dirty="0">
                <a:cs typeface="Calibri"/>
              </a:rPr>
              <a:t>Language</a:t>
            </a:r>
            <a:r>
              <a:rPr lang="en-US" dirty="0">
                <a:cs typeface="Calibri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UCL, London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IPS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>
                <a:cs typeface="Calibri"/>
              </a:rPr>
              <a:t>Max Planck Institute for Biophysical Chemistry, Göttingen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8F376-9CF4-D94C-8DDF-BEAD8479324B}"/>
              </a:ext>
            </a:extLst>
          </p:cNvPr>
          <p:cNvSpPr txBox="1"/>
          <p:nvPr/>
        </p:nvSpPr>
        <p:spPr>
          <a:xfrm>
            <a:off x="2356834" y="5744418"/>
            <a:ext cx="2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1. carignan2020.pdf</a:t>
            </a:r>
          </a:p>
        </p:txBody>
      </p:sp>
    </p:spTree>
    <p:extLst>
      <p:ext uri="{BB962C8B-B14F-4D97-AF65-F5344CB8AC3E}">
        <p14:creationId xmlns:p14="http://schemas.microsoft.com/office/powerpoint/2010/main" val="18627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CD0135-01DE-D341-90B1-6F77510F6193}"/>
              </a:ext>
            </a:extLst>
          </p:cNvPr>
          <p:cNvSpPr txBox="1"/>
          <p:nvPr/>
        </p:nvSpPr>
        <p:spPr>
          <a:xfrm>
            <a:off x="400363" y="650414"/>
            <a:ext cx="834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Was genau ändert sich artikulatorisch wenn sich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NC̥ abstoßen?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86425-E2C0-F446-A1C6-E340077D0BB3}"/>
              </a:ext>
            </a:extLst>
          </p:cNvPr>
          <p:cNvSpPr txBox="1"/>
          <p:nvPr/>
        </p:nvSpPr>
        <p:spPr>
          <a:xfrm>
            <a:off x="781396" y="1704109"/>
            <a:ext cx="698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+mn-lt"/>
              </a:rPr>
              <a:t>Beddor</a:t>
            </a:r>
            <a:r>
              <a:rPr lang="de-DE" dirty="0">
                <a:latin typeface="+mn-lt"/>
              </a:rPr>
              <a:t> (2009): </a:t>
            </a:r>
            <a:r>
              <a:rPr lang="de-DE" b="1" dirty="0">
                <a:latin typeface="+mn-lt"/>
              </a:rPr>
              <a:t>frühere Synchronisierung </a:t>
            </a:r>
            <a:r>
              <a:rPr lang="de-DE" dirty="0">
                <a:latin typeface="+mn-lt"/>
              </a:rPr>
              <a:t>von N in VNC̥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AF55-3233-9144-B827-882413577B99}"/>
              </a:ext>
            </a:extLst>
          </p:cNvPr>
          <p:cNvSpPr txBox="1"/>
          <p:nvPr/>
        </p:nvSpPr>
        <p:spPr>
          <a:xfrm>
            <a:off x="839585" y="2543695"/>
            <a:ext cx="778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Zwei andere Möglichkeiten: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5341C-A32D-AC46-921D-186FE4736068}"/>
              </a:ext>
            </a:extLst>
          </p:cNvPr>
          <p:cNvSpPr txBox="1"/>
          <p:nvPr/>
        </p:nvSpPr>
        <p:spPr>
          <a:xfrm>
            <a:off x="1354975" y="3217025"/>
            <a:ext cx="646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r>
              <a:rPr lang="de-DE" dirty="0">
                <a:latin typeface="+mn-lt"/>
              </a:rPr>
              <a:t>: nur die </a:t>
            </a:r>
            <a:r>
              <a:rPr lang="de-DE" dirty="0" err="1">
                <a:latin typeface="+mn-lt"/>
              </a:rPr>
              <a:t>V</a:t>
            </a:r>
            <a:r>
              <a:rPr lang="de-DE" b="1" dirty="0" err="1">
                <a:latin typeface="+mn-lt"/>
              </a:rPr>
              <a:t>elumsschließungsgeste</a:t>
            </a:r>
            <a:r>
              <a:rPr lang="de-DE" dirty="0">
                <a:latin typeface="+mn-lt"/>
              </a:rPr>
              <a:t> in VNC̥ wird früher synchronisiert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43AF3-FF65-4B4B-8586-72E955120288}"/>
              </a:ext>
            </a:extLst>
          </p:cNvPr>
          <p:cNvSpPr txBox="1"/>
          <p:nvPr/>
        </p:nvSpPr>
        <p:spPr>
          <a:xfrm>
            <a:off x="1354975" y="4259687"/>
            <a:ext cx="646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r>
              <a:rPr lang="de-DE" dirty="0">
                <a:latin typeface="+mn-lt"/>
              </a:rPr>
              <a:t>: die gesamte </a:t>
            </a:r>
            <a:r>
              <a:rPr lang="de-DE" dirty="0" err="1">
                <a:latin typeface="+mn-lt"/>
              </a:rPr>
              <a:t>Velumsgeste</a:t>
            </a:r>
            <a:r>
              <a:rPr lang="de-DE" dirty="0">
                <a:latin typeface="+mn-lt"/>
              </a:rPr>
              <a:t>  in VNC̥ wird </a:t>
            </a:r>
            <a:r>
              <a:rPr lang="de-DE" b="1" dirty="0">
                <a:latin typeface="+mn-lt"/>
              </a:rPr>
              <a:t>verkleinert</a:t>
            </a:r>
            <a:r>
              <a:rPr lang="de-DE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9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82DBA0-1F11-9345-94A7-FF429666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" t="11783" r="52455" b="54582"/>
          <a:stretch/>
        </p:blipFill>
        <p:spPr>
          <a:xfrm>
            <a:off x="290178" y="2276148"/>
            <a:ext cx="4006734" cy="128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05F86-F8B6-4C46-8DBB-75EE9E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27" t="12117" r="3000" b="54583"/>
          <a:stretch/>
        </p:blipFill>
        <p:spPr>
          <a:xfrm>
            <a:off x="4513044" y="2131197"/>
            <a:ext cx="3956858" cy="1268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FC4A74-9755-3441-BE9A-7E7CC3B0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49" y="98937"/>
            <a:ext cx="4048298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Wie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können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sich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NC̥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abstoßen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16F2B7-8D8B-9540-AD2F-9FA7CBC6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7" t="62823" r="52455"/>
          <a:stretch/>
        </p:blipFill>
        <p:spPr>
          <a:xfrm>
            <a:off x="300247" y="4502532"/>
            <a:ext cx="4006734" cy="1416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1D8C17-9458-864A-BED0-21130058440F}"/>
              </a:ext>
            </a:extLst>
          </p:cNvPr>
          <p:cNvSpPr txBox="1"/>
          <p:nvPr/>
        </p:nvSpPr>
        <p:spPr>
          <a:xfrm>
            <a:off x="1919363" y="1470577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Vnd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3AE5F-249C-044A-B0B8-C192C978F359}"/>
              </a:ext>
            </a:extLst>
          </p:cNvPr>
          <p:cNvSpPr txBox="1"/>
          <p:nvPr/>
        </p:nvSpPr>
        <p:spPr>
          <a:xfrm>
            <a:off x="5103157" y="1418797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frühere Phase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BE3DC7-B820-B040-91AC-E45FAFC92D3B}"/>
              </a:ext>
            </a:extLst>
          </p:cNvPr>
          <p:cNvSpPr txBox="1"/>
          <p:nvPr/>
        </p:nvSpPr>
        <p:spPr>
          <a:xfrm>
            <a:off x="1211371" y="3896186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97387E-7FAC-6B4E-A17C-1B94E8F2E93F}"/>
              </a:ext>
            </a:extLst>
          </p:cNvPr>
          <p:cNvSpPr txBox="1"/>
          <p:nvPr/>
        </p:nvSpPr>
        <p:spPr>
          <a:xfrm>
            <a:off x="735779" y="513791"/>
            <a:ext cx="794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Wie kann 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die Überlappung </a:t>
            </a:r>
            <a:r>
              <a:rPr lang="de-DE" dirty="0">
                <a:latin typeface="+mn-lt"/>
              </a:rPr>
              <a:t>zwischen </a:t>
            </a:r>
            <a:r>
              <a:rPr lang="de-DE" dirty="0" err="1">
                <a:latin typeface="+mn-lt"/>
              </a:rPr>
              <a:t>Velumöffnung</a:t>
            </a:r>
            <a:r>
              <a:rPr lang="de-DE" dirty="0">
                <a:latin typeface="+mn-lt"/>
              </a:rPr>
              <a:t> und Zungenspitzenschließung reduziert werden?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8D1A40-2F5C-844F-817B-BF5C1C935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27" t="61958" r="3000"/>
          <a:stretch/>
        </p:blipFill>
        <p:spPr>
          <a:xfrm>
            <a:off x="4237709" y="4317180"/>
            <a:ext cx="3956858" cy="1449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4CEB3B-29D7-2A41-8E4E-65C6AE72947C}"/>
              </a:ext>
            </a:extLst>
          </p:cNvPr>
          <p:cNvSpPr txBox="1"/>
          <p:nvPr/>
        </p:nvSpPr>
        <p:spPr>
          <a:xfrm>
            <a:off x="4969553" y="3855515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9A7A9B-B4C2-B14B-8AED-6F71906486E2}"/>
              </a:ext>
            </a:extLst>
          </p:cNvPr>
          <p:cNvSpPr txBox="1"/>
          <p:nvPr/>
        </p:nvSpPr>
        <p:spPr>
          <a:xfrm>
            <a:off x="5259450" y="1814483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= </a:t>
            </a:r>
            <a:r>
              <a:rPr lang="de-DE" dirty="0" err="1">
                <a:latin typeface="+mn-lt"/>
              </a:rPr>
              <a:t>Beddor</a:t>
            </a:r>
            <a:r>
              <a:rPr lang="de-DE" dirty="0">
                <a:latin typeface="+mn-lt"/>
              </a:rPr>
              <a:t> (2009)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913670-7044-D448-9407-036F1AE25F34}"/>
              </a:ext>
            </a:extLst>
          </p:cNvPr>
          <p:cNvCxnSpPr>
            <a:cxnSpLocks/>
          </p:cNvCxnSpPr>
          <p:nvPr/>
        </p:nvCxnSpPr>
        <p:spPr>
          <a:xfrm>
            <a:off x="2732364" y="939039"/>
            <a:ext cx="0" cy="24380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F3A152-B24C-F34E-8AA9-AAFB159F19B5}"/>
              </a:ext>
            </a:extLst>
          </p:cNvPr>
          <p:cNvSpPr txBox="1"/>
          <p:nvPr/>
        </p:nvSpPr>
        <p:spPr>
          <a:xfrm>
            <a:off x="480917" y="5873874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Zungendorsum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23B7B-D4CF-3940-B483-0EB17030E23B}"/>
              </a:ext>
            </a:extLst>
          </p:cNvPr>
          <p:cNvSpPr txBox="1"/>
          <p:nvPr/>
        </p:nvSpPr>
        <p:spPr>
          <a:xfrm>
            <a:off x="5165211" y="5823951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Velumsgeste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FA68D2-5D73-7549-962C-E61DF801DB3B}"/>
              </a:ext>
            </a:extLst>
          </p:cNvPr>
          <p:cNvSpPr txBox="1"/>
          <p:nvPr/>
        </p:nvSpPr>
        <p:spPr>
          <a:xfrm>
            <a:off x="2680866" y="6352484"/>
            <a:ext cx="6351611" cy="47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Zungenspitzengeste für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 oder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nd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EC034A-1C9C-4444-B806-D1011D50A169}"/>
              </a:ext>
            </a:extLst>
          </p:cNvPr>
          <p:cNvCxnSpPr/>
          <p:nvPr/>
        </p:nvCxnSpPr>
        <p:spPr>
          <a:xfrm>
            <a:off x="3269014" y="6117446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FA9021-89C4-7447-B1B8-643C4DE4AAC8}"/>
              </a:ext>
            </a:extLst>
          </p:cNvPr>
          <p:cNvCxnSpPr/>
          <p:nvPr/>
        </p:nvCxnSpPr>
        <p:spPr>
          <a:xfrm>
            <a:off x="7953308" y="6086281"/>
            <a:ext cx="1037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CB720B-AC69-AB4A-8A1C-FFEEE466034E}"/>
              </a:ext>
            </a:extLst>
          </p:cNvPr>
          <p:cNvCxnSpPr/>
          <p:nvPr/>
        </p:nvCxnSpPr>
        <p:spPr>
          <a:xfrm>
            <a:off x="7927287" y="6623856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3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4150D-4A69-6946-87FD-8A41C498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7" t="12117" r="3000" b="54583"/>
          <a:stretch/>
        </p:blipFill>
        <p:spPr>
          <a:xfrm>
            <a:off x="300247" y="545283"/>
            <a:ext cx="3956858" cy="126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529D0-DFDC-3D4F-BC40-74CC04AD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" t="62823" r="52455"/>
          <a:stretch/>
        </p:blipFill>
        <p:spPr>
          <a:xfrm>
            <a:off x="338281" y="2359323"/>
            <a:ext cx="4006734" cy="141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92D52-F1D1-2E43-B761-793E130E8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27" t="61958" r="3000"/>
          <a:stretch/>
        </p:blipFill>
        <p:spPr>
          <a:xfrm>
            <a:off x="338281" y="4107628"/>
            <a:ext cx="3956858" cy="144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D9EEE-7DB2-6048-ACEA-E7C1C2A087D4}"/>
              </a:ext>
            </a:extLst>
          </p:cNvPr>
          <p:cNvSpPr txBox="1"/>
          <p:nvPr/>
        </p:nvSpPr>
        <p:spPr>
          <a:xfrm>
            <a:off x="4657955" y="920383"/>
            <a:ext cx="333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 Beginn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ist früh; Amplitude hoch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7C25F-86A4-DC49-8B0A-D1BB754648E2}"/>
              </a:ext>
            </a:extLst>
          </p:cNvPr>
          <p:cNvSpPr txBox="1"/>
          <p:nvPr/>
        </p:nvSpPr>
        <p:spPr>
          <a:xfrm>
            <a:off x="4788770" y="2597097"/>
            <a:ext cx="360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 Gipfel ist spitzenförmig (und Amplitude ist klein)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5DBBD-69DA-7748-9E79-46847D3819D9}"/>
              </a:ext>
            </a:extLst>
          </p:cNvPr>
          <p:cNvSpPr txBox="1"/>
          <p:nvPr/>
        </p:nvSpPr>
        <p:spPr>
          <a:xfrm>
            <a:off x="5053346" y="4493747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 Kleine Amplitude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C3A09-9A42-EB40-8F84-5E44262C9784}"/>
              </a:ext>
            </a:extLst>
          </p:cNvPr>
          <p:cNvSpPr txBox="1"/>
          <p:nvPr/>
        </p:nvSpPr>
        <p:spPr>
          <a:xfrm>
            <a:off x="1211371" y="0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frühere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22F77-8EFE-5746-B7B3-56EA186751E5}"/>
              </a:ext>
            </a:extLst>
          </p:cNvPr>
          <p:cNvSpPr txBox="1"/>
          <p:nvPr/>
        </p:nvSpPr>
        <p:spPr>
          <a:xfrm>
            <a:off x="1211371" y="1897658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E36EC-BC5A-2441-A52C-A2DC286B5BE0}"/>
              </a:ext>
            </a:extLst>
          </p:cNvPr>
          <p:cNvSpPr txBox="1"/>
          <p:nvPr/>
        </p:nvSpPr>
        <p:spPr>
          <a:xfrm>
            <a:off x="1165685" y="3775752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6342E-883C-FB41-A48B-4B36FEDDC21E}"/>
              </a:ext>
            </a:extLst>
          </p:cNvPr>
          <p:cNvSpPr txBox="1"/>
          <p:nvPr/>
        </p:nvSpPr>
        <p:spPr>
          <a:xfrm>
            <a:off x="244064" y="5851052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Zungendorsum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D5E55-B02D-564B-A081-394BACE88669}"/>
              </a:ext>
            </a:extLst>
          </p:cNvPr>
          <p:cNvSpPr txBox="1"/>
          <p:nvPr/>
        </p:nvSpPr>
        <p:spPr>
          <a:xfrm>
            <a:off x="4928358" y="5801129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Velumsgeste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58AAF-8CEF-2340-951A-6953CBB6AD6E}"/>
              </a:ext>
            </a:extLst>
          </p:cNvPr>
          <p:cNvSpPr txBox="1"/>
          <p:nvPr/>
        </p:nvSpPr>
        <p:spPr>
          <a:xfrm>
            <a:off x="2444013" y="6329662"/>
            <a:ext cx="6351611" cy="47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Zungenspitzengeste für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EE53F1-11B7-8C4E-A7F9-20F3AF434775}"/>
              </a:ext>
            </a:extLst>
          </p:cNvPr>
          <p:cNvCxnSpPr/>
          <p:nvPr/>
        </p:nvCxnSpPr>
        <p:spPr>
          <a:xfrm>
            <a:off x="3032161" y="6094624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110B84-FE95-374B-99D6-26B77485B039}"/>
              </a:ext>
            </a:extLst>
          </p:cNvPr>
          <p:cNvCxnSpPr/>
          <p:nvPr/>
        </p:nvCxnSpPr>
        <p:spPr>
          <a:xfrm>
            <a:off x="7716455" y="6063459"/>
            <a:ext cx="1037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468E5A-A9B6-874C-BEE8-3288645EAD75}"/>
              </a:ext>
            </a:extLst>
          </p:cNvPr>
          <p:cNvCxnSpPr/>
          <p:nvPr/>
        </p:nvCxnSpPr>
        <p:spPr>
          <a:xfrm>
            <a:off x="7690434" y="6601034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8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81635-0812-E244-A72A-B2F399204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912" y="134354"/>
            <a:ext cx="1766859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Aufnahmen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EDE8C-7170-6E4A-AF7A-01432CD34351}"/>
              </a:ext>
            </a:extLst>
          </p:cNvPr>
          <p:cNvSpPr txBox="1"/>
          <p:nvPr/>
        </p:nvSpPr>
        <p:spPr>
          <a:xfrm>
            <a:off x="257694" y="617066"/>
            <a:ext cx="870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Es ist sehr schwer den Grad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akustisch festzustellen.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3EB7B-3A15-9C42-AE83-3605A596EAC1}"/>
              </a:ext>
            </a:extLst>
          </p:cNvPr>
          <p:cNvSpPr txBox="1"/>
          <p:nvPr/>
        </p:nvSpPr>
        <p:spPr>
          <a:xfrm>
            <a:off x="220488" y="1481967"/>
            <a:ext cx="831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Aerodynamische (Luftvolumen und Druck) mit Maske wären denkbar – die Parameter sind jedoch nur indirekt mit der Bewegung des Velums verbunden.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9CE38-E3F0-9345-8403-491773BB9064}"/>
              </a:ext>
            </a:extLst>
          </p:cNvPr>
          <p:cNvSpPr txBox="1"/>
          <p:nvPr/>
        </p:nvSpPr>
        <p:spPr>
          <a:xfrm>
            <a:off x="226319" y="3085532"/>
            <a:ext cx="845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Wir haben uns deswegen für Echtzeit-Magnetresonanztomographie entschieden, wodurch die Positionen und Bewegungen der Vokalorgane messbar sind.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CBDE2-833A-C14C-8CEF-14230B6E0EF9}"/>
              </a:ext>
            </a:extLst>
          </p:cNvPr>
          <p:cNvSpPr txBox="1"/>
          <p:nvPr/>
        </p:nvSpPr>
        <p:spPr>
          <a:xfrm>
            <a:off x="220488" y="4789024"/>
            <a:ext cx="8703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Wir haben das große Glück in einem DFG- und ERC-Projekt mit Prof. Jens Frahm zusammenzuarbeiten, einem weltberühmten Physiker in Göttingen,  der mit seiner Gruppe am MPI-Göttingen sehr viel zu der hohen Bildqualität in RT-MRT geleistet hat – </a:t>
            </a:r>
            <a:r>
              <a:rPr lang="de-DE" dirty="0">
                <a:latin typeface="+mn-lt"/>
                <a:hlinkClick r:id="rId2"/>
              </a:rPr>
              <a:t>und viele Preise dafür gewonnen hat.</a:t>
            </a:r>
            <a:r>
              <a:rPr lang="de-DE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18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C1CAB0-F611-BA43-B924-3413FC39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912" y="134354"/>
            <a:ext cx="1766859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Aufnahmen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15FFF-F489-6246-9444-6E85FD212370}"/>
              </a:ext>
            </a:extLst>
          </p:cNvPr>
          <p:cNvSpPr txBox="1"/>
          <p:nvPr/>
        </p:nvSpPr>
        <p:spPr>
          <a:xfrm>
            <a:off x="0" y="71808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MRI ist nicht invasiv, ganz sicher, und hat den großen Vorteil, dass die gesamten Bewegungen der Vokalorgane gesichtet werden können.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3FE7B-DE60-754A-A849-6BEBD1138F05}"/>
              </a:ext>
            </a:extLst>
          </p:cNvPr>
          <p:cNvSpPr txBox="1"/>
          <p:nvPr/>
        </p:nvSpPr>
        <p:spPr>
          <a:xfrm>
            <a:off x="0" y="3047867"/>
            <a:ext cx="741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Der Nachteil: das Gerät ist sehr teuer, und Zugang zu dem Gerät kann teuer und schwierig sein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DDF14-0302-FB45-B86C-43AA3903D74F}"/>
              </a:ext>
            </a:extLst>
          </p:cNvPr>
          <p:cNvSpPr txBox="1"/>
          <p:nvPr/>
        </p:nvSpPr>
        <p:spPr>
          <a:xfrm>
            <a:off x="161814" y="4295700"/>
            <a:ext cx="885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Bis vor kurzem war es schwierig, scharfe Bilder in Echtzeit mit kleinen Abtastrate (&lt; 50 </a:t>
            </a:r>
            <a:r>
              <a:rPr lang="de-DE" dirty="0" err="1">
                <a:latin typeface="+mn-lt"/>
              </a:rPr>
              <a:t>ms</a:t>
            </a:r>
            <a:r>
              <a:rPr lang="de-DE" dirty="0">
                <a:latin typeface="+mn-lt"/>
              </a:rPr>
              <a:t>) zu bekommen – das hat sich vor allem aufgrund von der Forschung von z.B. Frahms-Gruppe geändert.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1E9A2-A85C-444F-AF72-9C8394CDA07B}"/>
              </a:ext>
            </a:extLst>
          </p:cNvPr>
          <p:cNvSpPr txBox="1"/>
          <p:nvPr/>
        </p:nvSpPr>
        <p:spPr>
          <a:xfrm>
            <a:off x="0" y="1800034"/>
            <a:ext cx="624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Viele Versuchspersonen können an einem Tag aufgenommen werden.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C38CD-AE3C-3646-9E19-CA8ABA0C16D5}"/>
              </a:ext>
            </a:extLst>
          </p:cNvPr>
          <p:cNvSpPr txBox="1"/>
          <p:nvPr/>
        </p:nvSpPr>
        <p:spPr>
          <a:xfrm>
            <a:off x="145074" y="5724414"/>
            <a:ext cx="885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Die Nachverarbeitung – von Bild in ein brauchbares Signal als Funktion der Zeit – ist nicht gerade unkompliziert. </a:t>
            </a:r>
          </a:p>
        </p:txBody>
      </p:sp>
    </p:spTree>
    <p:extLst>
      <p:ext uri="{BB962C8B-B14F-4D97-AF65-F5344CB8AC3E}">
        <p14:creationId xmlns:p14="http://schemas.microsoft.com/office/powerpoint/2010/main" val="380947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9A84F8-4637-8841-994B-B93E6612B3D5}"/>
              </a:ext>
            </a:extLst>
          </p:cNvPr>
          <p:cNvSpPr txBox="1"/>
          <p:nvPr/>
        </p:nvSpPr>
        <p:spPr>
          <a:xfrm>
            <a:off x="307571" y="856211"/>
            <a:ext cx="839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35 L1-Deutsch Sprecher (22 F) im Alter zwischen 24 und 35 Jahren.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595EE-BC5E-BD46-98D0-9AAD5F808A3C}"/>
              </a:ext>
            </a:extLst>
          </p:cNvPr>
          <p:cNvSpPr txBox="1"/>
          <p:nvPr/>
        </p:nvSpPr>
        <p:spPr>
          <a:xfrm>
            <a:off x="423950" y="1397373"/>
            <a:ext cx="674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VNC und VNC in 43 ein- und zweisilbiger Wörter wie: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43CA6-0D08-FD44-92C5-2EC3F5269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2" r="72984" b="33365"/>
          <a:stretch/>
        </p:blipFill>
        <p:spPr>
          <a:xfrm>
            <a:off x="59502" y="2216572"/>
            <a:ext cx="1640961" cy="3871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7AC15-6620-CB42-8172-C72441EB9C88}"/>
              </a:ext>
            </a:extLst>
          </p:cNvPr>
          <p:cNvSpPr txBox="1"/>
          <p:nvPr/>
        </p:nvSpPr>
        <p:spPr>
          <a:xfrm>
            <a:off x="931026" y="176369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FA3FF-BC44-FB45-9571-4F64EDB64FAA}"/>
              </a:ext>
            </a:extLst>
          </p:cNvPr>
          <p:cNvSpPr txBox="1"/>
          <p:nvPr/>
        </p:nvSpPr>
        <p:spPr>
          <a:xfrm>
            <a:off x="1025237" y="623454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FED78-203B-C340-8B85-5F70D5F67398}"/>
              </a:ext>
            </a:extLst>
          </p:cNvPr>
          <p:cNvSpPr txBox="1"/>
          <p:nvPr/>
        </p:nvSpPr>
        <p:spPr>
          <a:xfrm>
            <a:off x="4517934" y="2278036"/>
            <a:ext cx="285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Verschiedene gespannte und ungespannte Vokale.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BE351-C51D-1949-B96F-CEC5A45D0C0B}"/>
              </a:ext>
            </a:extLst>
          </p:cNvPr>
          <p:cNvSpPr txBox="1"/>
          <p:nvPr/>
        </p:nvSpPr>
        <p:spPr>
          <a:xfrm>
            <a:off x="4506797" y="4161246"/>
            <a:ext cx="4395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Jedes Wort (X) einmal in verschiedenen  </a:t>
            </a:r>
            <a:r>
              <a:rPr lang="de-DE" dirty="0" err="1">
                <a:latin typeface="+mn-lt"/>
              </a:rPr>
              <a:t>Trägersaten</a:t>
            </a:r>
            <a:r>
              <a:rPr lang="de-DE" dirty="0">
                <a:latin typeface="+mn-lt"/>
              </a:rPr>
              <a:t>  produziert 'Wieder X </a:t>
            </a:r>
            <a:r>
              <a:rPr lang="de-DE" dirty="0" err="1">
                <a:latin typeface="+mn-lt"/>
              </a:rPr>
              <a:t>erzählt</a:t>
            </a:r>
            <a:r>
              <a:rPr lang="de-DE" dirty="0">
                <a:latin typeface="+mn-lt"/>
              </a:rPr>
              <a:t>/</a:t>
            </a:r>
            <a:r>
              <a:rPr lang="de-DE" dirty="0" err="1">
                <a:latin typeface="+mn-lt"/>
              </a:rPr>
              <a:t>erklärt</a:t>
            </a:r>
            <a:r>
              <a:rPr lang="de-DE" dirty="0">
                <a:latin typeface="+mn-lt"/>
              </a:rPr>
              <a:t>/erkannt' (mit Nuklearaccent auf X).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4BB8F-2D21-344A-B022-0E2F19D2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447" y="114030"/>
            <a:ext cx="3816350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Sprecher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Materialien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76159-FCF5-1247-B5F7-2715AD92B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52" r="12351" b="33365"/>
          <a:stretch/>
        </p:blipFill>
        <p:spPr>
          <a:xfrm>
            <a:off x="1772202" y="2225362"/>
            <a:ext cx="1182450" cy="38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5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fg_mrinasals_8315_S07_0001_kanten_a_b01_sound" descr="dfg_mrinasals_8315_S07_0001_kanten_a_b01_sound">
            <a:hlinkClick r:id="" action="ppaction://media"/>
            <a:extLst>
              <a:ext uri="{FF2B5EF4-FFF2-40B4-BE49-F238E27FC236}">
                <a16:creationId xmlns:a16="http://schemas.microsoft.com/office/drawing/2014/main" id="{81110869-B1CD-5843-9296-C58B81DB84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973" y="396553"/>
            <a:ext cx="4189697" cy="6055368"/>
          </a:xfrm>
          <a:prstGeom prst="rect">
            <a:avLst/>
          </a:prstGeom>
        </p:spPr>
      </p:pic>
      <p:pic>
        <p:nvPicPr>
          <p:cNvPr id="3" name="dfg_mrinasals_8315_S07_0005_bunte_a_b01_sound" descr="dfg_mrinasals_8315_S07_0005_bunte_a_b01_sound">
            <a:hlinkClick r:id="" action="ppaction://media"/>
            <a:extLst>
              <a:ext uri="{FF2B5EF4-FFF2-40B4-BE49-F238E27FC236}">
                <a16:creationId xmlns:a16="http://schemas.microsoft.com/office/drawing/2014/main" id="{909FB3C7-2319-924F-BBEB-84F7209864B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8069" y="396553"/>
            <a:ext cx="4189698" cy="60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65A29-B340-C64A-B676-66DA6D3D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879" y="59540"/>
            <a:ext cx="2112241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Verarbeitung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1F4DF-E62D-294E-8F92-E5569B6AC4F0}"/>
              </a:ext>
            </a:extLst>
          </p:cNvPr>
          <p:cNvSpPr/>
          <p:nvPr/>
        </p:nvSpPr>
        <p:spPr>
          <a:xfrm>
            <a:off x="4234719" y="788678"/>
            <a:ext cx="416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Die Hauptkomponentenanalyse (PCA) identifiziert die Pixels in einer ausgewählten Fläche, die sich am meisten ändern.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2AA80-271C-FE42-91C6-FA2455FA1D48}"/>
              </a:ext>
            </a:extLst>
          </p:cNvPr>
          <p:cNvSpPr/>
          <p:nvPr/>
        </p:nvSpPr>
        <p:spPr>
          <a:xfrm>
            <a:off x="20184" y="4198716"/>
            <a:ext cx="3495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Diese Werte werden als Funktion der Zeit abgebildet, um den Verlauf der </a:t>
            </a:r>
            <a:r>
              <a:rPr lang="de-DE" dirty="0" err="1">
                <a:latin typeface="+mn-lt"/>
              </a:rPr>
              <a:t>Velumhebung</a:t>
            </a:r>
            <a:r>
              <a:rPr lang="de-DE" dirty="0">
                <a:latin typeface="+mn-lt"/>
              </a:rPr>
              <a:t> und –</a:t>
            </a:r>
            <a:r>
              <a:rPr lang="de-DE" dirty="0" err="1">
                <a:latin typeface="+mn-lt"/>
              </a:rPr>
              <a:t>senkung</a:t>
            </a:r>
            <a:r>
              <a:rPr lang="de-DE" dirty="0">
                <a:latin typeface="+mn-lt"/>
              </a:rPr>
              <a:t> zu zeigen.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FAFF3-93F5-1647-982A-398877307C3F}"/>
              </a:ext>
            </a:extLst>
          </p:cNvPr>
          <p:cNvSpPr/>
          <p:nvPr/>
        </p:nvSpPr>
        <p:spPr>
          <a:xfrm>
            <a:off x="0" y="2822695"/>
            <a:ext cx="9434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Die Ausgabe der PCA ist </a:t>
            </a:r>
            <a:r>
              <a:rPr lang="de-DE" b="1" dirty="0">
                <a:latin typeface="+mn-lt"/>
              </a:rPr>
              <a:t>ein einziger Wert pro Bild</a:t>
            </a:r>
            <a:r>
              <a:rPr lang="de-DE" dirty="0">
                <a:latin typeface="+mn-lt"/>
              </a:rPr>
              <a:t>: der Wert ist hoch/tief je mehr sich das Velum im gelben/dunkelblauen Bereich befindet.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68B6D6-C531-8A48-951A-24912A1A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8" y="0"/>
            <a:ext cx="2928582" cy="2867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33E848-DE27-374A-8A3F-3506EA289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1" b="12293"/>
          <a:stretch/>
        </p:blipFill>
        <p:spPr>
          <a:xfrm>
            <a:off x="4443662" y="3920867"/>
            <a:ext cx="4299123" cy="2416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D834BB-C1AE-A143-BC0F-F99B100828CB}"/>
              </a:ext>
            </a:extLst>
          </p:cNvPr>
          <p:cNvSpPr txBox="1"/>
          <p:nvPr/>
        </p:nvSpPr>
        <p:spPr>
          <a:xfrm rot="16200000">
            <a:off x="3191123" y="5594444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Velumöffnung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16B52-CC37-654A-80A6-EEE33F9AD5E2}"/>
              </a:ext>
            </a:extLst>
          </p:cNvPr>
          <p:cNvSpPr txBox="1"/>
          <p:nvPr/>
        </p:nvSpPr>
        <p:spPr>
          <a:xfrm>
            <a:off x="5628120" y="3656384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3C992-7215-C44B-BC73-22D3974A849F}"/>
              </a:ext>
            </a:extLst>
          </p:cNvPr>
          <p:cNvSpPr txBox="1"/>
          <p:nvPr/>
        </p:nvSpPr>
        <p:spPr>
          <a:xfrm>
            <a:off x="6742012" y="364648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7C531-EF0A-3D4B-8D78-6B3FC1197217}"/>
              </a:ext>
            </a:extLst>
          </p:cNvPr>
          <p:cNvSpPr txBox="1"/>
          <p:nvPr/>
        </p:nvSpPr>
        <p:spPr>
          <a:xfrm>
            <a:off x="6448926" y="64970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Zeit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31225-5292-AA4B-84F6-46494CFF317E}"/>
              </a:ext>
            </a:extLst>
          </p:cNvPr>
          <p:cNvCxnSpPr>
            <a:cxnSpLocks/>
          </p:cNvCxnSpPr>
          <p:nvPr/>
        </p:nvCxnSpPr>
        <p:spPr>
          <a:xfrm>
            <a:off x="7299158" y="4108150"/>
            <a:ext cx="0" cy="840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5CE9D4-6E16-6142-8981-5CA18B5E26FC}"/>
              </a:ext>
            </a:extLst>
          </p:cNvPr>
          <p:cNvCxnSpPr>
            <a:cxnSpLocks/>
          </p:cNvCxnSpPr>
          <p:nvPr/>
        </p:nvCxnSpPr>
        <p:spPr>
          <a:xfrm>
            <a:off x="7299158" y="5321321"/>
            <a:ext cx="0" cy="1015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0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E95B69-E0FA-914B-AE99-BC9B3664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697" y="186862"/>
            <a:ext cx="2490366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latin typeface="Calibri" charset="0"/>
                <a:ea typeface="ＭＳ Ｐゴシック" charset="0"/>
                <a:cs typeface="Calibri" charset="0"/>
              </a:rPr>
              <a:t>Hauptergebnisse</a:t>
            </a:r>
            <a:endParaRPr lang="en-GB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305E3-EA4F-D34B-BFEB-6CCE9676E6C8}"/>
              </a:ext>
            </a:extLst>
          </p:cNvPr>
          <p:cNvSpPr txBox="1"/>
          <p:nvPr/>
        </p:nvSpPr>
        <p:spPr>
          <a:xfrm>
            <a:off x="28591" y="514165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0432FF"/>
                </a:solidFill>
                <a:latin typeface="+mn-lt"/>
              </a:rPr>
              <a:t>Für /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/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vs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 /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nd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490A-13B0-F24E-A5EC-B28C872E1D6A}"/>
              </a:ext>
            </a:extLst>
          </p:cNvPr>
          <p:cNvSpPr txBox="1"/>
          <p:nvPr/>
        </p:nvSpPr>
        <p:spPr>
          <a:xfrm>
            <a:off x="-20151" y="1105495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de-DE" dirty="0">
                <a:latin typeface="+mn-lt"/>
              </a:rPr>
              <a:t>Kleinere Amplitude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407AC-05E2-9C46-9B81-08A31B331EAC}"/>
              </a:ext>
            </a:extLst>
          </p:cNvPr>
          <p:cNvSpPr txBox="1"/>
          <p:nvPr/>
        </p:nvSpPr>
        <p:spPr>
          <a:xfrm>
            <a:off x="-20151" y="1595184"/>
            <a:ext cx="69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2. Zeitbeginn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ist nicht früher.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4D713A-3E16-B146-9EF9-7A7E66D2EC66}"/>
              </a:ext>
            </a:extLst>
          </p:cNvPr>
          <p:cNvGrpSpPr/>
          <p:nvPr/>
        </p:nvGrpSpPr>
        <p:grpSpPr>
          <a:xfrm>
            <a:off x="0" y="2114474"/>
            <a:ext cx="8432103" cy="4646421"/>
            <a:chOff x="0" y="2114474"/>
            <a:chExt cx="8432103" cy="464642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1CE7BB-7F85-B74A-BECC-BB968B446816}"/>
                </a:ext>
              </a:extLst>
            </p:cNvPr>
            <p:cNvGrpSpPr/>
            <p:nvPr/>
          </p:nvGrpSpPr>
          <p:grpSpPr>
            <a:xfrm>
              <a:off x="783019" y="2220683"/>
              <a:ext cx="7649084" cy="4540212"/>
              <a:chOff x="783019" y="2220683"/>
              <a:chExt cx="7649084" cy="45402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4CE6AB6-F3B4-0441-80FB-91463B8D0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202" t="14937" b="4785"/>
              <a:stretch/>
            </p:blipFill>
            <p:spPr>
              <a:xfrm>
                <a:off x="1558199" y="2220683"/>
                <a:ext cx="5872042" cy="4063238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553AFB-B5DE-7B4A-A3DF-7DD62D284C00}"/>
                  </a:ext>
                </a:extLst>
              </p:cNvPr>
              <p:cNvSpPr txBox="1"/>
              <p:nvPr/>
            </p:nvSpPr>
            <p:spPr>
              <a:xfrm>
                <a:off x="7200676" y="4252302"/>
                <a:ext cx="12314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Sender</a:t>
                </a:r>
              </a:p>
              <a:p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/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zɛndə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/</a:t>
                </a: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AD461F-7623-AB4F-B223-DD478F54938E}"/>
                  </a:ext>
                </a:extLst>
              </p:cNvPr>
              <p:cNvSpPr txBox="1"/>
              <p:nvPr/>
            </p:nvSpPr>
            <p:spPr>
              <a:xfrm>
                <a:off x="7243052" y="5195728"/>
                <a:ext cx="10775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Senta</a:t>
                </a:r>
              </a:p>
              <a:p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/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zɛnta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/</a:t>
                </a:r>
                <a:endPara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83AA5C-86CC-D94F-AED8-54DB30DC35C4}"/>
                  </a:ext>
                </a:extLst>
              </p:cNvPr>
              <p:cNvSpPr txBox="1"/>
              <p:nvPr/>
            </p:nvSpPr>
            <p:spPr>
              <a:xfrm rot="16200000">
                <a:off x="-300482" y="4207339"/>
                <a:ext cx="2628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Velumöffnungsgrad</a:t>
                </a:r>
                <a:endPara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AE051E-15FE-BE4B-B2AB-9299008B2F17}"/>
                  </a:ext>
                </a:extLst>
              </p:cNvPr>
              <p:cNvSpPr txBox="1"/>
              <p:nvPr/>
            </p:nvSpPr>
            <p:spPr>
              <a:xfrm>
                <a:off x="3711794" y="6299230"/>
                <a:ext cx="15648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Dauer (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ms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)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11C43C0-FFA3-144D-BFF6-1834D0ADA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4923522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98E5CE4-DFBB-724F-A733-5DC7327906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9082" y="4967048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AABEE5F-3789-FF4D-A950-2D1410329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2976" y="4252302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A31D-07DE-BD42-AD58-3BB651114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007" y="3236378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793006-F25C-8A4F-ABD2-831AE8E2EE2C}"/>
                  </a:ext>
                </a:extLst>
              </p:cNvPr>
              <p:cNvSpPr txBox="1"/>
              <p:nvPr/>
            </p:nvSpPr>
            <p:spPr>
              <a:xfrm>
                <a:off x="6359394" y="2820847"/>
                <a:ext cx="1371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rgbClr val="FF0000"/>
                    </a:solidFill>
                    <a:latin typeface="+mn-lt"/>
                  </a:rPr>
                  <a:t>/</a:t>
                </a:r>
                <a:r>
                  <a:rPr lang="de-DE" dirty="0" err="1">
                    <a:solidFill>
                      <a:srgbClr val="FF0000"/>
                    </a:solidFill>
                    <a:latin typeface="+mn-lt"/>
                  </a:rPr>
                  <a:t>n</a:t>
                </a:r>
                <a:r>
                  <a:rPr lang="de-DE" dirty="0">
                    <a:solidFill>
                      <a:srgbClr val="FF0000"/>
                    </a:solidFill>
                    <a:latin typeface="+mn-lt"/>
                  </a:rPr>
                  <a:t>/ </a:t>
                </a:r>
                <a:r>
                  <a:rPr lang="de-DE" dirty="0" err="1">
                    <a:solidFill>
                      <a:srgbClr val="FF0000"/>
                    </a:solidFill>
                    <a:latin typeface="+mn-lt"/>
                  </a:rPr>
                  <a:t>offset</a:t>
                </a:r>
                <a:endParaRPr lang="de-DE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563D42-1B98-D34C-A813-F481D46799E1}"/>
                  </a:ext>
                </a:extLst>
              </p:cNvPr>
              <p:cNvSpPr txBox="1"/>
              <p:nvPr/>
            </p:nvSpPr>
            <p:spPr>
              <a:xfrm>
                <a:off x="3584089" y="5237245"/>
                <a:ext cx="35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rgbClr val="FF0000"/>
                    </a:solidFill>
                    <a:latin typeface="+mn-lt"/>
                  </a:rPr>
                  <a:t>V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0FF944-3F16-0E4F-B82F-AA5D8CAB4CC6}"/>
                </a:ext>
              </a:extLst>
            </p:cNvPr>
            <p:cNvSpPr txBox="1"/>
            <p:nvPr/>
          </p:nvSpPr>
          <p:spPr>
            <a:xfrm>
              <a:off x="0" y="2114474"/>
              <a:ext cx="4308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>
                  <a:latin typeface="+mn-lt"/>
                </a:rPr>
                <a:t>3. Plateau ist nicht spitzenförmig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41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55F06-9D2A-E74F-BE30-7C981EF14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7" t="12117" r="3000" b="54583"/>
          <a:stretch/>
        </p:blipFill>
        <p:spPr>
          <a:xfrm>
            <a:off x="297426" y="2090789"/>
            <a:ext cx="3956858" cy="126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6C246-34A0-5C4D-B4D7-D2EDB5183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" t="62823" r="52455"/>
          <a:stretch/>
        </p:blipFill>
        <p:spPr>
          <a:xfrm>
            <a:off x="335460" y="3851239"/>
            <a:ext cx="4006734" cy="141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2D878-F1EC-CE4E-8895-B48C120AD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27" t="61958" r="3000"/>
          <a:stretch/>
        </p:blipFill>
        <p:spPr>
          <a:xfrm>
            <a:off x="335460" y="5599544"/>
            <a:ext cx="3956858" cy="144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999B3-96F7-3E45-BC5F-E07A947B7764}"/>
              </a:ext>
            </a:extLst>
          </p:cNvPr>
          <p:cNvSpPr txBox="1"/>
          <p:nvPr/>
        </p:nvSpPr>
        <p:spPr>
          <a:xfrm>
            <a:off x="1208550" y="1491916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frühere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FAC3B-71C8-F44E-9B73-7765F54035CE}"/>
              </a:ext>
            </a:extLst>
          </p:cNvPr>
          <p:cNvSpPr txBox="1"/>
          <p:nvPr/>
        </p:nvSpPr>
        <p:spPr>
          <a:xfrm>
            <a:off x="1208550" y="3389574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FAB17-2574-7C40-835A-266EDCC39B25}"/>
              </a:ext>
            </a:extLst>
          </p:cNvPr>
          <p:cNvSpPr txBox="1"/>
          <p:nvPr/>
        </p:nvSpPr>
        <p:spPr>
          <a:xfrm>
            <a:off x="1162864" y="5267668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0A361-6500-8C4E-B9C6-3616B65B79E8}"/>
              </a:ext>
            </a:extLst>
          </p:cNvPr>
          <p:cNvSpPr txBox="1"/>
          <p:nvPr/>
        </p:nvSpPr>
        <p:spPr>
          <a:xfrm>
            <a:off x="4257105" y="-54936"/>
            <a:ext cx="288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  <a:latin typeface="+mn-lt"/>
              </a:rPr>
              <a:t>1. </a:t>
            </a:r>
            <a:r>
              <a:rPr lang="de-DE" dirty="0">
                <a:latin typeface="+mn-lt"/>
              </a:rPr>
              <a:t>Kleinere Amplitude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F9D1B-9A60-514B-B241-9B6D6AB626BC}"/>
              </a:ext>
            </a:extLst>
          </p:cNvPr>
          <p:cNvSpPr txBox="1"/>
          <p:nvPr/>
        </p:nvSpPr>
        <p:spPr>
          <a:xfrm>
            <a:off x="5266192" y="406729"/>
            <a:ext cx="400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00B050"/>
                </a:solidFill>
                <a:latin typeface="+mn-lt"/>
              </a:rPr>
              <a:t>2.</a:t>
            </a:r>
            <a:r>
              <a:rPr lang="de-DE" dirty="0">
                <a:latin typeface="+mn-lt"/>
              </a:rPr>
              <a:t> Zeitbeginn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im Vokal ist nicht früher.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DF9F8-0386-C249-838C-0B2D1FB015DC}"/>
              </a:ext>
            </a:extLst>
          </p:cNvPr>
          <p:cNvSpPr txBox="1"/>
          <p:nvPr/>
        </p:nvSpPr>
        <p:spPr>
          <a:xfrm>
            <a:off x="6257889" y="1259792"/>
            <a:ext cx="288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FFC000"/>
                </a:solidFill>
                <a:latin typeface="+mn-lt"/>
              </a:rPr>
              <a:t>3</a:t>
            </a:r>
            <a:r>
              <a:rPr lang="de-DE" dirty="0">
                <a:latin typeface="+mn-lt"/>
              </a:rPr>
              <a:t>. Plateau ist nicht spitzenförmig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66A02-1DA0-224F-9943-2B8C2A4EC892}"/>
              </a:ext>
            </a:extLst>
          </p:cNvPr>
          <p:cNvSpPr txBox="1"/>
          <p:nvPr/>
        </p:nvSpPr>
        <p:spPr>
          <a:xfrm>
            <a:off x="4254284" y="24384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77E36-42E0-8C4E-9678-8975C8D838B3}"/>
              </a:ext>
            </a:extLst>
          </p:cNvPr>
          <p:cNvSpPr txBox="1"/>
          <p:nvPr/>
        </p:nvSpPr>
        <p:spPr>
          <a:xfrm>
            <a:off x="4242897" y="39910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✓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59D49-3B59-0840-AF37-4255FD7BAD90}"/>
              </a:ext>
            </a:extLst>
          </p:cNvPr>
          <p:cNvSpPr txBox="1"/>
          <p:nvPr/>
        </p:nvSpPr>
        <p:spPr>
          <a:xfrm>
            <a:off x="4225889" y="60934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✓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4AD660-6616-F446-93F3-97AACFBAA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7" t="11783" r="52455" b="54582"/>
          <a:stretch/>
        </p:blipFill>
        <p:spPr>
          <a:xfrm>
            <a:off x="335460" y="44478"/>
            <a:ext cx="4006734" cy="128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278D2D-CFC9-D246-85A8-26DBF2B1552F}"/>
              </a:ext>
            </a:extLst>
          </p:cNvPr>
          <p:cNvSpPr txBox="1"/>
          <p:nvPr/>
        </p:nvSpPr>
        <p:spPr>
          <a:xfrm>
            <a:off x="1663129" y="-63322"/>
            <a:ext cx="6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Vnd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E5301A-083A-454B-B295-23BEF9C0C89F}"/>
              </a:ext>
            </a:extLst>
          </p:cNvPr>
          <p:cNvCxnSpPr>
            <a:cxnSpLocks/>
          </p:cNvCxnSpPr>
          <p:nvPr/>
        </p:nvCxnSpPr>
        <p:spPr>
          <a:xfrm>
            <a:off x="1384982" y="1237726"/>
            <a:ext cx="0" cy="56202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7DB29C-F22F-814B-B145-28E4FA73E857}"/>
              </a:ext>
            </a:extLst>
          </p:cNvPr>
          <p:cNvSpPr txBox="1"/>
          <p:nvPr/>
        </p:nvSpPr>
        <p:spPr>
          <a:xfrm>
            <a:off x="5144948" y="243500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00B050"/>
                </a:solidFill>
                <a:latin typeface="+mn-lt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5C75A-B9D5-F343-B9BB-660254B8AB41}"/>
              </a:ext>
            </a:extLst>
          </p:cNvPr>
          <p:cNvSpPr txBox="1"/>
          <p:nvPr/>
        </p:nvSpPr>
        <p:spPr>
          <a:xfrm>
            <a:off x="5014252" y="39910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✓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0EC9F7-09A6-9747-B4E1-5BD939144AF8}"/>
              </a:ext>
            </a:extLst>
          </p:cNvPr>
          <p:cNvSpPr txBox="1"/>
          <p:nvPr/>
        </p:nvSpPr>
        <p:spPr>
          <a:xfrm>
            <a:off x="6190427" y="243500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✓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662910-CFF1-AF49-871E-589761065984}"/>
              </a:ext>
            </a:extLst>
          </p:cNvPr>
          <p:cNvSpPr txBox="1"/>
          <p:nvPr/>
        </p:nvSpPr>
        <p:spPr>
          <a:xfrm>
            <a:off x="6088612" y="40088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x</a:t>
            </a:r>
            <a:endParaRPr lang="de-DE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0125DA-9B14-3943-B04A-B37667FA00C2}"/>
              </a:ext>
            </a:extLst>
          </p:cNvPr>
          <p:cNvSpPr txBox="1"/>
          <p:nvPr/>
        </p:nvSpPr>
        <p:spPr>
          <a:xfrm>
            <a:off x="4971894" y="60934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✓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50D676-E86F-3243-B9AA-C9DD34181DC2}"/>
              </a:ext>
            </a:extLst>
          </p:cNvPr>
          <p:cNvSpPr txBox="1"/>
          <p:nvPr/>
        </p:nvSpPr>
        <p:spPr>
          <a:xfrm>
            <a:off x="6088612" y="60934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✓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4600EE8-06E5-9E45-98F1-B4D2E372BAC8}"/>
              </a:ext>
            </a:extLst>
          </p:cNvPr>
          <p:cNvSpPr>
            <a:spLocks/>
          </p:cNvSpPr>
          <p:nvPr/>
        </p:nvSpPr>
        <p:spPr bwMode="auto">
          <a:xfrm>
            <a:off x="3371063" y="148905"/>
            <a:ext cx="145912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Hauptziel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99B03-073E-B849-9CD8-625F42A6C980}"/>
              </a:ext>
            </a:extLst>
          </p:cNvPr>
          <p:cNvSpPr txBox="1"/>
          <p:nvPr/>
        </p:nvSpPr>
        <p:spPr>
          <a:xfrm>
            <a:off x="803626" y="1689242"/>
            <a:ext cx="732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Das Hauptziel der Studie ist die phonetische – hier physiologische Grundlage von sogenannten NC̥ Abstoßung </a:t>
            </a:r>
            <a:r>
              <a:rPr lang="de-DE" dirty="0"/>
              <a:t>– </a:t>
            </a:r>
            <a:r>
              <a:rPr lang="de-DE" dirty="0">
                <a:latin typeface="+mn-lt"/>
              </a:rPr>
              <a:t>zu erklären (N = ein stimmhafter Nasal, C̥ = ein stimmloser Konsonant).</a:t>
            </a:r>
          </a:p>
        </p:txBody>
      </p:sp>
    </p:spTree>
    <p:extLst>
      <p:ext uri="{BB962C8B-B14F-4D97-AF65-F5344CB8AC3E}">
        <p14:creationId xmlns:p14="http://schemas.microsoft.com/office/powerpoint/2010/main" val="356511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6B8F6B5-017F-7F4D-BFE1-088636FF8DCC}"/>
              </a:ext>
            </a:extLst>
          </p:cNvPr>
          <p:cNvGrpSpPr/>
          <p:nvPr/>
        </p:nvGrpSpPr>
        <p:grpSpPr>
          <a:xfrm>
            <a:off x="5288688" y="1880997"/>
            <a:ext cx="3378516" cy="2746365"/>
            <a:chOff x="1734662" y="1385260"/>
            <a:chExt cx="5872042" cy="40632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F17F65-02F9-9645-876E-95E5ACDFF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02" t="14937" b="4785"/>
            <a:stretch/>
          </p:blipFill>
          <p:spPr>
            <a:xfrm>
              <a:off x="1734662" y="1385260"/>
              <a:ext cx="5872042" cy="4063238"/>
            </a:xfrm>
            <a:prstGeom prst="rect">
              <a:avLst/>
            </a:prstGeom>
          </p:spPr>
        </p:pic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245935-27EE-BF45-A86B-16762B0E1B5B}"/>
                </a:ext>
              </a:extLst>
            </p:cNvPr>
            <p:cNvSpPr/>
            <p:nvPr/>
          </p:nvSpPr>
          <p:spPr>
            <a:xfrm>
              <a:off x="4670683" y="1432409"/>
              <a:ext cx="2163778" cy="3669434"/>
            </a:xfrm>
            <a:custGeom>
              <a:avLst/>
              <a:gdLst>
                <a:gd name="connsiteX0" fmla="*/ 90534 w 2163778"/>
                <a:gd name="connsiteY0" fmla="*/ 570369 h 3669434"/>
                <a:gd name="connsiteX1" fmla="*/ 90534 w 2163778"/>
                <a:gd name="connsiteY1" fmla="*/ 389299 h 3669434"/>
                <a:gd name="connsiteX2" fmla="*/ 99588 w 2163778"/>
                <a:gd name="connsiteY2" fmla="*/ 117695 h 3669434"/>
                <a:gd name="connsiteX3" fmla="*/ 126748 w 2163778"/>
                <a:gd name="connsiteY3" fmla="*/ 63375 h 3669434"/>
                <a:gd name="connsiteX4" fmla="*/ 217283 w 2163778"/>
                <a:gd name="connsiteY4" fmla="*/ 36214 h 3669434"/>
                <a:gd name="connsiteX5" fmla="*/ 307818 w 2163778"/>
                <a:gd name="connsiteY5" fmla="*/ 18107 h 3669434"/>
                <a:gd name="connsiteX6" fmla="*/ 570368 w 2163778"/>
                <a:gd name="connsiteY6" fmla="*/ 0 h 3669434"/>
                <a:gd name="connsiteX7" fmla="*/ 905346 w 2163778"/>
                <a:gd name="connsiteY7" fmla="*/ 18107 h 3669434"/>
                <a:gd name="connsiteX8" fmla="*/ 1013988 w 2163778"/>
                <a:gd name="connsiteY8" fmla="*/ 36214 h 3669434"/>
                <a:gd name="connsiteX9" fmla="*/ 1068309 w 2163778"/>
                <a:gd name="connsiteY9" fmla="*/ 63375 h 3669434"/>
                <a:gd name="connsiteX10" fmla="*/ 1095469 w 2163778"/>
                <a:gd name="connsiteY10" fmla="*/ 72428 h 3669434"/>
                <a:gd name="connsiteX11" fmla="*/ 1140736 w 2163778"/>
                <a:gd name="connsiteY11" fmla="*/ 117695 h 3669434"/>
                <a:gd name="connsiteX12" fmla="*/ 1195057 w 2163778"/>
                <a:gd name="connsiteY12" fmla="*/ 162963 h 3669434"/>
                <a:gd name="connsiteX13" fmla="*/ 1231271 w 2163778"/>
                <a:gd name="connsiteY13" fmla="*/ 217283 h 3669434"/>
                <a:gd name="connsiteX14" fmla="*/ 1267485 w 2163778"/>
                <a:gd name="connsiteY14" fmla="*/ 271604 h 3669434"/>
                <a:gd name="connsiteX15" fmla="*/ 1285592 w 2163778"/>
                <a:gd name="connsiteY15" fmla="*/ 298765 h 3669434"/>
                <a:gd name="connsiteX16" fmla="*/ 1312752 w 2163778"/>
                <a:gd name="connsiteY16" fmla="*/ 325925 h 3669434"/>
                <a:gd name="connsiteX17" fmla="*/ 1348966 w 2163778"/>
                <a:gd name="connsiteY17" fmla="*/ 371192 h 3669434"/>
                <a:gd name="connsiteX18" fmla="*/ 1403287 w 2163778"/>
                <a:gd name="connsiteY18" fmla="*/ 452674 h 3669434"/>
                <a:gd name="connsiteX19" fmla="*/ 1530035 w 2163778"/>
                <a:gd name="connsiteY19" fmla="*/ 642796 h 3669434"/>
                <a:gd name="connsiteX20" fmla="*/ 1566249 w 2163778"/>
                <a:gd name="connsiteY20" fmla="*/ 697117 h 3669434"/>
                <a:gd name="connsiteX21" fmla="*/ 1584356 w 2163778"/>
                <a:gd name="connsiteY21" fmla="*/ 724278 h 3669434"/>
                <a:gd name="connsiteX22" fmla="*/ 1611517 w 2163778"/>
                <a:gd name="connsiteY22" fmla="*/ 751438 h 3669434"/>
                <a:gd name="connsiteX23" fmla="*/ 1647730 w 2163778"/>
                <a:gd name="connsiteY23" fmla="*/ 805759 h 3669434"/>
                <a:gd name="connsiteX24" fmla="*/ 1683944 w 2163778"/>
                <a:gd name="connsiteY24" fmla="*/ 860080 h 3669434"/>
                <a:gd name="connsiteX25" fmla="*/ 1702051 w 2163778"/>
                <a:gd name="connsiteY25" fmla="*/ 887240 h 3669434"/>
                <a:gd name="connsiteX26" fmla="*/ 1711105 w 2163778"/>
                <a:gd name="connsiteY26" fmla="*/ 914400 h 3669434"/>
                <a:gd name="connsiteX27" fmla="*/ 1747319 w 2163778"/>
                <a:gd name="connsiteY27" fmla="*/ 968721 h 3669434"/>
                <a:gd name="connsiteX28" fmla="*/ 1774479 w 2163778"/>
                <a:gd name="connsiteY28" fmla="*/ 1023042 h 3669434"/>
                <a:gd name="connsiteX29" fmla="*/ 1783532 w 2163778"/>
                <a:gd name="connsiteY29" fmla="*/ 1050202 h 3669434"/>
                <a:gd name="connsiteX30" fmla="*/ 1819746 w 2163778"/>
                <a:gd name="connsiteY30" fmla="*/ 1104523 h 3669434"/>
                <a:gd name="connsiteX31" fmla="*/ 1828800 w 2163778"/>
                <a:gd name="connsiteY31" fmla="*/ 1131683 h 3669434"/>
                <a:gd name="connsiteX32" fmla="*/ 1865014 w 2163778"/>
                <a:gd name="connsiteY32" fmla="*/ 1186004 h 3669434"/>
                <a:gd name="connsiteX33" fmla="*/ 1883121 w 2163778"/>
                <a:gd name="connsiteY33" fmla="*/ 1213165 h 3669434"/>
                <a:gd name="connsiteX34" fmla="*/ 1937441 w 2163778"/>
                <a:gd name="connsiteY34" fmla="*/ 1303699 h 3669434"/>
                <a:gd name="connsiteX35" fmla="*/ 1964602 w 2163778"/>
                <a:gd name="connsiteY35" fmla="*/ 1330860 h 3669434"/>
                <a:gd name="connsiteX36" fmla="*/ 2000816 w 2163778"/>
                <a:gd name="connsiteY36" fmla="*/ 1385181 h 3669434"/>
                <a:gd name="connsiteX37" fmla="*/ 2009869 w 2163778"/>
                <a:gd name="connsiteY37" fmla="*/ 1412341 h 3669434"/>
                <a:gd name="connsiteX38" fmla="*/ 2046083 w 2163778"/>
                <a:gd name="connsiteY38" fmla="*/ 1466662 h 3669434"/>
                <a:gd name="connsiteX39" fmla="*/ 2064190 w 2163778"/>
                <a:gd name="connsiteY39" fmla="*/ 1493822 h 3669434"/>
                <a:gd name="connsiteX40" fmla="*/ 2082297 w 2163778"/>
                <a:gd name="connsiteY40" fmla="*/ 1520982 h 3669434"/>
                <a:gd name="connsiteX41" fmla="*/ 2091350 w 2163778"/>
                <a:gd name="connsiteY41" fmla="*/ 1548143 h 3669434"/>
                <a:gd name="connsiteX42" fmla="*/ 2109457 w 2163778"/>
                <a:gd name="connsiteY42" fmla="*/ 1575303 h 3669434"/>
                <a:gd name="connsiteX43" fmla="*/ 2118511 w 2163778"/>
                <a:gd name="connsiteY43" fmla="*/ 1620571 h 3669434"/>
                <a:gd name="connsiteX44" fmla="*/ 2145671 w 2163778"/>
                <a:gd name="connsiteY44" fmla="*/ 2181885 h 3669434"/>
                <a:gd name="connsiteX45" fmla="*/ 2154725 w 2163778"/>
                <a:gd name="connsiteY45" fmla="*/ 2516864 h 3669434"/>
                <a:gd name="connsiteX46" fmla="*/ 2163778 w 2163778"/>
                <a:gd name="connsiteY46" fmla="*/ 2706986 h 3669434"/>
                <a:gd name="connsiteX47" fmla="*/ 2154725 w 2163778"/>
                <a:gd name="connsiteY47" fmla="*/ 2869949 h 3669434"/>
                <a:gd name="connsiteX48" fmla="*/ 2145671 w 2163778"/>
                <a:gd name="connsiteY48" fmla="*/ 3666654 h 3669434"/>
                <a:gd name="connsiteX49" fmla="*/ 2118511 w 2163778"/>
                <a:gd name="connsiteY49" fmla="*/ 3657600 h 3669434"/>
                <a:gd name="connsiteX50" fmla="*/ 1855960 w 2163778"/>
                <a:gd name="connsiteY50" fmla="*/ 3648547 h 3669434"/>
                <a:gd name="connsiteX51" fmla="*/ 1629624 w 2163778"/>
                <a:gd name="connsiteY51" fmla="*/ 3630440 h 3669434"/>
                <a:gd name="connsiteX52" fmla="*/ 1493822 w 2163778"/>
                <a:gd name="connsiteY52" fmla="*/ 3612333 h 3669434"/>
                <a:gd name="connsiteX53" fmla="*/ 1339913 w 2163778"/>
                <a:gd name="connsiteY53" fmla="*/ 3603280 h 3669434"/>
                <a:gd name="connsiteX54" fmla="*/ 0 w 2163778"/>
                <a:gd name="connsiteY54" fmla="*/ 3594226 h 3669434"/>
                <a:gd name="connsiteX55" fmla="*/ 9053 w 2163778"/>
                <a:gd name="connsiteY55" fmla="*/ 3304515 h 3669434"/>
                <a:gd name="connsiteX56" fmla="*/ 27160 w 2163778"/>
                <a:gd name="connsiteY56" fmla="*/ 2598345 h 3669434"/>
                <a:gd name="connsiteX57" fmla="*/ 36214 w 2163778"/>
                <a:gd name="connsiteY57" fmla="*/ 2417276 h 3669434"/>
                <a:gd name="connsiteX58" fmla="*/ 45267 w 2163778"/>
                <a:gd name="connsiteY58" fmla="*/ 2181885 h 3669434"/>
                <a:gd name="connsiteX59" fmla="*/ 54321 w 2163778"/>
                <a:gd name="connsiteY59" fmla="*/ 1973656 h 3669434"/>
                <a:gd name="connsiteX60" fmla="*/ 63374 w 2163778"/>
                <a:gd name="connsiteY60" fmla="*/ 506994 h 3669434"/>
                <a:gd name="connsiteX61" fmla="*/ 72428 w 2163778"/>
                <a:gd name="connsiteY61" fmla="*/ 262551 h 3669434"/>
                <a:gd name="connsiteX62" fmla="*/ 81481 w 2163778"/>
                <a:gd name="connsiteY62" fmla="*/ 144856 h 3669434"/>
                <a:gd name="connsiteX63" fmla="*/ 108641 w 2163778"/>
                <a:gd name="connsiteY63" fmla="*/ 72428 h 366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63778" h="3669434">
                  <a:moveTo>
                    <a:pt x="90534" y="570369"/>
                  </a:moveTo>
                  <a:cubicBezTo>
                    <a:pt x="111904" y="463524"/>
                    <a:pt x="90534" y="590841"/>
                    <a:pt x="90534" y="389299"/>
                  </a:cubicBezTo>
                  <a:cubicBezTo>
                    <a:pt x="90534" y="298714"/>
                    <a:pt x="94108" y="208114"/>
                    <a:pt x="99588" y="117695"/>
                  </a:cubicBezTo>
                  <a:cubicBezTo>
                    <a:pt x="100326" y="105517"/>
                    <a:pt x="116751" y="69623"/>
                    <a:pt x="126748" y="63375"/>
                  </a:cubicBezTo>
                  <a:cubicBezTo>
                    <a:pt x="138612" y="55960"/>
                    <a:pt x="197927" y="40362"/>
                    <a:pt x="217283" y="36214"/>
                  </a:cubicBezTo>
                  <a:cubicBezTo>
                    <a:pt x="247376" y="29765"/>
                    <a:pt x="277115" y="20224"/>
                    <a:pt x="307818" y="18107"/>
                  </a:cubicBezTo>
                  <a:lnTo>
                    <a:pt x="570368" y="0"/>
                  </a:lnTo>
                  <a:cubicBezTo>
                    <a:pt x="948179" y="12188"/>
                    <a:pt x="743243" y="-6832"/>
                    <a:pt x="905346" y="18107"/>
                  </a:cubicBezTo>
                  <a:cubicBezTo>
                    <a:pt x="945189" y="24237"/>
                    <a:pt x="975749" y="26654"/>
                    <a:pt x="1013988" y="36214"/>
                  </a:cubicBezTo>
                  <a:cubicBezTo>
                    <a:pt x="1059497" y="47591"/>
                    <a:pt x="1024056" y="41249"/>
                    <a:pt x="1068309" y="63375"/>
                  </a:cubicBezTo>
                  <a:cubicBezTo>
                    <a:pt x="1076845" y="67643"/>
                    <a:pt x="1086416" y="69410"/>
                    <a:pt x="1095469" y="72428"/>
                  </a:cubicBezTo>
                  <a:cubicBezTo>
                    <a:pt x="1167900" y="120716"/>
                    <a:pt x="1080376" y="57336"/>
                    <a:pt x="1140736" y="117695"/>
                  </a:cubicBezTo>
                  <a:cubicBezTo>
                    <a:pt x="1193047" y="170005"/>
                    <a:pt x="1143144" y="96218"/>
                    <a:pt x="1195057" y="162963"/>
                  </a:cubicBezTo>
                  <a:cubicBezTo>
                    <a:pt x="1208417" y="180141"/>
                    <a:pt x="1219200" y="199176"/>
                    <a:pt x="1231271" y="217283"/>
                  </a:cubicBezTo>
                  <a:lnTo>
                    <a:pt x="1267485" y="271604"/>
                  </a:lnTo>
                  <a:cubicBezTo>
                    <a:pt x="1273521" y="280658"/>
                    <a:pt x="1277898" y="291071"/>
                    <a:pt x="1285592" y="298765"/>
                  </a:cubicBezTo>
                  <a:lnTo>
                    <a:pt x="1312752" y="325925"/>
                  </a:lnTo>
                  <a:cubicBezTo>
                    <a:pt x="1333142" y="387089"/>
                    <a:pt x="1304865" y="320790"/>
                    <a:pt x="1348966" y="371192"/>
                  </a:cubicBezTo>
                  <a:cubicBezTo>
                    <a:pt x="1348971" y="371197"/>
                    <a:pt x="1394232" y="439091"/>
                    <a:pt x="1403287" y="452674"/>
                  </a:cubicBezTo>
                  <a:lnTo>
                    <a:pt x="1530035" y="642796"/>
                  </a:lnTo>
                  <a:lnTo>
                    <a:pt x="1566249" y="697117"/>
                  </a:lnTo>
                  <a:cubicBezTo>
                    <a:pt x="1572285" y="706171"/>
                    <a:pt x="1576662" y="716584"/>
                    <a:pt x="1584356" y="724278"/>
                  </a:cubicBezTo>
                  <a:cubicBezTo>
                    <a:pt x="1593410" y="733331"/>
                    <a:pt x="1603656" y="741331"/>
                    <a:pt x="1611517" y="751438"/>
                  </a:cubicBezTo>
                  <a:cubicBezTo>
                    <a:pt x="1624877" y="768616"/>
                    <a:pt x="1635659" y="787652"/>
                    <a:pt x="1647730" y="805759"/>
                  </a:cubicBezTo>
                  <a:lnTo>
                    <a:pt x="1683944" y="860080"/>
                  </a:lnTo>
                  <a:cubicBezTo>
                    <a:pt x="1689980" y="869133"/>
                    <a:pt x="1698610" y="876918"/>
                    <a:pt x="1702051" y="887240"/>
                  </a:cubicBezTo>
                  <a:cubicBezTo>
                    <a:pt x="1705069" y="896293"/>
                    <a:pt x="1706470" y="906058"/>
                    <a:pt x="1711105" y="914400"/>
                  </a:cubicBezTo>
                  <a:cubicBezTo>
                    <a:pt x="1721674" y="933423"/>
                    <a:pt x="1747319" y="968721"/>
                    <a:pt x="1747319" y="968721"/>
                  </a:cubicBezTo>
                  <a:cubicBezTo>
                    <a:pt x="1770073" y="1036988"/>
                    <a:pt x="1739380" y="952844"/>
                    <a:pt x="1774479" y="1023042"/>
                  </a:cubicBezTo>
                  <a:cubicBezTo>
                    <a:pt x="1778747" y="1031578"/>
                    <a:pt x="1778898" y="1041860"/>
                    <a:pt x="1783532" y="1050202"/>
                  </a:cubicBezTo>
                  <a:cubicBezTo>
                    <a:pt x="1794100" y="1069225"/>
                    <a:pt x="1812864" y="1083878"/>
                    <a:pt x="1819746" y="1104523"/>
                  </a:cubicBezTo>
                  <a:cubicBezTo>
                    <a:pt x="1822764" y="1113576"/>
                    <a:pt x="1824165" y="1123341"/>
                    <a:pt x="1828800" y="1131683"/>
                  </a:cubicBezTo>
                  <a:cubicBezTo>
                    <a:pt x="1839369" y="1150706"/>
                    <a:pt x="1852943" y="1167897"/>
                    <a:pt x="1865014" y="1186004"/>
                  </a:cubicBezTo>
                  <a:cubicBezTo>
                    <a:pt x="1871050" y="1195058"/>
                    <a:pt x="1878255" y="1203433"/>
                    <a:pt x="1883121" y="1213165"/>
                  </a:cubicBezTo>
                  <a:cubicBezTo>
                    <a:pt x="1897409" y="1241741"/>
                    <a:pt x="1915592" y="1281850"/>
                    <a:pt x="1937441" y="1303699"/>
                  </a:cubicBezTo>
                  <a:lnTo>
                    <a:pt x="1964602" y="1330860"/>
                  </a:lnTo>
                  <a:cubicBezTo>
                    <a:pt x="1986128" y="1395439"/>
                    <a:pt x="1955605" y="1317364"/>
                    <a:pt x="2000816" y="1385181"/>
                  </a:cubicBezTo>
                  <a:cubicBezTo>
                    <a:pt x="2006110" y="1393121"/>
                    <a:pt x="2005235" y="1403999"/>
                    <a:pt x="2009869" y="1412341"/>
                  </a:cubicBezTo>
                  <a:cubicBezTo>
                    <a:pt x="2020437" y="1431364"/>
                    <a:pt x="2034012" y="1448555"/>
                    <a:pt x="2046083" y="1466662"/>
                  </a:cubicBezTo>
                  <a:lnTo>
                    <a:pt x="2064190" y="1493822"/>
                  </a:lnTo>
                  <a:lnTo>
                    <a:pt x="2082297" y="1520982"/>
                  </a:lnTo>
                  <a:cubicBezTo>
                    <a:pt x="2085315" y="1530036"/>
                    <a:pt x="2087082" y="1539607"/>
                    <a:pt x="2091350" y="1548143"/>
                  </a:cubicBezTo>
                  <a:cubicBezTo>
                    <a:pt x="2096216" y="1557875"/>
                    <a:pt x="2105636" y="1565115"/>
                    <a:pt x="2109457" y="1575303"/>
                  </a:cubicBezTo>
                  <a:cubicBezTo>
                    <a:pt x="2114860" y="1589711"/>
                    <a:pt x="2115493" y="1605482"/>
                    <a:pt x="2118511" y="1620571"/>
                  </a:cubicBezTo>
                  <a:cubicBezTo>
                    <a:pt x="2138900" y="2079318"/>
                    <a:pt x="2128636" y="1892275"/>
                    <a:pt x="2145671" y="2181885"/>
                  </a:cubicBezTo>
                  <a:cubicBezTo>
                    <a:pt x="2148689" y="2293545"/>
                    <a:pt x="2150876" y="2405230"/>
                    <a:pt x="2154725" y="2516864"/>
                  </a:cubicBezTo>
                  <a:cubicBezTo>
                    <a:pt x="2156911" y="2580272"/>
                    <a:pt x="2163778" y="2643540"/>
                    <a:pt x="2163778" y="2706986"/>
                  </a:cubicBezTo>
                  <a:cubicBezTo>
                    <a:pt x="2163778" y="2761391"/>
                    <a:pt x="2157743" y="2815628"/>
                    <a:pt x="2154725" y="2869949"/>
                  </a:cubicBezTo>
                  <a:cubicBezTo>
                    <a:pt x="2151707" y="3135517"/>
                    <a:pt x="2157869" y="3401349"/>
                    <a:pt x="2145671" y="3666654"/>
                  </a:cubicBezTo>
                  <a:cubicBezTo>
                    <a:pt x="2145233" y="3676187"/>
                    <a:pt x="2128036" y="3658195"/>
                    <a:pt x="2118511" y="3657600"/>
                  </a:cubicBezTo>
                  <a:cubicBezTo>
                    <a:pt x="2031113" y="3652138"/>
                    <a:pt x="1943477" y="3651565"/>
                    <a:pt x="1855960" y="3648547"/>
                  </a:cubicBezTo>
                  <a:cubicBezTo>
                    <a:pt x="1424420" y="3605390"/>
                    <a:pt x="2238263" y="3685771"/>
                    <a:pt x="1629624" y="3630440"/>
                  </a:cubicBezTo>
                  <a:cubicBezTo>
                    <a:pt x="1464294" y="3615410"/>
                    <a:pt x="1676206" y="3626923"/>
                    <a:pt x="1493822" y="3612333"/>
                  </a:cubicBezTo>
                  <a:cubicBezTo>
                    <a:pt x="1442594" y="3608235"/>
                    <a:pt x="1391301" y="3603903"/>
                    <a:pt x="1339913" y="3603280"/>
                  </a:cubicBezTo>
                  <a:lnTo>
                    <a:pt x="0" y="3594226"/>
                  </a:lnTo>
                  <a:cubicBezTo>
                    <a:pt x="3018" y="3497656"/>
                    <a:pt x="6576" y="3401101"/>
                    <a:pt x="9053" y="3304515"/>
                  </a:cubicBezTo>
                  <a:cubicBezTo>
                    <a:pt x="17327" y="2981839"/>
                    <a:pt x="15774" y="2894371"/>
                    <a:pt x="27160" y="2598345"/>
                  </a:cubicBezTo>
                  <a:cubicBezTo>
                    <a:pt x="29483" y="2537958"/>
                    <a:pt x="33589" y="2477651"/>
                    <a:pt x="36214" y="2417276"/>
                  </a:cubicBezTo>
                  <a:cubicBezTo>
                    <a:pt x="39625" y="2338828"/>
                    <a:pt x="42065" y="2260341"/>
                    <a:pt x="45267" y="2181885"/>
                  </a:cubicBezTo>
                  <a:cubicBezTo>
                    <a:pt x="48100" y="2112468"/>
                    <a:pt x="51303" y="2043066"/>
                    <a:pt x="54321" y="1973656"/>
                  </a:cubicBezTo>
                  <a:cubicBezTo>
                    <a:pt x="43513" y="752435"/>
                    <a:pt x="31552" y="1313138"/>
                    <a:pt x="63374" y="506994"/>
                  </a:cubicBezTo>
                  <a:cubicBezTo>
                    <a:pt x="66590" y="425521"/>
                    <a:pt x="66175" y="343848"/>
                    <a:pt x="72428" y="262551"/>
                  </a:cubicBezTo>
                  <a:cubicBezTo>
                    <a:pt x="75446" y="223319"/>
                    <a:pt x="74119" y="183509"/>
                    <a:pt x="81481" y="144856"/>
                  </a:cubicBezTo>
                  <a:cubicBezTo>
                    <a:pt x="86305" y="119527"/>
                    <a:pt x="108641" y="72428"/>
                    <a:pt x="108641" y="72428"/>
                  </a:cubicBezTo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9502430-88D4-FC41-9667-0019224B8303}"/>
                </a:ext>
              </a:extLst>
            </p:cNvPr>
            <p:cNvSpPr/>
            <p:nvPr/>
          </p:nvSpPr>
          <p:spPr>
            <a:xfrm>
              <a:off x="4675904" y="1982709"/>
              <a:ext cx="1730099" cy="3191501"/>
            </a:xfrm>
            <a:custGeom>
              <a:avLst/>
              <a:gdLst>
                <a:gd name="connsiteX0" fmla="*/ 77165 w 1730099"/>
                <a:gd name="connsiteY0" fmla="*/ 0 h 3191501"/>
                <a:gd name="connsiteX1" fmla="*/ 122433 w 1730099"/>
                <a:gd name="connsiteY1" fmla="*/ 18107 h 3191501"/>
                <a:gd name="connsiteX2" fmla="*/ 375930 w 1730099"/>
                <a:gd name="connsiteY2" fmla="*/ 36214 h 3191501"/>
                <a:gd name="connsiteX3" fmla="*/ 439304 w 1730099"/>
                <a:gd name="connsiteY3" fmla="*/ 45267 h 3191501"/>
                <a:gd name="connsiteX4" fmla="*/ 529839 w 1730099"/>
                <a:gd name="connsiteY4" fmla="*/ 63374 h 3191501"/>
                <a:gd name="connsiteX5" fmla="*/ 584159 w 1730099"/>
                <a:gd name="connsiteY5" fmla="*/ 81481 h 3191501"/>
                <a:gd name="connsiteX6" fmla="*/ 638480 w 1730099"/>
                <a:gd name="connsiteY6" fmla="*/ 117695 h 3191501"/>
                <a:gd name="connsiteX7" fmla="*/ 665641 w 1730099"/>
                <a:gd name="connsiteY7" fmla="*/ 135802 h 3191501"/>
                <a:gd name="connsiteX8" fmla="*/ 692801 w 1730099"/>
                <a:gd name="connsiteY8" fmla="*/ 162962 h 3191501"/>
                <a:gd name="connsiteX9" fmla="*/ 747122 w 1730099"/>
                <a:gd name="connsiteY9" fmla="*/ 199176 h 3191501"/>
                <a:gd name="connsiteX10" fmla="*/ 774282 w 1730099"/>
                <a:gd name="connsiteY10" fmla="*/ 253497 h 3191501"/>
                <a:gd name="connsiteX11" fmla="*/ 792389 w 1730099"/>
                <a:gd name="connsiteY11" fmla="*/ 280657 h 3191501"/>
                <a:gd name="connsiteX12" fmla="*/ 810496 w 1730099"/>
                <a:gd name="connsiteY12" fmla="*/ 334978 h 3191501"/>
                <a:gd name="connsiteX13" fmla="*/ 819549 w 1730099"/>
                <a:gd name="connsiteY13" fmla="*/ 362139 h 3191501"/>
                <a:gd name="connsiteX14" fmla="*/ 855763 w 1730099"/>
                <a:gd name="connsiteY14" fmla="*/ 416459 h 3191501"/>
                <a:gd name="connsiteX15" fmla="*/ 873870 w 1730099"/>
                <a:gd name="connsiteY15" fmla="*/ 443620 h 3191501"/>
                <a:gd name="connsiteX16" fmla="*/ 891977 w 1730099"/>
                <a:gd name="connsiteY16" fmla="*/ 497941 h 3191501"/>
                <a:gd name="connsiteX17" fmla="*/ 928191 w 1730099"/>
                <a:gd name="connsiteY17" fmla="*/ 552261 h 3191501"/>
                <a:gd name="connsiteX18" fmla="*/ 955351 w 1730099"/>
                <a:gd name="connsiteY18" fmla="*/ 606582 h 3191501"/>
                <a:gd name="connsiteX19" fmla="*/ 964405 w 1730099"/>
                <a:gd name="connsiteY19" fmla="*/ 633742 h 3191501"/>
                <a:gd name="connsiteX20" fmla="*/ 1000619 w 1730099"/>
                <a:gd name="connsiteY20" fmla="*/ 688063 h 3191501"/>
                <a:gd name="connsiteX21" fmla="*/ 1036833 w 1730099"/>
                <a:gd name="connsiteY21" fmla="*/ 742384 h 3191501"/>
                <a:gd name="connsiteX22" fmla="*/ 1063993 w 1730099"/>
                <a:gd name="connsiteY22" fmla="*/ 760491 h 3191501"/>
                <a:gd name="connsiteX23" fmla="*/ 1136421 w 1730099"/>
                <a:gd name="connsiteY23" fmla="*/ 869133 h 3191501"/>
                <a:gd name="connsiteX24" fmla="*/ 1154528 w 1730099"/>
                <a:gd name="connsiteY24" fmla="*/ 896293 h 3191501"/>
                <a:gd name="connsiteX25" fmla="*/ 1172635 w 1730099"/>
                <a:gd name="connsiteY25" fmla="*/ 923453 h 3191501"/>
                <a:gd name="connsiteX26" fmla="*/ 1181688 w 1730099"/>
                <a:gd name="connsiteY26" fmla="*/ 950614 h 3191501"/>
                <a:gd name="connsiteX27" fmla="*/ 1217902 w 1730099"/>
                <a:gd name="connsiteY27" fmla="*/ 1004935 h 3191501"/>
                <a:gd name="connsiteX28" fmla="*/ 1236009 w 1730099"/>
                <a:gd name="connsiteY28" fmla="*/ 1059255 h 3191501"/>
                <a:gd name="connsiteX29" fmla="*/ 1245062 w 1730099"/>
                <a:gd name="connsiteY29" fmla="*/ 1086416 h 3191501"/>
                <a:gd name="connsiteX30" fmla="*/ 1263169 w 1730099"/>
                <a:gd name="connsiteY30" fmla="*/ 1113576 h 3191501"/>
                <a:gd name="connsiteX31" fmla="*/ 1290330 w 1730099"/>
                <a:gd name="connsiteY31" fmla="*/ 1167897 h 3191501"/>
                <a:gd name="connsiteX32" fmla="*/ 1326544 w 1730099"/>
                <a:gd name="connsiteY32" fmla="*/ 1222218 h 3191501"/>
                <a:gd name="connsiteX33" fmla="*/ 1344650 w 1730099"/>
                <a:gd name="connsiteY33" fmla="*/ 1276539 h 3191501"/>
                <a:gd name="connsiteX34" fmla="*/ 1398971 w 1730099"/>
                <a:gd name="connsiteY34" fmla="*/ 1358020 h 3191501"/>
                <a:gd name="connsiteX35" fmla="*/ 1417078 w 1730099"/>
                <a:gd name="connsiteY35" fmla="*/ 1385180 h 3191501"/>
                <a:gd name="connsiteX36" fmla="*/ 1426132 w 1730099"/>
                <a:gd name="connsiteY36" fmla="*/ 1412341 h 3191501"/>
                <a:gd name="connsiteX37" fmla="*/ 1444239 w 1730099"/>
                <a:gd name="connsiteY37" fmla="*/ 1439501 h 3191501"/>
                <a:gd name="connsiteX38" fmla="*/ 1462346 w 1730099"/>
                <a:gd name="connsiteY38" fmla="*/ 1475715 h 3191501"/>
                <a:gd name="connsiteX39" fmla="*/ 1480452 w 1730099"/>
                <a:gd name="connsiteY39" fmla="*/ 1502875 h 3191501"/>
                <a:gd name="connsiteX40" fmla="*/ 1498559 w 1730099"/>
                <a:gd name="connsiteY40" fmla="*/ 1557196 h 3191501"/>
                <a:gd name="connsiteX41" fmla="*/ 1516666 w 1730099"/>
                <a:gd name="connsiteY41" fmla="*/ 1584356 h 3191501"/>
                <a:gd name="connsiteX42" fmla="*/ 1534773 w 1730099"/>
                <a:gd name="connsiteY42" fmla="*/ 1638677 h 3191501"/>
                <a:gd name="connsiteX43" fmla="*/ 1543827 w 1730099"/>
                <a:gd name="connsiteY43" fmla="*/ 1665838 h 3191501"/>
                <a:gd name="connsiteX44" fmla="*/ 1580041 w 1730099"/>
                <a:gd name="connsiteY44" fmla="*/ 1720158 h 3191501"/>
                <a:gd name="connsiteX45" fmla="*/ 1607201 w 1730099"/>
                <a:gd name="connsiteY45" fmla="*/ 1774479 h 3191501"/>
                <a:gd name="connsiteX46" fmla="*/ 1616254 w 1730099"/>
                <a:gd name="connsiteY46" fmla="*/ 1801640 h 3191501"/>
                <a:gd name="connsiteX47" fmla="*/ 1652468 w 1730099"/>
                <a:gd name="connsiteY47" fmla="*/ 1855960 h 3191501"/>
                <a:gd name="connsiteX48" fmla="*/ 1679629 w 1730099"/>
                <a:gd name="connsiteY48" fmla="*/ 1910281 h 3191501"/>
                <a:gd name="connsiteX49" fmla="*/ 1697736 w 1730099"/>
                <a:gd name="connsiteY49" fmla="*/ 2815628 h 3191501"/>
                <a:gd name="connsiteX50" fmla="*/ 1688682 w 1730099"/>
                <a:gd name="connsiteY50" fmla="*/ 3150606 h 3191501"/>
                <a:gd name="connsiteX51" fmla="*/ 1263169 w 1730099"/>
                <a:gd name="connsiteY51" fmla="*/ 3159659 h 3191501"/>
                <a:gd name="connsiteX52" fmla="*/ 719961 w 1730099"/>
                <a:gd name="connsiteY52" fmla="*/ 3141552 h 3191501"/>
                <a:gd name="connsiteX53" fmla="*/ 412144 w 1730099"/>
                <a:gd name="connsiteY53" fmla="*/ 3132499 h 3191501"/>
                <a:gd name="connsiteX54" fmla="*/ 50005 w 1730099"/>
                <a:gd name="connsiteY54" fmla="*/ 3114392 h 3191501"/>
                <a:gd name="connsiteX55" fmla="*/ 22845 w 1730099"/>
                <a:gd name="connsiteY55" fmla="*/ 2942376 h 3191501"/>
                <a:gd name="connsiteX56" fmla="*/ 31898 w 1730099"/>
                <a:gd name="connsiteY56" fmla="*/ 2417275 h 3191501"/>
                <a:gd name="connsiteX57" fmla="*/ 50005 w 1730099"/>
                <a:gd name="connsiteY57" fmla="*/ 2136618 h 3191501"/>
                <a:gd name="connsiteX58" fmla="*/ 59058 w 1730099"/>
                <a:gd name="connsiteY58" fmla="*/ 1946495 h 3191501"/>
                <a:gd name="connsiteX59" fmla="*/ 50005 w 1730099"/>
                <a:gd name="connsiteY59" fmla="*/ 1557196 h 3191501"/>
                <a:gd name="connsiteX60" fmla="*/ 31898 w 1730099"/>
                <a:gd name="connsiteY60" fmla="*/ 1231271 h 3191501"/>
                <a:gd name="connsiteX61" fmla="*/ 13791 w 1730099"/>
                <a:gd name="connsiteY61" fmla="*/ 814812 h 3191501"/>
                <a:gd name="connsiteX62" fmla="*/ 31898 w 1730099"/>
                <a:gd name="connsiteY62" fmla="*/ 181069 h 3191501"/>
                <a:gd name="connsiteX63" fmla="*/ 40951 w 1730099"/>
                <a:gd name="connsiteY63" fmla="*/ 81481 h 3191501"/>
                <a:gd name="connsiteX64" fmla="*/ 31898 w 1730099"/>
                <a:gd name="connsiteY64" fmla="*/ 54321 h 319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0099" h="3191501">
                  <a:moveTo>
                    <a:pt x="77165" y="0"/>
                  </a:moveTo>
                  <a:cubicBezTo>
                    <a:pt x="92254" y="6036"/>
                    <a:pt x="106402" y="15435"/>
                    <a:pt x="122433" y="18107"/>
                  </a:cubicBezTo>
                  <a:cubicBezTo>
                    <a:pt x="139132" y="20890"/>
                    <a:pt x="369471" y="35783"/>
                    <a:pt x="375930" y="36214"/>
                  </a:cubicBezTo>
                  <a:lnTo>
                    <a:pt x="439304" y="45267"/>
                  </a:lnTo>
                  <a:cubicBezTo>
                    <a:pt x="472780" y="50417"/>
                    <a:pt x="498265" y="53902"/>
                    <a:pt x="529839" y="63374"/>
                  </a:cubicBezTo>
                  <a:cubicBezTo>
                    <a:pt x="548120" y="68858"/>
                    <a:pt x="584159" y="81481"/>
                    <a:pt x="584159" y="81481"/>
                  </a:cubicBezTo>
                  <a:lnTo>
                    <a:pt x="638480" y="117695"/>
                  </a:lnTo>
                  <a:cubicBezTo>
                    <a:pt x="647534" y="123731"/>
                    <a:pt x="657947" y="128108"/>
                    <a:pt x="665641" y="135802"/>
                  </a:cubicBezTo>
                  <a:cubicBezTo>
                    <a:pt x="674694" y="144855"/>
                    <a:pt x="682695" y="155102"/>
                    <a:pt x="692801" y="162962"/>
                  </a:cubicBezTo>
                  <a:cubicBezTo>
                    <a:pt x="709979" y="176323"/>
                    <a:pt x="747122" y="199176"/>
                    <a:pt x="747122" y="199176"/>
                  </a:cubicBezTo>
                  <a:cubicBezTo>
                    <a:pt x="799018" y="277022"/>
                    <a:pt x="736796" y="178526"/>
                    <a:pt x="774282" y="253497"/>
                  </a:cubicBezTo>
                  <a:cubicBezTo>
                    <a:pt x="779148" y="263229"/>
                    <a:pt x="787970" y="270714"/>
                    <a:pt x="792389" y="280657"/>
                  </a:cubicBezTo>
                  <a:cubicBezTo>
                    <a:pt x="800141" y="298098"/>
                    <a:pt x="804460" y="316871"/>
                    <a:pt x="810496" y="334978"/>
                  </a:cubicBezTo>
                  <a:cubicBezTo>
                    <a:pt x="813514" y="344032"/>
                    <a:pt x="814255" y="354199"/>
                    <a:pt x="819549" y="362139"/>
                  </a:cubicBezTo>
                  <a:lnTo>
                    <a:pt x="855763" y="416459"/>
                  </a:lnTo>
                  <a:cubicBezTo>
                    <a:pt x="861799" y="425513"/>
                    <a:pt x="870429" y="433297"/>
                    <a:pt x="873870" y="443620"/>
                  </a:cubicBezTo>
                  <a:cubicBezTo>
                    <a:pt x="879906" y="461727"/>
                    <a:pt x="881390" y="482060"/>
                    <a:pt x="891977" y="497941"/>
                  </a:cubicBezTo>
                  <a:cubicBezTo>
                    <a:pt x="904048" y="516048"/>
                    <a:pt x="921309" y="531616"/>
                    <a:pt x="928191" y="552261"/>
                  </a:cubicBezTo>
                  <a:cubicBezTo>
                    <a:pt x="950948" y="620529"/>
                    <a:pt x="920252" y="536383"/>
                    <a:pt x="955351" y="606582"/>
                  </a:cubicBezTo>
                  <a:cubicBezTo>
                    <a:pt x="959619" y="615118"/>
                    <a:pt x="959770" y="625400"/>
                    <a:pt x="964405" y="633742"/>
                  </a:cubicBezTo>
                  <a:cubicBezTo>
                    <a:pt x="974974" y="652765"/>
                    <a:pt x="988548" y="669956"/>
                    <a:pt x="1000619" y="688063"/>
                  </a:cubicBezTo>
                  <a:cubicBezTo>
                    <a:pt x="1000620" y="688064"/>
                    <a:pt x="1036831" y="742383"/>
                    <a:pt x="1036833" y="742384"/>
                  </a:cubicBezTo>
                  <a:lnTo>
                    <a:pt x="1063993" y="760491"/>
                  </a:lnTo>
                  <a:lnTo>
                    <a:pt x="1136421" y="869133"/>
                  </a:lnTo>
                  <a:lnTo>
                    <a:pt x="1154528" y="896293"/>
                  </a:lnTo>
                  <a:lnTo>
                    <a:pt x="1172635" y="923453"/>
                  </a:lnTo>
                  <a:cubicBezTo>
                    <a:pt x="1175653" y="932507"/>
                    <a:pt x="1177053" y="942272"/>
                    <a:pt x="1181688" y="950614"/>
                  </a:cubicBezTo>
                  <a:cubicBezTo>
                    <a:pt x="1192256" y="969637"/>
                    <a:pt x="1217902" y="1004935"/>
                    <a:pt x="1217902" y="1004935"/>
                  </a:cubicBezTo>
                  <a:lnTo>
                    <a:pt x="1236009" y="1059255"/>
                  </a:lnTo>
                  <a:cubicBezTo>
                    <a:pt x="1239027" y="1068309"/>
                    <a:pt x="1239768" y="1078476"/>
                    <a:pt x="1245062" y="1086416"/>
                  </a:cubicBezTo>
                  <a:cubicBezTo>
                    <a:pt x="1251098" y="1095469"/>
                    <a:pt x="1258303" y="1103844"/>
                    <a:pt x="1263169" y="1113576"/>
                  </a:cubicBezTo>
                  <a:cubicBezTo>
                    <a:pt x="1300652" y="1188541"/>
                    <a:pt x="1238439" y="1090062"/>
                    <a:pt x="1290330" y="1167897"/>
                  </a:cubicBezTo>
                  <a:cubicBezTo>
                    <a:pt x="1320280" y="1257751"/>
                    <a:pt x="1270030" y="1120491"/>
                    <a:pt x="1326544" y="1222218"/>
                  </a:cubicBezTo>
                  <a:cubicBezTo>
                    <a:pt x="1335813" y="1238903"/>
                    <a:pt x="1334063" y="1260658"/>
                    <a:pt x="1344650" y="1276539"/>
                  </a:cubicBezTo>
                  <a:lnTo>
                    <a:pt x="1398971" y="1358020"/>
                  </a:lnTo>
                  <a:cubicBezTo>
                    <a:pt x="1405007" y="1367073"/>
                    <a:pt x="1413637" y="1374858"/>
                    <a:pt x="1417078" y="1385180"/>
                  </a:cubicBezTo>
                  <a:cubicBezTo>
                    <a:pt x="1420096" y="1394234"/>
                    <a:pt x="1421864" y="1403805"/>
                    <a:pt x="1426132" y="1412341"/>
                  </a:cubicBezTo>
                  <a:cubicBezTo>
                    <a:pt x="1430998" y="1422073"/>
                    <a:pt x="1438841" y="1430054"/>
                    <a:pt x="1444239" y="1439501"/>
                  </a:cubicBezTo>
                  <a:cubicBezTo>
                    <a:pt x="1450935" y="1451219"/>
                    <a:pt x="1455650" y="1463997"/>
                    <a:pt x="1462346" y="1475715"/>
                  </a:cubicBezTo>
                  <a:cubicBezTo>
                    <a:pt x="1467744" y="1485162"/>
                    <a:pt x="1476033" y="1492932"/>
                    <a:pt x="1480452" y="1502875"/>
                  </a:cubicBezTo>
                  <a:cubicBezTo>
                    <a:pt x="1488204" y="1520316"/>
                    <a:pt x="1487972" y="1541315"/>
                    <a:pt x="1498559" y="1557196"/>
                  </a:cubicBezTo>
                  <a:cubicBezTo>
                    <a:pt x="1504595" y="1566249"/>
                    <a:pt x="1512247" y="1574413"/>
                    <a:pt x="1516666" y="1584356"/>
                  </a:cubicBezTo>
                  <a:cubicBezTo>
                    <a:pt x="1524418" y="1601797"/>
                    <a:pt x="1528737" y="1620570"/>
                    <a:pt x="1534773" y="1638677"/>
                  </a:cubicBezTo>
                  <a:cubicBezTo>
                    <a:pt x="1537791" y="1647731"/>
                    <a:pt x="1538533" y="1657897"/>
                    <a:pt x="1543827" y="1665838"/>
                  </a:cubicBezTo>
                  <a:lnTo>
                    <a:pt x="1580041" y="1720158"/>
                  </a:lnTo>
                  <a:cubicBezTo>
                    <a:pt x="1602796" y="1788429"/>
                    <a:pt x="1572101" y="1704277"/>
                    <a:pt x="1607201" y="1774479"/>
                  </a:cubicBezTo>
                  <a:cubicBezTo>
                    <a:pt x="1611469" y="1783015"/>
                    <a:pt x="1611619" y="1793298"/>
                    <a:pt x="1616254" y="1801640"/>
                  </a:cubicBezTo>
                  <a:cubicBezTo>
                    <a:pt x="1626822" y="1820663"/>
                    <a:pt x="1645586" y="1835315"/>
                    <a:pt x="1652468" y="1855960"/>
                  </a:cubicBezTo>
                  <a:cubicBezTo>
                    <a:pt x="1664963" y="1893443"/>
                    <a:pt x="1656228" y="1875180"/>
                    <a:pt x="1679629" y="1910281"/>
                  </a:cubicBezTo>
                  <a:cubicBezTo>
                    <a:pt x="1780955" y="2214269"/>
                    <a:pt x="1697736" y="1955357"/>
                    <a:pt x="1697736" y="2815628"/>
                  </a:cubicBezTo>
                  <a:cubicBezTo>
                    <a:pt x="1697736" y="2927328"/>
                    <a:pt x="1776260" y="3081274"/>
                    <a:pt x="1688682" y="3150606"/>
                  </a:cubicBezTo>
                  <a:cubicBezTo>
                    <a:pt x="1577449" y="3238665"/>
                    <a:pt x="1405007" y="3156641"/>
                    <a:pt x="1263169" y="3159659"/>
                  </a:cubicBezTo>
                  <a:lnTo>
                    <a:pt x="719961" y="3141552"/>
                  </a:lnTo>
                  <a:lnTo>
                    <a:pt x="412144" y="3132499"/>
                  </a:lnTo>
                  <a:cubicBezTo>
                    <a:pt x="214659" y="3125689"/>
                    <a:pt x="221737" y="3125125"/>
                    <a:pt x="50005" y="3114392"/>
                  </a:cubicBezTo>
                  <a:cubicBezTo>
                    <a:pt x="-40155" y="3091853"/>
                    <a:pt x="18196" y="3119036"/>
                    <a:pt x="22845" y="2942376"/>
                  </a:cubicBezTo>
                  <a:cubicBezTo>
                    <a:pt x="27450" y="2767377"/>
                    <a:pt x="27232" y="2592272"/>
                    <a:pt x="31898" y="2417275"/>
                  </a:cubicBezTo>
                  <a:cubicBezTo>
                    <a:pt x="34310" y="2326808"/>
                    <a:pt x="44812" y="2227488"/>
                    <a:pt x="50005" y="2136618"/>
                  </a:cubicBezTo>
                  <a:cubicBezTo>
                    <a:pt x="53625" y="2073275"/>
                    <a:pt x="56040" y="2009869"/>
                    <a:pt x="59058" y="1946495"/>
                  </a:cubicBezTo>
                  <a:cubicBezTo>
                    <a:pt x="56040" y="1816729"/>
                    <a:pt x="53997" y="1686936"/>
                    <a:pt x="50005" y="1557196"/>
                  </a:cubicBezTo>
                  <a:cubicBezTo>
                    <a:pt x="37866" y="1162687"/>
                    <a:pt x="46426" y="1521835"/>
                    <a:pt x="31898" y="1231271"/>
                  </a:cubicBezTo>
                  <a:cubicBezTo>
                    <a:pt x="24959" y="1092494"/>
                    <a:pt x="13791" y="814812"/>
                    <a:pt x="13791" y="814812"/>
                  </a:cubicBezTo>
                  <a:cubicBezTo>
                    <a:pt x="17767" y="635907"/>
                    <a:pt x="21171" y="374157"/>
                    <a:pt x="31898" y="181069"/>
                  </a:cubicBezTo>
                  <a:cubicBezTo>
                    <a:pt x="33747" y="147787"/>
                    <a:pt x="37933" y="114677"/>
                    <a:pt x="40951" y="81481"/>
                  </a:cubicBezTo>
                  <a:lnTo>
                    <a:pt x="31898" y="54321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D659A3-5BD3-9A4A-A58E-567393B45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22313"/>
            <a:ext cx="7583086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Interpretation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mögliche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Grundlagen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für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Lautwandel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94FE8-CBBA-124D-A7DF-F7D8DCC9516A}"/>
              </a:ext>
            </a:extLst>
          </p:cNvPr>
          <p:cNvSpPr txBox="1"/>
          <p:nvPr/>
        </p:nvSpPr>
        <p:spPr>
          <a:xfrm>
            <a:off x="765110" y="526570"/>
            <a:ext cx="727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Was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, </a:t>
            </a:r>
            <a:r>
              <a:rPr lang="de-DE" dirty="0" err="1">
                <a:latin typeface="+mn-lt"/>
              </a:rPr>
              <a:t>nd</a:t>
            </a:r>
            <a:r>
              <a:rPr lang="de-DE" dirty="0">
                <a:latin typeface="+mn-lt"/>
              </a:rPr>
              <a:t>/ unterscheiden ist der </a:t>
            </a:r>
            <a:r>
              <a:rPr lang="de-DE" b="1" dirty="0">
                <a:latin typeface="+mn-lt"/>
              </a:rPr>
              <a:t>proportionale Grad der </a:t>
            </a:r>
            <a:r>
              <a:rPr lang="de-DE" b="1" dirty="0" err="1">
                <a:latin typeface="+mn-lt"/>
              </a:rPr>
              <a:t>Nasalisierung</a:t>
            </a:r>
            <a:r>
              <a:rPr lang="de-DE" b="1" dirty="0">
                <a:latin typeface="+mn-lt"/>
              </a:rPr>
              <a:t> im Vokal und im /</a:t>
            </a:r>
            <a:r>
              <a:rPr lang="de-DE" b="1" dirty="0" err="1">
                <a:latin typeface="+mn-lt"/>
              </a:rPr>
              <a:t>n</a:t>
            </a:r>
            <a:r>
              <a:rPr lang="de-DE" b="1" dirty="0">
                <a:latin typeface="+mn-lt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EC9B4-E628-A64C-B0BA-B82471A15149}"/>
              </a:ext>
            </a:extLst>
          </p:cNvPr>
          <p:cNvSpPr txBox="1"/>
          <p:nvPr/>
        </p:nvSpPr>
        <p:spPr>
          <a:xfrm>
            <a:off x="6533631" y="319866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23E49-FDAC-824C-A8A4-F583326E1C88}"/>
              </a:ext>
            </a:extLst>
          </p:cNvPr>
          <p:cNvSpPr txBox="1"/>
          <p:nvPr/>
        </p:nvSpPr>
        <p:spPr>
          <a:xfrm>
            <a:off x="7471607" y="325418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BBDD2-B68C-8040-81C0-E4A8CFC2D756}"/>
              </a:ext>
            </a:extLst>
          </p:cNvPr>
          <p:cNvSpPr txBox="1"/>
          <p:nvPr/>
        </p:nvSpPr>
        <p:spPr>
          <a:xfrm>
            <a:off x="281549" y="1710040"/>
            <a:ext cx="3573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Die Flächenanteil a/b ist größer in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/ - also eine verhältnismäßig größere </a:t>
            </a:r>
            <a:r>
              <a:rPr lang="de-DE" dirty="0" err="1">
                <a:latin typeface="+mn-lt"/>
              </a:rPr>
              <a:t>Nasalisierungsstärke</a:t>
            </a:r>
            <a:r>
              <a:rPr lang="de-DE" dirty="0">
                <a:latin typeface="+mn-lt"/>
              </a:rPr>
              <a:t> im Vokal im Verhältnis zu /</a:t>
            </a:r>
            <a:r>
              <a:rPr lang="de-DE" dirty="0" err="1">
                <a:latin typeface="+mn-lt"/>
              </a:rPr>
              <a:t>n</a:t>
            </a:r>
            <a:r>
              <a:rPr lang="de-DE" dirty="0">
                <a:latin typeface="+mn-lt"/>
              </a:rPr>
              <a:t>/ in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/ vs. /</a:t>
            </a:r>
            <a:r>
              <a:rPr lang="de-DE" dirty="0" err="1">
                <a:latin typeface="+mn-lt"/>
              </a:rPr>
              <a:t>nd</a:t>
            </a:r>
            <a:r>
              <a:rPr lang="de-DE" dirty="0">
                <a:latin typeface="+mn-lt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6E3DD-33BF-EA46-A350-D47BB63D5E76}"/>
              </a:ext>
            </a:extLst>
          </p:cNvPr>
          <p:cNvSpPr txBox="1"/>
          <p:nvPr/>
        </p:nvSpPr>
        <p:spPr>
          <a:xfrm>
            <a:off x="250431" y="4484847"/>
            <a:ext cx="4642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Diese größere </a:t>
            </a:r>
            <a:r>
              <a:rPr lang="de-DE" dirty="0" err="1">
                <a:latin typeface="+mn-lt"/>
              </a:rPr>
              <a:t>Nasalisierungsstärke</a:t>
            </a:r>
            <a:r>
              <a:rPr lang="de-DE" dirty="0">
                <a:latin typeface="+mn-lt"/>
              </a:rPr>
              <a:t> könnten auch verursachen, dass Hörer mehr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mit dem  Vokal in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/ als /</a:t>
            </a:r>
            <a:r>
              <a:rPr lang="de-DE" dirty="0" err="1">
                <a:latin typeface="+mn-lt"/>
              </a:rPr>
              <a:t>nd</a:t>
            </a:r>
            <a:r>
              <a:rPr lang="de-DE" dirty="0">
                <a:latin typeface="+mn-lt"/>
              </a:rPr>
              <a:t>/ parsen.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0F339F-DAF2-FC4E-992F-DFABFA83FAF1}"/>
              </a:ext>
            </a:extLst>
          </p:cNvPr>
          <p:cNvCxnSpPr>
            <a:cxnSpLocks/>
          </p:cNvCxnSpPr>
          <p:nvPr/>
        </p:nvCxnSpPr>
        <p:spPr>
          <a:xfrm>
            <a:off x="6977946" y="1569055"/>
            <a:ext cx="0" cy="38692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D5DA3D-0D65-A54A-87CC-DABE80F30132}"/>
              </a:ext>
            </a:extLst>
          </p:cNvPr>
          <p:cNvCxnSpPr>
            <a:cxnSpLocks/>
          </p:cNvCxnSpPr>
          <p:nvPr/>
        </p:nvCxnSpPr>
        <p:spPr>
          <a:xfrm>
            <a:off x="6168787" y="3611438"/>
            <a:ext cx="0" cy="1015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4147D7-40C4-2844-BE83-DC16A423BBC6}"/>
              </a:ext>
            </a:extLst>
          </p:cNvPr>
          <p:cNvSpPr txBox="1"/>
          <p:nvPr/>
        </p:nvSpPr>
        <p:spPr>
          <a:xfrm>
            <a:off x="6409219" y="451582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  <a:latin typeface="+mn-lt"/>
              </a:rPr>
              <a:t>V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D0D079-C8FE-6F42-A05A-367C0D110154}"/>
              </a:ext>
            </a:extLst>
          </p:cNvPr>
          <p:cNvCxnSpPr>
            <a:cxnSpLocks/>
          </p:cNvCxnSpPr>
          <p:nvPr/>
        </p:nvCxnSpPr>
        <p:spPr>
          <a:xfrm>
            <a:off x="7976373" y="3747281"/>
            <a:ext cx="0" cy="1015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1B7BA9-9961-E745-B685-8EBC99415D0D}"/>
              </a:ext>
            </a:extLst>
          </p:cNvPr>
          <p:cNvCxnSpPr>
            <a:cxnSpLocks/>
          </p:cNvCxnSpPr>
          <p:nvPr/>
        </p:nvCxnSpPr>
        <p:spPr>
          <a:xfrm rot="16200000">
            <a:off x="7471607" y="4144003"/>
            <a:ext cx="0" cy="1015924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7C1812D-B6AF-0148-A6E7-682995FD377F}"/>
              </a:ext>
            </a:extLst>
          </p:cNvPr>
          <p:cNvSpPr txBox="1"/>
          <p:nvPr/>
        </p:nvSpPr>
        <p:spPr>
          <a:xfrm>
            <a:off x="6982530" y="4542773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0B050"/>
                </a:solidFill>
                <a:latin typeface="+mn-lt"/>
              </a:rPr>
              <a:t>n</a:t>
            </a:r>
            <a:r>
              <a:rPr lang="de-DE" dirty="0">
                <a:solidFill>
                  <a:srgbClr val="00B050"/>
                </a:solidFill>
                <a:latin typeface="+mn-lt"/>
              </a:rPr>
              <a:t> in </a:t>
            </a:r>
            <a:r>
              <a:rPr lang="de-DE" dirty="0" err="1">
                <a:solidFill>
                  <a:srgbClr val="00B050"/>
                </a:solidFill>
                <a:latin typeface="+mn-lt"/>
              </a:rPr>
              <a:t>nt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123057-516B-8F44-954B-6B95645F19A0}"/>
              </a:ext>
            </a:extLst>
          </p:cNvPr>
          <p:cNvCxnSpPr>
            <a:cxnSpLocks/>
          </p:cNvCxnSpPr>
          <p:nvPr/>
        </p:nvCxnSpPr>
        <p:spPr>
          <a:xfrm>
            <a:off x="6952604" y="5297714"/>
            <a:ext cx="1270285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773BF-07B8-A64E-82F0-5FBD2E6EEB80}"/>
              </a:ext>
            </a:extLst>
          </p:cNvPr>
          <p:cNvCxnSpPr>
            <a:cxnSpLocks/>
          </p:cNvCxnSpPr>
          <p:nvPr/>
        </p:nvCxnSpPr>
        <p:spPr>
          <a:xfrm>
            <a:off x="8222889" y="3787876"/>
            <a:ext cx="0" cy="15098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9A26AC-E88D-FE4E-A069-F7B2617F4A30}"/>
              </a:ext>
            </a:extLst>
          </p:cNvPr>
          <p:cNvSpPr txBox="1"/>
          <p:nvPr/>
        </p:nvSpPr>
        <p:spPr>
          <a:xfrm>
            <a:off x="7090120" y="515969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FFC000"/>
                </a:solidFill>
                <a:latin typeface="+mn-lt"/>
              </a:rPr>
              <a:t>n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 in </a:t>
            </a:r>
            <a:r>
              <a:rPr lang="de-DE" dirty="0" err="1">
                <a:solidFill>
                  <a:srgbClr val="FFC000"/>
                </a:solidFill>
                <a:latin typeface="+mn-lt"/>
              </a:rPr>
              <a:t>nd</a:t>
            </a:r>
            <a:endParaRPr lang="de-DE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5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8E65EF6-AC34-9E4A-ACF5-BF3D82FE69BC}"/>
              </a:ext>
            </a:extLst>
          </p:cNvPr>
          <p:cNvSpPr>
            <a:spLocks/>
          </p:cNvSpPr>
          <p:nvPr/>
        </p:nvSpPr>
        <p:spPr bwMode="auto">
          <a:xfrm>
            <a:off x="3396144" y="99245"/>
            <a:ext cx="2449310" cy="564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Zusammenfassung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9FABD-BBD2-954D-A2C0-5AAC82835B3A}"/>
              </a:ext>
            </a:extLst>
          </p:cNvPr>
          <p:cNvSpPr/>
          <p:nvPr/>
        </p:nvSpPr>
        <p:spPr>
          <a:xfrm>
            <a:off x="323528" y="548680"/>
            <a:ext cx="468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neu/innovativ in der Studie?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D9318C-312C-8749-AD6A-9F3D73E34644}"/>
              </a:ext>
            </a:extLst>
          </p:cNvPr>
          <p:cNvSpPr/>
          <p:nvPr/>
        </p:nvSpPr>
        <p:spPr>
          <a:xfrm>
            <a:off x="107504" y="1627075"/>
            <a:ext cx="8284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wurde gefunden, was noch nicht bekannt war?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7C7FDE-01BA-2243-B78F-2106800E43BA}"/>
              </a:ext>
            </a:extLst>
          </p:cNvPr>
          <p:cNvSpPr/>
          <p:nvPr/>
        </p:nvSpPr>
        <p:spPr>
          <a:xfrm>
            <a:off x="124506" y="3267436"/>
            <a:ext cx="899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Warum sind die Ergebnisse für die Forschung wichtig?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E6155-B5A6-E443-AD43-AD90AA574B42}"/>
              </a:ext>
            </a:extLst>
          </p:cNvPr>
          <p:cNvSpPr/>
          <p:nvPr/>
        </p:nvSpPr>
        <p:spPr>
          <a:xfrm>
            <a:off x="149780" y="4860312"/>
            <a:ext cx="8259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kann man besser machen/soll man jetzt tun?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8CAEA1-79E8-D540-BEF4-732F1169EA6C}"/>
              </a:ext>
            </a:extLst>
          </p:cNvPr>
          <p:cNvSpPr/>
          <p:nvPr/>
        </p:nvSpPr>
        <p:spPr>
          <a:xfrm>
            <a:off x="289690" y="1021134"/>
            <a:ext cx="181349" cy="179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38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E5A908-C75D-C44C-888F-5A9A638430C2}"/>
              </a:ext>
            </a:extLst>
          </p:cNvPr>
          <p:cNvSpPr>
            <a:spLocks/>
          </p:cNvSpPr>
          <p:nvPr/>
        </p:nvSpPr>
        <p:spPr bwMode="auto">
          <a:xfrm>
            <a:off x="2139770" y="485237"/>
            <a:ext cx="4870630" cy="564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Aktuelle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Perzeptionsuntersuchung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120DF54-66B3-7944-9631-EE1A3553E372}"/>
              </a:ext>
            </a:extLst>
          </p:cNvPr>
          <p:cNvSpPr>
            <a:spLocks/>
          </p:cNvSpPr>
          <p:nvPr/>
        </p:nvSpPr>
        <p:spPr bwMode="auto">
          <a:xfrm>
            <a:off x="2771800" y="2348880"/>
            <a:ext cx="2684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600"/>
              </a:spcBef>
            </a:pPr>
            <a:r>
              <a:rPr lang="en-US" dirty="0">
                <a:latin typeface="Calibri" pitchFamily="-89" charset="0"/>
                <a:ea typeface="Arial" pitchFamily="-89" charset="0"/>
                <a:cs typeface="Arial" pitchFamily="-89" charset="0"/>
              </a:rPr>
              <a:t>Esther </a:t>
            </a:r>
            <a:r>
              <a:rPr lang="en-US" dirty="0" err="1">
                <a:latin typeface="Calibri" pitchFamily="-89" charset="0"/>
                <a:ea typeface="Arial" pitchFamily="-89" charset="0"/>
                <a:cs typeface="Arial" pitchFamily="-89" charset="0"/>
              </a:rPr>
              <a:t>Kunay</a:t>
            </a:r>
            <a:endParaRPr lang="en-US" dirty="0">
              <a:latin typeface="Calibri" pitchFamily="-89" charset="0"/>
              <a:ea typeface="Arial" pitchFamily="-89" charset="0"/>
              <a:cs typeface="Arial" pitchFamily="-8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3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580F4-5D83-FE4B-BD23-074BA494E95B}"/>
              </a:ext>
            </a:extLst>
          </p:cNvPr>
          <p:cNvSpPr/>
          <p:nvPr/>
        </p:nvSpPr>
        <p:spPr>
          <a:xfrm>
            <a:off x="967891" y="1266703"/>
            <a:ext cx="491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432FF"/>
                </a:solidFill>
                <a:latin typeface="+mn-lt"/>
              </a:rPr>
              <a:t>Lautwandel (zur Erinnerung)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3A4067-B24F-8A45-B2B6-A3D93979EB7F}"/>
              </a:ext>
            </a:extLst>
          </p:cNvPr>
          <p:cNvSpPr>
            <a:spLocks/>
          </p:cNvSpPr>
          <p:nvPr/>
        </p:nvSpPr>
        <p:spPr bwMode="auto">
          <a:xfrm>
            <a:off x="2540764" y="161489"/>
            <a:ext cx="4062471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NC̥ Abstoßung und Lautwandel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7E488-BA43-F747-91AE-EAE286C2C5A4}"/>
              </a:ext>
            </a:extLst>
          </p:cNvPr>
          <p:cNvSpPr/>
          <p:nvPr/>
        </p:nvSpPr>
        <p:spPr>
          <a:xfrm>
            <a:off x="980906" y="2386337"/>
            <a:ext cx="734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V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dirty="0">
                <a:latin typeface="+mn-lt"/>
              </a:rPr>
              <a:t> Ṽ  (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z.B. mehr 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Am.Engl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'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' als in 'send')</a:t>
            </a:r>
            <a:endParaRPr lang="de-DE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9228D-CE99-CD4C-80E0-B7561F2DC3D0}"/>
              </a:ext>
            </a:extLst>
          </p:cNvPr>
          <p:cNvSpPr txBox="1"/>
          <p:nvPr/>
        </p:nvSpPr>
        <p:spPr>
          <a:xfrm>
            <a:off x="2549562" y="753036"/>
            <a:ext cx="4053673" cy="47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/>
              </a:rPr>
              <a:t>(C̥ </a:t>
            </a:r>
            <a:r>
              <a:rPr lang="de-DE" dirty="0">
                <a:latin typeface="+mn-lt"/>
              </a:rPr>
              <a:t>= stimmlos, C = stimmhaft)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64DE0-3EB0-0A4F-9BC1-710C3B83F505}"/>
              </a:ext>
            </a:extLst>
          </p:cNvPr>
          <p:cNvSpPr txBox="1"/>
          <p:nvPr/>
        </p:nvSpPr>
        <p:spPr>
          <a:xfrm>
            <a:off x="1054547" y="1651721"/>
            <a:ext cx="712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/>
              </a:rPr>
              <a:t>Dies ist wahrscheinlicher in VN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</a:rPr>
              <a:t>C̥ als in VNC</a:t>
            </a:r>
            <a:endParaRPr lang="de-DE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1AC9C-4E20-D245-B752-764B55E01090}"/>
              </a:ext>
            </a:extLst>
          </p:cNvPr>
          <p:cNvSpPr/>
          <p:nvPr/>
        </p:nvSpPr>
        <p:spPr>
          <a:xfrm>
            <a:off x="980905" y="3228972"/>
            <a:ext cx="734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+mn-lt"/>
              </a:rPr>
              <a:t>Vokalnasaliserung</a:t>
            </a:r>
            <a:r>
              <a:rPr lang="de-DE" dirty="0">
                <a:latin typeface="+mn-lt"/>
              </a:rPr>
              <a:t> und N-Tilgung (Hindi: /</a:t>
            </a:r>
            <a:r>
              <a:rPr lang="de-DE" dirty="0" err="1">
                <a:latin typeface="+mn-lt"/>
              </a:rPr>
              <a:t>dãt</a:t>
            </a:r>
            <a:r>
              <a:rPr lang="de-DE" dirty="0">
                <a:latin typeface="+mn-lt"/>
              </a:rPr>
              <a:t>/ &lt; Sanskrit /</a:t>
            </a:r>
            <a:r>
              <a:rPr lang="de-DE" dirty="0" err="1">
                <a:latin typeface="+mn-lt"/>
              </a:rPr>
              <a:t>danta</a:t>
            </a:r>
            <a:r>
              <a:rPr lang="de-DE" dirty="0">
                <a:latin typeface="+mn-lt"/>
              </a:rPr>
              <a:t>/ aber Hindi /</a:t>
            </a:r>
            <a:r>
              <a:rPr lang="de-DE" dirty="0" err="1">
                <a:latin typeface="+mn-lt"/>
              </a:rPr>
              <a:t>tʃãnd</a:t>
            </a:r>
            <a:r>
              <a:rPr lang="de-DE" dirty="0">
                <a:latin typeface="+mn-lt"/>
              </a:rPr>
              <a:t>/ &lt; </a:t>
            </a:r>
            <a:r>
              <a:rPr lang="de-DE" dirty="0" err="1">
                <a:latin typeface="+mn-lt"/>
              </a:rPr>
              <a:t>Sanksrit</a:t>
            </a:r>
            <a:r>
              <a:rPr lang="de-DE" dirty="0">
                <a:latin typeface="+mn-lt"/>
              </a:rPr>
              <a:t> /</a:t>
            </a:r>
            <a:r>
              <a:rPr lang="de-DE" dirty="0" err="1">
                <a:solidFill>
                  <a:srgbClr val="000000"/>
                </a:solidFill>
                <a:latin typeface="Calibri"/>
              </a:rPr>
              <a:t>tʃãnda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DE" baseline="30000" dirty="0">
                <a:solidFill>
                  <a:srgbClr val="000000"/>
                </a:solidFill>
                <a:latin typeface="Calibri"/>
              </a:rPr>
              <a:t>1</a:t>
            </a:r>
            <a:endParaRPr lang="de-DE" baseline="300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5D1793-9F45-0B41-9795-16BC714A91D5}"/>
              </a:ext>
            </a:extLst>
          </p:cNvPr>
          <p:cNvSpPr/>
          <p:nvPr/>
        </p:nvSpPr>
        <p:spPr>
          <a:xfrm>
            <a:off x="967891" y="4208184"/>
            <a:ext cx="8176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N-Tilgung</a:t>
            </a:r>
          </a:p>
          <a:p>
            <a:r>
              <a:rPr lang="de-DE" dirty="0">
                <a:latin typeface="+mn-lt"/>
              </a:rPr>
              <a:t>Ital. </a:t>
            </a:r>
            <a:r>
              <a:rPr lang="de-DE" dirty="0" err="1">
                <a:latin typeface="+mn-lt"/>
              </a:rPr>
              <a:t>isola</a:t>
            </a:r>
            <a:r>
              <a:rPr lang="de-DE" dirty="0">
                <a:latin typeface="+mn-lt"/>
              </a:rPr>
              <a:t> &lt; Lat. </a:t>
            </a:r>
            <a:r>
              <a:rPr lang="de-DE" dirty="0" err="1">
                <a:latin typeface="+mn-lt"/>
              </a:rPr>
              <a:t>insula</a:t>
            </a:r>
            <a:r>
              <a:rPr lang="de-DE" dirty="0">
                <a:latin typeface="+mn-lt"/>
              </a:rPr>
              <a:t>; Deutsch 'Gans', Engl. '</a:t>
            </a:r>
            <a:r>
              <a:rPr lang="de-DE" dirty="0" err="1">
                <a:latin typeface="+mn-lt"/>
              </a:rPr>
              <a:t>goose</a:t>
            </a:r>
            <a:r>
              <a:rPr lang="de-DE" dirty="0">
                <a:latin typeface="+mn-lt"/>
              </a:rPr>
              <a:t>' (Lat. '</a:t>
            </a:r>
            <a:r>
              <a:rPr lang="de-DE" dirty="0" err="1">
                <a:latin typeface="+mn-lt"/>
              </a:rPr>
              <a:t>anser</a:t>
            </a:r>
            <a:r>
              <a:rPr lang="de-DE" dirty="0">
                <a:latin typeface="+mn-lt"/>
              </a:rPr>
              <a:t>')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467AC-7FC8-5A45-BA49-C7E3A4A3932F}"/>
              </a:ext>
            </a:extLst>
          </p:cNvPr>
          <p:cNvSpPr txBox="1"/>
          <p:nvPr/>
        </p:nvSpPr>
        <p:spPr>
          <a:xfrm>
            <a:off x="2882537" y="6127547"/>
            <a:ext cx="292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+mn-lt"/>
              </a:rPr>
              <a:t>1 ohala91.phonetica.pdf</a:t>
            </a:r>
          </a:p>
        </p:txBody>
      </p:sp>
    </p:spTree>
    <p:extLst>
      <p:ext uri="{BB962C8B-B14F-4D97-AF65-F5344CB8AC3E}">
        <p14:creationId xmlns:p14="http://schemas.microsoft.com/office/powerpoint/2010/main" val="41779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56BE8FA-EE55-7641-9EDF-7FBACA252774}"/>
              </a:ext>
            </a:extLst>
          </p:cNvPr>
          <p:cNvSpPr>
            <a:spLocks/>
          </p:cNvSpPr>
          <p:nvPr/>
        </p:nvSpPr>
        <p:spPr bwMode="auto">
          <a:xfrm>
            <a:off x="2540764" y="161489"/>
            <a:ext cx="4062471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NC̥ Abstoßung und Typologie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3A380-EC14-ED45-8869-470A22729C42}"/>
              </a:ext>
            </a:extLst>
          </p:cNvPr>
          <p:cNvSpPr txBox="1"/>
          <p:nvPr/>
        </p:nvSpPr>
        <p:spPr>
          <a:xfrm>
            <a:off x="843825" y="1013960"/>
            <a:ext cx="702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Pater (1996)</a:t>
            </a:r>
            <a:r>
              <a:rPr lang="de-DE" baseline="30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: "</a:t>
            </a:r>
            <a:r>
              <a:rPr lang="en-GB" dirty="0">
                <a:latin typeface="+mn-lt"/>
              </a:rPr>
              <a:t>In a wide variety of languages, </a:t>
            </a:r>
            <a:r>
              <a:rPr lang="en-AU" dirty="0">
                <a:latin typeface="+mn-lt"/>
              </a:rPr>
              <a:t>NC̥ </a:t>
            </a:r>
            <a:r>
              <a:rPr lang="en-GB" dirty="0">
                <a:latin typeface="+mn-lt"/>
              </a:rPr>
              <a:t>clusters seem to be disfavoured."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D869C-1B48-344C-B0C3-CDB7190D76C8}"/>
              </a:ext>
            </a:extLst>
          </p:cNvPr>
          <p:cNvSpPr txBox="1"/>
          <p:nvPr/>
        </p:nvSpPr>
        <p:spPr>
          <a:xfrm>
            <a:off x="821548" y="2189202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z.B. Indonesisch Infinitiv-Präfix = /</a:t>
            </a:r>
            <a:r>
              <a:rPr lang="de-DE" dirty="0" err="1">
                <a:latin typeface="+mn-lt"/>
              </a:rPr>
              <a:t>məN</a:t>
            </a:r>
            <a:r>
              <a:rPr lang="de-DE" dirty="0">
                <a:latin typeface="+mn-lt"/>
              </a:rPr>
              <a:t>/.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6928-9028-FE40-A1F5-090A3C5A3866}"/>
              </a:ext>
            </a:extLst>
          </p:cNvPr>
          <p:cNvSpPr txBox="1"/>
          <p:nvPr/>
        </p:nvSpPr>
        <p:spPr>
          <a:xfrm>
            <a:off x="796066" y="3087445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+mj-lt"/>
              </a:rPr>
              <a:t>Der Stamm </a:t>
            </a:r>
            <a:r>
              <a:rPr lang="de-DE" dirty="0">
                <a:latin typeface="+mj-lt"/>
              </a:rPr>
              <a:t>beginnt mit 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C̥ (</a:t>
            </a:r>
            <a:r>
              <a:rPr lang="en-AU" dirty="0" err="1">
                <a:solidFill>
                  <a:srgbClr val="000000"/>
                </a:solidFill>
                <a:latin typeface="+mj-lt"/>
              </a:rPr>
              <a:t>führt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+mj-lt"/>
              </a:rPr>
              <a:t>zu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 C̥-</a:t>
            </a:r>
            <a:r>
              <a:rPr lang="en-AU" dirty="0" err="1">
                <a:solidFill>
                  <a:srgbClr val="000000"/>
                </a:solidFill>
                <a:latin typeface="+mj-lt"/>
              </a:rPr>
              <a:t>Tilgung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) </a:t>
            </a: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5EDF8-B5D9-324F-9FC3-5B96579F1490}"/>
              </a:ext>
            </a:extLst>
          </p:cNvPr>
          <p:cNvSpPr txBox="1"/>
          <p:nvPr/>
        </p:nvSpPr>
        <p:spPr>
          <a:xfrm>
            <a:off x="796066" y="3775934"/>
            <a:ext cx="55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/m</a:t>
            </a:r>
            <a:r>
              <a:rPr lang="de-DE" dirty="0" err="1">
                <a:latin typeface="+mj-lt"/>
              </a:rPr>
              <a:t>əN</a:t>
            </a:r>
            <a:r>
              <a:rPr lang="en-GB" dirty="0">
                <a:latin typeface="+mj-lt"/>
              </a:rPr>
              <a:t>+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pilih</a:t>
            </a:r>
            <a:r>
              <a:rPr lang="en-GB" dirty="0">
                <a:latin typeface="+mj-lt"/>
              </a:rPr>
              <a:t>/ → /m</a:t>
            </a:r>
            <a:r>
              <a:rPr lang="de-DE" dirty="0" err="1">
                <a:latin typeface="+mj-lt"/>
              </a:rPr>
              <a:t>əm</a:t>
            </a:r>
            <a:r>
              <a:rPr lang="en-GB" dirty="0" err="1">
                <a:latin typeface="+mj-lt"/>
              </a:rPr>
              <a:t>ilih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wählen</a:t>
            </a:r>
            <a:r>
              <a:rPr lang="en-GB" dirty="0">
                <a:latin typeface="+mj-lt"/>
              </a:rPr>
              <a:t>)</a:t>
            </a:r>
            <a:endParaRPr lang="de-DE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9CC76-31D6-3D40-8076-F4169180127D}"/>
              </a:ext>
            </a:extLst>
          </p:cNvPr>
          <p:cNvSpPr txBox="1"/>
          <p:nvPr/>
        </p:nvSpPr>
        <p:spPr>
          <a:xfrm>
            <a:off x="843825" y="4298137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+mj-lt"/>
              </a:rPr>
              <a:t>Der Stamm </a:t>
            </a:r>
            <a:r>
              <a:rPr lang="de-DE" dirty="0">
                <a:latin typeface="+mj-lt"/>
              </a:rPr>
              <a:t>beginnt mit 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C</a:t>
            </a: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3FAE-646A-BB40-96B6-A0125423460D}"/>
              </a:ext>
            </a:extLst>
          </p:cNvPr>
          <p:cNvSpPr txBox="1"/>
          <p:nvPr/>
        </p:nvSpPr>
        <p:spPr>
          <a:xfrm>
            <a:off x="711798" y="4810461"/>
            <a:ext cx="55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/m</a:t>
            </a:r>
            <a:r>
              <a:rPr lang="de-DE" dirty="0" err="1">
                <a:latin typeface="+mj-lt"/>
              </a:rPr>
              <a:t>əN</a:t>
            </a:r>
            <a:r>
              <a:rPr lang="en-GB" dirty="0">
                <a:latin typeface="+mj-lt"/>
              </a:rPr>
              <a:t>+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b</a:t>
            </a:r>
            <a:r>
              <a:rPr lang="de-DE" dirty="0" err="1">
                <a:solidFill>
                  <a:srgbClr val="FF0000"/>
                </a:solidFill>
                <a:latin typeface="+mj-lt"/>
              </a:rPr>
              <a:t>ələ</a:t>
            </a:r>
            <a:r>
              <a:rPr lang="en-GB" dirty="0">
                <a:latin typeface="+mj-lt"/>
              </a:rPr>
              <a:t>/ → /m</a:t>
            </a:r>
            <a:r>
              <a:rPr lang="de-DE" dirty="0" err="1">
                <a:latin typeface="+mj-lt"/>
              </a:rPr>
              <a:t>əm</a:t>
            </a:r>
            <a:r>
              <a:rPr lang="en-GB" dirty="0">
                <a:latin typeface="+mj-lt"/>
              </a:rPr>
              <a:t>b</a:t>
            </a:r>
            <a:r>
              <a:rPr lang="de-DE" dirty="0" err="1">
                <a:latin typeface="+mj-lt"/>
              </a:rPr>
              <a:t>ələ</a:t>
            </a:r>
            <a:r>
              <a:rPr lang="de-DE" dirty="0">
                <a:latin typeface="+mj-lt"/>
              </a:rPr>
              <a:t>/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kaufen</a:t>
            </a:r>
            <a:r>
              <a:rPr lang="en-GB" dirty="0">
                <a:latin typeface="+mj-lt"/>
              </a:rPr>
              <a:t>)</a:t>
            </a:r>
            <a:endParaRPr lang="de-DE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5B0DA-CFBF-A94B-944B-00F412A233AA}"/>
              </a:ext>
            </a:extLst>
          </p:cNvPr>
          <p:cNvSpPr txBox="1"/>
          <p:nvPr/>
        </p:nvSpPr>
        <p:spPr>
          <a:xfrm>
            <a:off x="355001" y="5702480"/>
            <a:ext cx="843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Pater, J. (1999). Austronesian nasal substitution and other NC effects. In </a:t>
            </a:r>
            <a:r>
              <a:rPr lang="en-GB" sz="1600" dirty="0" err="1">
                <a:latin typeface="+mn-lt"/>
              </a:rPr>
              <a:t>Kager</a:t>
            </a:r>
            <a:r>
              <a:rPr lang="en-GB" sz="1600" dirty="0">
                <a:latin typeface="+mn-lt"/>
              </a:rPr>
              <a:t>, R., Hulst, H., and Zonneveld, W., editors, </a:t>
            </a:r>
            <a:r>
              <a:rPr lang="en-GB" sz="1600" i="1" dirty="0">
                <a:latin typeface="+mn-lt"/>
              </a:rPr>
              <a:t>The Prosody-Morphology Interface</a:t>
            </a:r>
            <a:r>
              <a:rPr lang="en-GB" sz="1600" dirty="0">
                <a:latin typeface="+mn-lt"/>
              </a:rPr>
              <a:t>, pages 310– 343. Cambridge University Press, Cambridge. 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D30B3E2-E119-324E-ABD1-27998394AEA1}"/>
              </a:ext>
            </a:extLst>
          </p:cNvPr>
          <p:cNvSpPr>
            <a:spLocks/>
          </p:cNvSpPr>
          <p:nvPr/>
        </p:nvSpPr>
        <p:spPr bwMode="auto">
          <a:xfrm>
            <a:off x="1775012" y="161489"/>
            <a:ext cx="5626249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NC̥ Abstoßung und phonetische Grundlage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C4625-589A-074B-8C1C-C740C41DCB53}"/>
              </a:ext>
            </a:extLst>
          </p:cNvPr>
          <p:cNvSpPr txBox="1"/>
          <p:nvPr/>
        </p:nvSpPr>
        <p:spPr>
          <a:xfrm>
            <a:off x="378384" y="988670"/>
            <a:ext cx="838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</a:rPr>
              <a:t>Physiologisch sind sich N und C̥ aerodynamisch nicht kompatibel.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23733-1C35-4F4E-8D9B-404471C08062}"/>
              </a:ext>
            </a:extLst>
          </p:cNvPr>
          <p:cNvSpPr txBox="1"/>
          <p:nvPr/>
        </p:nvSpPr>
        <p:spPr>
          <a:xfrm>
            <a:off x="287524" y="1705875"/>
            <a:ext cx="814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Auch nicht akustisch aufgrund  der Energie &lt; 500 Hz (vorhanden für N notwendigerweise abwesend für </a:t>
            </a:r>
            <a:r>
              <a:rPr lang="de-DE" dirty="0"/>
              <a:t>C̥</a:t>
            </a:r>
            <a:r>
              <a:rPr lang="de-DE" dirty="0">
                <a:latin typeface="+mj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4FAAD-C341-0C42-AB4C-A9645CD548EF}"/>
              </a:ext>
            </a:extLst>
          </p:cNvPr>
          <p:cNvSpPr txBox="1"/>
          <p:nvPr/>
        </p:nvSpPr>
        <p:spPr>
          <a:xfrm>
            <a:off x="425427" y="2963895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Damit verbunden: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1C89C-CABF-E241-BB05-2059014434D6}"/>
              </a:ext>
            </a:extLst>
          </p:cNvPr>
          <p:cNvSpPr txBox="1"/>
          <p:nvPr/>
        </p:nvSpPr>
        <p:spPr>
          <a:xfrm>
            <a:off x="425427" y="34608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pc="-10" dirty="0">
                <a:latin typeface="+mn-lt"/>
                <a:cs typeface="Calibri"/>
              </a:rPr>
              <a:t>Untersuchung von </a:t>
            </a:r>
            <a:r>
              <a:rPr lang="de-DE" sz="2400" spc="-10" dirty="0" err="1">
                <a:latin typeface="+mn-lt"/>
                <a:cs typeface="Calibri"/>
              </a:rPr>
              <a:t>Ohala</a:t>
            </a:r>
            <a:r>
              <a:rPr lang="de-DE" sz="2400" spc="-10" dirty="0">
                <a:latin typeface="+mn-lt"/>
                <a:cs typeface="Calibri"/>
              </a:rPr>
              <a:t> &amp; </a:t>
            </a:r>
            <a:r>
              <a:rPr lang="de-DE" sz="2400" spc="-10" dirty="0" err="1">
                <a:latin typeface="+mn-lt"/>
                <a:cs typeface="Calibri"/>
              </a:rPr>
              <a:t>Ohala</a:t>
            </a:r>
            <a:r>
              <a:rPr lang="de-DE" sz="2400" spc="-10" dirty="0">
                <a:latin typeface="+mn-lt"/>
                <a:cs typeface="Calibri"/>
              </a:rPr>
              <a:t> (1991)</a:t>
            </a:r>
            <a:r>
              <a:rPr lang="de-DE" sz="2400" spc="-10" baseline="30000" dirty="0">
                <a:latin typeface="+mn-lt"/>
                <a:cs typeface="Calibri"/>
              </a:rPr>
              <a:t>1</a:t>
            </a:r>
            <a:r>
              <a:rPr lang="de-DE" sz="2400" spc="-10" dirty="0">
                <a:latin typeface="+mn-lt"/>
                <a:cs typeface="Calibri"/>
              </a:rPr>
              <a:t> </a:t>
            </a:r>
            <a:r>
              <a:rPr lang="de-DE" sz="2400" spc="-5" dirty="0">
                <a:latin typeface="+mn-lt"/>
                <a:cs typeface="Calibri"/>
              </a:rPr>
              <a:t>mit Messungen </a:t>
            </a:r>
            <a:r>
              <a:rPr lang="de-DE" sz="2400" spc="-10" dirty="0">
                <a:latin typeface="+mn-lt"/>
                <a:cs typeface="Calibri"/>
              </a:rPr>
              <a:t>von </a:t>
            </a:r>
            <a:r>
              <a:rPr lang="de-DE" sz="2400" spc="-5" dirty="0">
                <a:latin typeface="+mn-lt"/>
                <a:cs typeface="Calibri"/>
              </a:rPr>
              <a:t>oralem/nasalem </a:t>
            </a:r>
            <a:r>
              <a:rPr lang="de-DE" sz="2400" spc="90" dirty="0">
                <a:latin typeface="+mn-lt"/>
                <a:cs typeface="Calibri"/>
              </a:rPr>
              <a:t>Luftstrom.  </a:t>
            </a:r>
            <a:r>
              <a:rPr lang="de-DE" sz="2400" spc="-10" dirty="0">
                <a:latin typeface="+mn-lt"/>
                <a:cs typeface="Calibri"/>
              </a:rPr>
              <a:t>Französische </a:t>
            </a:r>
            <a:r>
              <a:rPr lang="de-DE" sz="2400" spc="-5" dirty="0">
                <a:latin typeface="+mn-lt"/>
                <a:cs typeface="Calibri"/>
              </a:rPr>
              <a:t>Sprecher</a:t>
            </a:r>
            <a:r>
              <a:rPr lang="de-DE" sz="2400" spc="5" dirty="0">
                <a:latin typeface="+mn-lt"/>
                <a:cs typeface="Calibri"/>
              </a:rPr>
              <a:t> </a:t>
            </a:r>
            <a:r>
              <a:rPr lang="de-DE" sz="2400" spc="-10" dirty="0">
                <a:latin typeface="+mn-lt"/>
                <a:cs typeface="Calibri"/>
              </a:rPr>
              <a:t>produzierten:</a:t>
            </a:r>
            <a:endParaRPr lang="de-DE" sz="2400" dirty="0">
              <a:latin typeface="+mn-lt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DC24ABB-E1DC-2D44-A8BD-B9DB0F119551}"/>
              </a:ext>
            </a:extLst>
          </p:cNvPr>
          <p:cNvSpPr txBox="1"/>
          <p:nvPr/>
        </p:nvSpPr>
        <p:spPr>
          <a:xfrm>
            <a:off x="479190" y="4820134"/>
            <a:ext cx="2343785" cy="86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sz="2400" kern="1200" dirty="0" err="1">
                <a:latin typeface="+mn-lt"/>
                <a:cs typeface="Calibri"/>
              </a:rPr>
              <a:t>dit</a:t>
            </a:r>
            <a:r>
              <a:rPr sz="2400" kern="1200" dirty="0">
                <a:latin typeface="+mn-lt"/>
                <a:cs typeface="Calibri"/>
              </a:rPr>
              <a:t> </a:t>
            </a:r>
            <a:r>
              <a:rPr sz="2400" kern="1200" spc="-5" dirty="0">
                <a:latin typeface="+mn-lt"/>
                <a:cs typeface="Calibri"/>
              </a:rPr>
              <a:t>saint </a:t>
            </a:r>
            <a:r>
              <a:rPr sz="2400" kern="1200" dirty="0">
                <a:latin typeface="+mn-lt"/>
                <a:cs typeface="Calibri"/>
              </a:rPr>
              <a:t>bel</a:t>
            </a:r>
            <a:r>
              <a:rPr sz="2400" kern="1200" spc="-95" dirty="0">
                <a:latin typeface="+mn-lt"/>
                <a:cs typeface="Calibri"/>
              </a:rPr>
              <a:t> </a:t>
            </a:r>
            <a:r>
              <a:rPr sz="2400" kern="1200" spc="-15" dirty="0">
                <a:latin typeface="+mn-lt"/>
                <a:cs typeface="Calibri"/>
              </a:rPr>
              <a:t>enfant  </a:t>
            </a:r>
            <a:r>
              <a:rPr sz="2400" kern="1200" dirty="0" err="1">
                <a:latin typeface="+mn-lt"/>
                <a:cs typeface="Calibri"/>
              </a:rPr>
              <a:t>dit</a:t>
            </a:r>
            <a:r>
              <a:rPr sz="2400" kern="1200" dirty="0">
                <a:latin typeface="+mn-lt"/>
                <a:cs typeface="Calibri"/>
              </a:rPr>
              <a:t> </a:t>
            </a:r>
            <a:r>
              <a:rPr sz="2400" kern="1200" spc="-5" dirty="0">
                <a:latin typeface="+mn-lt"/>
                <a:cs typeface="Calibri"/>
              </a:rPr>
              <a:t>saint </a:t>
            </a:r>
            <a:r>
              <a:rPr sz="2400" kern="1200" dirty="0">
                <a:latin typeface="+mn-lt"/>
                <a:cs typeface="Calibri"/>
              </a:rPr>
              <a:t>pour</a:t>
            </a:r>
            <a:r>
              <a:rPr sz="2400" kern="1200" spc="-65" dirty="0">
                <a:latin typeface="+mn-lt"/>
                <a:cs typeface="Calibri"/>
              </a:rPr>
              <a:t> </a:t>
            </a:r>
            <a:r>
              <a:rPr sz="2400" kern="1200" spc="-5" dirty="0" err="1">
                <a:latin typeface="+mn-lt"/>
                <a:cs typeface="Calibri"/>
              </a:rPr>
              <a:t>moi</a:t>
            </a:r>
            <a:endParaRPr sz="2400" kern="1200" dirty="0">
              <a:latin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6F64-469C-CF4A-8D84-32FF128106A6}"/>
              </a:ext>
            </a:extLst>
          </p:cNvPr>
          <p:cNvSpPr txBox="1"/>
          <p:nvPr/>
        </p:nvSpPr>
        <p:spPr>
          <a:xfrm>
            <a:off x="3215494" y="482013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n-lt"/>
                <a:cs typeface="Arial"/>
              </a:rPr>
              <a:t>di </a:t>
            </a:r>
            <a:r>
              <a:rPr lang="de-DE" sz="2400" err="1">
                <a:latin typeface="+mn-lt"/>
                <a:cs typeface="Arial"/>
              </a:rPr>
              <a:t>sɛ</a:t>
            </a:r>
            <a:r>
              <a:rPr lang="de-DE" sz="2400">
                <a:latin typeface="+mn-lt"/>
                <a:cs typeface="Arial"/>
              </a:rPr>
              <a:t>̃(m)</a:t>
            </a:r>
            <a:r>
              <a:rPr lang="de-DE" sz="2400" err="1">
                <a:latin typeface="+mn-lt"/>
                <a:cs typeface="Arial"/>
              </a:rPr>
              <a:t>bel</a:t>
            </a:r>
            <a:r>
              <a:rPr lang="de-DE" sz="2400">
                <a:latin typeface="+mn-lt"/>
                <a:cs typeface="Arial"/>
              </a:rPr>
              <a:t> </a:t>
            </a:r>
            <a:r>
              <a:rPr lang="de-DE" sz="2400" err="1">
                <a:latin typeface="+mn-lt"/>
                <a:cs typeface="Arial"/>
              </a:rPr>
              <a:t>ãfa</a:t>
            </a:r>
            <a:r>
              <a:rPr lang="de-DE" sz="2400">
                <a:latin typeface="+mn-lt"/>
                <a:cs typeface="Arial"/>
              </a:rPr>
              <a:t>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4B3F6-C300-0446-9348-B37B2D392F67}"/>
              </a:ext>
            </a:extLst>
          </p:cNvPr>
          <p:cNvSpPr txBox="1"/>
          <p:nvPr/>
        </p:nvSpPr>
        <p:spPr>
          <a:xfrm>
            <a:off x="3215494" y="525699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n-lt"/>
                <a:cs typeface="Arial"/>
              </a:rPr>
              <a:t>di </a:t>
            </a:r>
            <a:r>
              <a:rPr lang="de-DE" sz="2400" err="1">
                <a:latin typeface="+mn-lt"/>
                <a:cs typeface="Arial"/>
              </a:rPr>
              <a:t>sɛ</a:t>
            </a:r>
            <a:r>
              <a:rPr lang="de-DE" sz="2400">
                <a:latin typeface="+mn-lt"/>
                <a:cs typeface="Arial"/>
              </a:rPr>
              <a:t>̃ </a:t>
            </a:r>
            <a:r>
              <a:rPr lang="de-DE" sz="2400" err="1">
                <a:latin typeface="+mn-lt"/>
                <a:cs typeface="Arial"/>
              </a:rPr>
              <a:t>puʁ</a:t>
            </a:r>
            <a:r>
              <a:rPr lang="de-DE" sz="2400">
                <a:latin typeface="+mn-lt"/>
                <a:cs typeface="Arial"/>
              </a:rPr>
              <a:t> </a:t>
            </a:r>
            <a:r>
              <a:rPr lang="de-DE" sz="2400" err="1">
                <a:latin typeface="+mn-lt"/>
                <a:cs typeface="Arial"/>
              </a:rPr>
              <a:t>mwa</a:t>
            </a:r>
            <a:r>
              <a:rPr lang="de-DE" sz="2400">
                <a:latin typeface="+mn-lt"/>
                <a:cs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E3102-DA9E-704A-A1BD-5EAD2A1297EB}"/>
              </a:ext>
            </a:extLst>
          </p:cNvPr>
          <p:cNvSpPr txBox="1"/>
          <p:nvPr/>
        </p:nvSpPr>
        <p:spPr>
          <a:xfrm>
            <a:off x="5591758" y="4820134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n-lt"/>
                <a:cs typeface="Arial"/>
              </a:rPr>
              <a:t>manchmal mit [m]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7A7CE-E215-B444-BE03-3E6E9B19D130}"/>
              </a:ext>
            </a:extLst>
          </p:cNvPr>
          <p:cNvSpPr txBox="1"/>
          <p:nvPr/>
        </p:nvSpPr>
        <p:spPr>
          <a:xfrm>
            <a:off x="5591758" y="5293020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  <a:cs typeface="Arial"/>
              </a:rPr>
              <a:t>nie mit [m]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B2A36-B831-7541-A45B-748D0E217CE5}"/>
              </a:ext>
            </a:extLst>
          </p:cNvPr>
          <p:cNvSpPr txBox="1"/>
          <p:nvPr/>
        </p:nvSpPr>
        <p:spPr>
          <a:xfrm>
            <a:off x="2597154" y="6549624"/>
            <a:ext cx="3120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1. ohala91.phonetica.pdf</a:t>
            </a:r>
          </a:p>
        </p:txBody>
      </p:sp>
    </p:spTree>
    <p:extLst>
      <p:ext uri="{BB962C8B-B14F-4D97-AF65-F5344CB8AC3E}">
        <p14:creationId xmlns:p14="http://schemas.microsoft.com/office/powerpoint/2010/main" val="334825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4313919-9347-D340-BC24-2973102B68ED}"/>
              </a:ext>
            </a:extLst>
          </p:cNvPr>
          <p:cNvSpPr>
            <a:spLocks/>
          </p:cNvSpPr>
          <p:nvPr/>
        </p:nvSpPr>
        <p:spPr bwMode="auto">
          <a:xfrm>
            <a:off x="2108499" y="129216"/>
            <a:ext cx="4098663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Nähere Ziele/Fragestellungen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EB85B-8C5A-6745-84C9-B7CD3F9E1C66}"/>
              </a:ext>
            </a:extLst>
          </p:cNvPr>
          <p:cNvSpPr txBox="1"/>
          <p:nvPr/>
        </p:nvSpPr>
        <p:spPr>
          <a:xfrm>
            <a:off x="770140" y="2531879"/>
            <a:ext cx="731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2. Was genau ändert sich artikulatorisch wenn sich 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NC̥ abstoßen?</a:t>
            </a:r>
            <a:r>
              <a:rPr lang="de-DE" dirty="0"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C3A10-5E73-D348-A09C-49B6E0A00B92}"/>
              </a:ext>
            </a:extLst>
          </p:cNvPr>
          <p:cNvSpPr txBox="1"/>
          <p:nvPr/>
        </p:nvSpPr>
        <p:spPr>
          <a:xfrm>
            <a:off x="770140" y="865616"/>
            <a:ext cx="7442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1. Stoßen sich NC̥ gegenseitig ab, auch in einer Sprache wie Deutsch (in dem kein Lautwandel-im-Fortschritt bez. </a:t>
            </a:r>
            <a:r>
              <a:rPr lang="de-DE" dirty="0" err="1">
                <a:latin typeface="+mn-lt"/>
              </a:rPr>
              <a:t>Vokalnasalisierung</a:t>
            </a:r>
            <a:r>
              <a:rPr lang="de-DE" dirty="0">
                <a:latin typeface="+mn-lt"/>
              </a:rPr>
              <a:t> stattfindet).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2437F-D19D-8141-A8AA-AAE7E82E4FEB}"/>
              </a:ext>
            </a:extLst>
          </p:cNvPr>
          <p:cNvSpPr txBox="1"/>
          <p:nvPr/>
        </p:nvSpPr>
        <p:spPr>
          <a:xfrm>
            <a:off x="770141" y="3940021"/>
            <a:ext cx="7313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3. Kann 2. den Ursprung des Lautwandels erklären: also die phonetischen Bedingungen erklären, die zu Lautwandel (Präferenz für Ṽ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und N-Tilgung vor 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C̥)  führen?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41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169B2-DE57-4149-A01E-ECC1C3583CF8}"/>
              </a:ext>
            </a:extLst>
          </p:cNvPr>
          <p:cNvSpPr txBox="1"/>
          <p:nvPr/>
        </p:nvSpPr>
        <p:spPr>
          <a:xfrm>
            <a:off x="493156" y="1157491"/>
            <a:ext cx="834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Was genau ändert sich artikulatorisch wenn sich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NC̥ abstoßen?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DE1F-7E76-FB47-B9DD-E8248DA55FAD}"/>
              </a:ext>
            </a:extLst>
          </p:cNvPr>
          <p:cNvSpPr txBox="1"/>
          <p:nvPr/>
        </p:nvSpPr>
        <p:spPr>
          <a:xfrm>
            <a:off x="644438" y="2528824"/>
            <a:ext cx="738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latin typeface="+mn-lt"/>
              </a:rPr>
              <a:t>Beddor</a:t>
            </a:r>
            <a:r>
              <a:rPr lang="de-DE" dirty="0">
                <a:latin typeface="+mn-lt"/>
              </a:rPr>
              <a:t> (2009)</a:t>
            </a:r>
            <a:r>
              <a:rPr lang="de-DE" baseline="30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. Die artikulatorische Dauer der </a:t>
            </a:r>
            <a:r>
              <a:rPr lang="de-DE" dirty="0" err="1">
                <a:latin typeface="+mn-lt"/>
              </a:rPr>
              <a:t>Velumsgeste</a:t>
            </a:r>
            <a:r>
              <a:rPr lang="de-DE" dirty="0">
                <a:latin typeface="+mn-lt"/>
              </a:rPr>
              <a:t> bleibt konstant (in '</a:t>
            </a:r>
            <a:r>
              <a:rPr lang="de-DE" dirty="0" err="1">
                <a:latin typeface="+mn-lt"/>
              </a:rPr>
              <a:t>sent</a:t>
            </a:r>
            <a:r>
              <a:rPr lang="de-DE" dirty="0">
                <a:latin typeface="+mn-lt"/>
              </a:rPr>
              <a:t>', 'send') verschiebt sich aber nach links in '</a:t>
            </a:r>
            <a:r>
              <a:rPr lang="de-DE" dirty="0" err="1">
                <a:latin typeface="+mn-lt"/>
              </a:rPr>
              <a:t>sent</a:t>
            </a:r>
            <a:r>
              <a:rPr lang="de-DE" dirty="0">
                <a:latin typeface="+mn-lt"/>
              </a:rPr>
              <a:t>'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3DADA-405A-0F4D-B8B0-3810C9751A77}"/>
              </a:ext>
            </a:extLst>
          </p:cNvPr>
          <p:cNvSpPr txBox="1"/>
          <p:nvPr/>
        </p:nvSpPr>
        <p:spPr>
          <a:xfrm>
            <a:off x="2801257" y="5700509"/>
            <a:ext cx="2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+mn-lt"/>
              </a:rPr>
              <a:t>beddor09.language.pdf</a:t>
            </a:r>
          </a:p>
        </p:txBody>
      </p:sp>
    </p:spTree>
    <p:extLst>
      <p:ext uri="{BB962C8B-B14F-4D97-AF65-F5344CB8AC3E}">
        <p14:creationId xmlns:p14="http://schemas.microsoft.com/office/powerpoint/2010/main" val="415536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830201FB-2228-6240-8A14-40B999DC7135}"/>
              </a:ext>
            </a:extLst>
          </p:cNvPr>
          <p:cNvSpPr>
            <a:spLocks/>
          </p:cNvSpPr>
          <p:nvPr/>
        </p:nvSpPr>
        <p:spPr bwMode="auto">
          <a:xfrm>
            <a:off x="1079500" y="184467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3807734-529C-E845-A0AE-7FBC5311351E}"/>
              </a:ext>
            </a:extLst>
          </p:cNvPr>
          <p:cNvSpPr>
            <a:spLocks/>
          </p:cNvSpPr>
          <p:nvPr/>
        </p:nvSpPr>
        <p:spPr bwMode="auto">
          <a:xfrm>
            <a:off x="3803650" y="184467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C1023375-EACC-B94D-A356-F90942EA383E}"/>
              </a:ext>
            </a:extLst>
          </p:cNvPr>
          <p:cNvSpPr>
            <a:spLocks/>
          </p:cNvSpPr>
          <p:nvPr/>
        </p:nvSpPr>
        <p:spPr bwMode="auto">
          <a:xfrm>
            <a:off x="1798637" y="3789363"/>
            <a:ext cx="3516313" cy="1033462"/>
          </a:xfrm>
          <a:custGeom>
            <a:avLst/>
            <a:gdLst>
              <a:gd name="T0" fmla="*/ 0 w 4368800"/>
              <a:gd name="T1" fmla="*/ 1024067 h 1397043"/>
              <a:gd name="T2" fmla="*/ 1134624 w 4368800"/>
              <a:gd name="T3" fmla="*/ 394614 h 1397043"/>
              <a:gd name="T4" fmla="*/ 1983037 w 4368800"/>
              <a:gd name="T5" fmla="*/ 32 h 1397043"/>
              <a:gd name="T6" fmla="*/ 2667900 w 4368800"/>
              <a:gd name="T7" fmla="*/ 413404 h 1397043"/>
              <a:gd name="T8" fmla="*/ 3516313 w 4368800"/>
              <a:gd name="T9" fmla="*/ 1033462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04157FC-57B1-C14B-83F2-28AE0A0AA3AD}"/>
              </a:ext>
            </a:extLst>
          </p:cNvPr>
          <p:cNvSpPr>
            <a:spLocks/>
          </p:cNvSpPr>
          <p:nvPr/>
        </p:nvSpPr>
        <p:spPr bwMode="auto">
          <a:xfrm>
            <a:off x="3074987" y="3789363"/>
            <a:ext cx="3516313" cy="1033462"/>
          </a:xfrm>
          <a:custGeom>
            <a:avLst/>
            <a:gdLst>
              <a:gd name="T0" fmla="*/ 0 w 4368800"/>
              <a:gd name="T1" fmla="*/ 1024067 h 1397043"/>
              <a:gd name="T2" fmla="*/ 1134624 w 4368800"/>
              <a:gd name="T3" fmla="*/ 394614 h 1397043"/>
              <a:gd name="T4" fmla="*/ 1983037 w 4368800"/>
              <a:gd name="T5" fmla="*/ 32 h 1397043"/>
              <a:gd name="T6" fmla="*/ 2667900 w 4368800"/>
              <a:gd name="T7" fmla="*/ 413404 h 1397043"/>
              <a:gd name="T8" fmla="*/ 3516313 w 4368800"/>
              <a:gd name="T9" fmla="*/ 1033462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A5F8CC0-0325-3140-83D2-3D481DFB7A3B}"/>
              </a:ext>
            </a:extLst>
          </p:cNvPr>
          <p:cNvSpPr>
            <a:spLocks/>
          </p:cNvSpPr>
          <p:nvPr/>
        </p:nvSpPr>
        <p:spPr bwMode="auto">
          <a:xfrm>
            <a:off x="2159000" y="5229225"/>
            <a:ext cx="3516312" cy="1033463"/>
          </a:xfrm>
          <a:custGeom>
            <a:avLst/>
            <a:gdLst>
              <a:gd name="T0" fmla="*/ 0 w 4368800"/>
              <a:gd name="T1" fmla="*/ 1024068 h 1397043"/>
              <a:gd name="T2" fmla="*/ 1134624 w 4368800"/>
              <a:gd name="T3" fmla="*/ 394615 h 1397043"/>
              <a:gd name="T4" fmla="*/ 1983036 w 4368800"/>
              <a:gd name="T5" fmla="*/ 32 h 1397043"/>
              <a:gd name="T6" fmla="*/ 2667900 w 4368800"/>
              <a:gd name="T7" fmla="*/ 413404 h 1397043"/>
              <a:gd name="T8" fmla="*/ 3516312 w 4368800"/>
              <a:gd name="T9" fmla="*/ 1033463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69ADC378-F0CA-2748-9AA4-1357EF090876}"/>
              </a:ext>
            </a:extLst>
          </p:cNvPr>
          <p:cNvSpPr>
            <a:spLocks/>
          </p:cNvSpPr>
          <p:nvPr/>
        </p:nvSpPr>
        <p:spPr bwMode="auto">
          <a:xfrm>
            <a:off x="2506662" y="5281613"/>
            <a:ext cx="3516313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7 w 4368800"/>
              <a:gd name="T5" fmla="*/ 32 h 1397043"/>
              <a:gd name="T6" fmla="*/ 2667900 w 4368800"/>
              <a:gd name="T7" fmla="*/ 414039 h 1397043"/>
              <a:gd name="T8" fmla="*/ 3516313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4EFD119B-CF33-BF4B-8AE7-453E6AB4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DE" dirty="0">
                <a:latin typeface="Calibri" panose="020F0502020204030204" pitchFamily="34" charset="0"/>
              </a:rPr>
              <a:t>Je mehr Überlappung umso länger/kürzer die </a:t>
            </a:r>
            <a:r>
              <a:rPr lang="de-DE" altLang="en-DE" b="1" dirty="0">
                <a:latin typeface="Calibri" panose="020F0502020204030204" pitchFamily="34" charset="0"/>
              </a:rPr>
              <a:t>akustische</a:t>
            </a:r>
            <a:r>
              <a:rPr lang="de-DE" altLang="en-DE" dirty="0">
                <a:latin typeface="Calibri" panose="020F0502020204030204" pitchFamily="34" charset="0"/>
              </a:rPr>
              <a:t> Dauer von Ṽ und N (daher Trading </a:t>
            </a:r>
            <a:r>
              <a:rPr lang="de-DE" altLang="en-DE" dirty="0" err="1">
                <a:latin typeface="Calibri" panose="020F0502020204030204" pitchFamily="34" charset="0"/>
              </a:rPr>
              <a:t>Relationship</a:t>
            </a:r>
            <a:r>
              <a:rPr lang="de-DE" altLang="en-DE" dirty="0"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5C71A9-8DED-C241-8C2C-1759B1A2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Gestenüberlappung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Nasalisierung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nach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Beddor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(2009)</a:t>
            </a: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61ADFAD6-52E0-874F-AC10-E284AA6E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756" y="3586870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i="1" dirty="0">
                <a:latin typeface="Calibri" panose="020F0502020204030204" pitchFamily="34" charset="0"/>
              </a:rPr>
              <a:t>send</a:t>
            </a: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B7962E50-73A8-4649-BE6C-B421540F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1268413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latin typeface="Calibri" panose="020F0502020204030204" pitchFamily="34" charset="0"/>
              </a:rPr>
              <a:t>Ɛ</a:t>
            </a: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94E35CC5-7C87-0A40-9C71-0190A645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341438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898586-AE2F-1449-BA8E-DDAC16F91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43775" y="16287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F090A2-0A5A-9946-BE0C-D63B3C88AB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23050" y="3284538"/>
            <a:ext cx="0" cy="15128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B02D0A-71FB-7A44-8C50-9FDE59DE8A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48375" y="4797425"/>
            <a:ext cx="0" cy="1511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9262A0-18EA-D143-8106-CDC4706882ED}"/>
              </a:ext>
            </a:extLst>
          </p:cNvPr>
          <p:cNvGrpSpPr>
            <a:grpSpLocks/>
          </p:cNvGrpSpPr>
          <p:nvPr/>
        </p:nvGrpSpPr>
        <p:grpSpPr bwMode="auto">
          <a:xfrm>
            <a:off x="3814762" y="1341438"/>
            <a:ext cx="792163" cy="1800225"/>
            <a:chOff x="3851275" y="1557338"/>
            <a:chExt cx="792163" cy="180022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EF8D76A-F59A-874A-8DF6-B45A0235F8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51275" y="1844675"/>
              <a:ext cx="0" cy="151288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F66A9D-11DA-FE4C-A864-52FA6DB7B2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43438" y="1844675"/>
              <a:ext cx="0" cy="151288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E7D9E42C-C6B8-6342-B28B-DB79815D9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738" y="1557338"/>
              <a:ext cx="5048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DE" sz="2000">
                  <a:solidFill>
                    <a:srgbClr val="FF0000"/>
                  </a:solidFill>
                  <a:latin typeface="Calibri" panose="020F0502020204030204" pitchFamily="34" charset="0"/>
                </a:rPr>
                <a:t>Ɛ</a:t>
              </a:r>
              <a:r>
                <a:rPr lang="en-US" altLang="en-DE">
                  <a:solidFill>
                    <a:srgbClr val="FF0000"/>
                  </a:solidFill>
                  <a:latin typeface="Calibri" panose="020F0502020204030204" pitchFamily="34" charset="0"/>
                </a:rPr>
                <a:t>̃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9353309-F72F-BB4A-BA64-DCB7CFCA566A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284538"/>
            <a:ext cx="2232025" cy="1584325"/>
            <a:chOff x="3132138" y="3500438"/>
            <a:chExt cx="2232025" cy="15843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4131AD-1C93-DF4A-B364-4AF1B2E946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32138" y="3573463"/>
              <a:ext cx="0" cy="15113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6527A2B-FEBC-D04B-95A3-DA249640F6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64163" y="3500438"/>
              <a:ext cx="0" cy="151288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32CA4BB1-3D0E-A143-91EC-74021C0F5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738" y="3500438"/>
              <a:ext cx="5048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DE" sz="2000">
                  <a:solidFill>
                    <a:srgbClr val="FF0000"/>
                  </a:solidFill>
                  <a:latin typeface="Calibri" panose="020F0502020204030204" pitchFamily="34" charset="0"/>
                </a:rPr>
                <a:t>Ɛ</a:t>
              </a:r>
              <a:r>
                <a:rPr lang="en-US" altLang="en-DE">
                  <a:solidFill>
                    <a:srgbClr val="FF0000"/>
                  </a:solidFill>
                  <a:latin typeface="Calibri" panose="020F0502020204030204" pitchFamily="34" charset="0"/>
                </a:rPr>
                <a:t>̃</a:t>
              </a:r>
            </a:p>
          </p:txBody>
        </p:sp>
      </p:grpSp>
      <p:sp>
        <p:nvSpPr>
          <p:cNvPr id="58" name="TextBox 27">
            <a:extLst>
              <a:ext uri="{FF2B5EF4-FFF2-40B4-BE49-F238E27FC236}">
                <a16:creationId xmlns:a16="http://schemas.microsoft.com/office/drawing/2014/main" id="{E24A5CB3-6B9E-B24F-A5DD-74FF26D4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3575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0035CE04-8D7C-FC4B-B203-FD05E454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7" y="479742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84BF47-FFF1-554C-BCC7-151F905C48B5}"/>
              </a:ext>
            </a:extLst>
          </p:cNvPr>
          <p:cNvGrpSpPr>
            <a:grpSpLocks/>
          </p:cNvGrpSpPr>
          <p:nvPr/>
        </p:nvGrpSpPr>
        <p:grpSpPr bwMode="auto">
          <a:xfrm>
            <a:off x="3455987" y="4725988"/>
            <a:ext cx="2232025" cy="1582737"/>
            <a:chOff x="3492500" y="4941888"/>
            <a:chExt cx="2232025" cy="158273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091BFCD-41BF-D747-85B6-69BFF67C30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92500" y="5013325"/>
              <a:ext cx="0" cy="15113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A43838E-11FB-BA44-909D-76BE888F44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24525" y="4941888"/>
              <a:ext cx="0" cy="15113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29">
              <a:extLst>
                <a:ext uri="{FF2B5EF4-FFF2-40B4-BE49-F238E27FC236}">
                  <a16:creationId xmlns:a16="http://schemas.microsoft.com/office/drawing/2014/main" id="{4D0B8B2A-F88F-8644-8245-8CC6CBBEA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663" y="5013325"/>
              <a:ext cx="503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DE" sz="2000">
                  <a:solidFill>
                    <a:srgbClr val="FF0000"/>
                  </a:solidFill>
                  <a:latin typeface="Calibri" panose="020F0502020204030204" pitchFamily="34" charset="0"/>
                </a:rPr>
                <a:t>Ɛ</a:t>
              </a:r>
              <a:r>
                <a:rPr lang="en-US" altLang="en-DE">
                  <a:solidFill>
                    <a:srgbClr val="FF0000"/>
                  </a:solidFill>
                  <a:latin typeface="Calibri" panose="020F0502020204030204" pitchFamily="34" charset="0"/>
                </a:rPr>
                <a:t>̃</a:t>
              </a:r>
            </a:p>
          </p:txBody>
        </p:sp>
      </p:grpSp>
      <p:sp>
        <p:nvSpPr>
          <p:cNvPr id="64" name="TextBox 30">
            <a:extLst>
              <a:ext uri="{FF2B5EF4-FFF2-40B4-BE49-F238E27FC236}">
                <a16:creationId xmlns:a16="http://schemas.microsoft.com/office/drawing/2014/main" id="{01A4D036-6F27-7C44-9F96-C89444E4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284538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latin typeface="Calibri" panose="020F0502020204030204" pitchFamily="34" charset="0"/>
              </a:rPr>
              <a:t>Ɛ</a:t>
            </a:r>
          </a:p>
        </p:txBody>
      </p:sp>
      <p:sp>
        <p:nvSpPr>
          <p:cNvPr id="65" name="TextBox 31">
            <a:extLst>
              <a:ext uri="{FF2B5EF4-FFF2-40B4-BE49-F238E27FC236}">
                <a16:creationId xmlns:a16="http://schemas.microsoft.com/office/drawing/2014/main" id="{1E241A54-1309-6245-9C67-AD725F53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4868863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latin typeface="Calibri" panose="020F0502020204030204" pitchFamily="34" charset="0"/>
              </a:rPr>
              <a:t>Ɛ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DCC22500-8C64-2F47-BD9A-A52164F95C8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205707" y="3634581"/>
            <a:ext cx="359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dirty="0" err="1">
                <a:solidFill>
                  <a:schemeClr val="bg2"/>
                </a:solidFill>
                <a:latin typeface="Calibri" panose="020F0502020204030204" pitchFamily="34" charset="0"/>
              </a:rPr>
              <a:t>Artikulatorische</a:t>
            </a:r>
            <a:r>
              <a:rPr lang="en-US" altLang="en-DE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altLang="en-DE" dirty="0" err="1">
                <a:solidFill>
                  <a:schemeClr val="bg2"/>
                </a:solidFill>
                <a:latin typeface="Calibri" panose="020F0502020204030204" pitchFamily="34" charset="0"/>
              </a:rPr>
              <a:t>Prominenz</a:t>
            </a:r>
            <a:endParaRPr lang="en-US" altLang="en-DE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D57FFB90-BEBF-2A4A-B01D-F1C5E99E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618013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dirty="0">
                <a:solidFill>
                  <a:schemeClr val="bg2"/>
                </a:solidFill>
                <a:latin typeface="Calibri" panose="020F0502020204030204" pitchFamily="34" charset="0"/>
              </a:rPr>
              <a:t>Dauer</a:t>
            </a:r>
          </a:p>
        </p:txBody>
      </p:sp>
      <p:sp>
        <p:nvSpPr>
          <p:cNvPr id="68" name="TextBox 10">
            <a:extLst>
              <a:ext uri="{FF2B5EF4-FFF2-40B4-BE49-F238E27FC236}">
                <a16:creationId xmlns:a16="http://schemas.microsoft.com/office/drawing/2014/main" id="{4761C1A5-28B0-4948-9774-F6C4532B4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7" y="5285581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i="1" dirty="0">
                <a:latin typeface="Calibri" panose="020F0502020204030204" pitchFamily="34" charset="0"/>
              </a:rPr>
              <a:t>send</a:t>
            </a:r>
          </a:p>
        </p:txBody>
      </p:sp>
    </p:spTree>
    <p:extLst>
      <p:ext uri="{BB962C8B-B14F-4D97-AF65-F5344CB8AC3E}">
        <p14:creationId xmlns:p14="http://schemas.microsoft.com/office/powerpoint/2010/main" val="23930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BF229-234D-9147-9A33-FBBC0C6D8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14964" b="34781"/>
          <a:stretch/>
        </p:blipFill>
        <p:spPr bwMode="auto">
          <a:xfrm>
            <a:off x="827088" y="2191997"/>
            <a:ext cx="8316912" cy="247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3098B72-B10C-A248-BB3B-CF73E2C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18972"/>
            <a:ext cx="72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sent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BA60BDC-1A55-9342-BD5D-A40C454B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623797"/>
            <a:ext cx="78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send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E40BD-0B3B-7B4B-B8B0-457913F1E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5888"/>
            <a:ext cx="7561262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Die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akustische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Dauern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von Ṽ and 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sind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invers korreliert</a:t>
            </a:r>
            <a:r>
              <a:rPr lang="en-US" baseline="30000" dirty="0">
                <a:latin typeface="Calibri" charset="0"/>
                <a:ea typeface="ＭＳ Ｐゴシック" charset="0"/>
                <a:cs typeface="Calibri" charset="0"/>
              </a:rPr>
              <a:t>1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FC4ACB6-DF46-CF48-B025-526A81321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842107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1600" dirty="0">
                <a:latin typeface="Calibri" panose="020F0502020204030204" pitchFamily="34" charset="0"/>
              </a:rPr>
              <a:t>1. beddor07.pdf</a:t>
            </a:r>
            <a:endParaRPr lang="en-US" altLang="en-DE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022A6-E7B1-F748-AF39-E33AAA14BE57}"/>
              </a:ext>
            </a:extLst>
          </p:cNvPr>
          <p:cNvSpPr txBox="1"/>
          <p:nvPr/>
        </p:nvSpPr>
        <p:spPr>
          <a:xfrm>
            <a:off x="3813131" y="4844612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Dauer von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DD5E5-2B21-744E-8EFE-0D7E98292179}"/>
              </a:ext>
            </a:extLst>
          </p:cNvPr>
          <p:cNvSpPr txBox="1"/>
          <p:nvPr/>
        </p:nvSpPr>
        <p:spPr>
          <a:xfrm>
            <a:off x="2265476" y="4561557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Sprecher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A1CBC-6D98-F149-8927-80BBC67EAE93}"/>
              </a:ext>
            </a:extLst>
          </p:cNvPr>
          <p:cNvSpPr txBox="1"/>
          <p:nvPr/>
        </p:nvSpPr>
        <p:spPr>
          <a:xfrm>
            <a:off x="6007846" y="4582848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Sprecher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F5CED-185D-9947-A211-82FF77A0FBBD}"/>
              </a:ext>
            </a:extLst>
          </p:cNvPr>
          <p:cNvSpPr txBox="1"/>
          <p:nvPr/>
        </p:nvSpPr>
        <p:spPr>
          <a:xfrm rot="16200000">
            <a:off x="-1462525" y="3005972"/>
            <a:ext cx="381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Dauer der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Vokalnasalisierung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0955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3380</TotalTime>
  <Words>1346</Words>
  <Application>Microsoft Macintosh PowerPoint</Application>
  <PresentationFormat>On-screen Show (4:3)</PresentationFormat>
  <Paragraphs>163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dcterms:created xsi:type="dcterms:W3CDTF">2020-11-18T09:52:32Z</dcterms:created>
  <dcterms:modified xsi:type="dcterms:W3CDTF">2020-11-23T13:17:12Z</dcterms:modified>
</cp:coreProperties>
</file>