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4"/>
  </p:notesMasterIdLst>
  <p:handoutMasterIdLst>
    <p:handoutMasterId r:id="rId32"/>
  </p:handoutMasterIdLst>
  <p:sldIdLst>
    <p:sldId id="272" r:id="rId3"/>
    <p:sldId id="273" r:id="rId5"/>
    <p:sldId id="280" r:id="rId6"/>
    <p:sldId id="305" r:id="rId7"/>
    <p:sldId id="306" r:id="rId8"/>
    <p:sldId id="274" r:id="rId9"/>
    <p:sldId id="275" r:id="rId10"/>
    <p:sldId id="281" r:id="rId11"/>
    <p:sldId id="289" r:id="rId12"/>
    <p:sldId id="288" r:id="rId13"/>
    <p:sldId id="291" r:id="rId14"/>
    <p:sldId id="292" r:id="rId15"/>
    <p:sldId id="293" r:id="rId16"/>
    <p:sldId id="307" r:id="rId17"/>
    <p:sldId id="294" r:id="rId18"/>
    <p:sldId id="295" r:id="rId19"/>
    <p:sldId id="297" r:id="rId20"/>
    <p:sldId id="296" r:id="rId21"/>
    <p:sldId id="298" r:id="rId22"/>
    <p:sldId id="299" r:id="rId23"/>
    <p:sldId id="300" r:id="rId24"/>
    <p:sldId id="286" r:id="rId25"/>
    <p:sldId id="301" r:id="rId26"/>
    <p:sldId id="302" r:id="rId27"/>
    <p:sldId id="304" r:id="rId28"/>
    <p:sldId id="308" r:id="rId29"/>
    <p:sldId id="283" r:id="rId30"/>
    <p:sldId id="282" r:id="rId31"/>
  </p:sldIdLst>
  <p:sldSz cx="12192000" cy="6858000"/>
  <p:notesSz cx="6858000" cy="9144000"/>
  <p:custDataLst>
    <p:tags r:id="rId36"/>
  </p:custDataLst>
  <p:defaultTextStyle>
    <a:defPPr rtl="0">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8799B23B-EC83-4686-B30A-512413B5E67A}">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534" autoAdjust="0"/>
    <p:restoredTop sz="94660"/>
  </p:normalViewPr>
  <p:slideViewPr>
    <p:cSldViewPr snapToGrid="0">
      <p:cViewPr>
        <p:scale>
          <a:sx n="66" d="100"/>
          <a:sy n="66" d="100"/>
        </p:scale>
        <p:origin x="496"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7" d="100"/>
          <a:sy n="87" d="100"/>
        </p:scale>
        <p:origin x="3840" y="96"/>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6" Type="http://schemas.openxmlformats.org/officeDocument/2006/relationships/tags" Target="tags/tag1.xml"/><Relationship Id="rId35" Type="http://schemas.openxmlformats.org/officeDocument/2006/relationships/tableStyles" Target="tableStyles.xml"/><Relationship Id="rId34" Type="http://schemas.openxmlformats.org/officeDocument/2006/relationships/viewProps" Target="viewProps.xml"/><Relationship Id="rId33" Type="http://schemas.openxmlformats.org/officeDocument/2006/relationships/presProps" Target="presProps.xml"/><Relationship Id="rId32" Type="http://schemas.openxmlformats.org/officeDocument/2006/relationships/handoutMaster" Target="handoutMasters/handoutMaster1.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dirty="0">
              <a:latin typeface="微软雅黑" panose="020B0503020204020204" pitchFamily="34" charset="-122"/>
              <a:ea typeface="微软雅黑" panose="020B0503020204020204" pitchFamily="3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DC2459A-8875-4033-98C6-02923644E29D}" type="datetime2">
              <a:rPr lang="zh-CN" altLang="en-US" smtClean="0">
                <a:latin typeface="微软雅黑" panose="020B0503020204020204" pitchFamily="34" charset="-122"/>
                <a:ea typeface="微软雅黑" panose="020B0503020204020204" pitchFamily="34" charset="-122"/>
              </a:rPr>
            </a:fld>
            <a:endParaRPr lang="zh-CN" altLang="en-US" dirty="0">
              <a:latin typeface="微软雅黑" panose="020B0503020204020204" pitchFamily="34" charset="-122"/>
              <a:ea typeface="微软雅黑" panose="020B0503020204020204" pitchFamily="3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dirty="0">
              <a:latin typeface="微软雅黑" panose="020B0503020204020204" pitchFamily="34" charset="-122"/>
              <a:ea typeface="微软雅黑" panose="020B0503020204020204" pitchFamily="34" charset="-122"/>
            </a:endParaRPr>
          </a:p>
        </p:txBody>
      </p:sp>
      <p:sp>
        <p:nvSpPr>
          <p:cNvPr id="5" name="幻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9A0AF4-0B8A-4FA6-9844-3FD3A33F06DF}" type="slidenum">
              <a:rPr lang="zh-CN" altLang="en-US" smtClean="0">
                <a:latin typeface="微软雅黑" panose="020B0503020204020204" pitchFamily="34" charset="-122"/>
                <a:ea typeface="微软雅黑" panose="020B0503020204020204" pitchFamily="34" charset="-122"/>
              </a:rPr>
            </a:fld>
            <a:endParaRPr lang="zh-CN" altLang="en-US" dirty="0">
              <a:latin typeface="微软雅黑" panose="020B0503020204020204" pitchFamily="34" charset="-122"/>
              <a:ea typeface="微软雅黑" panose="020B0503020204020204" pitchFamily="34" charset="-122"/>
            </a:endParaRP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微软雅黑" panose="020B0503020204020204" pitchFamily="34" charset="-122"/>
                <a:ea typeface="微软雅黑" panose="020B0503020204020204" pitchFamily="34" charset="-122"/>
              </a:defRPr>
            </a:lvl1pPr>
          </a:lstStyle>
          <a:p>
            <a:endParaRPr lang="zh-CN" altLang="en-US" noProof="0" dirty="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微软雅黑" panose="020B0503020204020204" pitchFamily="34" charset="-122"/>
                <a:ea typeface="微软雅黑" panose="020B0503020204020204" pitchFamily="34" charset="-122"/>
              </a:defRPr>
            </a:lvl1pPr>
          </a:lstStyle>
          <a:p>
            <a:fld id="{709F6B0C-6D1E-4F53-A8D4-0EE188F290A5}" type="datetime2">
              <a:rPr lang="zh-CN" altLang="en-US" smtClean="0"/>
            </a:fld>
            <a:endParaRPr 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dirty="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US" dirty="0"/>
              <a:t>单击此处编辑母版文本样式</a:t>
            </a:r>
            <a:endParaRPr lang="en-US" dirty="0"/>
          </a:p>
          <a:p>
            <a:pPr lvl="1" rtl="0"/>
            <a:r>
              <a:rPr lang="en-US" dirty="0"/>
              <a:t>第二级</a:t>
            </a:r>
            <a:endParaRPr lang="en-US" dirty="0"/>
          </a:p>
          <a:p>
            <a:pPr lvl="2" rtl="0"/>
            <a:r>
              <a:rPr lang="en-US" dirty="0"/>
              <a:t>第三级</a:t>
            </a:r>
            <a:endParaRPr lang="en-US" dirty="0"/>
          </a:p>
          <a:p>
            <a:pPr lvl="3" rtl="0"/>
            <a:r>
              <a:rPr lang="en-US" dirty="0"/>
              <a:t>第四级</a:t>
            </a:r>
            <a:endParaRPr lang="en-US" dirty="0"/>
          </a:p>
          <a:p>
            <a:pPr lvl="4" rtl="0"/>
            <a:r>
              <a:rPr lang="en-US" dirty="0"/>
              <a:t>第五级</a:t>
            </a:r>
            <a:endParaRPr lang="en-US" dirty="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微软雅黑" panose="020B0503020204020204" pitchFamily="34" charset="-122"/>
                <a:ea typeface="微软雅黑" panose="020B0503020204020204" pitchFamily="34" charset="-122"/>
              </a:defRPr>
            </a:lvl1pPr>
          </a:lstStyle>
          <a:p>
            <a:endParaRPr lang="zh-CN" altLang="en-US" noProof="0" dirty="0"/>
          </a:p>
        </p:txBody>
      </p:sp>
      <p:sp>
        <p:nvSpPr>
          <p:cNvPr id="7" name="幻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微软雅黑" panose="020B0503020204020204" pitchFamily="34" charset="-122"/>
                <a:ea typeface="微软雅黑" panose="020B0503020204020204" pitchFamily="34" charset="-122"/>
              </a:defRPr>
            </a:lvl1pPr>
          </a:lstStyle>
          <a:p>
            <a:fld id="{893B0CF2-7F87-4E02-A248-870047730F99}" type="slidenum">
              <a:rPr lang="en-US" altLang="zh-CN" noProof="0" smtClean="0"/>
            </a:fld>
            <a:endParaRPr lang="zh-CN" altLang="en-US" noProof="0" dirty="0"/>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微软雅黑" panose="020B0503020204020204" pitchFamily="34" charset="-122"/>
        <a:ea typeface="微软雅黑" panose="020B0503020204020204" pitchFamily="34" charset="-122"/>
        <a:cs typeface="+mn-cs"/>
      </a:defRPr>
    </a:lvl1pPr>
    <a:lvl2pPr marL="457200" algn="l" defTabSz="914400" rtl="0" eaLnBrk="1" latinLnBrk="0" hangingPunct="1">
      <a:defRPr sz="1200" kern="1200">
        <a:solidFill>
          <a:schemeClr val="tx1"/>
        </a:solidFill>
        <a:latin typeface="微软雅黑" panose="020B0503020204020204" pitchFamily="34" charset="-122"/>
        <a:ea typeface="微软雅黑" panose="020B0503020204020204" pitchFamily="34" charset="-122"/>
        <a:cs typeface="+mn-cs"/>
      </a:defRPr>
    </a:lvl2pPr>
    <a:lvl3pPr marL="914400" algn="l" defTabSz="914400" rtl="0" eaLnBrk="1" latinLnBrk="0" hangingPunct="1">
      <a:defRPr sz="1200" kern="1200">
        <a:solidFill>
          <a:schemeClr val="tx1"/>
        </a:solidFill>
        <a:latin typeface="微软雅黑" panose="020B0503020204020204" pitchFamily="34" charset="-122"/>
        <a:ea typeface="微软雅黑" panose="020B0503020204020204" pitchFamily="34" charset="-122"/>
        <a:cs typeface="+mn-cs"/>
      </a:defRPr>
    </a:lvl3pPr>
    <a:lvl4pPr marL="1371600" algn="l" defTabSz="914400" rtl="0" eaLnBrk="1" latinLnBrk="0" hangingPunct="1">
      <a:defRPr sz="1200" kern="1200">
        <a:solidFill>
          <a:schemeClr val="tx1"/>
        </a:solidFill>
        <a:latin typeface="微软雅黑" panose="020B0503020204020204" pitchFamily="34" charset="-122"/>
        <a:ea typeface="微软雅黑" panose="020B0503020204020204" pitchFamily="34" charset="-122"/>
        <a:cs typeface="+mn-cs"/>
      </a:defRPr>
    </a:lvl4pPr>
    <a:lvl5pPr marL="1828800" algn="l" defTabSz="914400" rtl="0" eaLnBrk="1" latinLnBrk="0" hangingPunct="1">
      <a:defRPr sz="1200" kern="1200">
        <a:solidFill>
          <a:schemeClr val="tx1"/>
        </a:solidFill>
        <a:latin typeface="微软雅黑" panose="020B0503020204020204" pitchFamily="34" charset="-122"/>
        <a:ea typeface="微软雅黑" panose="020B0503020204020204" pitchFamily="3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rtlCol="0"/>
          <a:lstStyle/>
          <a:p>
            <a:pPr rtl="0"/>
            <a:endParaRPr lang="zh-CN" altLang="en-US" dirty="0"/>
          </a:p>
        </p:txBody>
      </p:sp>
      <p:sp>
        <p:nvSpPr>
          <p:cNvPr id="4" name="幻灯片编号占位符 3"/>
          <p:cNvSpPr>
            <a:spLocks noGrp="1"/>
          </p:cNvSpPr>
          <p:nvPr>
            <p:ph type="sldNum" sz="quarter" idx="10"/>
          </p:nvPr>
        </p:nvSpPr>
        <p:spPr/>
        <p:txBody>
          <a:bodyPr rtlCol="0"/>
          <a:lstStyle/>
          <a:p>
            <a:pPr rtl="0"/>
            <a:fld id="{893B0CF2-7F87-4E02-A248-870047730F99}" type="slidenum">
              <a:rPr lang="en-US" smtClean="0"/>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rtlCol="0"/>
          <a:lstStyle/>
          <a:p>
            <a:pPr rtl="0"/>
            <a:endParaRPr lang="zh-CN" altLang="en-US" dirty="0"/>
          </a:p>
        </p:txBody>
      </p:sp>
      <p:sp>
        <p:nvSpPr>
          <p:cNvPr id="4" name="幻灯片编号占位符 3"/>
          <p:cNvSpPr>
            <a:spLocks noGrp="1"/>
          </p:cNvSpPr>
          <p:nvPr>
            <p:ph type="sldNum" sz="quarter" idx="10"/>
          </p:nvPr>
        </p:nvSpPr>
        <p:spPr/>
        <p:txBody>
          <a:bodyPr rtlCol="0"/>
          <a:lstStyle/>
          <a:p>
            <a:pPr rtl="0"/>
            <a:fld id="{893B0CF2-7F87-4E02-A248-870047730F99}" type="slidenum">
              <a:rPr lang="en-US" smtClean="0"/>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幻灯片编号占位符 3"/>
          <p:cNvSpPr>
            <a:spLocks noGrp="1"/>
          </p:cNvSpPr>
          <p:nvPr>
            <p:ph type="sldNum" sz="quarter" idx="10"/>
          </p:nvPr>
        </p:nvSpPr>
        <p:spPr/>
        <p:txBody>
          <a:bodyPr/>
          <a:lstStyle/>
          <a:p>
            <a:fld id="{893B0CF2-7F87-4E02-A248-870047730F99}" type="slidenum">
              <a:rPr lang="en-US" altLang="zh-CN" noProof="0" smtClean="0"/>
            </a:fld>
            <a:endParaRPr lang="zh-CN" altLang="en-US" noProof="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Ref idx="1001">
        <a:schemeClr val="bg1"/>
      </p:bgRef>
    </p:bg>
    <p:spTree>
      <p:nvGrpSpPr>
        <p:cNvPr id="1" name=""/>
        <p:cNvGrpSpPr/>
        <p:nvPr/>
      </p:nvGrpSpPr>
      <p:grpSpPr>
        <a:xfrm>
          <a:off x="0" y="0"/>
          <a:ext cx="0" cy="0"/>
          <a:chOff x="0" y="0"/>
          <a:chExt cx="0" cy="0"/>
        </a:xfrm>
      </p:grpSpPr>
      <p:grpSp>
        <p:nvGrpSpPr>
          <p:cNvPr id="10" name="组 9"/>
          <p:cNvGrpSpPr/>
          <p:nvPr/>
        </p:nvGrpSpPr>
        <p:grpSpPr>
          <a:xfrm>
            <a:off x="0" y="6208894"/>
            <a:ext cx="12192000" cy="649106"/>
            <a:chOff x="0" y="6208894"/>
            <a:chExt cx="12192000" cy="649106"/>
          </a:xfrm>
        </p:grpSpPr>
        <p:sp>
          <p:nvSpPr>
            <p:cNvPr id="2" name="矩形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en-US">
                <a:latin typeface="微软雅黑" panose="020B0503020204020204" pitchFamily="34" charset="-122"/>
                <a:ea typeface="微软雅黑" panose="020B0503020204020204" pitchFamily="34" charset="-122"/>
              </a:endParaRPr>
            </a:p>
          </p:txBody>
        </p:sp>
        <p:cxnSp>
          <p:nvCxnSpPr>
            <p:cNvPr id="7" name="直接连接符​​(S)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直接连接符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直接连接符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标题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微软雅黑" panose="020B0503020204020204" pitchFamily="34" charset="-122"/>
                <a:ea typeface="微软雅黑" panose="020B0503020204020204" pitchFamily="34" charset="-122"/>
                <a:cs typeface="+mj-cs"/>
              </a:defRPr>
            </a:lvl1pPr>
          </a:lstStyle>
          <a:p>
            <a:pPr rtl="0"/>
            <a:r>
              <a:rPr lang="zh-CN" altLang="en-US"/>
              <a:t>单击此处编辑母版标题样式</a:t>
            </a:r>
            <a:endParaRPr kumimoji="0" lang="en-US" dirty="0"/>
          </a:p>
        </p:txBody>
      </p:sp>
      <p:sp>
        <p:nvSpPr>
          <p:cNvPr id="17" name="副标题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latin typeface="宋体" panose="02010600030101010101" pitchFamily="2" charset="-122"/>
                <a:ea typeface="宋体" panose="02010600030101010101" pitchFamily="2" charset="-122"/>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zh-CN" altLang="en-US"/>
              <a:t>单击此处编辑母版副标题样式</a:t>
            </a:r>
            <a:endParaRPr kumimoji="0" lang="en-US" dirty="0"/>
          </a:p>
        </p:txBody>
      </p:sp>
      <p:sp>
        <p:nvSpPr>
          <p:cNvPr id="30" name="日期占位符 29"/>
          <p:cNvSpPr>
            <a:spLocks noGrp="1"/>
          </p:cNvSpPr>
          <p:nvPr>
            <p:ph type="dt" sz="half" idx="10"/>
          </p:nvPr>
        </p:nvSpPr>
        <p:spPr/>
        <p:txBody>
          <a:bodyPr rtlCol="0"/>
          <a:lstStyle>
            <a:lvl1pPr>
              <a:defRPr>
                <a:latin typeface="宋体" panose="02010600030101010101" pitchFamily="2" charset="-122"/>
                <a:ea typeface="宋体" panose="02010600030101010101" pitchFamily="2" charset="-122"/>
              </a:defRPr>
            </a:lvl1pPr>
          </a:lstStyle>
          <a:p>
            <a:fld id="{77322D54-B67C-4B2F-B800-DD961C03E1ED}" type="datetime2">
              <a:rPr lang="zh-CN" altLang="en-US" smtClean="0"/>
            </a:fld>
            <a:endParaRPr lang="en-US" dirty="0"/>
          </a:p>
        </p:txBody>
      </p:sp>
      <p:sp>
        <p:nvSpPr>
          <p:cNvPr id="19" name="页脚占位符 18"/>
          <p:cNvSpPr>
            <a:spLocks noGrp="1"/>
          </p:cNvSpPr>
          <p:nvPr>
            <p:ph type="ftr" sz="quarter" idx="11"/>
          </p:nvPr>
        </p:nvSpPr>
        <p:spPr/>
        <p:txBody>
          <a:bodyPr rtlCol="0"/>
          <a:lstStyle>
            <a:lvl1pPr>
              <a:defRPr>
                <a:latin typeface="宋体" panose="02010600030101010101" pitchFamily="2" charset="-122"/>
                <a:ea typeface="宋体" panose="02010600030101010101" pitchFamily="2" charset="-122"/>
              </a:defRPr>
            </a:lvl1pPr>
          </a:lstStyle>
          <a:p>
            <a:r>
              <a:rPr lang="en-US" dirty="0"/>
              <a:t>添加页脚</a:t>
            </a:r>
            <a:endParaRPr lang="en-US" dirty="0"/>
          </a:p>
        </p:txBody>
      </p:sp>
      <p:sp>
        <p:nvSpPr>
          <p:cNvPr id="27" name="幻灯片编号占位符 26"/>
          <p:cNvSpPr>
            <a:spLocks noGrp="1"/>
          </p:cNvSpPr>
          <p:nvPr>
            <p:ph type="sldNum" sz="quarter" idx="12"/>
          </p:nvPr>
        </p:nvSpPr>
        <p:spPr/>
        <p:txBody>
          <a:bodyPr rtlCol="0"/>
          <a:lstStyle>
            <a:lvl1pPr>
              <a:defRPr>
                <a:latin typeface="宋体" panose="02010600030101010101" pitchFamily="2" charset="-122"/>
                <a:ea typeface="宋体" panose="02010600030101010101" pitchFamily="2" charset="-122"/>
              </a:defRPr>
            </a:lvl1pPr>
          </a:lstStyle>
          <a:p>
            <a:fld id="{401CF334-2D5C-4859-84A6-CA7E6E43FAEB}" type="slidenum">
              <a:rPr lang="en-US" smtClean="0"/>
            </a:fld>
            <a:endParaRPr lang="en-US"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p>
            <a:pPr rtl="0"/>
            <a:r>
              <a:rPr lang="zh-CN" altLang="en-US"/>
              <a:t>单击此处编辑母版标题样式</a:t>
            </a:r>
            <a:endParaRPr kumimoji="0" lang="en-US" dirty="0"/>
          </a:p>
        </p:txBody>
      </p:sp>
      <p:sp>
        <p:nvSpPr>
          <p:cNvPr id="3" name="垂直文本占位符 2"/>
          <p:cNvSpPr>
            <a:spLocks noGrp="1"/>
          </p:cNvSpPr>
          <p:nvPr>
            <p:ph type="body" orient="vert" idx="1"/>
          </p:nvPr>
        </p:nvSpPr>
        <p:spPr/>
        <p:txBody>
          <a:bodyPr vert="eaVert" rtlCol="0"/>
          <a:lstStyle/>
          <a:p>
            <a:pPr lvl="0" rtl="0" eaLnBrk="1" latinLnBrk="0" hangingPunct="1"/>
            <a:r>
              <a:rPr lang="zh-CN" altLang="en-US"/>
              <a:t>单击此处编辑母版文本样式</a:t>
            </a:r>
            <a:endParaRPr lang="zh-CN" altLang="en-US"/>
          </a:p>
          <a:p>
            <a:pPr lvl="1" rtl="0" eaLnBrk="1" latinLnBrk="0" hangingPunct="1"/>
            <a:r>
              <a:rPr lang="zh-CN" altLang="en-US"/>
              <a:t>二级</a:t>
            </a:r>
            <a:endParaRPr lang="zh-CN" altLang="en-US"/>
          </a:p>
          <a:p>
            <a:pPr lvl="2" rtl="0" eaLnBrk="1" latinLnBrk="0" hangingPunct="1"/>
            <a:r>
              <a:rPr lang="zh-CN" altLang="en-US"/>
              <a:t>三级</a:t>
            </a:r>
            <a:endParaRPr lang="zh-CN" altLang="en-US"/>
          </a:p>
          <a:p>
            <a:pPr lvl="3" rtl="0" eaLnBrk="1" latinLnBrk="0" hangingPunct="1"/>
            <a:r>
              <a:rPr lang="zh-CN" altLang="en-US"/>
              <a:t>四级</a:t>
            </a:r>
            <a:endParaRPr lang="zh-CN" altLang="en-US"/>
          </a:p>
          <a:p>
            <a:pPr lvl="4" rtl="0" eaLnBrk="1" latinLnBrk="0" hangingPunct="1"/>
            <a:r>
              <a:rPr lang="zh-CN" altLang="en-US"/>
              <a:t>五级</a:t>
            </a:r>
            <a:endParaRPr kumimoji="0" lang="en-US" dirty="0"/>
          </a:p>
        </p:txBody>
      </p:sp>
      <p:sp>
        <p:nvSpPr>
          <p:cNvPr id="4" name="日期占位符 3"/>
          <p:cNvSpPr>
            <a:spLocks noGrp="1"/>
          </p:cNvSpPr>
          <p:nvPr>
            <p:ph type="dt" sz="half" idx="10"/>
          </p:nvPr>
        </p:nvSpPr>
        <p:spPr/>
        <p:txBody>
          <a:bodyPr rtlCol="0"/>
          <a:lstStyle/>
          <a:p>
            <a:pPr rtl="0"/>
            <a:fld id="{F2977240-1D88-417B-88CF-A4D9663144AB}" type="datetime2">
              <a:rPr lang="zh-CN" altLang="en-US" smtClean="0"/>
            </a:fld>
            <a:endParaRPr lang="en-US" dirty="0"/>
          </a:p>
        </p:txBody>
      </p:sp>
      <p:sp>
        <p:nvSpPr>
          <p:cNvPr id="5" name="页脚占位符 4"/>
          <p:cNvSpPr>
            <a:spLocks noGrp="1"/>
          </p:cNvSpPr>
          <p:nvPr>
            <p:ph type="ftr" sz="quarter" idx="11"/>
          </p:nvPr>
        </p:nvSpPr>
        <p:spPr/>
        <p:txBody>
          <a:bodyPr rtlCol="0"/>
          <a:lstStyle/>
          <a:p>
            <a:pPr rtl="0"/>
            <a:r>
              <a:rPr lang="en-US" dirty="0"/>
              <a:t>添加页脚</a:t>
            </a:r>
            <a:endParaRPr lang="en-US" dirty="0"/>
          </a:p>
        </p:txBody>
      </p:sp>
      <p:sp>
        <p:nvSpPr>
          <p:cNvPr id="6" name="幻灯片编号占位符 5"/>
          <p:cNvSpPr>
            <a:spLocks noGrp="1"/>
          </p:cNvSpPr>
          <p:nvPr>
            <p:ph type="sldNum" sz="quarter" idx="12"/>
          </p:nvPr>
        </p:nvSpPr>
        <p:spPr/>
        <p:txBody>
          <a:bodyPr rtlCol="0"/>
          <a:lstStyle/>
          <a:p>
            <a:pPr rtl="0"/>
            <a:fld id="{401CF334-2D5C-4859-84A6-CA7E6E43FAEB}" type="slidenum">
              <a:rPr lang="en-US" smtClean="0"/>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垂直标题 1"/>
          <p:cNvSpPr>
            <a:spLocks noGrp="1"/>
          </p:cNvSpPr>
          <p:nvPr>
            <p:ph type="title" orient="vert"/>
          </p:nvPr>
        </p:nvSpPr>
        <p:spPr>
          <a:xfrm>
            <a:off x="8839200" y="914402"/>
            <a:ext cx="2743200" cy="5211763"/>
          </a:xfrm>
        </p:spPr>
        <p:txBody>
          <a:bodyPr vert="eaVert" rtlCol="0"/>
          <a:lstStyle/>
          <a:p>
            <a:pPr rtl="0"/>
            <a:r>
              <a:rPr lang="zh-CN" altLang="en-US"/>
              <a:t>单击此处编辑母版标题样式</a:t>
            </a:r>
            <a:endParaRPr kumimoji="0" lang="en-US" dirty="0"/>
          </a:p>
        </p:txBody>
      </p:sp>
      <p:sp>
        <p:nvSpPr>
          <p:cNvPr id="3" name="垂直文本占位符 2"/>
          <p:cNvSpPr>
            <a:spLocks noGrp="1"/>
          </p:cNvSpPr>
          <p:nvPr>
            <p:ph type="body" orient="vert" idx="1"/>
          </p:nvPr>
        </p:nvSpPr>
        <p:spPr>
          <a:xfrm>
            <a:off x="609600" y="914402"/>
            <a:ext cx="8026400" cy="5211763"/>
          </a:xfrm>
        </p:spPr>
        <p:txBody>
          <a:bodyPr vert="eaVert" rtlCol="0"/>
          <a:lstStyle/>
          <a:p>
            <a:pPr lvl="0" rtl="0" eaLnBrk="1" latinLnBrk="0" hangingPunct="1"/>
            <a:r>
              <a:rPr lang="zh-CN" altLang="en-US"/>
              <a:t>单击此处编辑母版文本样式</a:t>
            </a:r>
            <a:endParaRPr lang="zh-CN" altLang="en-US"/>
          </a:p>
          <a:p>
            <a:pPr lvl="1" rtl="0" eaLnBrk="1" latinLnBrk="0" hangingPunct="1"/>
            <a:r>
              <a:rPr lang="zh-CN" altLang="en-US"/>
              <a:t>二级</a:t>
            </a:r>
            <a:endParaRPr lang="zh-CN" altLang="en-US"/>
          </a:p>
          <a:p>
            <a:pPr lvl="2" rtl="0" eaLnBrk="1" latinLnBrk="0" hangingPunct="1"/>
            <a:r>
              <a:rPr lang="zh-CN" altLang="en-US"/>
              <a:t>三级</a:t>
            </a:r>
            <a:endParaRPr lang="zh-CN" altLang="en-US"/>
          </a:p>
          <a:p>
            <a:pPr lvl="3" rtl="0" eaLnBrk="1" latinLnBrk="0" hangingPunct="1"/>
            <a:r>
              <a:rPr lang="zh-CN" altLang="en-US"/>
              <a:t>四级</a:t>
            </a:r>
            <a:endParaRPr lang="zh-CN" altLang="en-US"/>
          </a:p>
          <a:p>
            <a:pPr lvl="4" rtl="0" eaLnBrk="1" latinLnBrk="0" hangingPunct="1"/>
            <a:r>
              <a:rPr lang="zh-CN" altLang="en-US"/>
              <a:t>五级</a:t>
            </a:r>
            <a:endParaRPr kumimoji="0" lang="en-US" dirty="0"/>
          </a:p>
        </p:txBody>
      </p:sp>
      <p:sp>
        <p:nvSpPr>
          <p:cNvPr id="4" name="日期占位符 3"/>
          <p:cNvSpPr>
            <a:spLocks noGrp="1"/>
          </p:cNvSpPr>
          <p:nvPr>
            <p:ph type="dt" sz="half" idx="10"/>
          </p:nvPr>
        </p:nvSpPr>
        <p:spPr/>
        <p:txBody>
          <a:bodyPr rtlCol="0"/>
          <a:lstStyle/>
          <a:p>
            <a:pPr rtl="0"/>
            <a:fld id="{A50C915B-A5A8-40EC-B343-5FC4FBE8453C}" type="datetime2">
              <a:rPr lang="zh-CN" altLang="en-US" smtClean="0"/>
            </a:fld>
            <a:endParaRPr lang="en-US" dirty="0"/>
          </a:p>
        </p:txBody>
      </p:sp>
      <p:sp>
        <p:nvSpPr>
          <p:cNvPr id="5" name="页脚占位符 4"/>
          <p:cNvSpPr>
            <a:spLocks noGrp="1"/>
          </p:cNvSpPr>
          <p:nvPr>
            <p:ph type="ftr" sz="quarter" idx="11"/>
          </p:nvPr>
        </p:nvSpPr>
        <p:spPr/>
        <p:txBody>
          <a:bodyPr rtlCol="0"/>
          <a:lstStyle/>
          <a:p>
            <a:pPr rtl="0"/>
            <a:r>
              <a:rPr lang="en-US" dirty="0"/>
              <a:t>添加页脚</a:t>
            </a:r>
            <a:endParaRPr lang="en-US" dirty="0"/>
          </a:p>
        </p:txBody>
      </p:sp>
      <p:sp>
        <p:nvSpPr>
          <p:cNvPr id="6" name="幻灯片编号占位符 5"/>
          <p:cNvSpPr>
            <a:spLocks noGrp="1"/>
          </p:cNvSpPr>
          <p:nvPr>
            <p:ph type="sldNum" sz="quarter" idx="12"/>
          </p:nvPr>
        </p:nvSpPr>
        <p:spPr/>
        <p:txBody>
          <a:bodyPr rtlCol="0"/>
          <a:lstStyle/>
          <a:p>
            <a:pPr rtl="0"/>
            <a:fld id="{401CF334-2D5C-4859-84A6-CA7E6E43FAEB}"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p>
            <a:pPr rtl="0"/>
            <a:r>
              <a:rPr lang="zh-CN" altLang="en-US"/>
              <a:t>单击此处编辑母版标题样式</a:t>
            </a:r>
            <a:endParaRPr kumimoji="0" lang="en-US" dirty="0"/>
          </a:p>
        </p:txBody>
      </p:sp>
      <p:sp>
        <p:nvSpPr>
          <p:cNvPr id="3" name="内容占位符 2"/>
          <p:cNvSpPr>
            <a:spLocks noGrp="1"/>
          </p:cNvSpPr>
          <p:nvPr>
            <p:ph idx="1"/>
          </p:nvPr>
        </p:nvSpPr>
        <p:spPr/>
        <p:txBody>
          <a:bodyPr rtlCol="0"/>
          <a:lstStyle/>
          <a:p>
            <a:pPr lvl="0" rtl="0" eaLnBrk="1" latinLnBrk="0" hangingPunct="1"/>
            <a:r>
              <a:rPr lang="zh-CN" altLang="en-US"/>
              <a:t>单击此处编辑母版文本样式</a:t>
            </a:r>
            <a:endParaRPr lang="zh-CN" altLang="en-US"/>
          </a:p>
          <a:p>
            <a:pPr lvl="1" rtl="0" eaLnBrk="1" latinLnBrk="0" hangingPunct="1"/>
            <a:r>
              <a:rPr lang="zh-CN" altLang="en-US"/>
              <a:t>二级</a:t>
            </a:r>
            <a:endParaRPr lang="zh-CN" altLang="en-US"/>
          </a:p>
          <a:p>
            <a:pPr lvl="2" rtl="0" eaLnBrk="1" latinLnBrk="0" hangingPunct="1"/>
            <a:r>
              <a:rPr lang="zh-CN" altLang="en-US"/>
              <a:t>三级</a:t>
            </a:r>
            <a:endParaRPr lang="zh-CN" altLang="en-US"/>
          </a:p>
          <a:p>
            <a:pPr lvl="3" rtl="0" eaLnBrk="1" latinLnBrk="0" hangingPunct="1"/>
            <a:r>
              <a:rPr lang="zh-CN" altLang="en-US"/>
              <a:t>四级</a:t>
            </a:r>
            <a:endParaRPr lang="zh-CN" altLang="en-US"/>
          </a:p>
          <a:p>
            <a:pPr lvl="4" rtl="0" eaLnBrk="1" latinLnBrk="0" hangingPunct="1"/>
            <a:r>
              <a:rPr lang="zh-CN" altLang="en-US"/>
              <a:t>五级</a:t>
            </a:r>
            <a:endParaRPr kumimoji="0" lang="en-US" dirty="0"/>
          </a:p>
        </p:txBody>
      </p:sp>
      <p:sp>
        <p:nvSpPr>
          <p:cNvPr id="4" name="日期占位符 3"/>
          <p:cNvSpPr>
            <a:spLocks noGrp="1"/>
          </p:cNvSpPr>
          <p:nvPr>
            <p:ph type="dt" sz="half" idx="10"/>
          </p:nvPr>
        </p:nvSpPr>
        <p:spPr/>
        <p:txBody>
          <a:bodyPr rtlCol="0"/>
          <a:lstStyle/>
          <a:p>
            <a:pPr rtl="0"/>
            <a:fld id="{24300B60-0EDE-4094-A3CC-2653C2AD6E02}" type="datetime2">
              <a:rPr lang="zh-CN" altLang="en-US" smtClean="0"/>
            </a:fld>
            <a:endParaRPr lang="en-US" dirty="0"/>
          </a:p>
        </p:txBody>
      </p:sp>
      <p:sp>
        <p:nvSpPr>
          <p:cNvPr id="5" name="页脚占位符 4"/>
          <p:cNvSpPr>
            <a:spLocks noGrp="1"/>
          </p:cNvSpPr>
          <p:nvPr>
            <p:ph type="ftr" sz="quarter" idx="11"/>
          </p:nvPr>
        </p:nvSpPr>
        <p:spPr/>
        <p:txBody>
          <a:bodyPr rtlCol="0"/>
          <a:lstStyle/>
          <a:p>
            <a:pPr rtl="0"/>
            <a:r>
              <a:rPr lang="en-US" dirty="0"/>
              <a:t>添加页脚</a:t>
            </a:r>
            <a:endParaRPr lang="en-US" dirty="0"/>
          </a:p>
        </p:txBody>
      </p:sp>
      <p:sp>
        <p:nvSpPr>
          <p:cNvPr id="6" name="幻灯片编号占位符 5"/>
          <p:cNvSpPr>
            <a:spLocks noGrp="1"/>
          </p:cNvSpPr>
          <p:nvPr>
            <p:ph type="sldNum" sz="quarter" idx="12"/>
          </p:nvPr>
        </p:nvSpPr>
        <p:spPr/>
        <p:txBody>
          <a:bodyPr rtlCol="0"/>
          <a:lstStyle/>
          <a:p>
            <a:pPr rtl="0"/>
            <a:fld id="{401CF334-2D5C-4859-84A6-CA7E6E43FAEB}"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微软雅黑" panose="020B0503020204020204" pitchFamily="34" charset="-122"/>
                <a:cs typeface="+mj-cs"/>
              </a:defRPr>
            </a:lvl1pPr>
          </a:lstStyle>
          <a:p>
            <a:pPr rtl="0"/>
            <a:r>
              <a:rPr lang="zh-CN" altLang="en-US"/>
              <a:t>单击此处编辑母版标题样式</a:t>
            </a:r>
            <a:endParaRPr kumimoji="0" lang="en-US" dirty="0"/>
          </a:p>
        </p:txBody>
      </p:sp>
      <p:sp>
        <p:nvSpPr>
          <p:cNvPr id="3" name="文本占位符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zh-CN" altLang="en-US"/>
              <a:t>单击此处编辑母版文本样式</a:t>
            </a:r>
            <a:endParaRPr lang="zh-CN" altLang="en-US"/>
          </a:p>
        </p:txBody>
      </p:sp>
      <p:sp>
        <p:nvSpPr>
          <p:cNvPr id="4" name="日期占位符 3"/>
          <p:cNvSpPr>
            <a:spLocks noGrp="1"/>
          </p:cNvSpPr>
          <p:nvPr>
            <p:ph type="dt" sz="half" idx="10"/>
          </p:nvPr>
        </p:nvSpPr>
        <p:spPr/>
        <p:txBody>
          <a:bodyPr rtlCol="0"/>
          <a:lstStyle/>
          <a:p>
            <a:pPr rtl="0"/>
            <a:fld id="{43A8D2A0-1836-4837-91D8-C45935A02FFB}" type="datetime2">
              <a:rPr lang="zh-CN" altLang="en-US" smtClean="0"/>
            </a:fld>
            <a:endParaRPr lang="en-US"/>
          </a:p>
        </p:txBody>
      </p:sp>
      <p:sp>
        <p:nvSpPr>
          <p:cNvPr id="5" name="页脚占位符 4"/>
          <p:cNvSpPr>
            <a:spLocks noGrp="1"/>
          </p:cNvSpPr>
          <p:nvPr>
            <p:ph type="ftr" sz="quarter" idx="11"/>
          </p:nvPr>
        </p:nvSpPr>
        <p:spPr/>
        <p:txBody>
          <a:bodyPr rtlCol="0"/>
          <a:lstStyle/>
          <a:p>
            <a:pPr rtl="0"/>
            <a:r>
              <a:rPr lang="en-US" dirty="0"/>
              <a:t>添加页脚</a:t>
            </a:r>
            <a:endParaRPr lang="en-US" dirty="0"/>
          </a:p>
        </p:txBody>
      </p:sp>
      <p:sp>
        <p:nvSpPr>
          <p:cNvPr id="6" name="幻灯片编号占位符 5"/>
          <p:cNvSpPr>
            <a:spLocks noGrp="1"/>
          </p:cNvSpPr>
          <p:nvPr>
            <p:ph type="sldNum" sz="quarter" idx="12"/>
          </p:nvPr>
        </p:nvSpPr>
        <p:spPr/>
        <p:txBody>
          <a:bodyPr rtlCol="0"/>
          <a:lstStyle/>
          <a:p>
            <a:pPr rtl="0"/>
            <a:fld id="{401CF334-2D5C-4859-84A6-CA7E6E43FAEB}"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09600" y="704088"/>
            <a:ext cx="10972800" cy="1143000"/>
          </a:xfrm>
        </p:spPr>
        <p:txBody>
          <a:bodyPr rtlCol="0"/>
          <a:lstStyle/>
          <a:p>
            <a:pPr rtl="0"/>
            <a:r>
              <a:rPr lang="zh-CN" altLang="en-US"/>
              <a:t>单击此处编辑母版标题样式</a:t>
            </a:r>
            <a:endParaRPr kumimoji="0" lang="en-US" dirty="0"/>
          </a:p>
        </p:txBody>
      </p:sp>
      <p:sp>
        <p:nvSpPr>
          <p:cNvPr id="3" name="内容占位符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zh-CN" altLang="en-US"/>
              <a:t>单击此处编辑母版文本样式</a:t>
            </a:r>
            <a:endParaRPr lang="zh-CN" altLang="en-US"/>
          </a:p>
          <a:p>
            <a:pPr lvl="1" rtl="0" eaLnBrk="1" latinLnBrk="0" hangingPunct="1"/>
            <a:r>
              <a:rPr lang="zh-CN" altLang="en-US"/>
              <a:t>二级</a:t>
            </a:r>
            <a:endParaRPr lang="zh-CN" altLang="en-US"/>
          </a:p>
          <a:p>
            <a:pPr lvl="2" rtl="0" eaLnBrk="1" latinLnBrk="0" hangingPunct="1"/>
            <a:r>
              <a:rPr lang="zh-CN" altLang="en-US"/>
              <a:t>三级</a:t>
            </a:r>
            <a:endParaRPr lang="zh-CN" altLang="en-US"/>
          </a:p>
          <a:p>
            <a:pPr lvl="3" rtl="0" eaLnBrk="1" latinLnBrk="0" hangingPunct="1"/>
            <a:r>
              <a:rPr lang="zh-CN" altLang="en-US"/>
              <a:t>四级</a:t>
            </a:r>
            <a:endParaRPr lang="zh-CN" altLang="en-US"/>
          </a:p>
          <a:p>
            <a:pPr lvl="4" rtl="0" eaLnBrk="1" latinLnBrk="0" hangingPunct="1"/>
            <a:r>
              <a:rPr lang="zh-CN" altLang="en-US"/>
              <a:t>五级</a:t>
            </a:r>
            <a:endParaRPr kumimoji="0" lang="en-US" dirty="0"/>
          </a:p>
        </p:txBody>
      </p:sp>
      <p:sp>
        <p:nvSpPr>
          <p:cNvPr id="4" name="内容占位符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zh-CN" altLang="en-US"/>
              <a:t>单击此处编辑母版文本样式</a:t>
            </a:r>
            <a:endParaRPr lang="zh-CN" altLang="en-US"/>
          </a:p>
          <a:p>
            <a:pPr lvl="1" rtl="0" eaLnBrk="1" latinLnBrk="0" hangingPunct="1"/>
            <a:r>
              <a:rPr lang="zh-CN" altLang="en-US"/>
              <a:t>二级</a:t>
            </a:r>
            <a:endParaRPr lang="zh-CN" altLang="en-US"/>
          </a:p>
          <a:p>
            <a:pPr lvl="2" rtl="0" eaLnBrk="1" latinLnBrk="0" hangingPunct="1"/>
            <a:r>
              <a:rPr lang="zh-CN" altLang="en-US"/>
              <a:t>三级</a:t>
            </a:r>
            <a:endParaRPr lang="zh-CN" altLang="en-US"/>
          </a:p>
          <a:p>
            <a:pPr lvl="3" rtl="0" eaLnBrk="1" latinLnBrk="0" hangingPunct="1"/>
            <a:r>
              <a:rPr lang="zh-CN" altLang="en-US"/>
              <a:t>四级</a:t>
            </a:r>
            <a:endParaRPr lang="zh-CN" altLang="en-US"/>
          </a:p>
          <a:p>
            <a:pPr lvl="4" rtl="0" eaLnBrk="1" latinLnBrk="0" hangingPunct="1"/>
            <a:r>
              <a:rPr lang="zh-CN" altLang="en-US"/>
              <a:t>五级</a:t>
            </a:r>
            <a:endParaRPr kumimoji="0" lang="en-US" dirty="0"/>
          </a:p>
        </p:txBody>
      </p:sp>
      <p:sp>
        <p:nvSpPr>
          <p:cNvPr id="5" name="日期占位符 4"/>
          <p:cNvSpPr>
            <a:spLocks noGrp="1"/>
          </p:cNvSpPr>
          <p:nvPr>
            <p:ph type="dt" sz="half" idx="10"/>
          </p:nvPr>
        </p:nvSpPr>
        <p:spPr/>
        <p:txBody>
          <a:bodyPr rtlCol="0"/>
          <a:lstStyle/>
          <a:p>
            <a:pPr rtl="0"/>
            <a:fld id="{C311A024-D91E-478B-941F-6BAC9ABF106D}" type="datetime2">
              <a:rPr lang="zh-CN" altLang="en-US" smtClean="0"/>
            </a:fld>
            <a:endParaRPr lang="en-US" dirty="0"/>
          </a:p>
        </p:txBody>
      </p:sp>
      <p:sp>
        <p:nvSpPr>
          <p:cNvPr id="6" name="页脚占位符 5"/>
          <p:cNvSpPr>
            <a:spLocks noGrp="1"/>
          </p:cNvSpPr>
          <p:nvPr>
            <p:ph type="ftr" sz="quarter" idx="11"/>
          </p:nvPr>
        </p:nvSpPr>
        <p:spPr/>
        <p:txBody>
          <a:bodyPr rtlCol="0"/>
          <a:lstStyle/>
          <a:p>
            <a:pPr rtl="0"/>
            <a:r>
              <a:rPr lang="en-US" dirty="0"/>
              <a:t>添加页脚</a:t>
            </a:r>
            <a:endParaRPr lang="en-US" dirty="0"/>
          </a:p>
        </p:txBody>
      </p:sp>
      <p:sp>
        <p:nvSpPr>
          <p:cNvPr id="7" name="幻灯片编号占位符 6"/>
          <p:cNvSpPr>
            <a:spLocks noGrp="1"/>
          </p:cNvSpPr>
          <p:nvPr>
            <p:ph type="sldNum" sz="quarter" idx="12"/>
          </p:nvPr>
        </p:nvSpPr>
        <p:spPr/>
        <p:txBody>
          <a:bodyPr rtlCol="0"/>
          <a:lstStyle/>
          <a:p>
            <a:pPr rtl="0"/>
            <a:fld id="{401CF334-2D5C-4859-84A6-CA7E6E43FAEB}"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600" y="704088"/>
            <a:ext cx="10972800" cy="1143000"/>
          </a:xfrm>
        </p:spPr>
        <p:txBody>
          <a:bodyPr tIns="45720" rtlCol="0" anchor="b"/>
          <a:lstStyle>
            <a:lvl1pPr>
              <a:defRPr/>
            </a:lvl1pPr>
          </a:lstStyle>
          <a:p>
            <a:pPr rtl="0"/>
            <a:r>
              <a:rPr lang="zh-CN" altLang="en-US"/>
              <a:t>单击此处编辑母版标题样式</a:t>
            </a:r>
            <a:endParaRPr kumimoji="0" lang="en-US" dirty="0"/>
          </a:p>
        </p:txBody>
      </p:sp>
      <p:sp>
        <p:nvSpPr>
          <p:cNvPr id="3" name="文本占位符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zh-CN" altLang="en-US"/>
              <a:t>单击此处编辑母版文本样式</a:t>
            </a:r>
            <a:endParaRPr lang="zh-CN" altLang="en-US"/>
          </a:p>
        </p:txBody>
      </p:sp>
      <p:sp>
        <p:nvSpPr>
          <p:cNvPr id="5" name="内容占位符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zh-CN" altLang="en-US"/>
              <a:t>单击此处编辑母版文本样式</a:t>
            </a:r>
            <a:endParaRPr lang="zh-CN" altLang="en-US"/>
          </a:p>
          <a:p>
            <a:pPr lvl="1" rtl="0" eaLnBrk="1" latinLnBrk="0" hangingPunct="1"/>
            <a:r>
              <a:rPr lang="zh-CN" altLang="en-US"/>
              <a:t>二级</a:t>
            </a:r>
            <a:endParaRPr lang="zh-CN" altLang="en-US"/>
          </a:p>
          <a:p>
            <a:pPr lvl="2" rtl="0" eaLnBrk="1" latinLnBrk="0" hangingPunct="1"/>
            <a:r>
              <a:rPr lang="zh-CN" altLang="en-US"/>
              <a:t>三级</a:t>
            </a:r>
            <a:endParaRPr lang="zh-CN" altLang="en-US"/>
          </a:p>
          <a:p>
            <a:pPr lvl="3" rtl="0" eaLnBrk="1" latinLnBrk="0" hangingPunct="1"/>
            <a:r>
              <a:rPr lang="zh-CN" altLang="en-US"/>
              <a:t>四级</a:t>
            </a:r>
            <a:endParaRPr lang="zh-CN" altLang="en-US"/>
          </a:p>
          <a:p>
            <a:pPr lvl="4" rtl="0" eaLnBrk="1" latinLnBrk="0" hangingPunct="1"/>
            <a:r>
              <a:rPr lang="zh-CN" altLang="en-US"/>
              <a:t>五级</a:t>
            </a:r>
            <a:endParaRPr kumimoji="0" lang="en-US" dirty="0"/>
          </a:p>
        </p:txBody>
      </p:sp>
      <p:sp>
        <p:nvSpPr>
          <p:cNvPr id="4" name="文本占位符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zh-CN" altLang="en-US"/>
              <a:t>单击此处编辑母版文本样式</a:t>
            </a:r>
            <a:endParaRPr lang="zh-CN" altLang="en-US"/>
          </a:p>
        </p:txBody>
      </p:sp>
      <p:sp>
        <p:nvSpPr>
          <p:cNvPr id="6" name="内容占位符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zh-CN" altLang="en-US"/>
              <a:t>单击此处编辑母版文本样式</a:t>
            </a:r>
            <a:endParaRPr lang="zh-CN" altLang="en-US"/>
          </a:p>
          <a:p>
            <a:pPr lvl="1" rtl="0" eaLnBrk="1" latinLnBrk="0" hangingPunct="1"/>
            <a:r>
              <a:rPr lang="zh-CN" altLang="en-US"/>
              <a:t>二级</a:t>
            </a:r>
            <a:endParaRPr lang="zh-CN" altLang="en-US"/>
          </a:p>
          <a:p>
            <a:pPr lvl="2" rtl="0" eaLnBrk="1" latinLnBrk="0" hangingPunct="1"/>
            <a:r>
              <a:rPr lang="zh-CN" altLang="en-US"/>
              <a:t>三级</a:t>
            </a:r>
            <a:endParaRPr lang="zh-CN" altLang="en-US"/>
          </a:p>
          <a:p>
            <a:pPr lvl="3" rtl="0" eaLnBrk="1" latinLnBrk="0" hangingPunct="1"/>
            <a:r>
              <a:rPr lang="zh-CN" altLang="en-US"/>
              <a:t>四级</a:t>
            </a:r>
            <a:endParaRPr lang="zh-CN" altLang="en-US"/>
          </a:p>
          <a:p>
            <a:pPr lvl="4" rtl="0" eaLnBrk="1" latinLnBrk="0" hangingPunct="1"/>
            <a:r>
              <a:rPr lang="zh-CN" altLang="en-US"/>
              <a:t>五级</a:t>
            </a:r>
            <a:endParaRPr kumimoji="0" lang="en-US" dirty="0"/>
          </a:p>
        </p:txBody>
      </p:sp>
      <p:sp>
        <p:nvSpPr>
          <p:cNvPr id="7" name="日期占位符 6"/>
          <p:cNvSpPr>
            <a:spLocks noGrp="1"/>
          </p:cNvSpPr>
          <p:nvPr>
            <p:ph type="dt" sz="half" idx="10"/>
          </p:nvPr>
        </p:nvSpPr>
        <p:spPr/>
        <p:txBody>
          <a:bodyPr rtlCol="0"/>
          <a:lstStyle/>
          <a:p>
            <a:pPr rtl="0"/>
            <a:fld id="{33AF5157-6160-49BC-B1A0-EBB9211352B8}" type="datetime2">
              <a:rPr lang="zh-CN" altLang="en-US" smtClean="0"/>
            </a:fld>
            <a:endParaRPr lang="en-US" dirty="0"/>
          </a:p>
        </p:txBody>
      </p:sp>
      <p:sp>
        <p:nvSpPr>
          <p:cNvPr id="8" name="页脚占位符 7"/>
          <p:cNvSpPr>
            <a:spLocks noGrp="1"/>
          </p:cNvSpPr>
          <p:nvPr>
            <p:ph type="ftr" sz="quarter" idx="11"/>
          </p:nvPr>
        </p:nvSpPr>
        <p:spPr/>
        <p:txBody>
          <a:bodyPr rtlCol="0"/>
          <a:lstStyle/>
          <a:p>
            <a:pPr rtl="0"/>
            <a:r>
              <a:rPr lang="en-US" dirty="0"/>
              <a:t>添加页脚</a:t>
            </a:r>
            <a:endParaRPr lang="en-US" dirty="0"/>
          </a:p>
        </p:txBody>
      </p:sp>
      <p:sp>
        <p:nvSpPr>
          <p:cNvPr id="9" name="幻灯片编号占位符 8"/>
          <p:cNvSpPr>
            <a:spLocks noGrp="1"/>
          </p:cNvSpPr>
          <p:nvPr>
            <p:ph type="sldNum" sz="quarter" idx="12"/>
          </p:nvPr>
        </p:nvSpPr>
        <p:spPr/>
        <p:txBody>
          <a:bodyPr rtlCol="0"/>
          <a:lstStyle/>
          <a:p>
            <a:pPr rtl="0"/>
            <a:fld id="{401CF334-2D5C-4859-84A6-CA7E6E43FAEB}"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微软雅黑" panose="020B0503020204020204" pitchFamily="34" charset="-122"/>
                <a:cs typeface="+mj-cs"/>
              </a:defRPr>
            </a:lvl1pPr>
          </a:lstStyle>
          <a:p>
            <a:pPr rtl="0"/>
            <a:r>
              <a:rPr lang="zh-CN" altLang="en-US"/>
              <a:t>单击此处编辑母版标题样式</a:t>
            </a:r>
            <a:endParaRPr kumimoji="0" lang="en-US" dirty="0"/>
          </a:p>
        </p:txBody>
      </p:sp>
      <p:sp>
        <p:nvSpPr>
          <p:cNvPr id="3" name="日期占位符 2"/>
          <p:cNvSpPr>
            <a:spLocks noGrp="1"/>
          </p:cNvSpPr>
          <p:nvPr>
            <p:ph type="dt" sz="half" idx="10"/>
          </p:nvPr>
        </p:nvSpPr>
        <p:spPr/>
        <p:txBody>
          <a:bodyPr rtlCol="0"/>
          <a:lstStyle/>
          <a:p>
            <a:pPr rtl="0"/>
            <a:fld id="{F96F7DC7-AC37-4021-A10A-CE8E09067242}" type="datetime2">
              <a:rPr lang="zh-CN" altLang="en-US" smtClean="0"/>
            </a:fld>
            <a:endParaRPr lang="en-US" dirty="0"/>
          </a:p>
        </p:txBody>
      </p:sp>
      <p:sp>
        <p:nvSpPr>
          <p:cNvPr id="4" name="页脚占位符 3"/>
          <p:cNvSpPr>
            <a:spLocks noGrp="1"/>
          </p:cNvSpPr>
          <p:nvPr>
            <p:ph type="ftr" sz="quarter" idx="11"/>
          </p:nvPr>
        </p:nvSpPr>
        <p:spPr/>
        <p:txBody>
          <a:bodyPr rtlCol="0"/>
          <a:lstStyle/>
          <a:p>
            <a:pPr rtl="0"/>
            <a:r>
              <a:rPr lang="en-US" dirty="0"/>
              <a:t>添加页脚</a:t>
            </a:r>
            <a:endParaRPr lang="en-US" dirty="0"/>
          </a:p>
        </p:txBody>
      </p:sp>
      <p:sp>
        <p:nvSpPr>
          <p:cNvPr id="5" name="幻灯片编号占位符 4"/>
          <p:cNvSpPr>
            <a:spLocks noGrp="1"/>
          </p:cNvSpPr>
          <p:nvPr>
            <p:ph type="sldNum" sz="quarter" idx="12"/>
          </p:nvPr>
        </p:nvSpPr>
        <p:spPr/>
        <p:txBody>
          <a:bodyPr rtlCol="0"/>
          <a:lstStyle/>
          <a:p>
            <a:pPr rtl="0"/>
            <a:fld id="{401CF334-2D5C-4859-84A6-CA7E6E43FAEB}"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rtlCol="0"/>
          <a:lstStyle/>
          <a:p>
            <a:pPr rtl="0"/>
            <a:fld id="{17C7548F-B67F-4824-A44B-74BAF8F443DE}" type="datetime2">
              <a:rPr lang="zh-CN" altLang="en-US" smtClean="0"/>
            </a:fld>
            <a:endParaRPr lang="en-US" dirty="0"/>
          </a:p>
        </p:txBody>
      </p:sp>
      <p:sp>
        <p:nvSpPr>
          <p:cNvPr id="3" name="页脚占位符 2"/>
          <p:cNvSpPr>
            <a:spLocks noGrp="1"/>
          </p:cNvSpPr>
          <p:nvPr>
            <p:ph type="ftr" sz="quarter" idx="11"/>
          </p:nvPr>
        </p:nvSpPr>
        <p:spPr/>
        <p:txBody>
          <a:bodyPr rtlCol="0"/>
          <a:lstStyle/>
          <a:p>
            <a:pPr rtl="0"/>
            <a:r>
              <a:rPr lang="en-US" dirty="0"/>
              <a:t>添加页脚</a:t>
            </a:r>
            <a:endParaRPr lang="en-US" dirty="0"/>
          </a:p>
        </p:txBody>
      </p:sp>
      <p:sp>
        <p:nvSpPr>
          <p:cNvPr id="4" name="幻灯片编号占位符 3"/>
          <p:cNvSpPr>
            <a:spLocks noGrp="1"/>
          </p:cNvSpPr>
          <p:nvPr>
            <p:ph type="sldNum" sz="quarter" idx="12"/>
          </p:nvPr>
        </p:nvSpPr>
        <p:spPr/>
        <p:txBody>
          <a:bodyPr rtlCol="0"/>
          <a:lstStyle/>
          <a:p>
            <a:pPr rtl="0"/>
            <a:fld id="{401CF334-2D5C-4859-84A6-CA7E6E43FAEB}"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带题注的内容">
    <p:spTree>
      <p:nvGrpSpPr>
        <p:cNvPr id="1" name=""/>
        <p:cNvGrpSpPr/>
        <p:nvPr/>
      </p:nvGrpSpPr>
      <p:grpSpPr>
        <a:xfrm>
          <a:off x="0" y="0"/>
          <a:ext cx="0" cy="0"/>
          <a:chOff x="0" y="0"/>
          <a:chExt cx="0" cy="0"/>
        </a:xfrm>
      </p:grpSpPr>
      <p:sp>
        <p:nvSpPr>
          <p:cNvPr id="2" name="标题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微软雅黑" panose="020B0503020204020204" pitchFamily="34" charset="-122"/>
                <a:cs typeface="+mj-cs"/>
              </a:defRPr>
            </a:lvl1pPr>
          </a:lstStyle>
          <a:p>
            <a:pPr rtl="0"/>
            <a:r>
              <a:rPr lang="zh-CN" altLang="en-US"/>
              <a:t>单击此处编辑母版标题样式</a:t>
            </a:r>
            <a:endParaRPr kumimoji="0" lang="en-US" dirty="0"/>
          </a:p>
        </p:txBody>
      </p:sp>
      <p:sp>
        <p:nvSpPr>
          <p:cNvPr id="4" name="内容占位符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zh-CN" altLang="en-US"/>
              <a:t>单击此处编辑母版文本样式</a:t>
            </a:r>
            <a:endParaRPr lang="zh-CN" altLang="en-US"/>
          </a:p>
          <a:p>
            <a:pPr lvl="1" rtl="0" eaLnBrk="1" latinLnBrk="0" hangingPunct="1"/>
            <a:r>
              <a:rPr lang="zh-CN" altLang="en-US"/>
              <a:t>二级</a:t>
            </a:r>
            <a:endParaRPr lang="zh-CN" altLang="en-US"/>
          </a:p>
          <a:p>
            <a:pPr lvl="2" rtl="0" eaLnBrk="1" latinLnBrk="0" hangingPunct="1"/>
            <a:r>
              <a:rPr lang="zh-CN" altLang="en-US"/>
              <a:t>三级</a:t>
            </a:r>
            <a:endParaRPr lang="zh-CN" altLang="en-US"/>
          </a:p>
          <a:p>
            <a:pPr lvl="3" rtl="0" eaLnBrk="1" latinLnBrk="0" hangingPunct="1"/>
            <a:r>
              <a:rPr lang="zh-CN" altLang="en-US"/>
              <a:t>四级</a:t>
            </a:r>
            <a:endParaRPr lang="zh-CN" altLang="en-US"/>
          </a:p>
          <a:p>
            <a:pPr lvl="4" rtl="0" eaLnBrk="1" latinLnBrk="0" hangingPunct="1"/>
            <a:r>
              <a:rPr lang="zh-CN" altLang="en-US"/>
              <a:t>五级</a:t>
            </a:r>
            <a:endParaRPr kumimoji="0" lang="en-US" dirty="0"/>
          </a:p>
        </p:txBody>
      </p:sp>
      <p:sp>
        <p:nvSpPr>
          <p:cNvPr id="3" name="文本占位符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zh-CN" altLang="en-US"/>
              <a:t>单击此处编辑母版文本样式</a:t>
            </a:r>
            <a:endParaRPr lang="zh-CN" altLang="en-US"/>
          </a:p>
        </p:txBody>
      </p:sp>
      <p:sp>
        <p:nvSpPr>
          <p:cNvPr id="5" name="日期占位符 4"/>
          <p:cNvSpPr>
            <a:spLocks noGrp="1"/>
          </p:cNvSpPr>
          <p:nvPr>
            <p:ph type="dt" sz="half" idx="10"/>
          </p:nvPr>
        </p:nvSpPr>
        <p:spPr/>
        <p:txBody>
          <a:bodyPr rtlCol="0"/>
          <a:lstStyle/>
          <a:p>
            <a:pPr rtl="0"/>
            <a:fld id="{43A5C4E7-1E56-41C8-A4F3-FC4BFE5DDFB2}" type="datetime2">
              <a:rPr lang="zh-CN" altLang="en-US" smtClean="0"/>
            </a:fld>
            <a:endParaRPr lang="en-US" dirty="0"/>
          </a:p>
        </p:txBody>
      </p:sp>
      <p:sp>
        <p:nvSpPr>
          <p:cNvPr id="6" name="页脚占位符 5"/>
          <p:cNvSpPr>
            <a:spLocks noGrp="1"/>
          </p:cNvSpPr>
          <p:nvPr>
            <p:ph type="ftr" sz="quarter" idx="11"/>
          </p:nvPr>
        </p:nvSpPr>
        <p:spPr/>
        <p:txBody>
          <a:bodyPr rtlCol="0"/>
          <a:lstStyle/>
          <a:p>
            <a:pPr rtl="0"/>
            <a:r>
              <a:rPr lang="en-US" dirty="0"/>
              <a:t>添加页脚</a:t>
            </a:r>
            <a:endParaRPr lang="en-US" dirty="0"/>
          </a:p>
        </p:txBody>
      </p:sp>
      <p:sp>
        <p:nvSpPr>
          <p:cNvPr id="7" name="幻灯片编号占位符 6"/>
          <p:cNvSpPr>
            <a:spLocks noGrp="1"/>
          </p:cNvSpPr>
          <p:nvPr>
            <p:ph type="sldNum" sz="quarter" idx="12"/>
          </p:nvPr>
        </p:nvSpPr>
        <p:spPr/>
        <p:txBody>
          <a:bodyPr rtlCol="0"/>
          <a:lstStyle/>
          <a:p>
            <a:pPr rtl="0"/>
            <a:fld id="{401CF334-2D5C-4859-84A6-CA7E6E43FAEB}"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带题注的图片">
    <p:spTree>
      <p:nvGrpSpPr>
        <p:cNvPr id="1" name=""/>
        <p:cNvGrpSpPr/>
        <p:nvPr/>
      </p:nvGrpSpPr>
      <p:grpSpPr>
        <a:xfrm>
          <a:off x="0" y="0"/>
          <a:ext cx="0" cy="0"/>
          <a:chOff x="0" y="0"/>
          <a:chExt cx="0" cy="0"/>
        </a:xfrm>
      </p:grpSpPr>
      <p:sp>
        <p:nvSpPr>
          <p:cNvPr id="9" name="单圆剪角矩形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en-US" sz="1800">
              <a:latin typeface="微软雅黑" panose="020B0503020204020204" pitchFamily="34" charset="-122"/>
              <a:ea typeface="微软雅黑" panose="020B0503020204020204" pitchFamily="34" charset="-122"/>
            </a:endParaRPr>
          </a:p>
        </p:txBody>
      </p:sp>
      <p:sp>
        <p:nvSpPr>
          <p:cNvPr id="12" name="直角三角形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en-US" sz="1800">
              <a:latin typeface="微软雅黑" panose="020B0503020204020204" pitchFamily="34" charset="-122"/>
              <a:ea typeface="微软雅黑" panose="020B0503020204020204" pitchFamily="34" charset="-122"/>
            </a:endParaRPr>
          </a:p>
        </p:txBody>
      </p:sp>
      <p:sp>
        <p:nvSpPr>
          <p:cNvPr id="2" name="标题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latin typeface="微软雅黑" panose="020B0503020204020204" pitchFamily="34" charset="-122"/>
                <a:ea typeface="微软雅黑" panose="020B0503020204020204" pitchFamily="34" charset="-122"/>
              </a:defRPr>
            </a:lvl1pPr>
          </a:lstStyle>
          <a:p>
            <a:pPr rtl="0"/>
            <a:r>
              <a:rPr lang="zh-CN" altLang="en-US"/>
              <a:t>单击此处编辑母版标题样式</a:t>
            </a:r>
            <a:endParaRPr kumimoji="0" lang="en-US" dirty="0"/>
          </a:p>
        </p:txBody>
      </p:sp>
      <p:sp>
        <p:nvSpPr>
          <p:cNvPr id="3" name="图片占位符 2" descr="为添加图像预留的空占位符。单击占位符，选择要添加的图像。"/>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atin typeface="宋体" panose="02010600030101010101" pitchFamily="2" charset="-122"/>
                <a:ea typeface="宋体" panose="02010600030101010101" pitchFamily="2" charset="-122"/>
              </a:defRPr>
            </a:lvl1pPr>
          </a:lstStyle>
          <a:p>
            <a:pPr rtl="0"/>
            <a:r>
              <a:rPr lang="zh-CN" altLang="en-US"/>
              <a:t>单击图标添加图片</a:t>
            </a:r>
            <a:endParaRPr kumimoji="0" lang="en-US" dirty="0"/>
          </a:p>
        </p:txBody>
      </p:sp>
      <p:sp>
        <p:nvSpPr>
          <p:cNvPr id="4" name="文本占位符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atin typeface="宋体" panose="02010600030101010101" pitchFamily="2" charset="-122"/>
                <a:ea typeface="宋体" panose="02010600030101010101" pitchFamily="2" charset="-122"/>
              </a:defRPr>
            </a:lvl1pPr>
            <a:lvl2pPr>
              <a:defRPr sz="1200"/>
            </a:lvl2pPr>
            <a:lvl3pPr>
              <a:defRPr sz="1000"/>
            </a:lvl3pPr>
            <a:lvl4pPr>
              <a:defRPr sz="900"/>
            </a:lvl4pPr>
            <a:lvl5pPr>
              <a:defRPr sz="900"/>
            </a:lvl5pPr>
          </a:lstStyle>
          <a:p>
            <a:pPr lvl="0" rtl="0" eaLnBrk="1" latinLnBrk="0" hangingPunct="1"/>
            <a:r>
              <a:rPr lang="zh-CN" altLang="en-US"/>
              <a:t>单击此处编辑母版文本样式</a:t>
            </a:r>
            <a:endParaRPr lang="zh-CN" altLang="en-US"/>
          </a:p>
        </p:txBody>
      </p:sp>
      <p:sp>
        <p:nvSpPr>
          <p:cNvPr id="5" name="日期占位符 4"/>
          <p:cNvSpPr>
            <a:spLocks noGrp="1"/>
          </p:cNvSpPr>
          <p:nvPr>
            <p:ph type="dt" sz="half" idx="10"/>
          </p:nvPr>
        </p:nvSpPr>
        <p:spPr/>
        <p:txBody>
          <a:bodyPr rtlCol="0"/>
          <a:lstStyle>
            <a:lvl1pPr>
              <a:defRPr>
                <a:latin typeface="微软雅黑" panose="020B0503020204020204" pitchFamily="34" charset="-122"/>
                <a:ea typeface="微软雅黑" panose="020B0503020204020204" pitchFamily="34" charset="-122"/>
              </a:defRPr>
            </a:lvl1pPr>
          </a:lstStyle>
          <a:p>
            <a:fld id="{B66434B2-97B4-471C-9AB2-055BCC737B9A}" type="datetime2">
              <a:rPr lang="zh-CN" altLang="en-US" smtClean="0"/>
            </a:fld>
            <a:endParaRPr lang="en-US"/>
          </a:p>
        </p:txBody>
      </p:sp>
      <p:sp>
        <p:nvSpPr>
          <p:cNvPr id="6" name="页脚占位符 5"/>
          <p:cNvSpPr>
            <a:spLocks noGrp="1"/>
          </p:cNvSpPr>
          <p:nvPr>
            <p:ph type="ftr" sz="quarter" idx="11"/>
          </p:nvPr>
        </p:nvSpPr>
        <p:spPr/>
        <p:txBody>
          <a:bodyPr rtlCol="0"/>
          <a:lstStyle>
            <a:lvl1pPr>
              <a:defRPr>
                <a:latin typeface="微软雅黑" panose="020B0503020204020204" pitchFamily="34" charset="-122"/>
                <a:ea typeface="微软雅黑" panose="020B0503020204020204" pitchFamily="34" charset="-122"/>
              </a:defRPr>
            </a:lvl1pPr>
          </a:lstStyle>
          <a:p>
            <a:r>
              <a:rPr lang="en-US"/>
              <a:t>添加页脚</a:t>
            </a:r>
            <a:endParaRPr lang="en-US" dirty="0"/>
          </a:p>
        </p:txBody>
      </p:sp>
      <p:sp>
        <p:nvSpPr>
          <p:cNvPr id="7" name="幻灯片编号占位符 6"/>
          <p:cNvSpPr>
            <a:spLocks noGrp="1"/>
          </p:cNvSpPr>
          <p:nvPr>
            <p:ph type="sldNum" sz="quarter" idx="12"/>
          </p:nvPr>
        </p:nvSpPr>
        <p:spPr>
          <a:xfrm>
            <a:off x="10769600" y="6356351"/>
            <a:ext cx="812800" cy="365125"/>
          </a:xfrm>
        </p:spPr>
        <p:txBody>
          <a:bodyPr rtlCol="0"/>
          <a:lstStyle>
            <a:lvl1pPr>
              <a:defRPr>
                <a:latin typeface="微软雅黑" panose="020B0503020204020204" pitchFamily="34" charset="-122"/>
                <a:ea typeface="微软雅黑" panose="020B0503020204020204" pitchFamily="34" charset="-122"/>
              </a:defRPr>
            </a:lvl1pPr>
          </a:lstStyle>
          <a:p>
            <a:fld id="{401CF334-2D5C-4859-84A6-CA7E6E43FAEB}" type="slidenum">
              <a:rPr lang="en-US" smtClean="0"/>
            </a:fld>
            <a:endParaRPr lang="en-US"/>
          </a:p>
        </p:txBody>
      </p:sp>
      <p:sp>
        <p:nvSpPr>
          <p:cNvPr id="10" name="任意多边形 9"/>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en-US" sz="1800">
              <a:solidFill>
                <a:schemeClr val="tx1"/>
              </a:solidFill>
              <a:latin typeface="微软雅黑" panose="020B0503020204020204" pitchFamily="34" charset="-122"/>
              <a:ea typeface="微软雅黑" panose="020B0503020204020204" pitchFamily="34" charset="-122"/>
              <a:cs typeface="+mn-cs"/>
            </a:endParaRPr>
          </a:p>
        </p:txBody>
      </p:sp>
      <p:sp>
        <p:nvSpPr>
          <p:cNvPr id="11" name="任意多边形 10"/>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en-US" sz="1800">
              <a:solidFill>
                <a:schemeClr val="tx1"/>
              </a:solidFill>
              <a:latin typeface="微软雅黑" panose="020B0503020204020204" pitchFamily="34" charset="-122"/>
              <a:ea typeface="微软雅黑" panose="020B0503020204020204" pitchFamily="34" charset="-122"/>
              <a:cs typeface="+mn-cs"/>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组 24"/>
          <p:cNvGrpSpPr/>
          <p:nvPr/>
        </p:nvGrpSpPr>
        <p:grpSpPr>
          <a:xfrm>
            <a:off x="-29028" y="-7144"/>
            <a:ext cx="12240731" cy="6879658"/>
            <a:chOff x="0" y="-21658"/>
            <a:chExt cx="12240731" cy="6879658"/>
          </a:xfrm>
        </p:grpSpPr>
        <p:sp>
          <p:nvSpPr>
            <p:cNvPr id="26" name="矩形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latin typeface="微软雅黑" panose="020B0503020204020204" pitchFamily="34" charset="-122"/>
                <a:ea typeface="微软雅黑" panose="020B0503020204020204" pitchFamily="34" charset="-122"/>
              </a:endParaRPr>
            </a:p>
          </p:txBody>
        </p:sp>
        <p:grpSp>
          <p:nvGrpSpPr>
            <p:cNvPr id="27" name="组 26"/>
            <p:cNvGrpSpPr/>
            <p:nvPr/>
          </p:nvGrpSpPr>
          <p:grpSpPr>
            <a:xfrm>
              <a:off x="0" y="-21658"/>
              <a:ext cx="12240731" cy="1041400"/>
              <a:chOff x="-25356" y="-7144"/>
              <a:chExt cx="12240731" cy="1041400"/>
            </a:xfrm>
          </p:grpSpPr>
          <p:sp>
            <p:nvSpPr>
              <p:cNvPr id="28" name="任意多边形 27"/>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en-US" sz="1800">
                  <a:solidFill>
                    <a:schemeClr val="tx1"/>
                  </a:solidFill>
                  <a:latin typeface="微软雅黑" panose="020B0503020204020204" pitchFamily="34" charset="-122"/>
                  <a:ea typeface="微软雅黑" panose="020B0503020204020204" pitchFamily="34" charset="-122"/>
                  <a:cs typeface="+mn-cs"/>
                </a:endParaRPr>
              </a:p>
            </p:txBody>
          </p:sp>
          <p:sp>
            <p:nvSpPr>
              <p:cNvPr id="29" name="任意多边形(F) 28"/>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en-US" sz="1800">
                  <a:solidFill>
                    <a:schemeClr val="tx1"/>
                  </a:solidFill>
                  <a:latin typeface="微软雅黑" panose="020B0503020204020204" pitchFamily="34" charset="-122"/>
                  <a:ea typeface="微软雅黑" panose="020B0503020204020204" pitchFamily="34" charset="-122"/>
                  <a:cs typeface="+mn-cs"/>
                </a:endParaRPr>
              </a:p>
            </p:txBody>
          </p:sp>
          <p:grpSp>
            <p:nvGrpSpPr>
              <p:cNvPr id="31" name="组 30"/>
              <p:cNvGrpSpPr/>
              <p:nvPr/>
            </p:nvGrpSpPr>
            <p:grpSpPr>
              <a:xfrm>
                <a:off x="-25356" y="202408"/>
                <a:ext cx="12240731" cy="649224"/>
                <a:chOff x="-19045" y="216550"/>
                <a:chExt cx="9180548" cy="649224"/>
              </a:xfrm>
            </p:grpSpPr>
            <p:sp>
              <p:nvSpPr>
                <p:cNvPr id="32" name="任意多边形(F) 31"/>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en-US" sz="1800">
                    <a:latin typeface="微软雅黑" panose="020B0503020204020204" pitchFamily="34" charset="-122"/>
                    <a:ea typeface="微软雅黑" panose="020B0503020204020204" pitchFamily="34" charset="-122"/>
                  </a:endParaRPr>
                </a:p>
              </p:txBody>
            </p:sp>
            <p:sp>
              <p:nvSpPr>
                <p:cNvPr id="33" name="任意多边形 32"/>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en-US" sz="1800">
                    <a:latin typeface="微软雅黑" panose="020B0503020204020204" pitchFamily="34" charset="-122"/>
                    <a:ea typeface="微软雅黑" panose="020B0503020204020204" pitchFamily="34" charset="-122"/>
                  </a:endParaRPr>
                </a:p>
              </p:txBody>
            </p:sp>
          </p:grpSp>
        </p:grpSp>
      </p:grpSp>
      <p:sp>
        <p:nvSpPr>
          <p:cNvPr id="9" name="标题占位符 8"/>
          <p:cNvSpPr>
            <a:spLocks noGrp="1"/>
          </p:cNvSpPr>
          <p:nvPr>
            <p:ph type="title"/>
          </p:nvPr>
        </p:nvSpPr>
        <p:spPr>
          <a:xfrm>
            <a:off x="609600" y="704088"/>
            <a:ext cx="10972800" cy="1143000"/>
          </a:xfrm>
          <a:prstGeom prst="rect">
            <a:avLst/>
          </a:prstGeom>
        </p:spPr>
        <p:txBody>
          <a:bodyPr vert="horz" lIns="0" rIns="0" bIns="0" rtlCol="0" anchor="b">
            <a:normAutofit/>
          </a:bodyPr>
          <a:lstStyle/>
          <a:p>
            <a:pPr rtl="0"/>
            <a:r>
              <a:rPr lang="en-US" dirty="0"/>
              <a:t>单击此处编辑母版标题样式</a:t>
            </a:r>
            <a:endParaRPr kumimoji="0" lang="en-US" dirty="0"/>
          </a:p>
        </p:txBody>
      </p:sp>
      <p:sp>
        <p:nvSpPr>
          <p:cNvPr id="30" name="文本占位符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en-US" dirty="0"/>
              <a:t>单击此处编辑母版文本样式</a:t>
            </a:r>
            <a:endParaRPr lang="en-US" dirty="0"/>
          </a:p>
          <a:p>
            <a:pPr lvl="1" rtl="0" eaLnBrk="1" latinLnBrk="0" hangingPunct="1"/>
            <a:r>
              <a:rPr lang="en-US" dirty="0"/>
              <a:t>第二级</a:t>
            </a:r>
            <a:endParaRPr lang="en-US" dirty="0"/>
          </a:p>
          <a:p>
            <a:pPr lvl="2" rtl="0" eaLnBrk="1" latinLnBrk="0" hangingPunct="1"/>
            <a:r>
              <a:rPr lang="en-US" dirty="0"/>
              <a:t>第三级</a:t>
            </a:r>
            <a:endParaRPr lang="en-US" dirty="0"/>
          </a:p>
          <a:p>
            <a:pPr lvl="3" rtl="0" eaLnBrk="1" latinLnBrk="0" hangingPunct="1"/>
            <a:r>
              <a:rPr lang="en-US" dirty="0"/>
              <a:t>第四级</a:t>
            </a:r>
            <a:endParaRPr lang="en-US" dirty="0"/>
          </a:p>
          <a:p>
            <a:pPr lvl="4" rtl="0" eaLnBrk="1" latinLnBrk="0" hangingPunct="1"/>
            <a:r>
              <a:rPr lang="en-US" dirty="0"/>
              <a:t>第五级</a:t>
            </a:r>
            <a:endParaRPr lang="en-US" dirty="0"/>
          </a:p>
        </p:txBody>
      </p:sp>
      <p:sp>
        <p:nvSpPr>
          <p:cNvPr id="10" name="日期占位符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latin typeface="宋体" panose="02010600030101010101" pitchFamily="2" charset="-122"/>
                <a:ea typeface="宋体" panose="02010600030101010101" pitchFamily="2" charset="-122"/>
              </a:defRPr>
            </a:lvl1pPr>
          </a:lstStyle>
          <a:p>
            <a:fld id="{223D7502-C8BF-47D3-98CF-000FC249C622}" type="datetime2">
              <a:rPr lang="zh-CN" altLang="en-US" smtClean="0"/>
            </a:fld>
            <a:endParaRPr lang="en-US" dirty="0"/>
          </a:p>
        </p:txBody>
      </p:sp>
      <p:sp>
        <p:nvSpPr>
          <p:cNvPr id="22" name="页脚占位符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latin typeface="宋体" panose="02010600030101010101" pitchFamily="2" charset="-122"/>
                <a:ea typeface="宋体" panose="02010600030101010101" pitchFamily="2" charset="-122"/>
              </a:defRPr>
            </a:lvl1pPr>
          </a:lstStyle>
          <a:p>
            <a:r>
              <a:rPr lang="en-US" dirty="0"/>
              <a:t>添加页脚</a:t>
            </a:r>
            <a:endParaRPr lang="en-US" dirty="0"/>
          </a:p>
        </p:txBody>
      </p:sp>
      <p:sp>
        <p:nvSpPr>
          <p:cNvPr id="18" name="幻灯片编号占位符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latin typeface="宋体" panose="02010600030101010101" pitchFamily="2" charset="-122"/>
                <a:ea typeface="宋体" panose="02010600030101010101" pitchFamily="2" charset="-122"/>
              </a:defRPr>
            </a:lvl1pPr>
          </a:lstStyle>
          <a:p>
            <a:fld id="{401CF334-2D5C-4859-84A6-CA7E6E43FAEB}" type="slidenum">
              <a:rPr lang="en-US" smtClean="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hf hdr="0" ftr="0" dt="0"/>
  <p:txStyles>
    <p:titleStyle>
      <a:lvl1pPr algn="l" rtl="0" eaLnBrk="1" latinLnBrk="0" hangingPunct="1">
        <a:spcBef>
          <a:spcPct val="0"/>
        </a:spcBef>
        <a:buNone/>
        <a:defRPr kumimoji="0" sz="5000" b="0" kern="1200">
          <a:ln>
            <a:noFill/>
          </a:ln>
          <a:solidFill>
            <a:schemeClr val="tx2"/>
          </a:solidFill>
          <a:effectLst/>
          <a:latin typeface="微软雅黑" panose="020B0503020204020204" pitchFamily="34" charset="-122"/>
          <a:ea typeface="微软雅黑" panose="020B0503020204020204" pitchFamily="34" charset="-122"/>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panose="05020102010507070707"/>
        <a:buChar char=""/>
        <a:defRPr kumimoji="0" sz="2600" kern="1200">
          <a:solidFill>
            <a:schemeClr val="tx1"/>
          </a:solidFill>
          <a:latin typeface="宋体" panose="02010600030101010101" pitchFamily="2" charset="-122"/>
          <a:ea typeface="宋体" panose="02010600030101010101" pitchFamily="2" charset="-122"/>
          <a:cs typeface="+mn-cs"/>
        </a:defRPr>
      </a:lvl1pPr>
      <a:lvl2pPr marL="640080" indent="-247015" algn="l" rtl="0" eaLnBrk="1" latinLnBrk="0" hangingPunct="1">
        <a:spcBef>
          <a:spcPct val="20000"/>
        </a:spcBef>
        <a:buClr>
          <a:schemeClr val="accent1">
            <a:lumMod val="50000"/>
          </a:schemeClr>
        </a:buClr>
        <a:buSzPct val="85000"/>
        <a:buFont typeface="Wingdings 2" panose="05020102010507070707"/>
        <a:buChar char=""/>
        <a:defRPr kumimoji="0" sz="2400" kern="1200">
          <a:solidFill>
            <a:schemeClr val="tx1"/>
          </a:solidFill>
          <a:latin typeface="宋体" panose="02010600030101010101" pitchFamily="2" charset="-122"/>
          <a:ea typeface="宋体" panose="02010600030101010101" pitchFamily="2" charset="-122"/>
          <a:cs typeface="+mn-cs"/>
        </a:defRPr>
      </a:lvl2pPr>
      <a:lvl3pPr marL="914400" indent="-247015" algn="l" rtl="0" eaLnBrk="1" latinLnBrk="0" hangingPunct="1">
        <a:spcBef>
          <a:spcPct val="20000"/>
        </a:spcBef>
        <a:buClr>
          <a:schemeClr val="accent2">
            <a:lumMod val="50000"/>
          </a:schemeClr>
        </a:buClr>
        <a:buSzPct val="70000"/>
        <a:buFont typeface="Wingdings 2" panose="05020102010507070707"/>
        <a:buChar char=""/>
        <a:defRPr kumimoji="0" sz="2100" kern="1200">
          <a:solidFill>
            <a:schemeClr val="tx1"/>
          </a:solidFill>
          <a:latin typeface="宋体" panose="02010600030101010101" pitchFamily="2" charset="-122"/>
          <a:ea typeface="宋体" panose="02010600030101010101" pitchFamily="2" charset="-122"/>
          <a:cs typeface="+mn-cs"/>
        </a:defRPr>
      </a:lvl3pPr>
      <a:lvl4pPr marL="1188720" indent="-210185" algn="l" rtl="0" eaLnBrk="1" latinLnBrk="0" hangingPunct="1">
        <a:spcBef>
          <a:spcPct val="20000"/>
        </a:spcBef>
        <a:buClr>
          <a:schemeClr val="accent3">
            <a:lumMod val="50000"/>
          </a:schemeClr>
        </a:buClr>
        <a:buSzPct val="65000"/>
        <a:buFont typeface="Wingdings 2" panose="05020102010507070707"/>
        <a:buChar char=""/>
        <a:defRPr kumimoji="0" sz="2000" kern="1200">
          <a:solidFill>
            <a:schemeClr val="tx1"/>
          </a:solidFill>
          <a:latin typeface="宋体" panose="02010600030101010101" pitchFamily="2" charset="-122"/>
          <a:ea typeface="宋体" panose="02010600030101010101" pitchFamily="2" charset="-122"/>
          <a:cs typeface="+mn-cs"/>
        </a:defRPr>
      </a:lvl4pPr>
      <a:lvl5pPr marL="1463040" indent="-210185" algn="l" rtl="0" eaLnBrk="1" latinLnBrk="0" hangingPunct="1">
        <a:spcBef>
          <a:spcPct val="20000"/>
        </a:spcBef>
        <a:buClr>
          <a:schemeClr val="accent4">
            <a:lumMod val="75000"/>
          </a:schemeClr>
        </a:buClr>
        <a:buSzPct val="65000"/>
        <a:buFont typeface="Wingdings 2" panose="05020102010507070707"/>
        <a:buChar char=""/>
        <a:defRPr kumimoji="0" sz="2000" kern="1200">
          <a:solidFill>
            <a:schemeClr val="tx1"/>
          </a:solidFill>
          <a:latin typeface="宋体" panose="02010600030101010101" pitchFamily="2" charset="-122"/>
          <a:ea typeface="宋体" panose="02010600030101010101" pitchFamily="2" charset="-122"/>
          <a:cs typeface="+mn-cs"/>
        </a:defRPr>
      </a:lvl5pPr>
      <a:lvl6pPr marL="1737360" indent="-210185" algn="l" rtl="0" eaLnBrk="1" latinLnBrk="0" hangingPunct="1">
        <a:spcBef>
          <a:spcPct val="20000"/>
        </a:spcBef>
        <a:buClr>
          <a:schemeClr val="accent5">
            <a:lumMod val="50000"/>
          </a:schemeClr>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4" Type="http://schemas.openxmlformats.org/officeDocument/2006/relationships/notesSlide" Target="../notesSlides/notesSlide15.xml"/><Relationship Id="rId3" Type="http://schemas.openxmlformats.org/officeDocument/2006/relationships/slideLayout" Target="../slideLayouts/slideLayout2.xml"/><Relationship Id="rId2" Type="http://schemas.openxmlformats.org/officeDocument/2006/relationships/image" Target="../media/image7.png"/><Relationship Id="rId1" Type="http://schemas.openxmlformats.org/officeDocument/2006/relationships/image" Target="../media/image6.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image" Target="../media/image9.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image" Target="../media/image10.png"/></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image" Target="../media/image11.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4" Type="http://schemas.openxmlformats.org/officeDocument/2006/relationships/notesSlide" Target="../notesSlides/notesSlide8.xml"/><Relationship Id="rId3" Type="http://schemas.openxmlformats.org/officeDocument/2006/relationships/slideLayout" Target="../slideLayouts/slideLayout2.xml"/><Relationship Id="rId2" Type="http://schemas.openxmlformats.org/officeDocument/2006/relationships/image" Target="../media/image4.png"/><Relationship Id="rId1"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a:xfrm>
            <a:off x="2043303" y="781050"/>
            <a:ext cx="8362950" cy="1856936"/>
          </a:xfrm>
        </p:spPr>
        <p:txBody>
          <a:bodyPr rtlCol="0">
            <a:normAutofit/>
          </a:bodyPr>
          <a:lstStyle/>
          <a:p>
            <a:pPr algn="ctr" rtl="0"/>
            <a:r>
              <a:rPr lang="en-US" altLang="zh-CN" sz="2700" dirty="0"/>
              <a:t>LARYNGEAL CONTRAST AND SOUND CHANGE: THE PRODUCTION AND PERCEPTION OF PLOSIVE VOICING AND CO-INTRINSIC PITCH</a:t>
            </a:r>
            <a:endParaRPr lang="zh-CN" altLang="en-US" dirty="0"/>
          </a:p>
        </p:txBody>
      </p:sp>
      <p:sp>
        <p:nvSpPr>
          <p:cNvPr id="5" name="副标题 4"/>
          <p:cNvSpPr>
            <a:spLocks noGrp="1"/>
          </p:cNvSpPr>
          <p:nvPr>
            <p:ph type="subTitle" idx="1"/>
          </p:nvPr>
        </p:nvSpPr>
        <p:spPr>
          <a:xfrm>
            <a:off x="3341770" y="2885836"/>
            <a:ext cx="5508459" cy="667189"/>
          </a:xfrm>
        </p:spPr>
        <p:txBody>
          <a:bodyPr rtlCol="0">
            <a:noAutofit/>
          </a:bodyPr>
          <a:lstStyle/>
          <a:p>
            <a:pPr rtl="0"/>
            <a:r>
              <a:rPr lang="en-US" altLang="zh-CN" b="1" dirty="0" err="1">
                <a:solidFill>
                  <a:schemeClr val="tx2"/>
                </a:solidFill>
                <a:latin typeface="微软雅黑" panose="020B0503020204020204" pitchFamily="34" charset="-122"/>
                <a:ea typeface="微软雅黑" panose="020B0503020204020204" pitchFamily="34" charset="-122"/>
                <a:cs typeface="+mj-cs"/>
              </a:rPr>
              <a:t>Jiayin</a:t>
            </a:r>
            <a:r>
              <a:rPr lang="en-US" altLang="zh-CN" b="1" dirty="0">
                <a:solidFill>
                  <a:schemeClr val="tx2"/>
                </a:solidFill>
                <a:latin typeface="微软雅黑" panose="020B0503020204020204" pitchFamily="34" charset="-122"/>
                <a:ea typeface="微软雅黑" panose="020B0503020204020204" pitchFamily="34" charset="-122"/>
                <a:cs typeface="+mj-cs"/>
              </a:rPr>
              <a:t> Gao &amp; James Kirby (2024)</a:t>
            </a:r>
            <a:endParaRPr lang="zh-CN" altLang="en-US" b="1" dirty="0">
              <a:solidFill>
                <a:schemeClr val="tx2"/>
              </a:solidFill>
              <a:latin typeface="微软雅黑" panose="020B0503020204020204" pitchFamily="34" charset="-122"/>
              <a:ea typeface="微软雅黑" panose="020B0503020204020204" pitchFamily="34" charset="-122"/>
              <a:cs typeface="+mj-cs"/>
            </a:endParaRPr>
          </a:p>
        </p:txBody>
      </p:sp>
      <p:sp>
        <p:nvSpPr>
          <p:cNvPr id="2" name="副标题 4"/>
          <p:cNvSpPr txBox="1"/>
          <p:nvPr/>
        </p:nvSpPr>
        <p:spPr>
          <a:xfrm>
            <a:off x="5386577" y="4220014"/>
            <a:ext cx="5019676" cy="1856936"/>
          </a:xfrm>
          <a:prstGeom prst="rect">
            <a:avLst/>
          </a:prstGeom>
        </p:spPr>
        <p:txBody>
          <a:bodyPr vert="horz" lIns="0" rIns="18288" rtlCol="0">
            <a:normAutofit/>
          </a:bodyPr>
          <a:lstStyle>
            <a:lvl1pPr marL="0" marR="45720" indent="0" algn="r" rtl="0" eaLnBrk="1" latinLnBrk="0" hangingPunct="1">
              <a:spcBef>
                <a:spcPct val="20000"/>
              </a:spcBef>
              <a:buClr>
                <a:schemeClr val="accent3">
                  <a:lumMod val="50000"/>
                </a:schemeClr>
              </a:buClr>
              <a:buSzPct val="95000"/>
              <a:buFont typeface="Wingdings 2" panose="05020102010507070707"/>
              <a:buNone/>
              <a:defRPr kumimoji="0" sz="2600" kern="1200">
                <a:solidFill>
                  <a:schemeClr val="tx1"/>
                </a:solidFill>
                <a:latin typeface="宋体" panose="02010600030101010101" pitchFamily="2" charset="-122"/>
                <a:ea typeface="宋体" panose="02010600030101010101" pitchFamily="2" charset="-122"/>
                <a:cs typeface="+mn-cs"/>
              </a:defRPr>
            </a:lvl1pPr>
            <a:lvl2pPr marL="457200" indent="0" algn="ctr" rtl="0" eaLnBrk="1" latinLnBrk="0" hangingPunct="1">
              <a:spcBef>
                <a:spcPct val="20000"/>
              </a:spcBef>
              <a:buClr>
                <a:schemeClr val="accent1">
                  <a:lumMod val="50000"/>
                </a:schemeClr>
              </a:buClr>
              <a:buSzPct val="85000"/>
              <a:buFont typeface="Wingdings 2" panose="05020102010507070707"/>
              <a:buNone/>
              <a:defRPr kumimoji="0" sz="2400" kern="1200">
                <a:solidFill>
                  <a:schemeClr val="tx1"/>
                </a:solidFill>
                <a:latin typeface="宋体" panose="02010600030101010101" pitchFamily="2" charset="-122"/>
                <a:ea typeface="宋体" panose="02010600030101010101" pitchFamily="2" charset="-122"/>
                <a:cs typeface="+mn-cs"/>
              </a:defRPr>
            </a:lvl2pPr>
            <a:lvl3pPr marL="914400" indent="0" algn="ctr" rtl="0" eaLnBrk="1" latinLnBrk="0" hangingPunct="1">
              <a:spcBef>
                <a:spcPct val="20000"/>
              </a:spcBef>
              <a:buClr>
                <a:schemeClr val="accent2">
                  <a:lumMod val="50000"/>
                </a:schemeClr>
              </a:buClr>
              <a:buSzPct val="70000"/>
              <a:buFont typeface="Wingdings 2" panose="05020102010507070707"/>
              <a:buNone/>
              <a:defRPr kumimoji="0" sz="2100" kern="1200">
                <a:solidFill>
                  <a:schemeClr val="tx1"/>
                </a:solidFill>
                <a:latin typeface="宋体" panose="02010600030101010101" pitchFamily="2" charset="-122"/>
                <a:ea typeface="宋体" panose="02010600030101010101" pitchFamily="2" charset="-122"/>
                <a:cs typeface="+mn-cs"/>
              </a:defRPr>
            </a:lvl3pPr>
            <a:lvl4pPr marL="1371600" indent="0" algn="ctr" rtl="0" eaLnBrk="1" latinLnBrk="0" hangingPunct="1">
              <a:spcBef>
                <a:spcPct val="20000"/>
              </a:spcBef>
              <a:buClr>
                <a:schemeClr val="accent3">
                  <a:lumMod val="50000"/>
                </a:schemeClr>
              </a:buClr>
              <a:buSzPct val="65000"/>
              <a:buFont typeface="Wingdings 2" panose="05020102010507070707"/>
              <a:buNone/>
              <a:defRPr kumimoji="0" sz="2000" kern="1200">
                <a:solidFill>
                  <a:schemeClr val="tx1"/>
                </a:solidFill>
                <a:latin typeface="宋体" panose="02010600030101010101" pitchFamily="2" charset="-122"/>
                <a:ea typeface="宋体" panose="02010600030101010101" pitchFamily="2" charset="-122"/>
                <a:cs typeface="+mn-cs"/>
              </a:defRPr>
            </a:lvl4pPr>
            <a:lvl5pPr marL="1828800" indent="0" algn="ctr" rtl="0" eaLnBrk="1" latinLnBrk="0" hangingPunct="1">
              <a:spcBef>
                <a:spcPct val="20000"/>
              </a:spcBef>
              <a:buClr>
                <a:schemeClr val="accent4">
                  <a:lumMod val="75000"/>
                </a:schemeClr>
              </a:buClr>
              <a:buSzPct val="65000"/>
              <a:buFont typeface="Wingdings 2" panose="05020102010507070707"/>
              <a:buNone/>
              <a:defRPr kumimoji="0" sz="2000" kern="1200">
                <a:solidFill>
                  <a:schemeClr val="tx1"/>
                </a:solidFill>
                <a:latin typeface="宋体" panose="02010600030101010101" pitchFamily="2" charset="-122"/>
                <a:ea typeface="宋体" panose="02010600030101010101" pitchFamily="2" charset="-122"/>
                <a:cs typeface="+mn-cs"/>
              </a:defRPr>
            </a:lvl5pPr>
            <a:lvl6pPr marL="2286000" indent="0" algn="ctr" rtl="0" eaLnBrk="1" latinLnBrk="0" hangingPunct="1">
              <a:spcBef>
                <a:spcPct val="20000"/>
              </a:spcBef>
              <a:buClr>
                <a:schemeClr val="accent5">
                  <a:lumMod val="50000"/>
                </a:schemeClr>
              </a:buClr>
              <a:buSzPct val="80000"/>
              <a:buFont typeface="Wingdings 2" panose="05020102010507070707"/>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6">
                  <a:lumMod val="75000"/>
                </a:schemeClr>
              </a:buClr>
              <a:buSzPct val="80000"/>
              <a:buFont typeface="Wingdings 2" panose="05020102010507070707"/>
              <a:buNone/>
              <a:defRPr kumimoji="0" sz="1600" kern="1200" baseline="0">
                <a:solidFill>
                  <a:schemeClr val="tx1"/>
                </a:solidFill>
                <a:latin typeface="+mn-lt"/>
                <a:ea typeface="+mn-ea"/>
                <a:cs typeface="+mn-cs"/>
              </a:defRPr>
            </a:lvl7pPr>
            <a:lvl8pPr marL="3200400" indent="0" algn="ctr" rtl="0" eaLnBrk="1" latinLnBrk="0" hangingPunct="1">
              <a:spcBef>
                <a:spcPct val="20000"/>
              </a:spcBef>
              <a:buClr>
                <a:schemeClr val="tx2"/>
              </a:buClr>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r>
              <a:rPr lang="en-US" altLang="zh-CN" sz="2400" dirty="0">
                <a:latin typeface="微软雅黑" panose="020B0503020204020204" pitchFamily="34" charset="-122"/>
                <a:ea typeface="微软雅黑" panose="020B0503020204020204" pitchFamily="34" charset="-122"/>
              </a:rPr>
              <a:t>P1.1 Experimental </a:t>
            </a:r>
            <a:r>
              <a:rPr lang="en-US" altLang="zh-CN" sz="2400" dirty="0" err="1">
                <a:latin typeface="微软雅黑" panose="020B0503020204020204" pitchFamily="34" charset="-122"/>
                <a:ea typeface="微软雅黑" panose="020B0503020204020204" pitchFamily="34" charset="-122"/>
              </a:rPr>
              <a:t>Phonetik</a:t>
            </a:r>
            <a:endParaRPr lang="en-US" altLang="zh-CN" sz="2400" dirty="0">
              <a:latin typeface="微软雅黑" panose="020B0503020204020204" pitchFamily="34" charset="-122"/>
              <a:ea typeface="微软雅黑" panose="020B0503020204020204" pitchFamily="34" charset="-122"/>
            </a:endParaRPr>
          </a:p>
          <a:p>
            <a:r>
              <a:rPr lang="en-US" altLang="zh-CN" sz="2400" dirty="0">
                <a:latin typeface="微软雅黑" panose="020B0503020204020204" pitchFamily="34" charset="-122"/>
                <a:ea typeface="微软雅黑" panose="020B0503020204020204" pitchFamily="34" charset="-122"/>
              </a:rPr>
              <a:t>Zhijun Ying</a:t>
            </a:r>
            <a:endParaRPr lang="en-US" altLang="zh-CN" sz="2400" dirty="0">
              <a:latin typeface="微软雅黑" panose="020B0503020204020204" pitchFamily="34" charset="-122"/>
              <a:ea typeface="微软雅黑" panose="020B0503020204020204" pitchFamily="34" charset="-122"/>
            </a:endParaRPr>
          </a:p>
          <a:p>
            <a:r>
              <a:rPr lang="en-US" altLang="zh-CN" sz="2400" dirty="0">
                <a:latin typeface="微软雅黑" panose="020B0503020204020204" pitchFamily="34" charset="-122"/>
                <a:ea typeface="微软雅黑" panose="020B0503020204020204" pitchFamily="34" charset="-122"/>
              </a:rPr>
              <a:t>12/11/2024</a:t>
            </a:r>
            <a:endParaRPr lang="en-US" altLang="zh-CN" sz="2400" dirty="0">
              <a:latin typeface="微软雅黑" panose="020B0503020204020204" pitchFamily="34" charset="-122"/>
              <a:ea typeface="微软雅黑" panose="020B0503020204020204" pitchFamily="34" charset="-122"/>
            </a:endParaRPr>
          </a:p>
          <a:p>
            <a:endParaRPr lang="en-US" altLang="zh-CN" b="1" dirty="0"/>
          </a:p>
          <a:p>
            <a:endParaRPr lang="zh-CN" altLang="en-US" b="1"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609600" y="501649"/>
            <a:ext cx="10972800" cy="1143000"/>
          </a:xfrm>
        </p:spPr>
        <p:txBody>
          <a:bodyPr rtlCol="0">
            <a:normAutofit/>
          </a:bodyPr>
          <a:lstStyle/>
          <a:p>
            <a:pPr rtl="0"/>
            <a:r>
              <a:rPr lang="en-US" altLang="zh-CN" dirty="0"/>
              <a:t>Study 1-</a:t>
            </a:r>
            <a:r>
              <a:rPr lang="en-US" altLang="zh-CN" dirty="0">
                <a:latin typeface="微软雅黑" panose="020B0503020204020204" pitchFamily="34" charset="-122"/>
                <a:ea typeface="微软雅黑" panose="020B0503020204020204" pitchFamily="34" charset="-122"/>
              </a:rPr>
              <a:t> Analysis</a:t>
            </a:r>
            <a:endParaRPr lang="en-US" dirty="0"/>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grpSp>
        <p:nvGrpSpPr>
          <p:cNvPr id="10" name="组合 9"/>
          <p:cNvGrpSpPr/>
          <p:nvPr/>
        </p:nvGrpSpPr>
        <p:grpSpPr>
          <a:xfrm>
            <a:off x="887329" y="1927226"/>
            <a:ext cx="8021250" cy="4429125"/>
            <a:chOff x="742950" y="1927226"/>
            <a:chExt cx="8021250" cy="4429125"/>
          </a:xfrm>
        </p:grpSpPr>
        <p:pic>
          <p:nvPicPr>
            <p:cNvPr id="8" name="图片 7"/>
            <p:cNvPicPr>
              <a:picLocks noChangeAspect="1"/>
            </p:cNvPicPr>
            <p:nvPr/>
          </p:nvPicPr>
          <p:blipFill>
            <a:blip r:embed="rId1"/>
            <a:stretch>
              <a:fillRect/>
            </a:stretch>
          </p:blipFill>
          <p:spPr>
            <a:xfrm>
              <a:off x="742950" y="1927226"/>
              <a:ext cx="8021250" cy="4429125"/>
            </a:xfrm>
            <a:prstGeom prst="rect">
              <a:avLst/>
            </a:prstGeom>
          </p:spPr>
        </p:pic>
        <p:sp>
          <p:nvSpPr>
            <p:cNvPr id="9" name="文本框 8"/>
            <p:cNvSpPr txBox="1"/>
            <p:nvPr/>
          </p:nvSpPr>
          <p:spPr>
            <a:xfrm>
              <a:off x="5547360" y="6006164"/>
              <a:ext cx="1710088" cy="276999"/>
            </a:xfrm>
            <a:prstGeom prst="rect">
              <a:avLst/>
            </a:prstGeom>
            <a:noFill/>
            <a:ln>
              <a:solidFill>
                <a:schemeClr val="bg1"/>
              </a:solidFill>
            </a:ln>
          </p:spPr>
          <p:txBody>
            <a:bodyPr wrap="square" rtlCol="0">
              <a:spAutoFit/>
            </a:bodyPr>
            <a:lstStyle/>
            <a:p>
              <a:r>
                <a:rPr lang="en-US" altLang="zh-CN" sz="1200" dirty="0">
                  <a:latin typeface="微软雅黑" panose="020B0503020204020204" pitchFamily="34" charset="-122"/>
                  <a:ea typeface="微软雅黑" panose="020B0503020204020204" pitchFamily="34" charset="-122"/>
                </a:rPr>
                <a:t>(Gao &amp; Kirby, 2024)</a:t>
              </a:r>
              <a:endParaRPr lang="zh-CN" altLang="en-US" sz="1200" dirty="0" err="1"/>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609600" y="426045"/>
            <a:ext cx="10972800" cy="1143000"/>
          </a:xfrm>
        </p:spPr>
        <p:txBody>
          <a:bodyPr rtlCol="0">
            <a:normAutofit/>
          </a:bodyPr>
          <a:lstStyle/>
          <a:p>
            <a:pPr rtl="0"/>
            <a:r>
              <a:rPr lang="en-US" altLang="zh-CN" dirty="0"/>
              <a:t>Study 1-</a:t>
            </a:r>
            <a:r>
              <a:rPr lang="en-US" altLang="zh-CN" dirty="0">
                <a:latin typeface="微软雅黑" panose="020B0503020204020204" pitchFamily="34" charset="-122"/>
                <a:ea typeface="微软雅黑" panose="020B0503020204020204" pitchFamily="34" charset="-122"/>
              </a:rPr>
              <a:t> Results</a:t>
            </a:r>
            <a:endParaRPr lang="en-US" dirty="0"/>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sp>
        <p:nvSpPr>
          <p:cNvPr id="2" name="内容占位符 1"/>
          <p:cNvSpPr>
            <a:spLocks noGrp="1"/>
          </p:cNvSpPr>
          <p:nvPr>
            <p:ph idx="1"/>
          </p:nvPr>
        </p:nvSpPr>
        <p:spPr>
          <a:xfrm>
            <a:off x="609600" y="2068830"/>
            <a:ext cx="11077575" cy="4389120"/>
          </a:xfrm>
        </p:spPr>
        <p:txBody>
          <a:bodyPr rtlCol="0">
            <a:normAutofit lnSpcReduction="20000"/>
          </a:bodyPr>
          <a:lstStyle/>
          <a:p>
            <a:pPr rtl="0"/>
            <a:r>
              <a:rPr lang="en-US" altLang="zh-CN" sz="2400" b="1" dirty="0">
                <a:latin typeface="微软雅黑" panose="020B0503020204020204" pitchFamily="34" charset="-122"/>
                <a:ea typeface="微软雅黑" panose="020B0503020204020204" pitchFamily="34" charset="-122"/>
              </a:rPr>
              <a:t>RQ1: </a:t>
            </a:r>
            <a:r>
              <a:rPr lang="en-US" altLang="zh-CN" sz="1600" dirty="0">
                <a:latin typeface="微软雅黑" panose="020B0503020204020204" pitchFamily="34" charset="-122"/>
                <a:ea typeface="微软雅黑" panose="020B0503020204020204" pitchFamily="34" charset="-122"/>
                <a:sym typeface="+mn-ea"/>
              </a:rPr>
              <a:t>Does VOT covary with onset F0 within the voiced and/or voiceless category?</a:t>
            </a:r>
            <a:endParaRPr lang="en-US" altLang="zh-CN" sz="1600" b="1" dirty="0">
              <a:latin typeface="微软雅黑" panose="020B0503020204020204" pitchFamily="34" charset="-122"/>
              <a:ea typeface="微软雅黑" panose="020B0503020204020204" pitchFamily="34" charset="-122"/>
            </a:endParaRPr>
          </a:p>
          <a:p>
            <a:pPr marL="0" indent="0">
              <a:buNone/>
            </a:pPr>
            <a:r>
              <a:rPr lang="en-US" altLang="zh-CN" sz="2400" dirty="0">
                <a:latin typeface="微软雅黑" panose="020B0503020204020204" pitchFamily="34" charset="-122"/>
                <a:ea typeface="微软雅黑" panose="020B0503020204020204" pitchFamily="34" charset="-122"/>
              </a:rPr>
              <a:t>VOT has at best a weakly positive correlation with onset F0 within both voiced and voiceless categories </a:t>
            </a:r>
            <a:endParaRPr lang="en-US" altLang="zh-CN" sz="2400" dirty="0">
              <a:latin typeface="微软雅黑" panose="020B0503020204020204" pitchFamily="34" charset="-122"/>
              <a:ea typeface="微软雅黑" panose="020B0503020204020204" pitchFamily="34" charset="-122"/>
            </a:endParaRPr>
          </a:p>
          <a:p>
            <a:pPr marL="0" indent="0">
              <a:buNone/>
            </a:pPr>
            <a:endParaRPr lang="en-US" altLang="zh-CN" sz="2400" dirty="0">
              <a:latin typeface="微软雅黑" panose="020B0503020204020204" pitchFamily="34" charset="-122"/>
              <a:ea typeface="微软雅黑" panose="020B0503020204020204" pitchFamily="34" charset="-122"/>
            </a:endParaRPr>
          </a:p>
          <a:p>
            <a:pPr rtl="0"/>
            <a:r>
              <a:rPr lang="en-US" altLang="zh-CN" sz="2400" b="1" dirty="0">
                <a:latin typeface="微软雅黑" panose="020B0503020204020204" pitchFamily="34" charset="-122"/>
                <a:ea typeface="微软雅黑" panose="020B0503020204020204" pitchFamily="34" charset="-122"/>
              </a:rPr>
              <a:t>RQ2: </a:t>
            </a:r>
            <a:r>
              <a:rPr lang="en-US" altLang="zh-CN" sz="1600" dirty="0">
                <a:latin typeface="微软雅黑" panose="020B0503020204020204" pitchFamily="34" charset="-122"/>
                <a:ea typeface="微软雅黑" panose="020B0503020204020204" pitchFamily="34" charset="-122"/>
                <a:sym typeface="+mn-ea"/>
              </a:rPr>
              <a:t>Does VOT covary with onset F0 across the voiced and voiceless categories?</a:t>
            </a:r>
            <a:endParaRPr lang="en-US" altLang="zh-CN" sz="1600" b="1" dirty="0">
              <a:latin typeface="微软雅黑" panose="020B0503020204020204" pitchFamily="34" charset="-122"/>
              <a:ea typeface="微软雅黑" panose="020B0503020204020204" pitchFamily="34" charset="-122"/>
            </a:endParaRPr>
          </a:p>
          <a:p>
            <a:pPr marL="0" indent="0" rtl="0">
              <a:buNone/>
            </a:pPr>
            <a:r>
              <a:rPr lang="en-US" altLang="zh-CN" sz="2400" dirty="0">
                <a:latin typeface="微软雅黑" panose="020B0503020204020204" pitchFamily="34" charset="-122"/>
                <a:ea typeface="微软雅黑" panose="020B0503020204020204" pitchFamily="34" charset="-122"/>
              </a:rPr>
              <a:t>Same as across categories</a:t>
            </a:r>
            <a:endParaRPr lang="en-US" altLang="zh-CN" sz="2400" dirty="0">
              <a:latin typeface="微软雅黑" panose="020B0503020204020204" pitchFamily="34" charset="-122"/>
              <a:ea typeface="微软雅黑" panose="020B0503020204020204" pitchFamily="34" charset="-122"/>
            </a:endParaRPr>
          </a:p>
          <a:p>
            <a:pPr marL="0" indent="0" rtl="0">
              <a:buNone/>
            </a:pPr>
            <a:endParaRPr lang="en-US" altLang="zh-CN" sz="2400" b="1" dirty="0">
              <a:latin typeface="微软雅黑" panose="020B0503020204020204" pitchFamily="34" charset="-122"/>
              <a:ea typeface="微软雅黑" panose="020B0503020204020204" pitchFamily="34" charset="-122"/>
            </a:endParaRPr>
          </a:p>
          <a:p>
            <a:pPr rtl="0"/>
            <a:r>
              <a:rPr lang="en-US" altLang="zh-CN" sz="2400" b="1" dirty="0">
                <a:latin typeface="微软雅黑" panose="020B0503020204020204" pitchFamily="34" charset="-122"/>
                <a:ea typeface="微软雅黑" panose="020B0503020204020204" pitchFamily="34" charset="-122"/>
              </a:rPr>
              <a:t>RQ3: </a:t>
            </a:r>
            <a:r>
              <a:rPr lang="en-US" altLang="zh-CN" sz="1600" dirty="0">
                <a:latin typeface="微软雅黑" panose="020B0503020204020204" pitchFamily="34" charset="-122"/>
                <a:ea typeface="微软雅黑" panose="020B0503020204020204" pitchFamily="34" charset="-122"/>
                <a:sym typeface="+mn-ea"/>
              </a:rPr>
              <a:t>Are voiced plosives that are devoiced followed by a lower onset F0 than those that are typically prevoiced?</a:t>
            </a:r>
            <a:endParaRPr lang="en-US" altLang="zh-CN" sz="1600" dirty="0">
              <a:latin typeface="微软雅黑" panose="020B0503020204020204" pitchFamily="34" charset="-122"/>
              <a:ea typeface="微软雅黑" panose="020B0503020204020204" pitchFamily="34" charset="-122"/>
            </a:endParaRPr>
          </a:p>
          <a:p>
            <a:pPr marL="0" indent="0">
              <a:buNone/>
            </a:pPr>
            <a:r>
              <a:rPr lang="en-US" altLang="zh-CN" sz="2400" dirty="0">
                <a:latin typeface="微软雅黑" panose="020B0503020204020204" pitchFamily="34" charset="-122"/>
                <a:ea typeface="微软雅黑" panose="020B0503020204020204" pitchFamily="34" charset="-122"/>
              </a:rPr>
              <a:t>Devoiced plosives are not produced with a lower onset F0 than </a:t>
            </a:r>
            <a:r>
              <a:rPr lang="en-US" altLang="zh-CN" sz="2400" dirty="0" err="1">
                <a:latin typeface="微软雅黑" panose="020B0503020204020204" pitchFamily="34" charset="-122"/>
                <a:ea typeface="微软雅黑" panose="020B0503020204020204" pitchFamily="34" charset="-122"/>
              </a:rPr>
              <a:t>prevoiced</a:t>
            </a:r>
            <a:r>
              <a:rPr lang="en-US" altLang="zh-CN" sz="2400" dirty="0">
                <a:latin typeface="微软雅黑" panose="020B0503020204020204" pitchFamily="34" charset="-122"/>
                <a:ea typeface="微软雅黑" panose="020B0503020204020204" pitchFamily="34" charset="-122"/>
              </a:rPr>
              <a:t> plosives</a:t>
            </a:r>
            <a:endParaRPr lang="en-US" sz="2400" dirty="0">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609600" y="532638"/>
            <a:ext cx="10972800" cy="1143000"/>
          </a:xfrm>
        </p:spPr>
        <p:txBody>
          <a:bodyPr rtlCol="0"/>
          <a:lstStyle/>
          <a:p>
            <a:pPr rtl="0"/>
            <a:r>
              <a:rPr lang="en-US" altLang="zh-CN" dirty="0"/>
              <a:t>Study 2 – AX Discrimination</a:t>
            </a:r>
            <a:endParaRPr lang="en-US" dirty="0"/>
          </a:p>
        </p:txBody>
      </p:sp>
      <p:sp>
        <p:nvSpPr>
          <p:cNvPr id="2" name="内容占位符 1"/>
          <p:cNvSpPr>
            <a:spLocks noGrp="1"/>
          </p:cNvSpPr>
          <p:nvPr>
            <p:ph idx="1"/>
          </p:nvPr>
        </p:nvSpPr>
        <p:spPr>
          <a:xfrm>
            <a:off x="609600" y="2068830"/>
            <a:ext cx="10972800" cy="4389120"/>
          </a:xfrm>
        </p:spPr>
        <p:txBody>
          <a:bodyPr rtlCol="0">
            <a:normAutofit lnSpcReduction="10000"/>
          </a:bodyPr>
          <a:lstStyle/>
          <a:p>
            <a:pPr rtl="0"/>
            <a:r>
              <a:rPr lang="en-US" altLang="zh-CN" sz="2400" b="1" dirty="0">
                <a:latin typeface="微软雅黑" panose="020B0503020204020204" pitchFamily="34" charset="-122"/>
                <a:ea typeface="微软雅黑" panose="020B0503020204020204" pitchFamily="34" charset="-122"/>
              </a:rPr>
              <a:t>Participants</a:t>
            </a:r>
            <a:endParaRPr lang="en-US" altLang="zh-CN" sz="2400" b="1" dirty="0">
              <a:latin typeface="微软雅黑" panose="020B0503020204020204" pitchFamily="34" charset="-122"/>
              <a:ea typeface="微软雅黑" panose="020B0503020204020204" pitchFamily="34" charset="-122"/>
            </a:endParaRPr>
          </a:p>
          <a:p>
            <a:pPr marL="0" indent="0" rtl="0">
              <a:buNone/>
            </a:pPr>
            <a:r>
              <a:rPr lang="en-US" sz="2400" dirty="0">
                <a:latin typeface="微软雅黑" panose="020B0503020204020204" pitchFamily="34" charset="-122"/>
                <a:ea typeface="微软雅黑" panose="020B0503020204020204" pitchFamily="34" charset="-122"/>
              </a:rPr>
              <a:t>115 native speakers of Metropolitan French</a:t>
            </a:r>
            <a:endParaRPr lang="en-US" sz="2400" dirty="0">
              <a:latin typeface="微软雅黑" panose="020B0503020204020204" pitchFamily="34" charset="-122"/>
              <a:ea typeface="微软雅黑" panose="020B0503020204020204" pitchFamily="34" charset="-122"/>
            </a:endParaRPr>
          </a:p>
          <a:p>
            <a:pPr marL="0" indent="0" rtl="0">
              <a:buNone/>
            </a:pPr>
            <a:r>
              <a:rPr lang="en-US" altLang="zh-CN" sz="2400" dirty="0">
                <a:latin typeface="微软雅黑" panose="020B0503020204020204" pitchFamily="34" charset="-122"/>
                <a:ea typeface="微软雅黑" panose="020B0503020204020204" pitchFamily="34" charset="-122"/>
              </a:rPr>
              <a:t>Age &gt;=18</a:t>
            </a:r>
            <a:endParaRPr lang="en-US" altLang="zh-CN" sz="2400" dirty="0">
              <a:latin typeface="微软雅黑" panose="020B0503020204020204" pitchFamily="34" charset="-122"/>
              <a:ea typeface="微软雅黑" panose="020B0503020204020204" pitchFamily="34" charset="-122"/>
            </a:endParaRPr>
          </a:p>
          <a:p>
            <a:pPr marL="0" indent="0" rtl="0">
              <a:buNone/>
            </a:pPr>
            <a:endParaRPr lang="en-US" sz="2400" dirty="0">
              <a:latin typeface="微软雅黑" panose="020B0503020204020204" pitchFamily="34" charset="-122"/>
              <a:ea typeface="微软雅黑" panose="020B0503020204020204" pitchFamily="34" charset="-122"/>
            </a:endParaRPr>
          </a:p>
          <a:p>
            <a:pPr rtl="0"/>
            <a:r>
              <a:rPr lang="en-US" sz="2400" b="1" dirty="0">
                <a:latin typeface="微软雅黑" panose="020B0503020204020204" pitchFamily="34" charset="-122"/>
                <a:ea typeface="微软雅黑" panose="020B0503020204020204" pitchFamily="34" charset="-122"/>
              </a:rPr>
              <a:t>Materials</a:t>
            </a:r>
            <a:endParaRPr lang="en-US" sz="2400" b="1" dirty="0">
              <a:latin typeface="微软雅黑" panose="020B0503020204020204" pitchFamily="34" charset="-122"/>
              <a:ea typeface="微软雅黑" panose="020B0503020204020204" pitchFamily="34" charset="-122"/>
            </a:endParaRPr>
          </a:p>
          <a:p>
            <a:pPr marL="0" indent="0">
              <a:buNone/>
            </a:pPr>
            <a:r>
              <a:rPr lang="en-US" altLang="zh-CN" sz="2400" dirty="0">
                <a:latin typeface="微软雅黑" panose="020B0503020204020204" pitchFamily="34" charset="-122"/>
                <a:ea typeface="微软雅黑" panose="020B0503020204020204" pitchFamily="34" charset="-122"/>
              </a:rPr>
              <a:t>All stimuli——Ca syllables (C – labial plosive)</a:t>
            </a:r>
            <a:endParaRPr lang="en-US" altLang="zh-CN" sz="2400" dirty="0">
              <a:latin typeface="微软雅黑" panose="020B0503020204020204" pitchFamily="34" charset="-122"/>
              <a:ea typeface="微软雅黑" panose="020B0503020204020204" pitchFamily="34" charset="-122"/>
            </a:endParaRPr>
          </a:p>
          <a:p>
            <a:pPr marL="0" indent="0">
              <a:buNone/>
            </a:pPr>
            <a:r>
              <a:rPr lang="en-US" altLang="zh-CN" sz="2400" dirty="0">
                <a:latin typeface="微软雅黑" panose="020B0503020204020204" pitchFamily="34" charset="-122"/>
                <a:ea typeface="微软雅黑" panose="020B0503020204020204" pitchFamily="34" charset="-122"/>
              </a:rPr>
              <a:t>Syllables were created with 2 crossed parameters: </a:t>
            </a:r>
            <a:endParaRPr lang="en-US" altLang="zh-CN" sz="2400" dirty="0">
              <a:latin typeface="微软雅黑" panose="020B0503020204020204" pitchFamily="34" charset="-122"/>
              <a:ea typeface="微软雅黑" panose="020B0503020204020204" pitchFamily="34" charset="-122"/>
            </a:endParaRPr>
          </a:p>
          <a:p>
            <a:pPr marL="457200" indent="-457200">
              <a:buAutoNum type="arabicParenR"/>
            </a:pPr>
            <a:r>
              <a:rPr lang="en-US" altLang="zh-CN" sz="2400" dirty="0">
                <a:latin typeface="微软雅黑" panose="020B0503020204020204" pitchFamily="34" charset="-122"/>
                <a:ea typeface="微软雅黑" panose="020B0503020204020204" pitchFamily="34" charset="-122"/>
              </a:rPr>
              <a:t>4 levels of VOT</a:t>
            </a:r>
            <a:r>
              <a:rPr lang="zh-CN" altLang="en-US" sz="2400" dirty="0">
                <a:latin typeface="微软雅黑" panose="020B0503020204020204" pitchFamily="34" charset="-122"/>
                <a:ea typeface="微软雅黑" panose="020B0503020204020204" pitchFamily="34" charset="-122"/>
              </a:rPr>
              <a:t>：</a:t>
            </a:r>
            <a:r>
              <a:rPr lang="en-US" altLang="zh-CN" sz="2400" dirty="0">
                <a:latin typeface="微软雅黑" panose="020B0503020204020204" pitchFamily="34" charset="-122"/>
                <a:ea typeface="微软雅黑" panose="020B0503020204020204" pitchFamily="34" charset="-122"/>
              </a:rPr>
              <a:t>-100</a:t>
            </a:r>
            <a:r>
              <a:rPr lang="zh-CN" altLang="en-US" sz="2400" dirty="0">
                <a:latin typeface="微软雅黑" panose="020B0503020204020204" pitchFamily="34" charset="-122"/>
                <a:ea typeface="微软雅黑" panose="020B0503020204020204" pitchFamily="34" charset="-122"/>
              </a:rPr>
              <a:t>， </a:t>
            </a:r>
            <a:r>
              <a:rPr lang="en-US" altLang="zh-CN" sz="2400" dirty="0">
                <a:latin typeface="微软雅黑" panose="020B0503020204020204" pitchFamily="34" charset="-122"/>
                <a:ea typeface="微软雅黑" panose="020B0503020204020204" pitchFamily="34" charset="-122"/>
              </a:rPr>
              <a:t>-60</a:t>
            </a:r>
            <a:r>
              <a:rPr lang="zh-CN" altLang="en-US" sz="2400" dirty="0">
                <a:latin typeface="微软雅黑" panose="020B0503020204020204" pitchFamily="34" charset="-122"/>
                <a:ea typeface="微软雅黑" panose="020B0503020204020204" pitchFamily="34" charset="-122"/>
              </a:rPr>
              <a:t>，</a:t>
            </a:r>
            <a:r>
              <a:rPr lang="en-US" altLang="zh-CN" sz="2400" dirty="0">
                <a:latin typeface="微软雅黑" panose="020B0503020204020204" pitchFamily="34" charset="-122"/>
                <a:ea typeface="微软雅黑" panose="020B0503020204020204" pitchFamily="34" charset="-122"/>
              </a:rPr>
              <a:t>-40</a:t>
            </a:r>
            <a:r>
              <a:rPr lang="zh-CN" altLang="en-US" sz="2400" dirty="0">
                <a:latin typeface="微软雅黑" panose="020B0503020204020204" pitchFamily="34" charset="-122"/>
                <a:ea typeface="微软雅黑" panose="020B0503020204020204" pitchFamily="34" charset="-122"/>
              </a:rPr>
              <a:t>， </a:t>
            </a:r>
            <a:r>
              <a:rPr lang="en-US" altLang="zh-CN" sz="2400" dirty="0">
                <a:latin typeface="微软雅黑" panose="020B0503020204020204" pitchFamily="34" charset="-122"/>
                <a:ea typeface="微软雅黑" panose="020B0503020204020204" pitchFamily="34" charset="-122"/>
              </a:rPr>
              <a:t>0ms</a:t>
            </a:r>
            <a:endParaRPr lang="en-US" altLang="zh-CN" sz="2400" dirty="0">
              <a:latin typeface="微软雅黑" panose="020B0503020204020204" pitchFamily="34" charset="-122"/>
              <a:ea typeface="微软雅黑" panose="020B0503020204020204" pitchFamily="34" charset="-122"/>
            </a:endParaRPr>
          </a:p>
          <a:p>
            <a:pPr marL="0" indent="0">
              <a:buNone/>
            </a:pPr>
            <a:r>
              <a:rPr lang="en-US" altLang="zh-CN" sz="2400" dirty="0">
                <a:latin typeface="微软雅黑" panose="020B0503020204020204" pitchFamily="34" charset="-122"/>
                <a:ea typeface="微软雅黑" panose="020B0503020204020204" pitchFamily="34" charset="-122"/>
              </a:rPr>
              <a:t>2</a:t>
            </a:r>
            <a:r>
              <a:rPr lang="zh-CN" altLang="en-US" sz="2400" dirty="0">
                <a:latin typeface="微软雅黑" panose="020B0503020204020204" pitchFamily="34" charset="-122"/>
                <a:ea typeface="微软雅黑" panose="020B0503020204020204" pitchFamily="34" charset="-122"/>
              </a:rPr>
              <a:t>）</a:t>
            </a:r>
            <a:r>
              <a:rPr lang="en-US" altLang="zh-CN" sz="2400" dirty="0">
                <a:latin typeface="微软雅黑" panose="020B0503020204020204" pitchFamily="34" charset="-122"/>
                <a:ea typeface="微软雅黑" panose="020B0503020204020204" pitchFamily="34" charset="-122"/>
              </a:rPr>
              <a:t>2 levels of onset F0</a:t>
            </a:r>
            <a:r>
              <a:rPr lang="zh-CN" altLang="en-US" sz="2400" dirty="0">
                <a:latin typeface="微软雅黑" panose="020B0503020204020204" pitchFamily="34" charset="-122"/>
                <a:ea typeface="微软雅黑" panose="020B0503020204020204" pitchFamily="34" charset="-122"/>
              </a:rPr>
              <a:t>： </a:t>
            </a:r>
            <a:r>
              <a:rPr lang="en-US" altLang="zh-CN" sz="2400" dirty="0">
                <a:latin typeface="微软雅黑" panose="020B0503020204020204" pitchFamily="34" charset="-122"/>
                <a:ea typeface="微软雅黑" panose="020B0503020204020204" pitchFamily="34" charset="-122"/>
              </a:rPr>
              <a:t>90</a:t>
            </a:r>
            <a:r>
              <a:rPr lang="zh-CN" altLang="en-US" sz="2400" dirty="0">
                <a:latin typeface="微软雅黑" panose="020B0503020204020204" pitchFamily="34" charset="-122"/>
                <a:ea typeface="微软雅黑" panose="020B0503020204020204" pitchFamily="34" charset="-122"/>
              </a:rPr>
              <a:t>，</a:t>
            </a:r>
            <a:r>
              <a:rPr lang="en-US" altLang="zh-CN" sz="2400" dirty="0">
                <a:latin typeface="微软雅黑" panose="020B0503020204020204" pitchFamily="34" charset="-122"/>
                <a:ea typeface="微软雅黑" panose="020B0503020204020204" pitchFamily="34" charset="-122"/>
              </a:rPr>
              <a:t>130Hz</a:t>
            </a:r>
            <a:endParaRPr lang="en-US" altLang="zh-CN" sz="2400" dirty="0">
              <a:latin typeface="微软雅黑" panose="020B0503020204020204" pitchFamily="34" charset="-122"/>
              <a:ea typeface="微软雅黑" panose="020B0503020204020204" pitchFamily="34" charset="-122"/>
            </a:endParaRPr>
          </a:p>
          <a:p>
            <a:pPr marL="0" indent="0">
              <a:buNone/>
            </a:pPr>
            <a:r>
              <a:rPr lang="en-US" altLang="zh-CN" sz="2400" dirty="0">
                <a:latin typeface="微软雅黑" panose="020B0503020204020204" pitchFamily="34" charset="-122"/>
                <a:ea typeface="微软雅黑" panose="020B0503020204020204" pitchFamily="34" charset="-122"/>
              </a:rPr>
              <a:t>Stimuli pairs were organized according to </a:t>
            </a:r>
            <a:r>
              <a:rPr lang="en-US" altLang="zh-CN" sz="2400" b="1" dirty="0">
                <a:latin typeface="微软雅黑" panose="020B0503020204020204" pitchFamily="34" charset="-122"/>
                <a:ea typeface="微软雅黑" panose="020B0503020204020204" pitchFamily="34" charset="-122"/>
              </a:rPr>
              <a:t>Condition </a:t>
            </a:r>
            <a:r>
              <a:rPr lang="en-US" altLang="zh-CN" sz="2400" dirty="0">
                <a:latin typeface="微软雅黑" panose="020B0503020204020204" pitchFamily="34" charset="-122"/>
                <a:ea typeface="微软雅黑" panose="020B0503020204020204" pitchFamily="34" charset="-122"/>
              </a:rPr>
              <a:t>&amp; </a:t>
            </a:r>
            <a:r>
              <a:rPr lang="en-US" altLang="zh-CN" sz="2400" b="1" dirty="0">
                <a:latin typeface="微软雅黑" panose="020B0503020204020204" pitchFamily="34" charset="-122"/>
                <a:ea typeface="微软雅黑" panose="020B0503020204020204" pitchFamily="34" charset="-122"/>
              </a:rPr>
              <a:t>Ambiguity</a:t>
            </a:r>
            <a:endParaRPr lang="en-US" altLang="zh-CN" sz="2400" b="1" dirty="0">
              <a:latin typeface="微软雅黑" panose="020B0503020204020204" pitchFamily="34" charset="-122"/>
              <a:ea typeface="微软雅黑" panose="020B0503020204020204" pitchFamily="34" charset="-122"/>
            </a:endParaRPr>
          </a:p>
          <a:p>
            <a:pPr marL="0" indent="0">
              <a:buNone/>
            </a:pPr>
            <a:endParaRPr lang="en-US" altLang="zh-CN" sz="2400" dirty="0">
              <a:latin typeface="微软雅黑" panose="020B0503020204020204" pitchFamily="34" charset="-122"/>
              <a:ea typeface="微软雅黑" panose="020B0503020204020204" pitchFamily="34" charset="-122"/>
            </a:endParaRPr>
          </a:p>
          <a:p>
            <a:pPr marL="0" indent="0" rtl="0">
              <a:buNone/>
            </a:pPr>
            <a:endParaRPr lang="en-US" sz="2400" dirty="0">
              <a:latin typeface="微软雅黑" panose="020B0503020204020204" pitchFamily="34" charset="-122"/>
              <a:ea typeface="微软雅黑" panose="020B0503020204020204" pitchFamily="34" charset="-122"/>
            </a:endParaRPr>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403392" y="0"/>
            <a:ext cx="10972800" cy="1143000"/>
          </a:xfrm>
        </p:spPr>
        <p:txBody>
          <a:bodyPr rtlCol="0"/>
          <a:lstStyle/>
          <a:p>
            <a:pPr rtl="0"/>
            <a:r>
              <a:rPr lang="en-US" altLang="zh-CN" dirty="0"/>
              <a:t>Study 2 – AX Discrimination</a:t>
            </a:r>
            <a:endParaRPr lang="en-US" dirty="0"/>
          </a:p>
        </p:txBody>
      </p:sp>
      <p:sp>
        <p:nvSpPr>
          <p:cNvPr id="2" name="内容占位符 1"/>
          <p:cNvSpPr>
            <a:spLocks noGrp="1"/>
          </p:cNvSpPr>
          <p:nvPr>
            <p:ph idx="1"/>
          </p:nvPr>
        </p:nvSpPr>
        <p:spPr>
          <a:xfrm>
            <a:off x="299853" y="1067768"/>
            <a:ext cx="9753601" cy="747411"/>
          </a:xfrm>
        </p:spPr>
        <p:txBody>
          <a:bodyPr rtlCol="0">
            <a:normAutofit/>
          </a:bodyPr>
          <a:lstStyle/>
          <a:p>
            <a:pPr rtl="0"/>
            <a:r>
              <a:rPr lang="en-US" altLang="zh-CN" sz="2400" b="1" dirty="0">
                <a:latin typeface="微软雅黑" panose="020B0503020204020204" pitchFamily="34" charset="-122"/>
                <a:ea typeface="微软雅黑" panose="020B0503020204020204" pitchFamily="34" charset="-122"/>
              </a:rPr>
              <a:t>Condition</a:t>
            </a:r>
            <a:endParaRPr lang="en-US" altLang="zh-CN" sz="2400" b="1" dirty="0">
              <a:latin typeface="微软雅黑" panose="020B0503020204020204" pitchFamily="34" charset="-122"/>
              <a:ea typeface="微软雅黑" panose="020B0503020204020204" pitchFamily="34" charset="-122"/>
            </a:endParaRPr>
          </a:p>
          <a:p>
            <a:pPr marL="0" indent="0">
              <a:buNone/>
            </a:pPr>
            <a:endParaRPr lang="en-US" altLang="zh-CN" sz="2400" dirty="0">
              <a:latin typeface="微软雅黑" panose="020B0503020204020204" pitchFamily="34" charset="-122"/>
              <a:ea typeface="微软雅黑" panose="020B0503020204020204" pitchFamily="34" charset="-122"/>
            </a:endParaRPr>
          </a:p>
          <a:p>
            <a:pPr marL="0" indent="0" rtl="0">
              <a:buNone/>
            </a:pPr>
            <a:endParaRPr lang="en-US" sz="2400" dirty="0">
              <a:latin typeface="微软雅黑" panose="020B0503020204020204" pitchFamily="34" charset="-122"/>
              <a:ea typeface="微软雅黑" panose="020B0503020204020204" pitchFamily="34" charset="-122"/>
            </a:endParaRPr>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graphicFrame>
        <p:nvGraphicFramePr>
          <p:cNvPr id="8" name="表格 7"/>
          <p:cNvGraphicFramePr>
            <a:graphicFrameLocks noGrp="1"/>
          </p:cNvGraphicFramePr>
          <p:nvPr/>
        </p:nvGraphicFramePr>
        <p:xfrm>
          <a:off x="197185" y="1459003"/>
          <a:ext cx="11385215" cy="5125720"/>
        </p:xfrm>
        <a:graphic>
          <a:graphicData uri="http://schemas.openxmlformats.org/drawingml/2006/table">
            <a:tbl>
              <a:tblPr firstRow="1" bandRow="1">
                <a:tableStyleId>{8799B23B-EC83-4686-B30A-512413B5E67A}</a:tableStyleId>
              </a:tblPr>
              <a:tblGrid>
                <a:gridCol w="2415160"/>
                <a:gridCol w="2415160"/>
                <a:gridCol w="2415160"/>
                <a:gridCol w="1393302"/>
                <a:gridCol w="2746433"/>
              </a:tblGrid>
              <a:tr h="370840">
                <a:tc>
                  <a:txBody>
                    <a:bodyPr/>
                    <a:lstStyle/>
                    <a:p>
                      <a:pPr algn="ctr"/>
                      <a:endParaRPr lang="zh-CN" altLang="en-US" dirty="0"/>
                    </a:p>
                  </a:txBody>
                  <a:tcPr/>
                </a:tc>
                <a:tc>
                  <a:txBody>
                    <a:bodyPr/>
                    <a:lstStyle/>
                    <a:p>
                      <a:pPr algn="ctr"/>
                      <a:r>
                        <a:rPr lang="en-US" altLang="zh-CN" dirty="0"/>
                        <a:t>Characteristics</a:t>
                      </a:r>
                      <a:endParaRPr lang="zh-CN" altLang="en-US" dirty="0"/>
                    </a:p>
                  </a:txBody>
                  <a:tcPr/>
                </a:tc>
                <a:tc>
                  <a:txBody>
                    <a:bodyPr/>
                    <a:lstStyle/>
                    <a:p>
                      <a:pPr algn="ctr"/>
                      <a:r>
                        <a:rPr lang="en-US" altLang="zh-CN" dirty="0"/>
                        <a:t>VOT</a:t>
                      </a:r>
                      <a:endParaRPr lang="zh-CN" altLang="en-US" dirty="0"/>
                    </a:p>
                  </a:txBody>
                  <a:tcPr/>
                </a:tc>
                <a:tc>
                  <a:txBody>
                    <a:bodyPr/>
                    <a:lstStyle/>
                    <a:p>
                      <a:pPr algn="ctr"/>
                      <a:r>
                        <a:rPr lang="en-US" altLang="zh-CN" dirty="0"/>
                        <a:t>Onset F0</a:t>
                      </a:r>
                      <a:endParaRPr lang="zh-CN" altLang="en-US" dirty="0"/>
                    </a:p>
                  </a:txBody>
                  <a:tcPr/>
                </a:tc>
                <a:tc>
                  <a:txBody>
                    <a:bodyPr/>
                    <a:lstStyle/>
                    <a:p>
                      <a:pPr algn="ctr"/>
                      <a:r>
                        <a:rPr lang="en-US" altLang="zh-CN" dirty="0"/>
                        <a:t>Example</a:t>
                      </a:r>
                      <a:endParaRPr lang="zh-CN" altLang="en-US" dirty="0"/>
                    </a:p>
                  </a:txBody>
                  <a:tcPr/>
                </a:tc>
              </a:tr>
              <a:tr h="370840">
                <a:tc>
                  <a:txBody>
                    <a:bodyPr/>
                    <a:lstStyle/>
                    <a:p>
                      <a:pPr algn="ctr"/>
                      <a:r>
                        <a:rPr lang="en-US" altLang="zh-CN" sz="1800" dirty="0">
                          <a:latin typeface="微软雅黑" panose="020B0503020204020204" pitchFamily="34" charset="-122"/>
                          <a:ea typeface="微软雅黑" panose="020B0503020204020204" pitchFamily="34" charset="-122"/>
                        </a:rPr>
                        <a:t>(A0) Control</a:t>
                      </a:r>
                      <a:endParaRPr lang="zh-CN" altLang="en-US" dirty="0"/>
                    </a:p>
                  </a:txBody>
                  <a:tcPr/>
                </a:tc>
                <a:tc>
                  <a:txBody>
                    <a:bodyPr/>
                    <a:lstStyle/>
                    <a:p>
                      <a:pPr algn="ctr"/>
                      <a:r>
                        <a:rPr lang="en-US" altLang="zh-CN" dirty="0"/>
                        <a:t>Sharing identical</a:t>
                      </a:r>
                      <a:endParaRPr lang="zh-CN" altLang="en-US" dirty="0"/>
                    </a:p>
                  </a:txBody>
                  <a:tcPr/>
                </a:tc>
                <a:tc>
                  <a:txBody>
                    <a:bodyPr/>
                    <a:lstStyle/>
                    <a:p>
                      <a:pPr algn="ctr"/>
                      <a:r>
                        <a:rPr lang="en-US" altLang="zh-CN" dirty="0"/>
                        <a:t>same</a:t>
                      </a:r>
                      <a:endParaRPr lang="zh-CN" altLang="en-US" dirty="0"/>
                    </a:p>
                  </a:txBody>
                  <a:tcPr/>
                </a:tc>
                <a:tc>
                  <a:txBody>
                    <a:bodyPr/>
                    <a:lstStyle/>
                    <a:p>
                      <a:pPr algn="ctr"/>
                      <a:r>
                        <a:rPr lang="en-US" altLang="zh-CN" dirty="0"/>
                        <a:t>same</a:t>
                      </a:r>
                      <a:endParaRPr lang="zh-CN" altLang="en-US" dirty="0"/>
                    </a:p>
                  </a:txBody>
                  <a:tcPr/>
                </a:tc>
                <a:tc>
                  <a:txBody>
                    <a:bodyPr/>
                    <a:lstStyle/>
                    <a:p>
                      <a:pPr algn="ctr"/>
                      <a:r>
                        <a:rPr lang="en-US" altLang="zh-CN" sz="1800" dirty="0">
                          <a:solidFill>
                            <a:srgbClr val="1A1A1A"/>
                          </a:solidFill>
                          <a:effectLst/>
                          <a:latin typeface="微软雅黑" panose="020B0503020204020204" pitchFamily="34" charset="-122"/>
                          <a:ea typeface="微软雅黑" panose="020B0503020204020204" pitchFamily="34" charset="-122"/>
                        </a:rPr>
                        <a:t>VOT (−100, −60, −40, or 0 </a:t>
                      </a:r>
                      <a:r>
                        <a:rPr lang="en-US" altLang="zh-CN" sz="1800" dirty="0" err="1">
                          <a:solidFill>
                            <a:srgbClr val="1A1A1A"/>
                          </a:solidFill>
                          <a:effectLst/>
                          <a:latin typeface="微软雅黑" panose="020B0503020204020204" pitchFamily="34" charset="-122"/>
                          <a:ea typeface="微软雅黑" panose="020B0503020204020204" pitchFamily="34" charset="-122"/>
                        </a:rPr>
                        <a:t>ms</a:t>
                      </a:r>
                      <a:r>
                        <a:rPr lang="en-US" altLang="zh-CN" sz="1800" dirty="0">
                          <a:solidFill>
                            <a:srgbClr val="1A1A1A"/>
                          </a:solidFill>
                          <a:effectLst/>
                          <a:latin typeface="微软雅黑" panose="020B0503020204020204" pitchFamily="34" charset="-122"/>
                          <a:ea typeface="微软雅黑" panose="020B0503020204020204" pitchFamily="34" charset="-122"/>
                        </a:rPr>
                        <a:t>) </a:t>
                      </a:r>
                      <a:endParaRPr lang="en-US" altLang="zh-CN" sz="1800" dirty="0">
                        <a:solidFill>
                          <a:srgbClr val="1A1A1A"/>
                        </a:solidFill>
                        <a:effectLst/>
                        <a:latin typeface="微软雅黑" panose="020B0503020204020204" pitchFamily="34" charset="-122"/>
                        <a:ea typeface="微软雅黑" panose="020B0503020204020204" pitchFamily="34" charset="-122"/>
                      </a:endParaRPr>
                    </a:p>
                    <a:p>
                      <a:pPr algn="ctr"/>
                      <a:r>
                        <a:rPr lang="en-US" altLang="zh-CN" sz="1800" dirty="0">
                          <a:solidFill>
                            <a:srgbClr val="1A1A1A"/>
                          </a:solidFill>
                          <a:effectLst/>
                          <a:latin typeface="微软雅黑" panose="020B0503020204020204" pitchFamily="34" charset="-122"/>
                          <a:ea typeface="微软雅黑" panose="020B0503020204020204" pitchFamily="34" charset="-122"/>
                        </a:rPr>
                        <a:t>onset F0 (90 or 130 Hz)</a:t>
                      </a:r>
                      <a:endParaRPr lang="zh-CN" altLang="en-US" dirty="0"/>
                    </a:p>
                  </a:txBody>
                  <a:tcPr/>
                </a:tc>
              </a:tr>
              <a:tr h="370840">
                <a:tc>
                  <a:txBody>
                    <a:bodyPr/>
                    <a:lstStyle/>
                    <a:p>
                      <a:pPr algn="ctr"/>
                      <a:r>
                        <a:rPr lang="en-US" altLang="zh-CN" sz="1800" dirty="0">
                          <a:latin typeface="微软雅黑" panose="020B0503020204020204" pitchFamily="34" charset="-122"/>
                          <a:ea typeface="微软雅黑" panose="020B0503020204020204" pitchFamily="34" charset="-122"/>
                        </a:rPr>
                        <a:t>(A1) VOT-only</a:t>
                      </a:r>
                      <a:endParaRPr lang="zh-CN" altLang="en-US" dirty="0"/>
                    </a:p>
                  </a:txBody>
                  <a:tcPr/>
                </a:tc>
                <a:tc>
                  <a:txBody>
                    <a:bodyPr/>
                    <a:lstStyle/>
                    <a:p>
                      <a:pPr algn="ctr"/>
                      <a:r>
                        <a:rPr lang="en-US" altLang="zh-CN" dirty="0"/>
                        <a:t>Differed only in VOT</a:t>
                      </a:r>
                      <a:endParaRPr lang="zh-CN" altLang="en-US" dirty="0"/>
                    </a:p>
                  </a:txBody>
                  <a:tcPr/>
                </a:tc>
                <a:tc>
                  <a:txBody>
                    <a:bodyPr/>
                    <a:lstStyle/>
                    <a:p>
                      <a:pPr algn="ctr"/>
                      <a:r>
                        <a:rPr lang="en-US" altLang="zh-CN" dirty="0"/>
                        <a:t>by 60 </a:t>
                      </a:r>
                      <a:r>
                        <a:rPr lang="en-US" altLang="zh-CN" dirty="0" err="1"/>
                        <a:t>ms</a:t>
                      </a:r>
                      <a:endParaRPr lang="zh-CN" altLang="en-US" dirty="0"/>
                    </a:p>
                  </a:txBody>
                  <a:tcPr/>
                </a:tc>
                <a:tc>
                  <a:txBody>
                    <a:bodyPr/>
                    <a:lstStyle/>
                    <a:p>
                      <a:pPr algn="ctr"/>
                      <a:r>
                        <a:rPr lang="en-US" altLang="zh-CN" dirty="0"/>
                        <a:t>same</a:t>
                      </a:r>
                      <a:endParaRPr lang="zh-CN" altLang="en-US" dirty="0"/>
                    </a:p>
                  </a:txBody>
                  <a:tcPr/>
                </a:tc>
                <a:tc>
                  <a:txBody>
                    <a:bodyPr/>
                    <a:lstStyle/>
                    <a:p>
                      <a:pPr algn="ctr"/>
                      <a:r>
                        <a:rPr lang="en-US" altLang="zh-CN" sz="1800" dirty="0">
                          <a:solidFill>
                            <a:srgbClr val="1A1A1A"/>
                          </a:solidFill>
                          <a:effectLst/>
                          <a:latin typeface="微软雅黑" panose="020B0503020204020204" pitchFamily="34" charset="-122"/>
                          <a:ea typeface="微软雅黑" panose="020B0503020204020204" pitchFamily="34" charset="-122"/>
                        </a:rPr>
                        <a:t>VOT (−100 vs. −40 </a:t>
                      </a:r>
                      <a:r>
                        <a:rPr lang="en-US" altLang="zh-CN" sz="1800" dirty="0" err="1">
                          <a:solidFill>
                            <a:srgbClr val="1A1A1A"/>
                          </a:solidFill>
                          <a:effectLst/>
                          <a:latin typeface="微软雅黑" panose="020B0503020204020204" pitchFamily="34" charset="-122"/>
                          <a:ea typeface="微软雅黑" panose="020B0503020204020204" pitchFamily="34" charset="-122"/>
                        </a:rPr>
                        <a:t>ms</a:t>
                      </a:r>
                      <a:r>
                        <a:rPr lang="en-US" altLang="zh-CN" sz="1800" dirty="0">
                          <a:solidFill>
                            <a:srgbClr val="1A1A1A"/>
                          </a:solidFill>
                          <a:effectLst/>
                          <a:latin typeface="微软雅黑" panose="020B0503020204020204" pitchFamily="34" charset="-122"/>
                          <a:ea typeface="微软雅黑" panose="020B0503020204020204" pitchFamily="34" charset="-122"/>
                        </a:rPr>
                        <a:t>, or −60 vs. 0 </a:t>
                      </a:r>
                      <a:r>
                        <a:rPr lang="en-US" altLang="zh-CN" sz="1800" dirty="0" err="1">
                          <a:solidFill>
                            <a:srgbClr val="1A1A1A"/>
                          </a:solidFill>
                          <a:effectLst/>
                          <a:latin typeface="微软雅黑" panose="020B0503020204020204" pitchFamily="34" charset="-122"/>
                          <a:ea typeface="微软雅黑" panose="020B0503020204020204" pitchFamily="34" charset="-122"/>
                        </a:rPr>
                        <a:t>ms</a:t>
                      </a:r>
                      <a:endParaRPr lang="en-US" altLang="zh-CN" sz="1800" dirty="0">
                        <a:solidFill>
                          <a:srgbClr val="1A1A1A"/>
                        </a:solidFill>
                        <a:effectLst/>
                        <a:latin typeface="微软雅黑" panose="020B0503020204020204" pitchFamily="34" charset="-122"/>
                        <a:ea typeface="微软雅黑" panose="020B0503020204020204" pitchFamily="34" charset="-122"/>
                      </a:endParaRPr>
                    </a:p>
                    <a:p>
                      <a:pPr algn="ctr"/>
                      <a:r>
                        <a:rPr lang="en-US" altLang="zh-CN" sz="1800" dirty="0">
                          <a:solidFill>
                            <a:srgbClr val="1A1A1A"/>
                          </a:solidFill>
                          <a:effectLst/>
                          <a:latin typeface="微软雅黑" panose="020B0503020204020204" pitchFamily="34" charset="-122"/>
                          <a:ea typeface="微软雅黑" panose="020B0503020204020204" pitchFamily="34" charset="-122"/>
                        </a:rPr>
                        <a:t>onset F0 (90 or 130 Hz).</a:t>
                      </a:r>
                      <a:endParaRPr lang="zh-CN" altLang="en-US" dirty="0"/>
                    </a:p>
                  </a:txBody>
                  <a:tcPr/>
                </a:tc>
              </a:tr>
              <a:tr h="370840">
                <a:tc>
                  <a:txBody>
                    <a:bodyPr/>
                    <a:lstStyle/>
                    <a:p>
                      <a:pPr algn="ctr"/>
                      <a:r>
                        <a:rPr lang="en-US" altLang="zh-CN" sz="1800" dirty="0">
                          <a:latin typeface="微软雅黑" panose="020B0503020204020204" pitchFamily="34" charset="-122"/>
                          <a:ea typeface="微软雅黑" panose="020B0503020204020204" pitchFamily="34" charset="-122"/>
                        </a:rPr>
                        <a:t>(A2) Additive</a:t>
                      </a:r>
                      <a:endParaRPr lang="zh-CN" altLang="en-US" dirty="0"/>
                    </a:p>
                  </a:txBody>
                  <a:tcPr/>
                </a:tc>
                <a:tc>
                  <a:txBody>
                    <a:bodyPr/>
                    <a:lstStyle/>
                    <a:p>
                      <a:pPr algn="ctr"/>
                      <a:r>
                        <a:rPr lang="en-US" altLang="zh-CN" dirty="0"/>
                        <a:t>The cues were expected to reinforce each other to increase the perceived difference</a:t>
                      </a:r>
                      <a:endParaRPr lang="zh-CN" altLang="en-US" dirty="0"/>
                    </a:p>
                  </a:txBody>
                  <a:tcPr/>
                </a:tc>
                <a:tc>
                  <a:txBody>
                    <a:bodyPr/>
                    <a:lstStyle/>
                    <a:p>
                      <a:pPr algn="ctr"/>
                      <a:r>
                        <a:rPr lang="en-US" altLang="zh-CN" dirty="0"/>
                        <a:t>Longer </a:t>
                      </a:r>
                      <a:r>
                        <a:rPr lang="en-US" altLang="zh-CN" dirty="0" err="1"/>
                        <a:t>prevoicing</a:t>
                      </a:r>
                      <a:endParaRPr lang="en-US" altLang="zh-CN" dirty="0" err="1"/>
                    </a:p>
                    <a:p>
                      <a:pPr algn="ctr"/>
                      <a:r>
                        <a:rPr lang="en-US" altLang="zh-CN" dirty="0" err="1"/>
                        <a:t>vs.</a:t>
                      </a:r>
                      <a:endParaRPr lang="en-US" altLang="zh-CN" dirty="0" err="1"/>
                    </a:p>
                    <a:p>
                      <a:pPr algn="ctr"/>
                      <a:r>
                        <a:rPr lang="en-US" altLang="zh-CN" dirty="0"/>
                        <a:t>Shorter or no </a:t>
                      </a:r>
                      <a:r>
                        <a:rPr lang="en-US" altLang="zh-CN" dirty="0" err="1"/>
                        <a:t>prevoicing</a:t>
                      </a:r>
                      <a:endParaRPr lang="en-US" altLang="zh-CN" dirty="0"/>
                    </a:p>
                  </a:txBody>
                  <a:tcPr/>
                </a:tc>
                <a:tc>
                  <a:txBody>
                    <a:bodyPr/>
                    <a:lstStyle/>
                    <a:p>
                      <a:pPr algn="ctr"/>
                      <a:r>
                        <a:rPr lang="en-US" altLang="zh-CN" dirty="0"/>
                        <a:t>Low </a:t>
                      </a:r>
                      <a:endParaRPr lang="en-US" altLang="zh-CN" dirty="0"/>
                    </a:p>
                    <a:p>
                      <a:pPr algn="ctr"/>
                      <a:r>
                        <a:rPr lang="en-US" altLang="zh-CN" dirty="0"/>
                        <a:t>vs.</a:t>
                      </a:r>
                      <a:endParaRPr lang="en-US" altLang="zh-CN" dirty="0"/>
                    </a:p>
                    <a:p>
                      <a:pPr algn="ctr"/>
                      <a:r>
                        <a:rPr lang="en-US" altLang="zh-CN" dirty="0"/>
                        <a:t>Flat</a:t>
                      </a:r>
                      <a:endParaRPr lang="zh-CN" altLang="en-US" dirty="0"/>
                    </a:p>
                  </a:txBody>
                  <a:tcPr/>
                </a:tc>
                <a:tc>
                  <a:txBody>
                    <a:bodyPr/>
                    <a:lstStyle/>
                    <a:p>
                      <a:pPr algn="ctr"/>
                      <a:r>
                        <a:rPr lang="en-US" altLang="zh-CN" sz="1800" dirty="0">
                          <a:solidFill>
                            <a:srgbClr val="1A1A1A"/>
                          </a:solidFill>
                          <a:effectLst/>
                          <a:latin typeface="微软雅黑" panose="020B0503020204020204" pitchFamily="34" charset="-122"/>
                          <a:ea typeface="微软雅黑" panose="020B0503020204020204" pitchFamily="34" charset="-122"/>
                        </a:rPr>
                        <a:t>−100 </a:t>
                      </a:r>
                      <a:r>
                        <a:rPr lang="en-US" altLang="zh-CN" sz="1800" dirty="0" err="1">
                          <a:solidFill>
                            <a:srgbClr val="1A1A1A"/>
                          </a:solidFill>
                          <a:effectLst/>
                          <a:latin typeface="微软雅黑" panose="020B0503020204020204" pitchFamily="34" charset="-122"/>
                          <a:ea typeface="微软雅黑" panose="020B0503020204020204" pitchFamily="34" charset="-122"/>
                        </a:rPr>
                        <a:t>ms</a:t>
                      </a:r>
                      <a:r>
                        <a:rPr lang="en-US" altLang="zh-CN" sz="1800" dirty="0">
                          <a:solidFill>
                            <a:srgbClr val="1A1A1A"/>
                          </a:solidFill>
                          <a:effectLst/>
                          <a:latin typeface="微软雅黑" panose="020B0503020204020204" pitchFamily="34" charset="-122"/>
                          <a:ea typeface="微软雅黑" panose="020B0503020204020204" pitchFamily="34" charset="-122"/>
                        </a:rPr>
                        <a:t> VOT with 90 Hz onset F0 </a:t>
                      </a:r>
                      <a:r>
                        <a:rPr lang="en-US" altLang="zh-CN" sz="1800" dirty="0">
                          <a:latin typeface="微软雅黑" panose="020B0503020204020204" pitchFamily="34" charset="-122"/>
                          <a:ea typeface="微软雅黑" panose="020B0503020204020204" pitchFamily="34" charset="-122"/>
                        </a:rPr>
                        <a:t> </a:t>
                      </a:r>
                      <a:endParaRPr lang="en-US" altLang="zh-CN" sz="1800" dirty="0">
                        <a:latin typeface="微软雅黑" panose="020B0503020204020204" pitchFamily="34" charset="-122"/>
                        <a:ea typeface="微软雅黑" panose="020B0503020204020204" pitchFamily="34" charset="-122"/>
                      </a:endParaRPr>
                    </a:p>
                    <a:p>
                      <a:pPr algn="ctr"/>
                      <a:r>
                        <a:rPr lang="en-US" altLang="zh-CN" sz="1800" dirty="0">
                          <a:solidFill>
                            <a:srgbClr val="1A1A1A"/>
                          </a:solidFill>
                          <a:effectLst/>
                          <a:latin typeface="微软雅黑" panose="020B0503020204020204" pitchFamily="34" charset="-122"/>
                          <a:ea typeface="微软雅黑" panose="020B0503020204020204" pitchFamily="34" charset="-122"/>
                        </a:rPr>
                        <a:t>vs. </a:t>
                      </a:r>
                      <a:endParaRPr lang="en-US" altLang="zh-CN" sz="1800" dirty="0">
                        <a:solidFill>
                          <a:srgbClr val="1A1A1A"/>
                        </a:solidFill>
                        <a:effectLst/>
                        <a:latin typeface="微软雅黑" panose="020B0503020204020204" pitchFamily="34" charset="-122"/>
                        <a:ea typeface="微软雅黑" panose="020B0503020204020204" pitchFamily="34" charset="-122"/>
                      </a:endParaRPr>
                    </a:p>
                    <a:p>
                      <a:pPr algn="ctr"/>
                      <a:r>
                        <a:rPr lang="en-US" altLang="zh-CN" sz="1800" dirty="0">
                          <a:solidFill>
                            <a:srgbClr val="1A1A1A"/>
                          </a:solidFill>
                          <a:effectLst/>
                          <a:latin typeface="微软雅黑" panose="020B0503020204020204" pitchFamily="34" charset="-122"/>
                          <a:ea typeface="微软雅黑" panose="020B0503020204020204" pitchFamily="34" charset="-122"/>
                        </a:rPr>
                        <a:t>−40 </a:t>
                      </a:r>
                      <a:r>
                        <a:rPr lang="en-US" altLang="zh-CN" sz="1800" dirty="0" err="1">
                          <a:solidFill>
                            <a:srgbClr val="1A1A1A"/>
                          </a:solidFill>
                          <a:effectLst/>
                          <a:latin typeface="微软雅黑" panose="020B0503020204020204" pitchFamily="34" charset="-122"/>
                          <a:ea typeface="微软雅黑" panose="020B0503020204020204" pitchFamily="34" charset="-122"/>
                        </a:rPr>
                        <a:t>ms</a:t>
                      </a:r>
                      <a:r>
                        <a:rPr lang="en-US" altLang="zh-CN" sz="1800" dirty="0">
                          <a:solidFill>
                            <a:srgbClr val="1A1A1A"/>
                          </a:solidFill>
                          <a:effectLst/>
                          <a:latin typeface="微软雅黑" panose="020B0503020204020204" pitchFamily="34" charset="-122"/>
                          <a:ea typeface="微软雅黑" panose="020B0503020204020204" pitchFamily="34" charset="-122"/>
                        </a:rPr>
                        <a:t> VOT with 130 Hz onset F0</a:t>
                      </a:r>
                      <a:endParaRPr lang="zh-CN" altLang="en-US" dirty="0"/>
                    </a:p>
                  </a:txBody>
                  <a:tcPr/>
                </a:tc>
              </a:tr>
              <a:tr h="370840">
                <a:tc>
                  <a:txBody>
                    <a:bodyPr/>
                    <a:lstStyle/>
                    <a:p>
                      <a:pPr algn="ctr"/>
                      <a:r>
                        <a:rPr lang="en-US" altLang="zh-CN" sz="1800" dirty="0">
                          <a:latin typeface="微软雅黑" panose="020B0503020204020204" pitchFamily="34" charset="-122"/>
                          <a:ea typeface="微软雅黑" panose="020B0503020204020204" pitchFamily="34" charset="-122"/>
                        </a:rPr>
                        <a:t>(A3) Canceling</a:t>
                      </a:r>
                      <a:endParaRPr lang="zh-CN" altLang="en-US" dirty="0"/>
                    </a:p>
                  </a:txBody>
                  <a:tcPr/>
                </a:tc>
                <a:tc>
                  <a:txBody>
                    <a:bodyPr/>
                    <a:lstStyle/>
                    <a:p>
                      <a:pPr algn="ctr"/>
                      <a:r>
                        <a:rPr lang="en-US" altLang="zh-CN" dirty="0"/>
                        <a:t>The cures were expected  to trade with each other, canceling out the perceived difference</a:t>
                      </a:r>
                      <a:endParaRPr lang="zh-CN" altLang="en-US" dirty="0"/>
                    </a:p>
                  </a:txBody>
                  <a:tcPr/>
                </a:tc>
                <a:tc>
                  <a:txBody>
                    <a:bodyPr/>
                    <a:lstStyle/>
                    <a:p>
                      <a:pPr algn="ctr"/>
                      <a:r>
                        <a:rPr lang="en-US" altLang="zh-CN" dirty="0"/>
                        <a:t>Longer </a:t>
                      </a:r>
                      <a:r>
                        <a:rPr lang="en-US" altLang="zh-CN" dirty="0" err="1"/>
                        <a:t>prevoicing</a:t>
                      </a:r>
                      <a:endParaRPr lang="en-US" altLang="zh-CN" dirty="0" err="1"/>
                    </a:p>
                    <a:p>
                      <a:pPr algn="ctr"/>
                      <a:r>
                        <a:rPr lang="en-US" altLang="zh-CN" dirty="0" err="1"/>
                        <a:t>vs.</a:t>
                      </a:r>
                      <a:endParaRPr lang="en-US" altLang="zh-CN" dirty="0"/>
                    </a:p>
                    <a:p>
                      <a:pPr algn="ctr"/>
                      <a:r>
                        <a:rPr lang="en-US" altLang="zh-CN" dirty="0"/>
                        <a:t>Shorter </a:t>
                      </a:r>
                      <a:r>
                        <a:rPr lang="en-US" altLang="zh-CN" dirty="0" err="1"/>
                        <a:t>prevoicing</a:t>
                      </a:r>
                      <a:endParaRPr lang="en-US" altLang="zh-CN" dirty="0"/>
                    </a:p>
                  </a:txBody>
                  <a:tcPr/>
                </a:tc>
                <a:tc>
                  <a:txBody>
                    <a:bodyPr/>
                    <a:lstStyle/>
                    <a:p>
                      <a:pPr algn="ctr"/>
                      <a:r>
                        <a:rPr lang="en-US" altLang="zh-CN" dirty="0"/>
                        <a:t>Flat</a:t>
                      </a:r>
                      <a:endParaRPr lang="en-US" altLang="zh-CN" dirty="0"/>
                    </a:p>
                    <a:p>
                      <a:pPr algn="ctr"/>
                      <a:r>
                        <a:rPr lang="en-US" altLang="zh-CN" dirty="0"/>
                        <a:t>vs.</a:t>
                      </a:r>
                      <a:endParaRPr lang="en-US" altLang="zh-CN" dirty="0"/>
                    </a:p>
                    <a:p>
                      <a:pPr algn="ctr"/>
                      <a:r>
                        <a:rPr lang="en-US" altLang="zh-CN" dirty="0"/>
                        <a:t>Low</a:t>
                      </a:r>
                      <a:endParaRPr lang="zh-CN" altLang="en-US" dirty="0"/>
                    </a:p>
                  </a:txBody>
                  <a:tcPr/>
                </a:tc>
                <a:tc>
                  <a:txBody>
                    <a:bodyPr/>
                    <a:lstStyle/>
                    <a:p>
                      <a:pPr algn="ctr"/>
                      <a:r>
                        <a:rPr lang="en-US" altLang="zh-CN" sz="1800" dirty="0">
                          <a:solidFill>
                            <a:srgbClr val="1A1A1A"/>
                          </a:solidFill>
                          <a:effectLst/>
                          <a:latin typeface="微软雅黑" panose="020B0503020204020204" pitchFamily="34" charset="-122"/>
                          <a:ea typeface="微软雅黑" panose="020B0503020204020204" pitchFamily="34" charset="-122"/>
                        </a:rPr>
                        <a:t>−100 </a:t>
                      </a:r>
                      <a:r>
                        <a:rPr lang="en-US" altLang="zh-CN" sz="1800" dirty="0" err="1">
                          <a:solidFill>
                            <a:srgbClr val="1A1A1A"/>
                          </a:solidFill>
                          <a:effectLst/>
                          <a:latin typeface="微软雅黑" panose="020B0503020204020204" pitchFamily="34" charset="-122"/>
                          <a:ea typeface="微软雅黑" panose="020B0503020204020204" pitchFamily="34" charset="-122"/>
                        </a:rPr>
                        <a:t>ms</a:t>
                      </a:r>
                      <a:r>
                        <a:rPr lang="en-US" altLang="zh-CN" sz="1800" dirty="0">
                          <a:solidFill>
                            <a:srgbClr val="1A1A1A"/>
                          </a:solidFill>
                          <a:effectLst/>
                          <a:latin typeface="微软雅黑" panose="020B0503020204020204" pitchFamily="34" charset="-122"/>
                          <a:ea typeface="微软雅黑" panose="020B0503020204020204" pitchFamily="34" charset="-122"/>
                        </a:rPr>
                        <a:t> VOT with 130 Hz onset F0 </a:t>
                      </a:r>
                      <a:r>
                        <a:rPr lang="en-US" altLang="zh-CN" sz="1800" dirty="0">
                          <a:latin typeface="微软雅黑" panose="020B0503020204020204" pitchFamily="34" charset="-122"/>
                          <a:ea typeface="微软雅黑" panose="020B0503020204020204" pitchFamily="34" charset="-122"/>
                        </a:rPr>
                        <a:t> </a:t>
                      </a:r>
                      <a:endParaRPr lang="en-US" altLang="zh-CN" sz="1800" dirty="0">
                        <a:latin typeface="微软雅黑" panose="020B0503020204020204" pitchFamily="34" charset="-122"/>
                        <a:ea typeface="微软雅黑" panose="020B0503020204020204" pitchFamily="34" charset="-122"/>
                      </a:endParaRPr>
                    </a:p>
                    <a:p>
                      <a:pPr algn="ctr"/>
                      <a:r>
                        <a:rPr lang="en-US" altLang="zh-CN" sz="1800" dirty="0">
                          <a:solidFill>
                            <a:srgbClr val="1A1A1A"/>
                          </a:solidFill>
                          <a:effectLst/>
                          <a:latin typeface="微软雅黑" panose="020B0503020204020204" pitchFamily="34" charset="-122"/>
                          <a:ea typeface="微软雅黑" panose="020B0503020204020204" pitchFamily="34" charset="-122"/>
                        </a:rPr>
                        <a:t>vs. </a:t>
                      </a:r>
                      <a:endParaRPr lang="en-US" altLang="zh-CN" sz="1800" dirty="0">
                        <a:solidFill>
                          <a:srgbClr val="1A1A1A"/>
                        </a:solidFill>
                        <a:effectLst/>
                        <a:latin typeface="微软雅黑" panose="020B0503020204020204" pitchFamily="34" charset="-122"/>
                        <a:ea typeface="微软雅黑" panose="020B0503020204020204" pitchFamily="34" charset="-122"/>
                      </a:endParaRPr>
                    </a:p>
                    <a:p>
                      <a:pPr algn="ctr"/>
                      <a:r>
                        <a:rPr lang="en-US" altLang="zh-CN" sz="1800" dirty="0">
                          <a:solidFill>
                            <a:srgbClr val="1A1A1A"/>
                          </a:solidFill>
                          <a:effectLst/>
                          <a:latin typeface="微软雅黑" panose="020B0503020204020204" pitchFamily="34" charset="-122"/>
                          <a:ea typeface="微软雅黑" panose="020B0503020204020204" pitchFamily="34" charset="-122"/>
                        </a:rPr>
                        <a:t>−40 </a:t>
                      </a:r>
                      <a:r>
                        <a:rPr lang="en-US" altLang="zh-CN" sz="1800" dirty="0" err="1">
                          <a:solidFill>
                            <a:srgbClr val="1A1A1A"/>
                          </a:solidFill>
                          <a:effectLst/>
                          <a:latin typeface="微软雅黑" panose="020B0503020204020204" pitchFamily="34" charset="-122"/>
                          <a:ea typeface="微软雅黑" panose="020B0503020204020204" pitchFamily="34" charset="-122"/>
                        </a:rPr>
                        <a:t>ms</a:t>
                      </a:r>
                      <a:r>
                        <a:rPr lang="en-US" altLang="zh-CN" sz="1800" dirty="0">
                          <a:solidFill>
                            <a:srgbClr val="1A1A1A"/>
                          </a:solidFill>
                          <a:effectLst/>
                          <a:latin typeface="微软雅黑" panose="020B0503020204020204" pitchFamily="34" charset="-122"/>
                          <a:ea typeface="微软雅黑" panose="020B0503020204020204" pitchFamily="34" charset="-122"/>
                        </a:rPr>
                        <a:t> VOT with 90 Hz onset F0</a:t>
                      </a:r>
                      <a:endParaRPr lang="zh-CN" altLang="en-US" dirty="0"/>
                    </a:p>
                  </a:txBody>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609600" y="400050"/>
            <a:ext cx="10972800" cy="1143000"/>
          </a:xfrm>
        </p:spPr>
        <p:txBody>
          <a:bodyPr rtlCol="0"/>
          <a:lstStyle/>
          <a:p>
            <a:pPr rtl="0"/>
            <a:r>
              <a:rPr lang="en-US" altLang="zh-CN" dirty="0"/>
              <a:t>Study 2 – AX Discrimination</a:t>
            </a:r>
            <a:endParaRPr lang="en-US" dirty="0"/>
          </a:p>
        </p:txBody>
      </p:sp>
      <p:sp>
        <p:nvSpPr>
          <p:cNvPr id="2" name="内容占位符 1"/>
          <p:cNvSpPr>
            <a:spLocks noGrp="1"/>
          </p:cNvSpPr>
          <p:nvPr>
            <p:ph idx="1"/>
          </p:nvPr>
        </p:nvSpPr>
        <p:spPr>
          <a:xfrm>
            <a:off x="542223" y="1862489"/>
            <a:ext cx="10972800" cy="4389120"/>
          </a:xfrm>
        </p:spPr>
        <p:txBody>
          <a:bodyPr rtlCol="0">
            <a:normAutofit/>
          </a:bodyPr>
          <a:lstStyle/>
          <a:p>
            <a:pPr rtl="0"/>
            <a:r>
              <a:rPr lang="en-US" altLang="zh-CN" sz="2400" b="1" dirty="0">
                <a:latin typeface="微软雅黑" panose="020B0503020204020204" pitchFamily="34" charset="-122"/>
                <a:ea typeface="微软雅黑" panose="020B0503020204020204" pitchFamily="34" charset="-122"/>
              </a:rPr>
              <a:t>Ambiguity of </a:t>
            </a:r>
            <a:r>
              <a:rPr lang="en-US" altLang="zh-CN" sz="2400" b="1" dirty="0" err="1">
                <a:latin typeface="微软雅黑" panose="020B0503020204020204" pitchFamily="34" charset="-122"/>
                <a:ea typeface="微软雅黑" panose="020B0503020204020204" pitchFamily="34" charset="-122"/>
              </a:rPr>
              <a:t>prevoicing</a:t>
            </a:r>
            <a:endParaRPr lang="en-US" sz="2400" b="1" dirty="0">
              <a:latin typeface="微软雅黑" panose="020B0503020204020204" pitchFamily="34" charset="-122"/>
              <a:ea typeface="微软雅黑" panose="020B0503020204020204" pitchFamily="34" charset="-122"/>
            </a:endParaRPr>
          </a:p>
          <a:p>
            <a:pPr marL="0" indent="0">
              <a:buNone/>
            </a:pPr>
            <a:r>
              <a:rPr lang="en-US" altLang="zh-CN" sz="2400" dirty="0">
                <a:solidFill>
                  <a:srgbClr val="1A1A1A"/>
                </a:solidFill>
                <a:latin typeface="微软雅黑" panose="020B0503020204020204" pitchFamily="34" charset="-122"/>
                <a:ea typeface="微软雅黑" panose="020B0503020204020204" pitchFamily="34" charset="-122"/>
              </a:rPr>
              <a:t>D</a:t>
            </a:r>
            <a:r>
              <a:rPr lang="en-US" altLang="zh-CN" sz="2400" dirty="0">
                <a:solidFill>
                  <a:srgbClr val="1A1A1A"/>
                </a:solidFill>
                <a:effectLst/>
                <a:latin typeface="微软雅黑" panose="020B0503020204020204" pitchFamily="34" charset="-122"/>
                <a:ea typeface="微软雅黑" panose="020B0503020204020204" pitchFamily="34" charset="-122"/>
              </a:rPr>
              <a:t>esign to examine whether the weight of the F0 cue differed depending on the ambiguity of the primary cue, VOT.</a:t>
            </a:r>
            <a:endParaRPr lang="en-US" altLang="zh-CN" sz="2400" dirty="0">
              <a:solidFill>
                <a:srgbClr val="1A1A1A"/>
              </a:solidFill>
              <a:effectLst/>
              <a:latin typeface="微软雅黑" panose="020B0503020204020204" pitchFamily="34" charset="-122"/>
              <a:ea typeface="微软雅黑" panose="020B0503020204020204" pitchFamily="34" charset="-122"/>
            </a:endParaRPr>
          </a:p>
          <a:p>
            <a:pPr marL="0" indent="0">
              <a:buNone/>
            </a:pPr>
            <a:endParaRPr lang="en-US" altLang="zh-CN" sz="2400" dirty="0">
              <a:latin typeface="微软雅黑" panose="020B0503020204020204" pitchFamily="34" charset="-122"/>
              <a:ea typeface="微软雅黑" panose="020B0503020204020204" pitchFamily="34" charset="-122"/>
            </a:endParaRPr>
          </a:p>
          <a:p>
            <a:pPr marL="0" indent="0">
              <a:buNone/>
            </a:pPr>
            <a:r>
              <a:rPr lang="en-US" altLang="zh-CN" sz="2400" dirty="0">
                <a:solidFill>
                  <a:srgbClr val="1A1A1A"/>
                </a:solidFill>
                <a:latin typeface="微软雅黑" panose="020B0503020204020204" pitchFamily="34" charset="-122"/>
                <a:ea typeface="微软雅黑" panose="020B0503020204020204" pitchFamily="34" charset="-122"/>
              </a:rPr>
              <a:t>I</a:t>
            </a:r>
            <a:r>
              <a:rPr lang="en-US" altLang="zh-CN" sz="2400" dirty="0">
                <a:solidFill>
                  <a:srgbClr val="1A1A1A"/>
                </a:solidFill>
                <a:effectLst/>
                <a:latin typeface="微软雅黑" panose="020B0503020204020204" pitchFamily="34" charset="-122"/>
                <a:ea typeface="微软雅黑" panose="020B0503020204020204" pitchFamily="34" charset="-122"/>
              </a:rPr>
              <a:t>n terms of VOT,  2/3 of the stimuli pairs were clearly within the voiced category (sharing a VOT of −100, −60, or −40 </a:t>
            </a:r>
            <a:r>
              <a:rPr lang="en-US" altLang="zh-CN" sz="2400" dirty="0" err="1">
                <a:solidFill>
                  <a:srgbClr val="1A1A1A"/>
                </a:solidFill>
                <a:effectLst/>
                <a:latin typeface="微软雅黑" panose="020B0503020204020204" pitchFamily="34" charset="-122"/>
                <a:ea typeface="微软雅黑" panose="020B0503020204020204" pitchFamily="34" charset="-122"/>
              </a:rPr>
              <a:t>ms</a:t>
            </a:r>
            <a:r>
              <a:rPr lang="en-US" altLang="zh-CN" sz="2400" dirty="0">
                <a:solidFill>
                  <a:srgbClr val="1A1A1A"/>
                </a:solidFill>
                <a:effectLst/>
                <a:latin typeface="微软雅黑" panose="020B0503020204020204" pitchFamily="34" charset="-122"/>
                <a:ea typeface="微软雅黑" panose="020B0503020204020204" pitchFamily="34" charset="-122"/>
              </a:rPr>
              <a:t>), while 1/3 were defined as ambiguous (sharing a VOT of 0 </a:t>
            </a:r>
            <a:r>
              <a:rPr lang="en-US" altLang="zh-CN" sz="2400" dirty="0" err="1">
                <a:solidFill>
                  <a:srgbClr val="1A1A1A"/>
                </a:solidFill>
                <a:effectLst/>
                <a:latin typeface="微软雅黑" panose="020B0503020204020204" pitchFamily="34" charset="-122"/>
                <a:ea typeface="微软雅黑" panose="020B0503020204020204" pitchFamily="34" charset="-122"/>
              </a:rPr>
              <a:t>ms</a:t>
            </a:r>
            <a:r>
              <a:rPr lang="en-US" altLang="zh-CN" sz="2400" dirty="0">
                <a:solidFill>
                  <a:srgbClr val="1A1A1A"/>
                </a:solidFill>
                <a:effectLst/>
                <a:latin typeface="微软雅黑" panose="020B0503020204020204" pitchFamily="34" charset="-122"/>
                <a:ea typeface="微软雅黑" panose="020B0503020204020204" pitchFamily="34" charset="-122"/>
              </a:rPr>
              <a:t>)</a:t>
            </a:r>
            <a:endParaRPr lang="en-US" altLang="zh-CN" sz="2400" dirty="0">
              <a:latin typeface="微软雅黑" panose="020B0503020204020204" pitchFamily="34" charset="-122"/>
              <a:ea typeface="微软雅黑" panose="020B0503020204020204" pitchFamily="34" charset="-122"/>
            </a:endParaRPr>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609600" y="400050"/>
            <a:ext cx="10972800" cy="1143000"/>
          </a:xfrm>
        </p:spPr>
        <p:txBody>
          <a:bodyPr rtlCol="0"/>
          <a:lstStyle/>
          <a:p>
            <a:pPr rtl="0"/>
            <a:r>
              <a:rPr lang="en-US" altLang="zh-CN" dirty="0"/>
              <a:t>Study 2 – AX Discrimination</a:t>
            </a:r>
            <a:endParaRPr lang="en-US" dirty="0"/>
          </a:p>
        </p:txBody>
      </p:sp>
      <p:sp>
        <p:nvSpPr>
          <p:cNvPr id="2" name="内容占位符 1"/>
          <p:cNvSpPr>
            <a:spLocks noGrp="1"/>
          </p:cNvSpPr>
          <p:nvPr>
            <p:ph idx="1"/>
          </p:nvPr>
        </p:nvSpPr>
        <p:spPr>
          <a:xfrm>
            <a:off x="609600" y="1543050"/>
            <a:ext cx="10972800" cy="4389120"/>
          </a:xfrm>
        </p:spPr>
        <p:txBody>
          <a:bodyPr rtlCol="0">
            <a:normAutofit/>
          </a:bodyPr>
          <a:lstStyle/>
          <a:p>
            <a:pPr rtl="0"/>
            <a:r>
              <a:rPr lang="en-US" altLang="zh-CN" sz="2400" b="1" dirty="0">
                <a:latin typeface="微软雅黑" panose="020B0503020204020204" pitchFamily="34" charset="-122"/>
                <a:ea typeface="微软雅黑" panose="020B0503020204020204" pitchFamily="34" charset="-122"/>
              </a:rPr>
              <a:t>Ambiguity of </a:t>
            </a:r>
            <a:r>
              <a:rPr lang="en-US" altLang="zh-CN" sz="2400" b="1" dirty="0" err="1">
                <a:latin typeface="微软雅黑" panose="020B0503020204020204" pitchFamily="34" charset="-122"/>
                <a:ea typeface="微软雅黑" panose="020B0503020204020204" pitchFamily="34" charset="-122"/>
              </a:rPr>
              <a:t>prevoicing</a:t>
            </a:r>
            <a:endParaRPr lang="en-US" sz="2400" b="1" dirty="0">
              <a:latin typeface="微软雅黑" panose="020B0503020204020204" pitchFamily="34" charset="-122"/>
              <a:ea typeface="微软雅黑" panose="020B0503020204020204" pitchFamily="34" charset="-122"/>
            </a:endParaRPr>
          </a:p>
          <a:p>
            <a:pPr marL="0" indent="0">
              <a:buNone/>
            </a:pPr>
            <a:endParaRPr lang="en-US" altLang="zh-CN" sz="2400" dirty="0">
              <a:latin typeface="微软雅黑" panose="020B0503020204020204" pitchFamily="34" charset="-122"/>
              <a:ea typeface="微软雅黑" panose="020B0503020204020204" pitchFamily="34" charset="-122"/>
            </a:endParaRPr>
          </a:p>
          <a:p>
            <a:pPr marL="0" indent="0" rtl="0">
              <a:buNone/>
            </a:pPr>
            <a:endParaRPr lang="en-US" sz="2400" dirty="0">
              <a:latin typeface="微软雅黑" panose="020B0503020204020204" pitchFamily="34" charset="-122"/>
              <a:ea typeface="微软雅黑" panose="020B0503020204020204" pitchFamily="34" charset="-122"/>
            </a:endParaRPr>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pic>
        <p:nvPicPr>
          <p:cNvPr id="15" name="图片 14"/>
          <p:cNvPicPr>
            <a:picLocks noChangeAspect="1"/>
          </p:cNvPicPr>
          <p:nvPr/>
        </p:nvPicPr>
        <p:blipFill>
          <a:blip r:embed="rId1"/>
          <a:stretch>
            <a:fillRect/>
          </a:stretch>
        </p:blipFill>
        <p:spPr>
          <a:xfrm>
            <a:off x="5857875" y="1983556"/>
            <a:ext cx="6334125" cy="4181475"/>
          </a:xfrm>
          <a:prstGeom prst="rect">
            <a:avLst/>
          </a:prstGeom>
        </p:spPr>
      </p:pic>
      <p:pic>
        <p:nvPicPr>
          <p:cNvPr id="13" name="图片 12"/>
          <p:cNvPicPr>
            <a:picLocks noChangeAspect="1"/>
          </p:cNvPicPr>
          <p:nvPr/>
        </p:nvPicPr>
        <p:blipFill>
          <a:blip r:embed="rId2"/>
          <a:stretch>
            <a:fillRect/>
          </a:stretch>
        </p:blipFill>
        <p:spPr>
          <a:xfrm>
            <a:off x="57888" y="1990072"/>
            <a:ext cx="6201741" cy="4075430"/>
          </a:xfrm>
          <a:prstGeom prst="rect">
            <a:avLst/>
          </a:prstGeom>
        </p:spPr>
      </p:pic>
      <p:sp>
        <p:nvSpPr>
          <p:cNvPr id="16" name="文本框 15"/>
          <p:cNvSpPr txBox="1"/>
          <p:nvPr/>
        </p:nvSpPr>
        <p:spPr>
          <a:xfrm>
            <a:off x="584484" y="6072018"/>
            <a:ext cx="5072514" cy="646331"/>
          </a:xfrm>
          <a:prstGeom prst="rect">
            <a:avLst/>
          </a:prstGeom>
          <a:noFill/>
          <a:ln>
            <a:solidFill>
              <a:schemeClr val="bg2"/>
            </a:solidFill>
          </a:ln>
        </p:spPr>
        <p:txBody>
          <a:bodyPr wrap="square" rtlCol="0">
            <a:spAutoFit/>
          </a:bodyPr>
          <a:lstStyle/>
          <a:p>
            <a:r>
              <a:rPr lang="en-US" altLang="zh-CN" sz="1200" dirty="0">
                <a:latin typeface="微软雅黑" panose="020B0503020204020204" pitchFamily="34" charset="-122"/>
                <a:ea typeface="微软雅黑" panose="020B0503020204020204" pitchFamily="34" charset="-122"/>
              </a:rPr>
              <a:t>Figure 3. Illustrations of the 3 conditions for stimuli pairs where both are unambiguously /b/ in terms of VOT (Gao &amp; Kirby, 2024)</a:t>
            </a:r>
            <a:endParaRPr lang="zh-CN" altLang="en-US" sz="1200" dirty="0">
              <a:latin typeface="微软雅黑" panose="020B0503020204020204" pitchFamily="34" charset="-122"/>
              <a:ea typeface="微软雅黑" panose="020B0503020204020204" pitchFamily="34" charset="-122"/>
            </a:endParaRPr>
          </a:p>
          <a:p>
            <a:endParaRPr lang="zh-CN" altLang="en-US" sz="1200" dirty="0" err="1"/>
          </a:p>
        </p:txBody>
      </p:sp>
      <p:sp>
        <p:nvSpPr>
          <p:cNvPr id="17" name="文本框 16"/>
          <p:cNvSpPr txBox="1"/>
          <p:nvPr/>
        </p:nvSpPr>
        <p:spPr>
          <a:xfrm>
            <a:off x="6259629" y="6072017"/>
            <a:ext cx="5815200" cy="646331"/>
          </a:xfrm>
          <a:prstGeom prst="rect">
            <a:avLst/>
          </a:prstGeom>
          <a:noFill/>
          <a:ln>
            <a:solidFill>
              <a:schemeClr val="bg2"/>
            </a:solidFill>
          </a:ln>
        </p:spPr>
        <p:txBody>
          <a:bodyPr wrap="square" rtlCol="0">
            <a:spAutoFit/>
          </a:bodyPr>
          <a:lstStyle/>
          <a:p>
            <a:r>
              <a:rPr lang="en-US" altLang="zh-CN" sz="1200" dirty="0">
                <a:latin typeface="微软雅黑" panose="020B0503020204020204" pitchFamily="34" charset="-122"/>
                <a:ea typeface="微软雅黑" panose="020B0503020204020204" pitchFamily="34" charset="-122"/>
              </a:rPr>
              <a:t>Figure 4. Illustrations of the 3 conditions for stimuli pairs where one stimulus is ambiguous between /p/ and /b/ in terms of VOT (Gao &amp; Kirby, 2024)</a:t>
            </a:r>
            <a:endParaRPr lang="zh-CN" altLang="en-US" sz="1200" dirty="0">
              <a:latin typeface="微软雅黑" panose="020B0503020204020204" pitchFamily="34" charset="-122"/>
              <a:ea typeface="微软雅黑" panose="020B0503020204020204" pitchFamily="34" charset="-122"/>
            </a:endParaRPr>
          </a:p>
          <a:p>
            <a:endParaRPr lang="zh-CN" altLang="en-US" sz="1200" dirty="0" err="1"/>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609600" y="532638"/>
            <a:ext cx="10972800" cy="1143000"/>
          </a:xfrm>
        </p:spPr>
        <p:txBody>
          <a:bodyPr rtlCol="0"/>
          <a:lstStyle/>
          <a:p>
            <a:pPr rtl="0"/>
            <a:r>
              <a:rPr lang="en-US" altLang="zh-CN" dirty="0"/>
              <a:t>Study 2 – AX Discrimination</a:t>
            </a:r>
            <a:endParaRPr lang="en-US" dirty="0"/>
          </a:p>
        </p:txBody>
      </p:sp>
      <p:sp>
        <p:nvSpPr>
          <p:cNvPr id="2" name="内容占位符 1"/>
          <p:cNvSpPr>
            <a:spLocks noGrp="1"/>
          </p:cNvSpPr>
          <p:nvPr>
            <p:ph idx="1"/>
          </p:nvPr>
        </p:nvSpPr>
        <p:spPr>
          <a:xfrm>
            <a:off x="609600" y="2068830"/>
            <a:ext cx="10972800" cy="4389120"/>
          </a:xfrm>
        </p:spPr>
        <p:txBody>
          <a:bodyPr rtlCol="0">
            <a:normAutofit lnSpcReduction="10000"/>
          </a:bodyPr>
          <a:lstStyle/>
          <a:p>
            <a:pPr rtl="0"/>
            <a:r>
              <a:rPr lang="en-US" altLang="zh-CN" sz="2400" b="1" dirty="0">
                <a:latin typeface="微软雅黑" panose="020B0503020204020204" pitchFamily="34" charset="-122"/>
                <a:ea typeface="微软雅黑" panose="020B0503020204020204" pitchFamily="34" charset="-122"/>
              </a:rPr>
              <a:t>Prediction</a:t>
            </a:r>
            <a:endParaRPr lang="en-US" altLang="zh-CN" sz="2400" b="1" dirty="0">
              <a:latin typeface="微软雅黑" panose="020B0503020204020204" pitchFamily="34" charset="-122"/>
              <a:ea typeface="微软雅黑" panose="020B0503020204020204" pitchFamily="34" charset="-122"/>
            </a:endParaRPr>
          </a:p>
          <a:p>
            <a:pPr marL="0" indent="0">
              <a:buNone/>
            </a:pPr>
            <a:r>
              <a:rPr lang="en-US" altLang="zh-CN" sz="2400" dirty="0">
                <a:solidFill>
                  <a:srgbClr val="1A1A1A"/>
                </a:solidFill>
                <a:latin typeface="微软雅黑" panose="020B0503020204020204" pitchFamily="34" charset="-122"/>
                <a:ea typeface="微软雅黑" panose="020B0503020204020204" pitchFamily="34" charset="-122"/>
              </a:rPr>
              <a:t>If </a:t>
            </a:r>
            <a:r>
              <a:rPr lang="en-US" altLang="zh-CN" sz="2400" dirty="0" err="1">
                <a:solidFill>
                  <a:srgbClr val="1A1A1A"/>
                </a:solidFill>
                <a:latin typeface="微软雅黑" panose="020B0503020204020204" pitchFamily="34" charset="-122"/>
                <a:ea typeface="微软雅黑" panose="020B0503020204020204" pitchFamily="34" charset="-122"/>
              </a:rPr>
              <a:t>prevoicing</a:t>
            </a:r>
            <a:r>
              <a:rPr lang="en-US" altLang="zh-CN" sz="2400" dirty="0">
                <a:solidFill>
                  <a:srgbClr val="1A1A1A"/>
                </a:solidFill>
                <a:latin typeface="微软雅黑" panose="020B0503020204020204" pitchFamily="34" charset="-122"/>
                <a:ea typeface="微软雅黑" panose="020B0503020204020204" pitchFamily="34" charset="-122"/>
              </a:rPr>
              <a:t> and low onset F0 are perceived as equivalent across the stimulus space,</a:t>
            </a:r>
            <a:endParaRPr lang="en-US" altLang="zh-CN" sz="2400" dirty="0">
              <a:solidFill>
                <a:srgbClr val="1A1A1A"/>
              </a:solidFill>
              <a:latin typeface="微软雅黑" panose="020B0503020204020204" pitchFamily="34" charset="-122"/>
              <a:ea typeface="微软雅黑" panose="020B0503020204020204" pitchFamily="34" charset="-122"/>
            </a:endParaRPr>
          </a:p>
          <a:p>
            <a:pPr marL="0" indent="0" algn="just">
              <a:buNone/>
            </a:pPr>
            <a:r>
              <a:rPr lang="en-US" altLang="zh-CN" sz="2400" dirty="0" err="1">
                <a:solidFill>
                  <a:srgbClr val="1A1A1A"/>
                </a:solidFill>
                <a:latin typeface="微软雅黑" panose="020B0503020204020204" pitchFamily="34" charset="-122"/>
                <a:ea typeface="微软雅黑" panose="020B0503020204020204" pitchFamily="34" charset="-122"/>
              </a:rPr>
              <a:t>i</a:t>
            </a:r>
            <a:r>
              <a:rPr lang="zh-CN" altLang="en-US" sz="2400" dirty="0">
                <a:solidFill>
                  <a:srgbClr val="1A1A1A"/>
                </a:solidFill>
                <a:latin typeface="微软雅黑" panose="020B0503020204020204" pitchFamily="34" charset="-122"/>
                <a:ea typeface="微软雅黑" panose="020B0503020204020204" pitchFamily="34" charset="-122"/>
              </a:rPr>
              <a:t>）</a:t>
            </a:r>
            <a:r>
              <a:rPr lang="en-US" altLang="zh-CN" sz="2400" dirty="0">
                <a:solidFill>
                  <a:srgbClr val="1A1A1A"/>
                </a:solidFill>
                <a:latin typeface="微软雅黑" panose="020B0503020204020204" pitchFamily="34" charset="-122"/>
                <a:ea typeface="微软雅黑" panose="020B0503020204020204" pitchFamily="34" charset="-122"/>
              </a:rPr>
              <a:t>D</a:t>
            </a:r>
            <a:r>
              <a:rPr lang="en-US" altLang="zh-CN" sz="2400" dirty="0">
                <a:solidFill>
                  <a:srgbClr val="1A1A1A"/>
                </a:solidFill>
                <a:effectLst/>
                <a:latin typeface="微软雅黑" panose="020B0503020204020204" pitchFamily="34" charset="-122"/>
                <a:ea typeface="微软雅黑" panose="020B0503020204020204" pitchFamily="34" charset="-122"/>
              </a:rPr>
              <a:t>iscrimination accuracy in the additive condition should be greater than in the VOT-only condition, which should in turn be higher than in the canceling condition:</a:t>
            </a:r>
            <a:r>
              <a:rPr lang="en-US" altLang="zh-CN" sz="2400" b="1" dirty="0">
                <a:solidFill>
                  <a:srgbClr val="1A1A1A"/>
                </a:solidFill>
                <a:latin typeface="微软雅黑" panose="020B0503020204020204" pitchFamily="34" charset="-122"/>
                <a:ea typeface="微软雅黑" panose="020B0503020204020204" pitchFamily="34" charset="-122"/>
              </a:rPr>
              <a:t>  additive &gt; VOT-only &gt; canceling</a:t>
            </a:r>
            <a:endParaRPr lang="en-US" altLang="zh-CN" sz="2400" b="1" dirty="0">
              <a:solidFill>
                <a:srgbClr val="1A1A1A"/>
              </a:solidFill>
              <a:latin typeface="微软雅黑" panose="020B0503020204020204" pitchFamily="34" charset="-122"/>
              <a:ea typeface="微软雅黑" panose="020B0503020204020204" pitchFamily="34" charset="-122"/>
            </a:endParaRPr>
          </a:p>
          <a:p>
            <a:pPr marL="0" indent="0" algn="just">
              <a:buNone/>
            </a:pPr>
            <a:r>
              <a:rPr lang="en-US" altLang="zh-CN" sz="2400" dirty="0">
                <a:solidFill>
                  <a:srgbClr val="1A1A1A"/>
                </a:solidFill>
                <a:latin typeface="微软雅黑" panose="020B0503020204020204" pitchFamily="34" charset="-122"/>
                <a:ea typeface="微软雅黑" panose="020B0503020204020204" pitchFamily="34" charset="-122"/>
              </a:rPr>
              <a:t>ii) This pattern should hold regardless of the ambiguity of </a:t>
            </a:r>
            <a:r>
              <a:rPr lang="en-US" altLang="zh-CN" sz="2400" dirty="0" err="1">
                <a:solidFill>
                  <a:srgbClr val="1A1A1A"/>
                </a:solidFill>
                <a:latin typeface="微软雅黑" panose="020B0503020204020204" pitchFamily="34" charset="-122"/>
                <a:ea typeface="微软雅黑" panose="020B0503020204020204" pitchFamily="34" charset="-122"/>
              </a:rPr>
              <a:t>prevoicing</a:t>
            </a:r>
            <a:r>
              <a:rPr lang="en-US" altLang="zh-CN" sz="2400" dirty="0">
                <a:solidFill>
                  <a:srgbClr val="1A1A1A"/>
                </a:solidFill>
                <a:latin typeface="微软雅黑" panose="020B0503020204020204" pitchFamily="34" charset="-122"/>
                <a:ea typeface="微软雅黑" panose="020B0503020204020204" pitchFamily="34" charset="-122"/>
              </a:rPr>
              <a:t>.</a:t>
            </a:r>
            <a:endParaRPr lang="en-US" altLang="zh-CN" sz="2400" dirty="0">
              <a:solidFill>
                <a:srgbClr val="1A1A1A"/>
              </a:solidFill>
              <a:latin typeface="微软雅黑" panose="020B0503020204020204" pitchFamily="34" charset="-122"/>
              <a:ea typeface="微软雅黑" panose="020B0503020204020204" pitchFamily="34" charset="-122"/>
            </a:endParaRPr>
          </a:p>
          <a:p>
            <a:pPr algn="just"/>
            <a:endParaRPr lang="en-US" altLang="zh-CN" sz="2400" dirty="0">
              <a:solidFill>
                <a:srgbClr val="1A1A1A"/>
              </a:solidFill>
              <a:effectLst/>
              <a:latin typeface="微软雅黑" panose="020B0503020204020204" pitchFamily="34" charset="-122"/>
              <a:ea typeface="微软雅黑" panose="020B0503020204020204" pitchFamily="34" charset="-122"/>
            </a:endParaRPr>
          </a:p>
          <a:p>
            <a:pPr marL="0" indent="0" algn="just">
              <a:buNone/>
            </a:pPr>
            <a:r>
              <a:rPr lang="en-US" altLang="zh-CN" sz="2400" dirty="0">
                <a:solidFill>
                  <a:srgbClr val="1A1A1A"/>
                </a:solidFill>
                <a:effectLst/>
                <a:latin typeface="微软雅黑" panose="020B0503020204020204" pitchFamily="34" charset="-122"/>
                <a:ea typeface="微软雅黑" panose="020B0503020204020204" pitchFamily="34" charset="-122"/>
              </a:rPr>
              <a:t>In contrast, if listeners discriminate the stimuli pair based on their acoustic (dis)similarity, we expect the discrimination accuracy to follow the order: </a:t>
            </a:r>
            <a:r>
              <a:rPr lang="en-US" altLang="zh-CN" sz="2400" b="1" dirty="0">
                <a:solidFill>
                  <a:srgbClr val="1A1A1A"/>
                </a:solidFill>
                <a:effectLst/>
                <a:latin typeface="微软雅黑" panose="020B0503020204020204" pitchFamily="34" charset="-122"/>
                <a:ea typeface="微软雅黑" panose="020B0503020204020204" pitchFamily="34" charset="-122"/>
              </a:rPr>
              <a:t>additive = canceling &gt; VOT-only</a:t>
            </a:r>
            <a:endParaRPr lang="en-US" altLang="zh-CN" sz="2400" b="1" dirty="0">
              <a:latin typeface="微软雅黑" panose="020B0503020204020204" pitchFamily="34" charset="-122"/>
              <a:ea typeface="微软雅黑" panose="020B0503020204020204" pitchFamily="34" charset="-122"/>
            </a:endParaRPr>
          </a:p>
          <a:p>
            <a:pPr marL="0" indent="0" rtl="0">
              <a:buNone/>
            </a:pPr>
            <a:endParaRPr lang="en-US" sz="2400" dirty="0">
              <a:latin typeface="微软雅黑" panose="020B0503020204020204" pitchFamily="34" charset="-122"/>
              <a:ea typeface="微软雅黑" panose="020B0503020204020204" pitchFamily="34" charset="-122"/>
            </a:endParaRPr>
          </a:p>
          <a:p>
            <a:pPr marL="0" indent="0">
              <a:buNone/>
            </a:pPr>
            <a:endParaRPr lang="en-US" altLang="zh-CN" sz="2400" dirty="0">
              <a:latin typeface="微软雅黑" panose="020B0503020204020204" pitchFamily="34" charset="-122"/>
              <a:ea typeface="微软雅黑" panose="020B0503020204020204" pitchFamily="34" charset="-122"/>
            </a:endParaRPr>
          </a:p>
          <a:p>
            <a:pPr marL="0" indent="0" rtl="0">
              <a:buNone/>
            </a:pPr>
            <a:endParaRPr lang="en-US" sz="2400" dirty="0">
              <a:latin typeface="微软雅黑" panose="020B0503020204020204" pitchFamily="34" charset="-122"/>
              <a:ea typeface="微软雅黑" panose="020B0503020204020204" pitchFamily="34" charset="-122"/>
            </a:endParaRPr>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609600" y="532638"/>
            <a:ext cx="10972800" cy="1143000"/>
          </a:xfrm>
        </p:spPr>
        <p:txBody>
          <a:bodyPr rtlCol="0"/>
          <a:lstStyle/>
          <a:p>
            <a:pPr rtl="0"/>
            <a:r>
              <a:rPr lang="en-US" altLang="zh-CN" dirty="0"/>
              <a:t>Study 2 – AX Discrimination</a:t>
            </a:r>
            <a:endParaRPr lang="en-US" dirty="0"/>
          </a:p>
        </p:txBody>
      </p:sp>
      <p:sp>
        <p:nvSpPr>
          <p:cNvPr id="2" name="内容占位符 1"/>
          <p:cNvSpPr>
            <a:spLocks noGrp="1"/>
          </p:cNvSpPr>
          <p:nvPr>
            <p:ph idx="1"/>
          </p:nvPr>
        </p:nvSpPr>
        <p:spPr>
          <a:xfrm>
            <a:off x="609600" y="1866900"/>
            <a:ext cx="10972800" cy="4591050"/>
          </a:xfrm>
        </p:spPr>
        <p:txBody>
          <a:bodyPr rtlCol="0">
            <a:normAutofit lnSpcReduction="10000"/>
          </a:bodyPr>
          <a:lstStyle/>
          <a:p>
            <a:pPr rtl="0"/>
            <a:r>
              <a:rPr lang="en-US" altLang="zh-CN" sz="2400" b="1" dirty="0">
                <a:latin typeface="微软雅黑" panose="020B0503020204020204" pitchFamily="34" charset="-122"/>
                <a:ea typeface="微软雅黑" panose="020B0503020204020204" pitchFamily="34" charset="-122"/>
              </a:rPr>
              <a:t>Procedure</a:t>
            </a:r>
            <a:endParaRPr lang="en-US" altLang="zh-CN" sz="2400" b="1" dirty="0">
              <a:latin typeface="微软雅黑" panose="020B0503020204020204" pitchFamily="34" charset="-122"/>
              <a:ea typeface="微软雅黑" panose="020B0503020204020204" pitchFamily="34" charset="-122"/>
            </a:endParaRPr>
          </a:p>
          <a:p>
            <a:pPr marL="0" indent="0">
              <a:buNone/>
            </a:pPr>
            <a:r>
              <a:rPr lang="en-US" sz="2400" dirty="0">
                <a:latin typeface="微软雅黑" panose="020B0503020204020204" pitchFamily="34" charset="-122"/>
                <a:ea typeface="微软雅黑" panose="020B0503020204020204" pitchFamily="34" charset="-122"/>
              </a:rPr>
              <a:t>Presented with 2 stimuli on each trial to identify whether sounded identical or different</a:t>
            </a:r>
            <a:endParaRPr lang="en-US" sz="2400" dirty="0">
              <a:latin typeface="微软雅黑" panose="020B0503020204020204" pitchFamily="34" charset="-122"/>
              <a:ea typeface="微软雅黑" panose="020B0503020204020204" pitchFamily="34" charset="-122"/>
            </a:endParaRPr>
          </a:p>
          <a:p>
            <a:pPr marL="0" indent="0">
              <a:buNone/>
            </a:pPr>
            <a:endParaRPr lang="en-US" sz="2400" dirty="0">
              <a:latin typeface="微软雅黑" panose="020B0503020204020204" pitchFamily="34" charset="-122"/>
              <a:ea typeface="微软雅黑" panose="020B0503020204020204" pitchFamily="34" charset="-122"/>
            </a:endParaRPr>
          </a:p>
          <a:p>
            <a:r>
              <a:rPr lang="en-US" sz="2000" dirty="0">
                <a:latin typeface="微软雅黑" panose="020B0503020204020204" pitchFamily="34" charset="-122"/>
                <a:ea typeface="微软雅黑" panose="020B0503020204020204" pitchFamily="34" charset="-122"/>
              </a:rPr>
              <a:t>Interstimulus interval (ISI) -330ms</a:t>
            </a:r>
            <a:endParaRPr lang="en-US" sz="2000" dirty="0">
              <a:latin typeface="微软雅黑" panose="020B0503020204020204" pitchFamily="34" charset="-122"/>
              <a:ea typeface="微软雅黑" panose="020B0503020204020204" pitchFamily="34" charset="-122"/>
            </a:endParaRPr>
          </a:p>
          <a:p>
            <a:r>
              <a:rPr lang="en-US" sz="2000" dirty="0">
                <a:latin typeface="微软雅黑" panose="020B0503020204020204" pitchFamily="34" charset="-122"/>
                <a:ea typeface="微软雅黑" panose="020B0503020204020204" pitchFamily="34" charset="-122"/>
              </a:rPr>
              <a:t>Intertrial interval -700ms</a:t>
            </a:r>
            <a:endParaRPr lang="en-US" sz="2000" dirty="0">
              <a:latin typeface="微软雅黑" panose="020B0503020204020204" pitchFamily="34" charset="-122"/>
              <a:ea typeface="微软雅黑" panose="020B0503020204020204" pitchFamily="34" charset="-122"/>
            </a:endParaRPr>
          </a:p>
          <a:p>
            <a:r>
              <a:rPr lang="en-US" sz="2000" dirty="0">
                <a:latin typeface="微软雅黑" panose="020B0503020204020204" pitchFamily="34" charset="-122"/>
                <a:ea typeface="微软雅黑" panose="020B0503020204020204" pitchFamily="34" charset="-122"/>
              </a:rPr>
              <a:t>Time-out - 2.5s</a:t>
            </a:r>
            <a:endParaRPr lang="en-US" sz="2000" dirty="0">
              <a:latin typeface="微软雅黑" panose="020B0503020204020204" pitchFamily="34" charset="-122"/>
              <a:ea typeface="微软雅黑" panose="020B0503020204020204" pitchFamily="34" charset="-122"/>
            </a:endParaRPr>
          </a:p>
          <a:p>
            <a:r>
              <a:rPr lang="en-US" sz="2000" dirty="0">
                <a:latin typeface="微软雅黑" panose="020B0503020204020204" pitchFamily="34" charset="-122"/>
                <a:ea typeface="微软雅黑" panose="020B0503020204020204" pitchFamily="34" charset="-122"/>
              </a:rPr>
              <a:t>Training phase –twice</a:t>
            </a:r>
            <a:endParaRPr lang="en-US" sz="2000" dirty="0">
              <a:latin typeface="微软雅黑" panose="020B0503020204020204" pitchFamily="34" charset="-122"/>
              <a:ea typeface="微软雅黑" panose="020B0503020204020204" pitchFamily="34" charset="-122"/>
            </a:endParaRPr>
          </a:p>
          <a:p>
            <a:r>
              <a:rPr lang="en-US" sz="2000" dirty="0">
                <a:latin typeface="微软雅黑" panose="020B0503020204020204" pitchFamily="34" charset="-122"/>
                <a:ea typeface="微软雅黑" panose="020B0503020204020204" pitchFamily="34" charset="-122"/>
              </a:rPr>
              <a:t>Entire session- 20~30min</a:t>
            </a:r>
            <a:endParaRPr lang="en-US" sz="2000" dirty="0">
              <a:latin typeface="微软雅黑" panose="020B0503020204020204" pitchFamily="34" charset="-122"/>
              <a:ea typeface="微软雅黑" panose="020B0503020204020204" pitchFamily="34" charset="-122"/>
            </a:endParaRPr>
          </a:p>
          <a:p>
            <a:pPr marL="0" indent="0">
              <a:buNone/>
            </a:pPr>
            <a:endParaRPr lang="en-US" sz="2000" dirty="0">
              <a:latin typeface="微软雅黑" panose="020B0503020204020204" pitchFamily="34" charset="-122"/>
              <a:ea typeface="微软雅黑" panose="020B0503020204020204" pitchFamily="34" charset="-122"/>
            </a:endParaRPr>
          </a:p>
          <a:p>
            <a:pPr marL="0" indent="0">
              <a:buNone/>
            </a:pPr>
            <a:r>
              <a:rPr lang="en-US" sz="2400" dirty="0">
                <a:latin typeface="微软雅黑" panose="020B0503020204020204" pitchFamily="34" charset="-122"/>
                <a:ea typeface="微软雅黑" panose="020B0503020204020204" pitchFamily="34" charset="-122"/>
              </a:rPr>
              <a:t>After experiment – an exit survey about (i.e. language, education, music-related) background</a:t>
            </a:r>
            <a:endParaRPr lang="en-US" altLang="zh-CN" sz="2400" dirty="0">
              <a:latin typeface="微软雅黑" panose="020B0503020204020204" pitchFamily="34" charset="-122"/>
              <a:ea typeface="微软雅黑" panose="020B0503020204020204" pitchFamily="34" charset="-122"/>
            </a:endParaRPr>
          </a:p>
          <a:p>
            <a:pPr marL="0" indent="0" rtl="0">
              <a:buNone/>
            </a:pPr>
            <a:endParaRPr lang="en-US" sz="2400" dirty="0">
              <a:latin typeface="微软雅黑" panose="020B0503020204020204" pitchFamily="34" charset="-122"/>
              <a:ea typeface="微软雅黑" panose="020B0503020204020204" pitchFamily="34" charset="-122"/>
            </a:endParaRPr>
          </a:p>
          <a:p>
            <a:pPr marL="0" indent="0">
              <a:buNone/>
            </a:pPr>
            <a:endParaRPr lang="en-US" altLang="zh-CN" sz="2400" dirty="0">
              <a:latin typeface="微软雅黑" panose="020B0503020204020204" pitchFamily="34" charset="-122"/>
              <a:ea typeface="微软雅黑" panose="020B0503020204020204" pitchFamily="34" charset="-122"/>
            </a:endParaRPr>
          </a:p>
          <a:p>
            <a:pPr marL="0" indent="0" rtl="0">
              <a:buNone/>
            </a:pPr>
            <a:endParaRPr lang="en-US" sz="2400" dirty="0">
              <a:latin typeface="微软雅黑" panose="020B0503020204020204" pitchFamily="34" charset="-122"/>
              <a:ea typeface="微软雅黑" panose="020B0503020204020204" pitchFamily="34" charset="-122"/>
            </a:endParaRPr>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609599" y="532638"/>
            <a:ext cx="11668125" cy="1143000"/>
          </a:xfrm>
        </p:spPr>
        <p:txBody>
          <a:bodyPr rtlCol="0"/>
          <a:lstStyle/>
          <a:p>
            <a:pPr rtl="0"/>
            <a:r>
              <a:rPr lang="en-US" altLang="zh-CN" dirty="0"/>
              <a:t>Study 2 – Analysis</a:t>
            </a:r>
            <a:endParaRPr lang="en-US" dirty="0"/>
          </a:p>
        </p:txBody>
      </p:sp>
      <p:sp>
        <p:nvSpPr>
          <p:cNvPr id="2" name="内容占位符 1"/>
          <p:cNvSpPr>
            <a:spLocks noGrp="1"/>
          </p:cNvSpPr>
          <p:nvPr>
            <p:ph idx="1"/>
          </p:nvPr>
        </p:nvSpPr>
        <p:spPr>
          <a:xfrm>
            <a:off x="609600" y="2068830"/>
            <a:ext cx="10972800" cy="4389120"/>
          </a:xfrm>
        </p:spPr>
        <p:txBody>
          <a:bodyPr rtlCol="0">
            <a:normAutofit/>
          </a:bodyPr>
          <a:lstStyle/>
          <a:p>
            <a:pPr rtl="0"/>
            <a:r>
              <a:rPr lang="en-US" altLang="zh-CN" sz="2400" b="1" dirty="0">
                <a:latin typeface="微软雅黑" panose="020B0503020204020204" pitchFamily="34" charset="-122"/>
                <a:ea typeface="微软雅黑" panose="020B0503020204020204" pitchFamily="34" charset="-122"/>
              </a:rPr>
              <a:t>Data</a:t>
            </a:r>
            <a:endParaRPr lang="en-US" altLang="zh-CN" sz="2400" b="1" dirty="0">
              <a:latin typeface="微软雅黑" panose="020B0503020204020204" pitchFamily="34" charset="-122"/>
              <a:ea typeface="微软雅黑" panose="020B0503020204020204" pitchFamily="34" charset="-122"/>
            </a:endParaRPr>
          </a:p>
          <a:p>
            <a:pPr marL="0" indent="0" rtl="0">
              <a:buNone/>
            </a:pPr>
            <a:r>
              <a:rPr lang="en-US" altLang="zh-CN" sz="2400" dirty="0">
                <a:latin typeface="微软雅黑" panose="020B0503020204020204" pitchFamily="34" charset="-122"/>
                <a:ea typeface="微软雅黑" panose="020B0503020204020204" pitchFamily="34" charset="-122"/>
              </a:rPr>
              <a:t>114 Listeners (83 women &amp; 31 men)</a:t>
            </a:r>
            <a:endParaRPr lang="en-US" altLang="zh-CN" sz="2400" dirty="0">
              <a:latin typeface="微软雅黑" panose="020B0503020204020204" pitchFamily="34" charset="-122"/>
              <a:ea typeface="微软雅黑" panose="020B0503020204020204" pitchFamily="34" charset="-122"/>
            </a:endParaRPr>
          </a:p>
          <a:p>
            <a:pPr marL="0" indent="0" rtl="0">
              <a:buNone/>
            </a:pPr>
            <a:r>
              <a:rPr lang="en-US" altLang="zh-CN" sz="2400" dirty="0">
                <a:latin typeface="微软雅黑" panose="020B0503020204020204" pitchFamily="34" charset="-122"/>
                <a:ea typeface="微软雅黑" panose="020B0503020204020204" pitchFamily="34" charset="-122"/>
              </a:rPr>
              <a:t>Age: 18-61 (median=28, mean=32, SD=12)</a:t>
            </a:r>
            <a:endParaRPr lang="en-US" altLang="zh-CN" sz="2400" dirty="0">
              <a:latin typeface="微软雅黑" panose="020B0503020204020204" pitchFamily="34" charset="-122"/>
              <a:ea typeface="微软雅黑" panose="020B0503020204020204" pitchFamily="34" charset="-122"/>
            </a:endParaRPr>
          </a:p>
          <a:p>
            <a:pPr marL="0" indent="0" rtl="0">
              <a:buNone/>
            </a:pPr>
            <a:endParaRPr lang="en-US" altLang="zh-CN" sz="2400" dirty="0">
              <a:latin typeface="微软雅黑" panose="020B0503020204020204" pitchFamily="34" charset="-122"/>
              <a:ea typeface="微软雅黑" panose="020B0503020204020204" pitchFamily="34" charset="-122"/>
            </a:endParaRPr>
          </a:p>
          <a:p>
            <a:pPr rtl="0"/>
            <a:r>
              <a:rPr lang="en-US" altLang="zh-CN" sz="2400" b="1" dirty="0">
                <a:latin typeface="微软雅黑" panose="020B0503020204020204" pitchFamily="34" charset="-122"/>
                <a:ea typeface="微软雅黑" panose="020B0503020204020204" pitchFamily="34" charset="-122"/>
              </a:rPr>
              <a:t>Discrimination accuracy (</a:t>
            </a:r>
            <a:r>
              <a:rPr lang="en-US" altLang="zh-CN" sz="2400" b="1" dirty="0" err="1">
                <a:latin typeface="微软雅黑" panose="020B0503020204020204" pitchFamily="34" charset="-122"/>
                <a:ea typeface="微软雅黑" panose="020B0503020204020204" pitchFamily="34" charset="-122"/>
              </a:rPr>
              <a:t>d’scores</a:t>
            </a:r>
            <a:r>
              <a:rPr lang="en-US" altLang="zh-CN" sz="2400" b="1" dirty="0">
                <a:latin typeface="微软雅黑" panose="020B0503020204020204" pitchFamily="34" charset="-122"/>
                <a:ea typeface="微软雅黑" panose="020B0503020204020204" pitchFamily="34" charset="-122"/>
              </a:rPr>
              <a:t>)</a:t>
            </a:r>
            <a:endParaRPr lang="en-US" altLang="zh-CN" sz="2400" b="1" dirty="0">
              <a:latin typeface="微软雅黑" panose="020B0503020204020204" pitchFamily="34" charset="-122"/>
              <a:ea typeface="微软雅黑" panose="020B0503020204020204" pitchFamily="34" charset="-122"/>
            </a:endParaRPr>
          </a:p>
          <a:p>
            <a:pPr marL="0" indent="0">
              <a:buNone/>
            </a:pPr>
            <a:r>
              <a:rPr lang="en-US" altLang="zh-CN" sz="2400" dirty="0">
                <a:latin typeface="微软雅黑" panose="020B0503020204020204" pitchFamily="34" charset="-122"/>
                <a:ea typeface="微软雅黑" panose="020B0503020204020204" pitchFamily="34" charset="-122"/>
              </a:rPr>
              <a:t>d′ was calculated for each participant, based on hit vs. miss responses to different stimuli pairs, and false alarm vs. correct rejection responses to identical stimuli pairs. </a:t>
            </a:r>
            <a:endParaRPr lang="en-US" altLang="zh-CN" sz="2400" dirty="0">
              <a:latin typeface="微软雅黑" panose="020B0503020204020204" pitchFamily="34" charset="-122"/>
              <a:ea typeface="微软雅黑" panose="020B0503020204020204" pitchFamily="34" charset="-122"/>
            </a:endParaRPr>
          </a:p>
          <a:p>
            <a:pPr rtl="0"/>
            <a:endParaRPr lang="en-US" sz="2400" dirty="0">
              <a:latin typeface="微软雅黑" panose="020B0503020204020204" pitchFamily="34" charset="-122"/>
              <a:ea typeface="微软雅黑" panose="020B0503020204020204" pitchFamily="34" charset="-122"/>
            </a:endParaRPr>
          </a:p>
          <a:p>
            <a:pPr marL="0" indent="0">
              <a:buNone/>
            </a:pPr>
            <a:endParaRPr lang="en-US" altLang="zh-CN" sz="2400" dirty="0">
              <a:latin typeface="微软雅黑" panose="020B0503020204020204" pitchFamily="34" charset="-122"/>
              <a:ea typeface="微软雅黑" panose="020B0503020204020204" pitchFamily="34" charset="-122"/>
            </a:endParaRPr>
          </a:p>
          <a:p>
            <a:pPr marL="0" indent="0" rtl="0">
              <a:buNone/>
            </a:pPr>
            <a:endParaRPr lang="en-US" sz="2400" dirty="0">
              <a:latin typeface="微软雅黑" panose="020B0503020204020204" pitchFamily="34" charset="-122"/>
              <a:ea typeface="微软雅黑" panose="020B0503020204020204" pitchFamily="34" charset="-122"/>
            </a:endParaRPr>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609599" y="532638"/>
            <a:ext cx="11668125" cy="1143000"/>
          </a:xfrm>
        </p:spPr>
        <p:txBody>
          <a:bodyPr rtlCol="0"/>
          <a:lstStyle/>
          <a:p>
            <a:pPr rtl="0"/>
            <a:r>
              <a:rPr lang="en-US" altLang="zh-CN" dirty="0"/>
              <a:t>Study 2 – Analysis</a:t>
            </a:r>
            <a:endParaRPr lang="en-US" dirty="0"/>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pic>
        <p:nvPicPr>
          <p:cNvPr id="8" name="图片 7"/>
          <p:cNvPicPr>
            <a:picLocks noChangeAspect="1"/>
          </p:cNvPicPr>
          <p:nvPr/>
        </p:nvPicPr>
        <p:blipFill>
          <a:blip r:embed="rId1"/>
          <a:stretch>
            <a:fillRect/>
          </a:stretch>
        </p:blipFill>
        <p:spPr>
          <a:xfrm>
            <a:off x="1390950" y="2057400"/>
            <a:ext cx="8972550" cy="4800600"/>
          </a:xfrm>
          <a:prstGeom prst="rect">
            <a:avLst/>
          </a:prstGeom>
        </p:spPr>
      </p:pic>
      <p:sp>
        <p:nvSpPr>
          <p:cNvPr id="11" name="文本框 10"/>
          <p:cNvSpPr txBox="1"/>
          <p:nvPr/>
        </p:nvSpPr>
        <p:spPr>
          <a:xfrm>
            <a:off x="6443661" y="6356351"/>
            <a:ext cx="1710088" cy="276999"/>
          </a:xfrm>
          <a:prstGeom prst="rect">
            <a:avLst/>
          </a:prstGeom>
          <a:noFill/>
          <a:ln>
            <a:solidFill>
              <a:schemeClr val="bg1"/>
            </a:solidFill>
          </a:ln>
        </p:spPr>
        <p:txBody>
          <a:bodyPr wrap="square" rtlCol="0">
            <a:spAutoFit/>
          </a:bodyPr>
          <a:lstStyle/>
          <a:p>
            <a:r>
              <a:rPr lang="en-US" altLang="zh-CN" sz="1200" dirty="0">
                <a:latin typeface="微软雅黑" panose="020B0503020204020204" pitchFamily="34" charset="-122"/>
                <a:ea typeface="微软雅黑" panose="020B0503020204020204" pitchFamily="34" charset="-122"/>
              </a:rPr>
              <a:t>(Gao &amp; Kirby, 2024)</a:t>
            </a:r>
            <a:endParaRPr lang="zh-CN" altLang="en-US" sz="1200" dirty="0" err="1"/>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rtlCol="0"/>
          <a:lstStyle/>
          <a:p>
            <a:pPr rtl="0"/>
            <a:r>
              <a:rPr lang="en-US" altLang="zh-CN" dirty="0"/>
              <a:t>Question for Discussion</a:t>
            </a:r>
            <a:endParaRPr lang="zh-CN" altLang="en-US" dirty="0"/>
          </a:p>
        </p:txBody>
      </p:sp>
      <p:sp>
        <p:nvSpPr>
          <p:cNvPr id="2" name="内容占位符 1"/>
          <p:cNvSpPr>
            <a:spLocks noGrp="1"/>
          </p:cNvSpPr>
          <p:nvPr>
            <p:ph idx="1"/>
          </p:nvPr>
        </p:nvSpPr>
        <p:spPr>
          <a:xfrm>
            <a:off x="609600" y="2959228"/>
            <a:ext cx="10620376" cy="4389120"/>
          </a:xfrm>
        </p:spPr>
        <p:txBody>
          <a:bodyPr rtlCol="0">
            <a:normAutofit/>
          </a:bodyPr>
          <a:lstStyle/>
          <a:p>
            <a:pPr marL="0" indent="0">
              <a:lnSpc>
                <a:spcPct val="150000"/>
              </a:lnSpc>
              <a:buNone/>
            </a:pPr>
            <a:r>
              <a:rPr lang="en-US" altLang="zh-CN" sz="3200" dirty="0">
                <a:solidFill>
                  <a:schemeClr val="tx2"/>
                </a:solidFill>
                <a:latin typeface="微软雅黑" panose="020B0503020204020204" pitchFamily="34" charset="-122"/>
                <a:ea typeface="微软雅黑" panose="020B0503020204020204" pitchFamily="34" charset="-122"/>
                <a:cs typeface="+mj-cs"/>
              </a:rPr>
              <a:t>Can </a:t>
            </a:r>
            <a:r>
              <a:rPr lang="en-US" altLang="zh-CN" sz="3200" dirty="0" err="1">
                <a:solidFill>
                  <a:schemeClr val="tx2"/>
                </a:solidFill>
                <a:latin typeface="微软雅黑" panose="020B0503020204020204" pitchFamily="34" charset="-122"/>
                <a:ea typeface="微软雅黑" panose="020B0503020204020204" pitchFamily="34" charset="-122"/>
                <a:cs typeface="+mj-cs"/>
              </a:rPr>
              <a:t>Beddor</a:t>
            </a:r>
            <a:r>
              <a:rPr lang="zh-CN" altLang="en-US" sz="3200" dirty="0">
                <a:solidFill>
                  <a:schemeClr val="tx2"/>
                </a:solidFill>
                <a:latin typeface="微软雅黑" panose="020B0503020204020204" pitchFamily="34" charset="-122"/>
                <a:ea typeface="微软雅黑" panose="020B0503020204020204" pitchFamily="34" charset="-122"/>
                <a:cs typeface="+mj-cs"/>
              </a:rPr>
              <a:t>‘</a:t>
            </a:r>
            <a:r>
              <a:rPr lang="en-US" altLang="zh-CN" sz="3200" dirty="0">
                <a:solidFill>
                  <a:schemeClr val="tx2"/>
                </a:solidFill>
                <a:latin typeface="微软雅黑" panose="020B0503020204020204" pitchFamily="34" charset="-122"/>
                <a:ea typeface="微软雅黑" panose="020B0503020204020204" pitchFamily="34" charset="-122"/>
                <a:cs typeface="+mj-cs"/>
              </a:rPr>
              <a:t>s cue trading model for nasalization be applied to explaining </a:t>
            </a:r>
            <a:r>
              <a:rPr lang="en-US" altLang="zh-CN" sz="3200" dirty="0" err="1">
                <a:solidFill>
                  <a:schemeClr val="tx2"/>
                </a:solidFill>
                <a:latin typeface="微软雅黑" panose="020B0503020204020204" pitchFamily="34" charset="-122"/>
                <a:ea typeface="微软雅黑" panose="020B0503020204020204" pitchFamily="34" charset="-122"/>
                <a:cs typeface="+mj-cs"/>
              </a:rPr>
              <a:t>tonogenesis</a:t>
            </a:r>
            <a:r>
              <a:rPr lang="en-US" altLang="zh-CN" sz="3200" dirty="0">
                <a:solidFill>
                  <a:schemeClr val="tx2"/>
                </a:solidFill>
                <a:latin typeface="微软雅黑" panose="020B0503020204020204" pitchFamily="34" charset="-122"/>
                <a:ea typeface="微软雅黑" panose="020B0503020204020204" pitchFamily="34" charset="-122"/>
                <a:cs typeface="+mj-cs"/>
              </a:rPr>
              <a:t>?</a:t>
            </a:r>
            <a:endParaRPr lang="zh-CN" altLang="en-US" sz="3200" dirty="0"/>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609599" y="532638"/>
            <a:ext cx="11668125" cy="1143000"/>
          </a:xfrm>
        </p:spPr>
        <p:txBody>
          <a:bodyPr rtlCol="0"/>
          <a:lstStyle/>
          <a:p>
            <a:pPr rtl="0"/>
            <a:r>
              <a:rPr lang="en-US" altLang="zh-CN" dirty="0"/>
              <a:t>Study 2 – Analysis</a:t>
            </a:r>
            <a:endParaRPr lang="en-US" dirty="0"/>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pic>
        <p:nvPicPr>
          <p:cNvPr id="5" name="图片 4"/>
          <p:cNvPicPr>
            <a:picLocks noChangeAspect="1"/>
          </p:cNvPicPr>
          <p:nvPr/>
        </p:nvPicPr>
        <p:blipFill>
          <a:blip r:embed="rId1"/>
          <a:stretch>
            <a:fillRect/>
          </a:stretch>
        </p:blipFill>
        <p:spPr>
          <a:xfrm>
            <a:off x="1412875" y="2143125"/>
            <a:ext cx="9153525" cy="3962400"/>
          </a:xfrm>
          <a:prstGeom prst="rect">
            <a:avLst/>
          </a:prstGeom>
        </p:spPr>
      </p:pic>
      <p:sp>
        <p:nvSpPr>
          <p:cNvPr id="6" name="文本框 5"/>
          <p:cNvSpPr txBox="1"/>
          <p:nvPr/>
        </p:nvSpPr>
        <p:spPr>
          <a:xfrm>
            <a:off x="8856312" y="5967025"/>
            <a:ext cx="1710088" cy="276999"/>
          </a:xfrm>
          <a:prstGeom prst="rect">
            <a:avLst/>
          </a:prstGeom>
          <a:noFill/>
          <a:ln>
            <a:solidFill>
              <a:schemeClr val="bg1"/>
            </a:solidFill>
          </a:ln>
        </p:spPr>
        <p:txBody>
          <a:bodyPr wrap="square" rtlCol="0">
            <a:spAutoFit/>
          </a:bodyPr>
          <a:lstStyle/>
          <a:p>
            <a:r>
              <a:rPr lang="en-US" altLang="zh-CN" sz="1200" dirty="0">
                <a:latin typeface="微软雅黑" panose="020B0503020204020204" pitchFamily="34" charset="-122"/>
                <a:ea typeface="微软雅黑" panose="020B0503020204020204" pitchFamily="34" charset="-122"/>
              </a:rPr>
              <a:t>(Gao &amp; Kirby, 2024)</a:t>
            </a:r>
            <a:endParaRPr lang="zh-CN" altLang="en-US" sz="1200" dirty="0" err="1"/>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609600" y="426045"/>
            <a:ext cx="10972800" cy="1143000"/>
          </a:xfrm>
        </p:spPr>
        <p:txBody>
          <a:bodyPr rtlCol="0">
            <a:normAutofit/>
          </a:bodyPr>
          <a:lstStyle/>
          <a:p>
            <a:pPr rtl="0"/>
            <a:r>
              <a:rPr lang="en-US" altLang="zh-CN" dirty="0"/>
              <a:t>Study 2-</a:t>
            </a:r>
            <a:r>
              <a:rPr lang="en-US" altLang="zh-CN" dirty="0">
                <a:latin typeface="微软雅黑" panose="020B0503020204020204" pitchFamily="34" charset="-122"/>
                <a:ea typeface="微软雅黑" panose="020B0503020204020204" pitchFamily="34" charset="-122"/>
              </a:rPr>
              <a:t> Results</a:t>
            </a:r>
            <a:endParaRPr lang="en-US" dirty="0"/>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sp>
        <p:nvSpPr>
          <p:cNvPr id="2" name="内容占位符 1"/>
          <p:cNvSpPr>
            <a:spLocks noGrp="1"/>
          </p:cNvSpPr>
          <p:nvPr>
            <p:ph idx="1"/>
          </p:nvPr>
        </p:nvSpPr>
        <p:spPr>
          <a:xfrm>
            <a:off x="609600" y="2068830"/>
            <a:ext cx="11077575" cy="4389120"/>
          </a:xfrm>
        </p:spPr>
        <p:txBody>
          <a:bodyPr rtlCol="0">
            <a:normAutofit fontScale="90000"/>
          </a:bodyPr>
          <a:lstStyle/>
          <a:p>
            <a:pPr rtl="0"/>
            <a:r>
              <a:rPr lang="en-US" altLang="zh-CN" sz="2400" dirty="0">
                <a:latin typeface="微软雅黑" panose="020B0503020204020204" pitchFamily="34" charset="-122"/>
                <a:ea typeface="微软雅黑" panose="020B0503020204020204" pitchFamily="34" charset="-122"/>
              </a:rPr>
              <a:t>For ambiguous stimuli pairs</a:t>
            </a:r>
            <a:endParaRPr lang="en-US" altLang="zh-CN" sz="2400" dirty="0">
              <a:latin typeface="微软雅黑" panose="020B0503020204020204" pitchFamily="34" charset="-122"/>
              <a:ea typeface="微软雅黑" panose="020B0503020204020204" pitchFamily="34" charset="-122"/>
            </a:endParaRPr>
          </a:p>
          <a:p>
            <a:pPr marL="0" indent="0">
              <a:buNone/>
            </a:pPr>
            <a:r>
              <a:rPr lang="en-US" altLang="zh-CN" sz="2400" b="1" dirty="0">
                <a:solidFill>
                  <a:srgbClr val="1A1A1A"/>
                </a:solidFill>
                <a:effectLst/>
                <a:latin typeface="微软雅黑" panose="020B0503020204020204" pitchFamily="34" charset="-122"/>
                <a:ea typeface="微软雅黑" panose="020B0503020204020204" pitchFamily="34" charset="-122"/>
              </a:rPr>
              <a:t>additive </a:t>
            </a:r>
            <a:r>
              <a:rPr lang="en-US" altLang="zh-CN" sz="2400" b="1" dirty="0">
                <a:solidFill>
                  <a:srgbClr val="1A1A1A"/>
                </a:solidFill>
                <a:latin typeface="微软雅黑" panose="020B0503020204020204" pitchFamily="34" charset="-122"/>
                <a:ea typeface="微软雅黑" panose="020B0503020204020204" pitchFamily="34" charset="-122"/>
              </a:rPr>
              <a:t>&gt; canceling &gt;VOT-only</a:t>
            </a:r>
            <a:endParaRPr lang="en-US" altLang="zh-CN" sz="2400" b="1" dirty="0">
              <a:solidFill>
                <a:srgbClr val="1A1A1A"/>
              </a:solidFill>
              <a:effectLst/>
              <a:latin typeface="微软雅黑" panose="020B0503020204020204" pitchFamily="34" charset="-122"/>
              <a:ea typeface="微软雅黑" panose="020B0503020204020204" pitchFamily="34" charset="-122"/>
            </a:endParaRPr>
          </a:p>
          <a:p>
            <a:pPr marL="0" indent="0" rtl="0">
              <a:buNone/>
            </a:pPr>
            <a:endParaRPr lang="en-US" altLang="zh-CN" sz="2400" b="1" dirty="0">
              <a:latin typeface="微软雅黑" panose="020B0503020204020204" pitchFamily="34" charset="-122"/>
              <a:ea typeface="微软雅黑" panose="020B0503020204020204" pitchFamily="34" charset="-122"/>
            </a:endParaRPr>
          </a:p>
          <a:p>
            <a:pPr rtl="0"/>
            <a:r>
              <a:rPr lang="en-US" altLang="zh-CN" sz="2400" dirty="0">
                <a:latin typeface="微软雅黑" panose="020B0503020204020204" pitchFamily="34" charset="-122"/>
                <a:ea typeface="微软雅黑" panose="020B0503020204020204" pitchFamily="34" charset="-122"/>
              </a:rPr>
              <a:t>For unambiguous stimuli pairs</a:t>
            </a:r>
            <a:endParaRPr lang="en-US" altLang="zh-CN" sz="2400" dirty="0">
              <a:latin typeface="微软雅黑" panose="020B0503020204020204" pitchFamily="34" charset="-122"/>
              <a:ea typeface="微软雅黑" panose="020B0503020204020204" pitchFamily="34" charset="-122"/>
            </a:endParaRPr>
          </a:p>
          <a:p>
            <a:pPr marL="0" indent="0">
              <a:buNone/>
            </a:pPr>
            <a:r>
              <a:rPr lang="en-US" altLang="zh-CN" sz="2400" b="1" dirty="0">
                <a:solidFill>
                  <a:srgbClr val="1A1A1A"/>
                </a:solidFill>
                <a:latin typeface="微软雅黑" panose="020B0503020204020204" pitchFamily="34" charset="-122"/>
                <a:ea typeface="微软雅黑" panose="020B0503020204020204" pitchFamily="34" charset="-122"/>
              </a:rPr>
              <a:t>Canceling = </a:t>
            </a:r>
            <a:r>
              <a:rPr lang="en-US" altLang="zh-CN" sz="2400" b="1" dirty="0">
                <a:solidFill>
                  <a:srgbClr val="1A1A1A"/>
                </a:solidFill>
                <a:effectLst/>
                <a:latin typeface="微软雅黑" panose="020B0503020204020204" pitchFamily="34" charset="-122"/>
                <a:ea typeface="微软雅黑" panose="020B0503020204020204" pitchFamily="34" charset="-122"/>
              </a:rPr>
              <a:t>additive </a:t>
            </a:r>
            <a:r>
              <a:rPr lang="en-US" altLang="zh-CN" sz="2400" b="1" dirty="0">
                <a:solidFill>
                  <a:srgbClr val="1A1A1A"/>
                </a:solidFill>
                <a:latin typeface="微软雅黑" panose="020B0503020204020204" pitchFamily="34" charset="-122"/>
                <a:ea typeface="微软雅黑" panose="020B0503020204020204" pitchFamily="34" charset="-122"/>
              </a:rPr>
              <a:t>&gt; VOT-only</a:t>
            </a:r>
            <a:endParaRPr lang="en-US" altLang="zh-CN" sz="2400" b="1" dirty="0">
              <a:solidFill>
                <a:srgbClr val="1A1A1A"/>
              </a:solidFill>
              <a:effectLst/>
              <a:latin typeface="微软雅黑" panose="020B0503020204020204" pitchFamily="34" charset="-122"/>
              <a:ea typeface="微软雅黑" panose="020B0503020204020204" pitchFamily="34" charset="-122"/>
            </a:endParaRPr>
          </a:p>
          <a:p>
            <a:pPr marL="0" indent="0" rtl="0">
              <a:buNone/>
            </a:pPr>
            <a:endParaRPr lang="en-US" altLang="zh-CN" sz="2400" b="1" dirty="0">
              <a:latin typeface="微软雅黑" panose="020B0503020204020204" pitchFamily="34" charset="-122"/>
              <a:ea typeface="微软雅黑" panose="020B0503020204020204" pitchFamily="34" charset="-122"/>
            </a:endParaRPr>
          </a:p>
          <a:p>
            <a:pPr rtl="0"/>
            <a:r>
              <a:rPr lang="en-US" altLang="zh-CN" sz="2400" b="1" dirty="0">
                <a:latin typeface="微软雅黑" panose="020B0503020204020204" pitchFamily="34" charset="-122"/>
                <a:ea typeface="微软雅黑" panose="020B0503020204020204" pitchFamily="34" charset="-122"/>
              </a:rPr>
              <a:t>RQ4</a:t>
            </a:r>
            <a:r>
              <a:rPr lang="zh-CN" altLang="en-US" sz="2400" b="1" dirty="0">
                <a:latin typeface="微软雅黑" panose="020B0503020204020204" pitchFamily="34" charset="-122"/>
                <a:ea typeface="微软雅黑" panose="020B0503020204020204" pitchFamily="34" charset="-122"/>
              </a:rPr>
              <a:t>：</a:t>
            </a:r>
            <a:r>
              <a:rPr lang="en-US" altLang="zh-CN" sz="2000" dirty="0">
                <a:latin typeface="微软雅黑" panose="020B0503020204020204" pitchFamily="34" charset="-122"/>
                <a:ea typeface="微软雅黑" panose="020B0503020204020204" pitchFamily="34" charset="-122"/>
                <a:sym typeface="+mn-ea"/>
              </a:rPr>
              <a:t>Is longer </a:t>
            </a:r>
            <a:r>
              <a:rPr lang="en-US" altLang="zh-CN" sz="2000" dirty="0" err="1">
                <a:latin typeface="微软雅黑" panose="020B0503020204020204" pitchFamily="34" charset="-122"/>
                <a:ea typeface="微软雅黑" panose="020B0503020204020204" pitchFamily="34" charset="-122"/>
                <a:sym typeface="+mn-ea"/>
              </a:rPr>
              <a:t>prevoicing</a:t>
            </a:r>
            <a:r>
              <a:rPr lang="en-US" altLang="zh-CN" sz="2000" dirty="0">
                <a:latin typeface="微软雅黑" panose="020B0503020204020204" pitchFamily="34" charset="-122"/>
                <a:ea typeface="微软雅黑" panose="020B0503020204020204" pitchFamily="34" charset="-122"/>
                <a:sym typeface="+mn-ea"/>
              </a:rPr>
              <a:t> perceived as equivalent to a lower onset F0 across a wide range of stimulus conditions, whether VOT is ambiguous or not?</a:t>
            </a:r>
            <a:endParaRPr lang="en-US" altLang="zh-CN" sz="2400" b="1" dirty="0">
              <a:latin typeface="微软雅黑" panose="020B0503020204020204" pitchFamily="34" charset="-122"/>
              <a:ea typeface="微软雅黑" panose="020B0503020204020204" pitchFamily="34" charset="-122"/>
            </a:endParaRPr>
          </a:p>
          <a:p>
            <a:pPr marL="0" indent="0">
              <a:buNone/>
            </a:pPr>
            <a:r>
              <a:rPr lang="en-US" altLang="zh-CN" sz="2400" dirty="0" err="1">
                <a:latin typeface="微软雅黑" panose="020B0503020204020204" pitchFamily="34" charset="-122"/>
                <a:ea typeface="微软雅黑" panose="020B0503020204020204" pitchFamily="34" charset="-122"/>
              </a:rPr>
              <a:t>Prevoicing</a:t>
            </a:r>
            <a:r>
              <a:rPr lang="en-US" altLang="zh-CN" sz="2400" dirty="0">
                <a:latin typeface="微软雅黑" panose="020B0503020204020204" pitchFamily="34" charset="-122"/>
                <a:ea typeface="微软雅黑" panose="020B0503020204020204" pitchFamily="34" charset="-122"/>
              </a:rPr>
              <a:t> trades perceptually with low onset F0 only when VOT is ambiguous, but a strict perceptual equivalence relationship between the two cues is not established when </a:t>
            </a:r>
            <a:r>
              <a:rPr lang="en-US" altLang="zh-CN" sz="2400" dirty="0" err="1">
                <a:latin typeface="微软雅黑" panose="020B0503020204020204" pitchFamily="34" charset="-122"/>
                <a:ea typeface="微软雅黑" panose="020B0503020204020204" pitchFamily="34" charset="-122"/>
              </a:rPr>
              <a:t>prevoicing</a:t>
            </a:r>
            <a:r>
              <a:rPr lang="en-US" altLang="zh-CN" sz="2400" dirty="0">
                <a:latin typeface="微软雅黑" panose="020B0503020204020204" pitchFamily="34" charset="-122"/>
                <a:ea typeface="微软雅黑" panose="020B0503020204020204" pitchFamily="34" charset="-122"/>
              </a:rPr>
              <a:t> is robust.</a:t>
            </a:r>
            <a:endParaRPr lang="en-US" altLang="zh-CN" sz="2400" dirty="0">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261937" y="522713"/>
            <a:ext cx="11668125" cy="1143000"/>
          </a:xfrm>
        </p:spPr>
        <p:txBody>
          <a:bodyPr rtlCol="0">
            <a:normAutofit fontScale="90000"/>
          </a:bodyPr>
          <a:lstStyle/>
          <a:p>
            <a:pPr rtl="0"/>
            <a:r>
              <a:rPr lang="en-US" altLang="zh-CN" dirty="0"/>
              <a:t>Study 3 &amp; 4: 2AFC &amp; VAS IDENTIFICATION</a:t>
            </a:r>
            <a:endParaRPr lang="en-US" dirty="0"/>
          </a:p>
        </p:txBody>
      </p:sp>
      <p:graphicFrame>
        <p:nvGraphicFramePr>
          <p:cNvPr id="5" name="内容占位符 4"/>
          <p:cNvGraphicFramePr>
            <a:graphicFrameLocks noGrp="1"/>
          </p:cNvGraphicFramePr>
          <p:nvPr>
            <p:ph idx="1"/>
          </p:nvPr>
        </p:nvGraphicFramePr>
        <p:xfrm>
          <a:off x="333375" y="2119313"/>
          <a:ext cx="11349037" cy="4419600"/>
        </p:xfrm>
        <a:graphic>
          <a:graphicData uri="http://schemas.openxmlformats.org/drawingml/2006/table">
            <a:tbl>
              <a:tblPr firstRow="1" bandRow="1">
                <a:tableStyleId>{8799B23B-EC83-4686-B30A-512413B5E67A}</a:tableStyleId>
              </a:tblPr>
              <a:tblGrid>
                <a:gridCol w="1990725"/>
                <a:gridCol w="4720113"/>
                <a:gridCol w="4638199"/>
              </a:tblGrid>
              <a:tr h="370840">
                <a:tc>
                  <a:txBody>
                    <a:bodyPr/>
                    <a:lstStyle/>
                    <a:p>
                      <a:endParaRPr lang="zh-CN" altLang="en-US" sz="2000" dirty="0">
                        <a:latin typeface="微软雅黑" panose="020B0503020204020204" pitchFamily="34" charset="-122"/>
                        <a:ea typeface="微软雅黑" panose="020B0503020204020204" pitchFamily="34" charset="-122"/>
                      </a:endParaRPr>
                    </a:p>
                  </a:txBody>
                  <a:tcPr/>
                </a:tc>
                <a:tc>
                  <a:txBody>
                    <a:bodyPr/>
                    <a:lstStyle/>
                    <a:p>
                      <a:pPr algn="ctr"/>
                      <a:r>
                        <a:rPr lang="en-US" altLang="zh-CN" sz="2000" dirty="0">
                          <a:latin typeface="微软雅黑" panose="020B0503020204020204" pitchFamily="34" charset="-122"/>
                          <a:ea typeface="微软雅黑" panose="020B0503020204020204" pitchFamily="34" charset="-122"/>
                        </a:rPr>
                        <a:t>2 AFC</a:t>
                      </a:r>
                      <a:endParaRPr lang="en-US" altLang="zh-CN" sz="2000" dirty="0">
                        <a:latin typeface="微软雅黑" panose="020B0503020204020204" pitchFamily="34" charset="-122"/>
                        <a:ea typeface="微软雅黑" panose="020B0503020204020204" pitchFamily="34" charset="-122"/>
                      </a:endParaRPr>
                    </a:p>
                    <a:p>
                      <a:pPr algn="ctr"/>
                      <a:r>
                        <a:rPr lang="en-US" altLang="zh-CN" sz="2000" b="0" dirty="0">
                          <a:latin typeface="微软雅黑" panose="020B0503020204020204" pitchFamily="34" charset="-122"/>
                          <a:ea typeface="微软雅黑" panose="020B0503020204020204" pitchFamily="34" charset="-122"/>
                        </a:rPr>
                        <a:t>(Two –Alternative Forced -Choice)</a:t>
                      </a:r>
                      <a:endParaRPr lang="zh-CN" altLang="en-US" sz="2000" b="0" dirty="0">
                        <a:latin typeface="微软雅黑" panose="020B0503020204020204" pitchFamily="34" charset="-122"/>
                        <a:ea typeface="微软雅黑" panose="020B0503020204020204" pitchFamily="34" charset="-122"/>
                      </a:endParaRPr>
                    </a:p>
                  </a:txBody>
                  <a:tcPr/>
                </a:tc>
                <a:tc>
                  <a:txBody>
                    <a:bodyPr/>
                    <a:lstStyle/>
                    <a:p>
                      <a:pPr algn="ctr"/>
                      <a:r>
                        <a:rPr lang="en-US" altLang="zh-CN" sz="2000" dirty="0">
                          <a:latin typeface="微软雅黑" panose="020B0503020204020204" pitchFamily="34" charset="-122"/>
                          <a:ea typeface="微软雅黑" panose="020B0503020204020204" pitchFamily="34" charset="-122"/>
                        </a:rPr>
                        <a:t>VAS</a:t>
                      </a:r>
                      <a:endParaRPr lang="en-US" altLang="zh-CN" sz="2000" dirty="0">
                        <a:latin typeface="微软雅黑" panose="020B0503020204020204" pitchFamily="34" charset="-122"/>
                        <a:ea typeface="微软雅黑" panose="020B0503020204020204" pitchFamily="34" charset="-122"/>
                      </a:endParaRPr>
                    </a:p>
                    <a:p>
                      <a:pPr algn="ctr"/>
                      <a:r>
                        <a:rPr lang="en-US" altLang="zh-CN" sz="2000" b="0" dirty="0">
                          <a:latin typeface="微软雅黑" panose="020B0503020204020204" pitchFamily="34" charset="-122"/>
                          <a:ea typeface="微软雅黑" panose="020B0503020204020204" pitchFamily="34" charset="-122"/>
                        </a:rPr>
                        <a:t>(Visual Analog Scaling)</a:t>
                      </a:r>
                      <a:endParaRPr lang="zh-CN" altLang="en-US" sz="2000" b="0" dirty="0">
                        <a:latin typeface="微软雅黑" panose="020B0503020204020204" pitchFamily="34" charset="-122"/>
                        <a:ea typeface="微软雅黑" panose="020B0503020204020204" pitchFamily="34" charset="-122"/>
                      </a:endParaRPr>
                    </a:p>
                  </a:txBody>
                  <a:tcPr/>
                </a:tc>
              </a:tr>
              <a:tr h="370840">
                <a:tc>
                  <a:txBody>
                    <a:bodyPr/>
                    <a:lstStyle/>
                    <a:p>
                      <a:r>
                        <a:rPr lang="en-US" altLang="zh-CN" sz="2000" b="1" dirty="0">
                          <a:latin typeface="微软雅黑" panose="020B0503020204020204" pitchFamily="34" charset="-122"/>
                          <a:ea typeface="微软雅黑" panose="020B0503020204020204" pitchFamily="34" charset="-122"/>
                        </a:rPr>
                        <a:t>Purpose</a:t>
                      </a:r>
                      <a:endParaRPr lang="zh-CN" altLang="en-US" sz="2000" b="1" dirty="0">
                        <a:latin typeface="微软雅黑" panose="020B0503020204020204" pitchFamily="34" charset="-122"/>
                        <a:ea typeface="微软雅黑" panose="020B0503020204020204" pitchFamily="34" charset="-122"/>
                      </a:endParaRPr>
                    </a:p>
                  </a:txBody>
                  <a:tcPr/>
                </a:tc>
                <a:tc gridSpan="2">
                  <a:txBody>
                    <a:bodyPr/>
                    <a:lstStyle/>
                    <a:p>
                      <a:pPr algn="just"/>
                      <a:r>
                        <a:rPr lang="en-US" altLang="zh-CN" sz="2000" dirty="0">
                          <a:latin typeface="微软雅黑" panose="020B0503020204020204" pitchFamily="34" charset="-122"/>
                          <a:ea typeface="微软雅黑" panose="020B0503020204020204" pitchFamily="34" charset="-122"/>
                        </a:rPr>
                        <a:t>To see where on the VOT continuum onset F0 exerted the most influence on voicing category judgments</a:t>
                      </a:r>
                      <a:endParaRPr lang="zh-CN" altLang="en-US" sz="2000" dirty="0">
                        <a:latin typeface="微软雅黑" panose="020B0503020204020204" pitchFamily="34" charset="-122"/>
                        <a:ea typeface="微软雅黑" panose="020B0503020204020204" pitchFamily="34" charset="-122"/>
                      </a:endParaRPr>
                    </a:p>
                  </a:txBody>
                  <a:tcPr/>
                </a:tc>
                <a:tc hMerge="1">
                  <a:tcPr/>
                </a:tc>
              </a:tr>
              <a:tr h="370840">
                <a:tc>
                  <a:txBody>
                    <a:bodyPr/>
                    <a:lstStyle/>
                    <a:p>
                      <a:r>
                        <a:rPr lang="en-US" altLang="zh-CN" sz="2000" b="1" dirty="0">
                          <a:latin typeface="微软雅黑" panose="020B0503020204020204" pitchFamily="34" charset="-122"/>
                          <a:ea typeface="微软雅黑" panose="020B0503020204020204" pitchFamily="34" charset="-122"/>
                        </a:rPr>
                        <a:t>Participants</a:t>
                      </a:r>
                      <a:endParaRPr lang="zh-CN" altLang="en-US" sz="2000" b="1" dirty="0">
                        <a:latin typeface="微软雅黑" panose="020B0503020204020204" pitchFamily="34" charset="-122"/>
                        <a:ea typeface="微软雅黑" panose="020B0503020204020204" pitchFamily="34" charset="-122"/>
                      </a:endParaRPr>
                    </a:p>
                  </a:txBody>
                  <a:tcPr/>
                </a:tc>
                <a:tc gridSpan="2">
                  <a:txBody>
                    <a:bodyPr/>
                    <a:lstStyle/>
                    <a:p>
                      <a:pPr algn="just"/>
                      <a:r>
                        <a:rPr kumimoji="0" lang="en-US" altLang="zh-CN" sz="2000" kern="1200" dirty="0">
                          <a:solidFill>
                            <a:schemeClr val="tx1"/>
                          </a:solidFill>
                          <a:latin typeface="微软雅黑" panose="020B0503020204020204" pitchFamily="34" charset="-122"/>
                          <a:ea typeface="微软雅黑" panose="020B0503020204020204" pitchFamily="34" charset="-122"/>
                          <a:cs typeface="+mn-cs"/>
                        </a:rPr>
                        <a:t>72</a:t>
                      </a:r>
                      <a:r>
                        <a:rPr lang="en-US" altLang="zh-CN" sz="2000" dirty="0">
                          <a:latin typeface="微软雅黑" panose="020B0503020204020204" pitchFamily="34" charset="-122"/>
                          <a:ea typeface="微软雅黑" panose="020B0503020204020204" pitchFamily="34" charset="-122"/>
                        </a:rPr>
                        <a:t> </a:t>
                      </a:r>
                      <a:r>
                        <a:rPr lang="en-US" altLang="zh-CN" sz="2000" dirty="0" err="1">
                          <a:latin typeface="微软雅黑" panose="020B0503020204020204" pitchFamily="34" charset="-122"/>
                          <a:ea typeface="微软雅黑" panose="020B0503020204020204" pitchFamily="34" charset="-122"/>
                        </a:rPr>
                        <a:t>paricipants</a:t>
                      </a:r>
                      <a:r>
                        <a:rPr lang="en-US" altLang="zh-CN" sz="2000" dirty="0">
                          <a:latin typeface="微软雅黑" panose="020B0503020204020204" pitchFamily="34" charset="-122"/>
                          <a:ea typeface="微软雅黑" panose="020B0503020204020204" pitchFamily="34" charset="-122"/>
                        </a:rPr>
                        <a:t> who completed the AX task</a:t>
                      </a:r>
                      <a:endParaRPr lang="zh-CN" altLang="en-US" sz="2000" dirty="0">
                        <a:latin typeface="微软雅黑" panose="020B0503020204020204" pitchFamily="34" charset="-122"/>
                        <a:ea typeface="微软雅黑" panose="020B0503020204020204" pitchFamily="34" charset="-122"/>
                      </a:endParaRPr>
                    </a:p>
                  </a:txBody>
                  <a:tcPr/>
                </a:tc>
                <a:tc hMerge="1">
                  <a:tcPr/>
                </a:tc>
              </a:tr>
              <a:tr h="370840">
                <a:tc>
                  <a:txBody>
                    <a:bodyPr/>
                    <a:lstStyle/>
                    <a:p>
                      <a:r>
                        <a:rPr lang="en-US" altLang="zh-CN" sz="2000" b="1" dirty="0">
                          <a:latin typeface="微软雅黑" panose="020B0503020204020204" pitchFamily="34" charset="-122"/>
                          <a:ea typeface="微软雅黑" panose="020B0503020204020204" pitchFamily="34" charset="-122"/>
                        </a:rPr>
                        <a:t>Materials</a:t>
                      </a:r>
                      <a:endParaRPr lang="zh-CN" altLang="en-US" sz="2000" b="1" dirty="0">
                        <a:latin typeface="微软雅黑" panose="020B0503020204020204" pitchFamily="34" charset="-122"/>
                        <a:ea typeface="微软雅黑" panose="020B0503020204020204" pitchFamily="34" charset="-122"/>
                      </a:endParaRPr>
                    </a:p>
                  </a:txBody>
                  <a:tcPr/>
                </a:tc>
                <a:tc>
                  <a:txBody>
                    <a:bodyPr/>
                    <a:lstStyle/>
                    <a:p>
                      <a:pPr algn="just"/>
                      <a:r>
                        <a:rPr lang="en-US" altLang="zh-CN" sz="2000" b="1" dirty="0">
                          <a:latin typeface="微软雅黑" panose="020B0503020204020204" pitchFamily="34" charset="-122"/>
                          <a:ea typeface="微软雅黑" panose="020B0503020204020204" pitchFamily="34" charset="-122"/>
                        </a:rPr>
                        <a:t>The same stimuli from the AX task, 4 VOT levels</a:t>
                      </a:r>
                      <a:r>
                        <a:rPr lang="en-US" altLang="zh-CN" sz="2000" dirty="0">
                          <a:latin typeface="微软雅黑" panose="020B0503020204020204" pitchFamily="34" charset="-122"/>
                          <a:ea typeface="微软雅黑" panose="020B0503020204020204" pitchFamily="34" charset="-122"/>
                        </a:rPr>
                        <a:t> (ranging from -60 </a:t>
                      </a:r>
                      <a:r>
                        <a:rPr lang="en-US" altLang="zh-CN" sz="2000" dirty="0" err="1">
                          <a:latin typeface="微软雅黑" panose="020B0503020204020204" pitchFamily="34" charset="-122"/>
                          <a:ea typeface="微软雅黑" panose="020B0503020204020204" pitchFamily="34" charset="-122"/>
                        </a:rPr>
                        <a:t>ms</a:t>
                      </a:r>
                      <a:r>
                        <a:rPr lang="en-US" altLang="zh-CN" sz="2000" dirty="0">
                          <a:latin typeface="微软雅黑" panose="020B0503020204020204" pitchFamily="34" charset="-122"/>
                          <a:ea typeface="微软雅黑" panose="020B0503020204020204" pitchFamily="34" charset="-122"/>
                        </a:rPr>
                        <a:t> to 0 </a:t>
                      </a:r>
                      <a:r>
                        <a:rPr lang="en-US" altLang="zh-CN" sz="2000" dirty="0" err="1">
                          <a:latin typeface="微软雅黑" panose="020B0503020204020204" pitchFamily="34" charset="-122"/>
                          <a:ea typeface="微软雅黑" panose="020B0503020204020204" pitchFamily="34" charset="-122"/>
                        </a:rPr>
                        <a:t>ms</a:t>
                      </a:r>
                      <a:r>
                        <a:rPr lang="en-US" altLang="zh-CN" sz="2000" dirty="0">
                          <a:latin typeface="微软雅黑" panose="020B0503020204020204" pitchFamily="34" charset="-122"/>
                          <a:ea typeface="微软雅黑" panose="020B0503020204020204" pitchFamily="34" charset="-122"/>
                        </a:rPr>
                        <a:t>, stepping in 20 </a:t>
                      </a:r>
                      <a:r>
                        <a:rPr lang="en-US" altLang="zh-CN" sz="2000" dirty="0" err="1">
                          <a:latin typeface="微软雅黑" panose="020B0503020204020204" pitchFamily="34" charset="-122"/>
                          <a:ea typeface="微软雅黑" panose="020B0503020204020204" pitchFamily="34" charset="-122"/>
                        </a:rPr>
                        <a:t>ms</a:t>
                      </a:r>
                      <a:r>
                        <a:rPr lang="en-US" altLang="zh-CN" sz="2000" dirty="0">
                          <a:latin typeface="微软雅黑" panose="020B0503020204020204" pitchFamily="34" charset="-122"/>
                          <a:ea typeface="微软雅黑" panose="020B0503020204020204" pitchFamily="34" charset="-122"/>
                        </a:rPr>
                        <a:t> intervals) and </a:t>
                      </a:r>
                      <a:r>
                        <a:rPr lang="en-US" altLang="zh-CN" sz="2000" b="1" dirty="0">
                          <a:latin typeface="微软雅黑" panose="020B0503020204020204" pitchFamily="34" charset="-122"/>
                          <a:ea typeface="微软雅黑" panose="020B0503020204020204" pitchFamily="34" charset="-122"/>
                        </a:rPr>
                        <a:t>2 onset F0 levels </a:t>
                      </a:r>
                      <a:r>
                        <a:rPr lang="en-US" altLang="zh-CN" sz="2000" b="0" dirty="0">
                          <a:latin typeface="微软雅黑" panose="020B0503020204020204" pitchFamily="34" charset="-122"/>
                          <a:ea typeface="微软雅黑" panose="020B0503020204020204" pitchFamily="34" charset="-122"/>
                        </a:rPr>
                        <a:t>(low, flat)</a:t>
                      </a:r>
                      <a:endParaRPr lang="zh-CN" altLang="en-US" sz="2000" b="0" dirty="0">
                        <a:latin typeface="微软雅黑" panose="020B0503020204020204" pitchFamily="34" charset="-122"/>
                        <a:ea typeface="微软雅黑" panose="020B0503020204020204" pitchFamily="34" charset="-122"/>
                      </a:endParaRPr>
                    </a:p>
                  </a:txBody>
                  <a:tcPr/>
                </a:tc>
                <a:tc>
                  <a:txBody>
                    <a:bodyPr/>
                    <a:lstStyle/>
                    <a:p>
                      <a:pPr algn="just"/>
                      <a:r>
                        <a:rPr lang="en-US" altLang="zh-CN" sz="2000" dirty="0">
                          <a:latin typeface="微软雅黑" panose="020B0503020204020204" pitchFamily="34" charset="-122"/>
                          <a:ea typeface="微软雅黑" panose="020B0503020204020204" pitchFamily="34" charset="-122"/>
                        </a:rPr>
                        <a:t>More extensive </a:t>
                      </a:r>
                      <a:r>
                        <a:rPr lang="en-US" altLang="zh-CN" sz="2000" b="1" dirty="0">
                          <a:latin typeface="微软雅黑" panose="020B0503020204020204" pitchFamily="34" charset="-122"/>
                          <a:ea typeface="微软雅黑" panose="020B0503020204020204" pitchFamily="34" charset="-122"/>
                        </a:rPr>
                        <a:t>6-level VOT continuum</a:t>
                      </a:r>
                      <a:r>
                        <a:rPr lang="en-US" altLang="zh-CN" sz="2000" dirty="0">
                          <a:latin typeface="微软雅黑" panose="020B0503020204020204" pitchFamily="34" charset="-122"/>
                          <a:ea typeface="微软雅黑" panose="020B0503020204020204" pitchFamily="34" charset="-122"/>
                        </a:rPr>
                        <a:t> (-60 </a:t>
                      </a:r>
                      <a:r>
                        <a:rPr lang="en-US" altLang="zh-CN" sz="2000" dirty="0" err="1">
                          <a:latin typeface="微软雅黑" panose="020B0503020204020204" pitchFamily="34" charset="-122"/>
                          <a:ea typeface="微软雅黑" panose="020B0503020204020204" pitchFamily="34" charset="-122"/>
                        </a:rPr>
                        <a:t>ms</a:t>
                      </a:r>
                      <a:r>
                        <a:rPr lang="en-US" altLang="zh-CN" sz="2000" dirty="0">
                          <a:latin typeface="微软雅黑" panose="020B0503020204020204" pitchFamily="34" charset="-122"/>
                          <a:ea typeface="微软雅黑" panose="020B0503020204020204" pitchFamily="34" charset="-122"/>
                        </a:rPr>
                        <a:t> to +20 </a:t>
                      </a:r>
                      <a:r>
                        <a:rPr lang="en-US" altLang="zh-CN" sz="2000" dirty="0" err="1">
                          <a:latin typeface="微软雅黑" panose="020B0503020204020204" pitchFamily="34" charset="-122"/>
                          <a:ea typeface="微软雅黑" panose="020B0503020204020204" pitchFamily="34" charset="-122"/>
                        </a:rPr>
                        <a:t>ms</a:t>
                      </a:r>
                      <a:r>
                        <a:rPr lang="en-US" altLang="zh-CN" sz="2000" dirty="0">
                          <a:latin typeface="微软雅黑" panose="020B0503020204020204" pitchFamily="34" charset="-122"/>
                          <a:ea typeface="微软雅黑" panose="020B0503020204020204" pitchFamily="34" charset="-122"/>
                        </a:rPr>
                        <a:t>) with </a:t>
                      </a:r>
                      <a:r>
                        <a:rPr lang="en-US" altLang="zh-CN" sz="2000" b="1" dirty="0">
                          <a:latin typeface="微软雅黑" panose="020B0503020204020204" pitchFamily="34" charset="-122"/>
                          <a:ea typeface="微软雅黑" panose="020B0503020204020204" pitchFamily="34" charset="-122"/>
                        </a:rPr>
                        <a:t>3 onset F0 levels </a:t>
                      </a:r>
                      <a:r>
                        <a:rPr lang="en-US" altLang="zh-CN" sz="2000" b="0" dirty="0">
                          <a:latin typeface="微软雅黑" panose="020B0503020204020204" pitchFamily="34" charset="-122"/>
                          <a:ea typeface="微软雅黑" panose="020B0503020204020204" pitchFamily="34" charset="-122"/>
                        </a:rPr>
                        <a:t>(low, flat, high)</a:t>
                      </a:r>
                      <a:r>
                        <a:rPr lang="en-US" altLang="zh-CN" sz="2000" dirty="0">
                          <a:latin typeface="微软雅黑" panose="020B0503020204020204" pitchFamily="34" charset="-122"/>
                          <a:ea typeface="微软雅黑" panose="020B0503020204020204" pitchFamily="34" charset="-122"/>
                        </a:rPr>
                        <a:t>, creating finer gradation along the VOT and F0 dimensions</a:t>
                      </a:r>
                      <a:endParaRPr lang="zh-CN" altLang="en-US" sz="2000" dirty="0">
                        <a:latin typeface="微软雅黑" panose="020B0503020204020204" pitchFamily="34" charset="-122"/>
                        <a:ea typeface="微软雅黑" panose="020B0503020204020204" pitchFamily="34" charset="-122"/>
                      </a:endParaRPr>
                    </a:p>
                  </a:txBody>
                  <a:tcPr/>
                </a:tc>
              </a:tr>
              <a:tr h="0">
                <a:tc>
                  <a:txBody>
                    <a:bodyPr/>
                    <a:lstStyle/>
                    <a:p>
                      <a:r>
                        <a:rPr lang="en-US" altLang="zh-CN" sz="2000" b="1" dirty="0">
                          <a:latin typeface="微软雅黑" panose="020B0503020204020204" pitchFamily="34" charset="-122"/>
                          <a:ea typeface="微软雅黑" panose="020B0503020204020204" pitchFamily="34" charset="-122"/>
                        </a:rPr>
                        <a:t>Procedures</a:t>
                      </a:r>
                      <a:endParaRPr lang="zh-CN" altLang="en-US" sz="2000" b="1" dirty="0">
                        <a:latin typeface="微软雅黑" panose="020B0503020204020204" pitchFamily="34" charset="-122"/>
                        <a:ea typeface="微软雅黑" panose="020B0503020204020204" pitchFamily="34" charset="-122"/>
                      </a:endParaRPr>
                    </a:p>
                  </a:txBody>
                  <a:tcPr/>
                </a:tc>
                <a:tc>
                  <a:txBody>
                    <a:bodyPr/>
                    <a:lstStyle/>
                    <a:p>
                      <a:pPr algn="just"/>
                      <a:r>
                        <a:rPr kumimoji="0" lang="en-US" altLang="zh-CN" sz="2000" kern="1200" dirty="0">
                          <a:solidFill>
                            <a:schemeClr val="tx1"/>
                          </a:solidFill>
                          <a:latin typeface="微软雅黑" panose="020B0503020204020204" pitchFamily="34" charset="-122"/>
                          <a:ea typeface="微软雅黑" panose="020B0503020204020204" pitchFamily="34" charset="-122"/>
                          <a:cs typeface="+mn-cs"/>
                        </a:rPr>
                        <a:t>Each participant listened to a stimulus and then selected one of two response options</a:t>
                      </a:r>
                      <a:endParaRPr kumimoji="0" lang="zh-CN" altLang="en-US" sz="2000" kern="1200" dirty="0">
                        <a:solidFill>
                          <a:schemeClr val="tx1"/>
                        </a:solidFill>
                        <a:latin typeface="微软雅黑" panose="020B0503020204020204" pitchFamily="34" charset="-122"/>
                        <a:ea typeface="微软雅黑" panose="020B0503020204020204" pitchFamily="34" charset="-122"/>
                        <a:cs typeface="+mn-cs"/>
                      </a:endParaRPr>
                    </a:p>
                  </a:txBody>
                  <a:tcPr/>
                </a:tc>
                <a:tc>
                  <a:txBody>
                    <a:bodyPr/>
                    <a:lstStyle/>
                    <a:p>
                      <a:pPr algn="just"/>
                      <a:r>
                        <a:rPr lang="en-US" altLang="zh-CN" sz="2000" dirty="0">
                          <a:latin typeface="微软雅黑" panose="020B0503020204020204" pitchFamily="34" charset="-122"/>
                          <a:ea typeface="微软雅黑" panose="020B0503020204020204" pitchFamily="34" charset="-122"/>
                        </a:rPr>
                        <a:t>Participants used a slider on a continuous scale anchored by “pa” on one end and “</a:t>
                      </a:r>
                      <a:r>
                        <a:rPr lang="en-US" altLang="zh-CN" sz="2000" dirty="0" err="1">
                          <a:latin typeface="微软雅黑" panose="020B0503020204020204" pitchFamily="34" charset="-122"/>
                          <a:ea typeface="微软雅黑" panose="020B0503020204020204" pitchFamily="34" charset="-122"/>
                        </a:rPr>
                        <a:t>ba</a:t>
                      </a:r>
                      <a:r>
                        <a:rPr lang="en-US" altLang="zh-CN" sz="2000" dirty="0">
                          <a:latin typeface="微软雅黑" panose="020B0503020204020204" pitchFamily="34" charset="-122"/>
                          <a:ea typeface="微软雅黑" panose="020B0503020204020204" pitchFamily="34" charset="-122"/>
                        </a:rPr>
                        <a:t>” on the other</a:t>
                      </a:r>
                      <a:endParaRPr kumimoji="0" lang="zh-CN" altLang="en-US" sz="2000" kern="1200" dirty="0">
                        <a:solidFill>
                          <a:schemeClr val="tx1"/>
                        </a:solidFill>
                        <a:latin typeface="微软雅黑" panose="020B0503020204020204" pitchFamily="34" charset="-122"/>
                        <a:ea typeface="微软雅黑" panose="020B0503020204020204" pitchFamily="34" charset="-122"/>
                        <a:cs typeface="+mn-cs"/>
                      </a:endParaRPr>
                    </a:p>
                  </a:txBody>
                  <a:tcPr/>
                </a:tc>
              </a:tr>
            </a:tbl>
          </a:graphicData>
        </a:graphic>
      </p:graphicFrame>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stretch>
            <a:fillRect/>
          </a:stretch>
        </p:blipFill>
        <p:spPr>
          <a:xfrm>
            <a:off x="1157287" y="1476375"/>
            <a:ext cx="8963025" cy="5381625"/>
          </a:xfrm>
          <a:prstGeom prst="rect">
            <a:avLst/>
          </a:prstGeom>
        </p:spPr>
      </p:pic>
      <p:sp>
        <p:nvSpPr>
          <p:cNvPr id="3" name="标题 2"/>
          <p:cNvSpPr>
            <a:spLocks noGrp="1"/>
          </p:cNvSpPr>
          <p:nvPr>
            <p:ph type="title"/>
          </p:nvPr>
        </p:nvSpPr>
        <p:spPr>
          <a:xfrm>
            <a:off x="619124" y="465963"/>
            <a:ext cx="11668125" cy="1143000"/>
          </a:xfrm>
        </p:spPr>
        <p:txBody>
          <a:bodyPr rtlCol="0"/>
          <a:lstStyle/>
          <a:p>
            <a:pPr rtl="0"/>
            <a:r>
              <a:rPr lang="en-US" altLang="zh-CN" dirty="0"/>
              <a:t>Study 3 &amp; 4 – Analysis</a:t>
            </a:r>
            <a:endParaRPr lang="en-US" dirty="0"/>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sp>
        <p:nvSpPr>
          <p:cNvPr id="6" name="文本框 5"/>
          <p:cNvSpPr txBox="1"/>
          <p:nvPr/>
        </p:nvSpPr>
        <p:spPr>
          <a:xfrm>
            <a:off x="6529136" y="6356351"/>
            <a:ext cx="1710088" cy="276999"/>
          </a:xfrm>
          <a:prstGeom prst="rect">
            <a:avLst/>
          </a:prstGeom>
          <a:noFill/>
          <a:ln>
            <a:solidFill>
              <a:schemeClr val="bg1"/>
            </a:solidFill>
          </a:ln>
        </p:spPr>
        <p:txBody>
          <a:bodyPr wrap="square" rtlCol="0">
            <a:spAutoFit/>
          </a:bodyPr>
          <a:lstStyle/>
          <a:p>
            <a:r>
              <a:rPr lang="en-US" altLang="zh-CN" sz="1200" dirty="0">
                <a:latin typeface="微软雅黑" panose="020B0503020204020204" pitchFamily="34" charset="-122"/>
                <a:ea typeface="微软雅黑" panose="020B0503020204020204" pitchFamily="34" charset="-122"/>
              </a:rPr>
              <a:t>(Gao &amp; Kirby, 2024)</a:t>
            </a:r>
            <a:endParaRPr lang="zh-CN" altLang="en-US" sz="1200" dirty="0" err="1"/>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1"/>
          <a:stretch>
            <a:fillRect/>
          </a:stretch>
        </p:blipFill>
        <p:spPr>
          <a:xfrm>
            <a:off x="1109662" y="1608963"/>
            <a:ext cx="8158163" cy="5110623"/>
          </a:xfrm>
          <a:prstGeom prst="rect">
            <a:avLst/>
          </a:prstGeom>
        </p:spPr>
      </p:pic>
      <p:sp>
        <p:nvSpPr>
          <p:cNvPr id="3" name="标题 2"/>
          <p:cNvSpPr>
            <a:spLocks noGrp="1"/>
          </p:cNvSpPr>
          <p:nvPr>
            <p:ph type="title"/>
          </p:nvPr>
        </p:nvSpPr>
        <p:spPr>
          <a:xfrm>
            <a:off x="619124" y="465963"/>
            <a:ext cx="11668125" cy="1143000"/>
          </a:xfrm>
        </p:spPr>
        <p:txBody>
          <a:bodyPr rtlCol="0"/>
          <a:lstStyle/>
          <a:p>
            <a:pPr rtl="0"/>
            <a:r>
              <a:rPr lang="en-US" altLang="zh-CN" dirty="0"/>
              <a:t>Study 3 &amp; 4 – Analysis</a:t>
            </a:r>
            <a:endParaRPr lang="en-US" dirty="0"/>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sp>
        <p:nvSpPr>
          <p:cNvPr id="7" name="文本框 6"/>
          <p:cNvSpPr txBox="1"/>
          <p:nvPr/>
        </p:nvSpPr>
        <p:spPr>
          <a:xfrm>
            <a:off x="7557737" y="6400413"/>
            <a:ext cx="1710088" cy="276999"/>
          </a:xfrm>
          <a:prstGeom prst="rect">
            <a:avLst/>
          </a:prstGeom>
          <a:noFill/>
          <a:ln>
            <a:solidFill>
              <a:schemeClr val="bg1"/>
            </a:solidFill>
          </a:ln>
        </p:spPr>
        <p:txBody>
          <a:bodyPr wrap="square" rtlCol="0">
            <a:spAutoFit/>
          </a:bodyPr>
          <a:lstStyle/>
          <a:p>
            <a:r>
              <a:rPr lang="en-US" altLang="zh-CN" sz="1200" dirty="0">
                <a:latin typeface="微软雅黑" panose="020B0503020204020204" pitchFamily="34" charset="-122"/>
                <a:ea typeface="微软雅黑" panose="020B0503020204020204" pitchFamily="34" charset="-122"/>
              </a:rPr>
              <a:t>(Gao &amp; Kirby, 2024)</a:t>
            </a:r>
            <a:endParaRPr lang="zh-CN" altLang="en-US" sz="1200" dirty="0" err="1"/>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609600" y="426045"/>
            <a:ext cx="10972800" cy="1143000"/>
          </a:xfrm>
        </p:spPr>
        <p:txBody>
          <a:bodyPr rtlCol="0">
            <a:normAutofit/>
          </a:bodyPr>
          <a:lstStyle/>
          <a:p>
            <a:pPr rtl="0"/>
            <a:r>
              <a:rPr lang="en-US" altLang="zh-CN" dirty="0"/>
              <a:t>Study 3 &amp; 4-</a:t>
            </a:r>
            <a:r>
              <a:rPr lang="en-US" altLang="zh-CN" dirty="0">
                <a:latin typeface="微软雅黑" panose="020B0503020204020204" pitchFamily="34" charset="-122"/>
                <a:ea typeface="微软雅黑" panose="020B0503020204020204" pitchFamily="34" charset="-122"/>
              </a:rPr>
              <a:t> Results</a:t>
            </a:r>
            <a:endParaRPr lang="en-US" dirty="0"/>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sp>
        <p:nvSpPr>
          <p:cNvPr id="2" name="内容占位符 1"/>
          <p:cNvSpPr>
            <a:spLocks noGrp="1"/>
          </p:cNvSpPr>
          <p:nvPr>
            <p:ph idx="1"/>
          </p:nvPr>
        </p:nvSpPr>
        <p:spPr>
          <a:xfrm>
            <a:off x="557212" y="1459230"/>
            <a:ext cx="11077575" cy="4389120"/>
          </a:xfrm>
        </p:spPr>
        <p:txBody>
          <a:bodyPr rtlCol="0">
            <a:normAutofit/>
          </a:bodyPr>
          <a:lstStyle/>
          <a:p>
            <a:pPr marL="0" indent="0" rtl="0">
              <a:buNone/>
            </a:pPr>
            <a:endParaRPr lang="en-US" altLang="zh-CN" sz="2400" b="1" dirty="0">
              <a:latin typeface="微软雅黑" panose="020B0503020204020204" pitchFamily="34" charset="-122"/>
              <a:ea typeface="微软雅黑" panose="020B0503020204020204" pitchFamily="34" charset="-122"/>
            </a:endParaRPr>
          </a:p>
          <a:p>
            <a:pPr rtl="0"/>
            <a:r>
              <a:rPr lang="en-US" altLang="zh-CN" sz="2400" b="1" dirty="0">
                <a:latin typeface="微软雅黑" panose="020B0503020204020204" pitchFamily="34" charset="-122"/>
                <a:ea typeface="微软雅黑" panose="020B0503020204020204" pitchFamily="34" charset="-122"/>
              </a:rPr>
              <a:t>RQ5</a:t>
            </a:r>
            <a:r>
              <a:rPr lang="zh-CN" altLang="en-US" sz="2400" b="1" dirty="0">
                <a:latin typeface="微软雅黑" panose="020B0503020204020204" pitchFamily="34" charset="-122"/>
                <a:ea typeface="微软雅黑" panose="020B0503020204020204" pitchFamily="34" charset="-122"/>
              </a:rPr>
              <a:t>：</a:t>
            </a:r>
            <a:r>
              <a:rPr lang="en-US" altLang="zh-CN" sz="1600" dirty="0">
                <a:latin typeface="微软雅黑" panose="020B0503020204020204" pitchFamily="34" charset="-122"/>
                <a:ea typeface="微软雅黑" panose="020B0503020204020204" pitchFamily="34" charset="-122"/>
                <a:sym typeface="+mn-ea"/>
              </a:rPr>
              <a:t>Does onset F0 affect voicing categorization along the entire VOT continuum, and not only at the voiced-voiceless boundary?</a:t>
            </a:r>
            <a:endParaRPr lang="en-US" altLang="zh-CN" sz="1600" dirty="0">
              <a:latin typeface="微软雅黑" panose="020B0503020204020204" pitchFamily="34" charset="-122"/>
              <a:ea typeface="微软雅黑" panose="020B0503020204020204" pitchFamily="34" charset="-122"/>
              <a:sym typeface="+mn-ea"/>
            </a:endParaRPr>
          </a:p>
          <a:p>
            <a:pPr marL="0" indent="0" rtl="0">
              <a:buNone/>
            </a:pPr>
            <a:endParaRPr lang="en-US" altLang="zh-CN" sz="1600" b="1" dirty="0">
              <a:latin typeface="微软雅黑" panose="020B0503020204020204" pitchFamily="34" charset="-122"/>
              <a:ea typeface="微软雅黑" panose="020B0503020204020204" pitchFamily="34" charset="-122"/>
            </a:endParaRPr>
          </a:p>
          <a:p>
            <a:pPr marL="0" indent="0">
              <a:buNone/>
            </a:pPr>
            <a:r>
              <a:rPr lang="en-US" altLang="zh-CN" sz="2400" dirty="0">
                <a:latin typeface="微软雅黑" panose="020B0503020204020204" pitchFamily="34" charset="-122"/>
                <a:ea typeface="微软雅黑" panose="020B0503020204020204" pitchFamily="34" charset="-122"/>
              </a:rPr>
              <a:t>Onset F0 has the greatest influence around the category boundary, which is estimated to lie between −20 and 0 </a:t>
            </a:r>
            <a:r>
              <a:rPr lang="en-US" altLang="zh-CN" sz="2400" dirty="0" err="1">
                <a:latin typeface="微软雅黑" panose="020B0503020204020204" pitchFamily="34" charset="-122"/>
                <a:ea typeface="微软雅黑" panose="020B0503020204020204" pitchFamily="34" charset="-122"/>
              </a:rPr>
              <a:t>ms.</a:t>
            </a:r>
            <a:r>
              <a:rPr lang="en-US" altLang="zh-CN" sz="2400" dirty="0">
                <a:latin typeface="微软雅黑" panose="020B0503020204020204" pitchFamily="34" charset="-122"/>
                <a:ea typeface="微软雅黑" panose="020B0503020204020204" pitchFamily="34" charset="-122"/>
              </a:rPr>
              <a:t> In addition, onset F0 affects voicing categorization especially when VOT is ambiguous, or when VOT and F0 are conflicting. The effect of onset F0 is not evenly distributed along the entire VOT continuum.</a:t>
            </a:r>
            <a:endParaRPr lang="en-US" altLang="zh-CN" sz="2400" dirty="0">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388219" y="136524"/>
            <a:ext cx="10972800" cy="1143000"/>
          </a:xfrm>
        </p:spPr>
        <p:txBody>
          <a:bodyPr rtlCol="0"/>
          <a:lstStyle/>
          <a:p>
            <a:pPr rtl="0"/>
            <a:r>
              <a:rPr lang="en-US" altLang="zh-CN" dirty="0"/>
              <a:t>Conclusion</a:t>
            </a:r>
            <a:endParaRPr lang="en-US" dirty="0"/>
          </a:p>
        </p:txBody>
      </p:sp>
      <p:sp>
        <p:nvSpPr>
          <p:cNvPr id="2" name="内容占位符 1"/>
          <p:cNvSpPr>
            <a:spLocks noGrp="1"/>
          </p:cNvSpPr>
          <p:nvPr>
            <p:ph idx="1"/>
          </p:nvPr>
        </p:nvSpPr>
        <p:spPr>
          <a:xfrm>
            <a:off x="388219" y="1285401"/>
            <a:ext cx="11069053" cy="5070950"/>
          </a:xfrm>
        </p:spPr>
        <p:txBody>
          <a:bodyPr rtlCol="0">
            <a:noAutofit/>
          </a:bodyPr>
          <a:lstStyle/>
          <a:p>
            <a:pPr algn="just"/>
            <a:r>
              <a:rPr lang="en-US" altLang="zh-CN" sz="2400" dirty="0">
                <a:solidFill>
                  <a:srgbClr val="1A1A1A"/>
                </a:solidFill>
                <a:latin typeface="微软雅黑" panose="020B0503020204020204" pitchFamily="34" charset="-122"/>
                <a:ea typeface="微软雅黑" panose="020B0503020204020204" pitchFamily="34" charset="-122"/>
              </a:rPr>
              <a:t>Rather than an inverse correlation in production, we found at best a weakly positive correlation between the extent of </a:t>
            </a:r>
            <a:r>
              <a:rPr lang="en-US" altLang="zh-CN" sz="2400" dirty="0" err="1">
                <a:solidFill>
                  <a:srgbClr val="1A1A1A"/>
                </a:solidFill>
                <a:latin typeface="微软雅黑" panose="020B0503020204020204" pitchFamily="34" charset="-122"/>
                <a:ea typeface="微软雅黑" panose="020B0503020204020204" pitchFamily="34" charset="-122"/>
              </a:rPr>
              <a:t>prevoicing</a:t>
            </a:r>
            <a:r>
              <a:rPr lang="en-US" altLang="zh-CN" sz="2400" dirty="0">
                <a:solidFill>
                  <a:srgbClr val="1A1A1A"/>
                </a:solidFill>
                <a:latin typeface="微软雅黑" panose="020B0503020204020204" pitchFamily="34" charset="-122"/>
                <a:ea typeface="微软雅黑" panose="020B0503020204020204" pitchFamily="34" charset="-122"/>
              </a:rPr>
              <a:t> and onset F0. </a:t>
            </a:r>
            <a:endParaRPr lang="en-US" altLang="zh-CN" sz="2400" dirty="0">
              <a:solidFill>
                <a:srgbClr val="1A1A1A"/>
              </a:solidFill>
              <a:latin typeface="微软雅黑" panose="020B0503020204020204" pitchFamily="34" charset="-122"/>
              <a:ea typeface="微软雅黑" panose="020B0503020204020204" pitchFamily="34" charset="-122"/>
            </a:endParaRPr>
          </a:p>
          <a:p>
            <a:pPr algn="just"/>
            <a:r>
              <a:rPr lang="en-US" altLang="zh-CN" sz="2400" dirty="0">
                <a:solidFill>
                  <a:srgbClr val="1A1A1A"/>
                </a:solidFill>
                <a:latin typeface="微软雅黑" panose="020B0503020204020204" pitchFamily="34" charset="-122"/>
                <a:ea typeface="微软雅黑" panose="020B0503020204020204" pitchFamily="34" charset="-122"/>
              </a:rPr>
              <a:t>Rather than perceptual equivalence across the stimulus space, we found that the cue trading between </a:t>
            </a:r>
            <a:r>
              <a:rPr lang="en-US" altLang="zh-CN" sz="2400" dirty="0" err="1">
                <a:solidFill>
                  <a:srgbClr val="1A1A1A"/>
                </a:solidFill>
                <a:latin typeface="微软雅黑" panose="020B0503020204020204" pitchFamily="34" charset="-122"/>
                <a:ea typeface="微软雅黑" panose="020B0503020204020204" pitchFamily="34" charset="-122"/>
              </a:rPr>
              <a:t>prevoicing</a:t>
            </a:r>
            <a:r>
              <a:rPr lang="en-US" altLang="zh-CN" sz="2400" dirty="0">
                <a:solidFill>
                  <a:srgbClr val="1A1A1A"/>
                </a:solidFill>
                <a:latin typeface="微软雅黑" panose="020B0503020204020204" pitchFamily="34" charset="-122"/>
                <a:ea typeface="微软雅黑" panose="020B0503020204020204" pitchFamily="34" charset="-122"/>
              </a:rPr>
              <a:t> and onset F0 operates especially at the voiced-voiceless boundary.</a:t>
            </a:r>
            <a:endParaRPr lang="en-US" altLang="zh-CN" sz="2400" dirty="0">
              <a:solidFill>
                <a:srgbClr val="1A1A1A"/>
              </a:solidFill>
              <a:latin typeface="微软雅黑" panose="020B0503020204020204" pitchFamily="34" charset="-122"/>
              <a:ea typeface="微软雅黑" panose="020B0503020204020204" pitchFamily="34" charset="-122"/>
            </a:endParaRPr>
          </a:p>
          <a:p>
            <a:pPr algn="just"/>
            <a:r>
              <a:rPr lang="en-US" altLang="zh-CN" sz="2400" dirty="0">
                <a:solidFill>
                  <a:srgbClr val="1A1A1A"/>
                </a:solidFill>
                <a:latin typeface="微软雅黑" panose="020B0503020204020204" pitchFamily="34" charset="-122"/>
                <a:ea typeface="微软雅黑" panose="020B0503020204020204" pitchFamily="34" charset="-122"/>
              </a:rPr>
              <a:t>T</a:t>
            </a:r>
            <a:r>
              <a:rPr lang="en-US" altLang="zh-CN" sz="2400" dirty="0">
                <a:solidFill>
                  <a:srgbClr val="1A1A1A"/>
                </a:solidFill>
                <a:effectLst/>
                <a:latin typeface="微软雅黑" panose="020B0503020204020204" pitchFamily="34" charset="-122"/>
                <a:ea typeface="微软雅黑" panose="020B0503020204020204" pitchFamily="34" charset="-122"/>
              </a:rPr>
              <a:t>he phonologization of CF0 seen in</a:t>
            </a:r>
            <a:r>
              <a:rPr lang="zh-CN" altLang="en-US" sz="2400" dirty="0">
                <a:solidFill>
                  <a:srgbClr val="1A1A1A"/>
                </a:solidFill>
                <a:effectLst/>
                <a:latin typeface="微软雅黑" panose="020B0503020204020204" pitchFamily="34" charset="-122"/>
                <a:ea typeface="微软雅黑" panose="020B0503020204020204" pitchFamily="34" charset="-122"/>
              </a:rPr>
              <a:t>‘</a:t>
            </a:r>
            <a:r>
              <a:rPr lang="en-US" altLang="zh-CN" sz="2400" dirty="0" err="1">
                <a:solidFill>
                  <a:srgbClr val="1A1A1A"/>
                </a:solidFill>
                <a:effectLst/>
                <a:latin typeface="微软雅黑" panose="020B0503020204020204" pitchFamily="34" charset="-122"/>
                <a:ea typeface="微软雅黑" panose="020B0503020204020204" pitchFamily="34" charset="-122"/>
              </a:rPr>
              <a:t>tonogenetic</a:t>
            </a:r>
            <a:r>
              <a:rPr lang="en-US" altLang="zh-CN" sz="2400" dirty="0">
                <a:solidFill>
                  <a:srgbClr val="1A1A1A"/>
                </a:solidFill>
                <a:effectLst/>
                <a:latin typeface="微软雅黑" panose="020B0503020204020204" pitchFamily="34" charset="-122"/>
                <a:ea typeface="微软雅黑" panose="020B0503020204020204" pitchFamily="34" charset="-122"/>
              </a:rPr>
              <a:t>’ sound changes is driven not by an articulatorily based perceptual equivalence relation, as in the coarticulation of VN sequences. Instead, spontaneous devoicing of onsets creates an ambiguity in voicing categorization that redirects listener attention to the secondary CF0 cue. </a:t>
            </a:r>
            <a:endParaRPr lang="en-US" altLang="zh-CN" sz="2400" dirty="0">
              <a:solidFill>
                <a:srgbClr val="1A1A1A"/>
              </a:solidFill>
              <a:effectLst/>
              <a:latin typeface="微软雅黑" panose="020B0503020204020204" pitchFamily="34" charset="-122"/>
              <a:ea typeface="微软雅黑" panose="020B0503020204020204" pitchFamily="34" charset="-122"/>
            </a:endParaRPr>
          </a:p>
          <a:p>
            <a:pPr algn="just"/>
            <a:r>
              <a:rPr lang="en-US" altLang="zh-CN" sz="2400" dirty="0">
                <a:solidFill>
                  <a:srgbClr val="1A1A1A"/>
                </a:solidFill>
                <a:effectLst/>
                <a:latin typeface="微软雅黑" panose="020B0503020204020204" pitchFamily="34" charset="-122"/>
                <a:ea typeface="微软雅黑" panose="020B0503020204020204" pitchFamily="34" charset="-122"/>
              </a:rPr>
              <a:t>Over time, listeners may gradually come to upweight CF0 for lexical disambiguation and </a:t>
            </a:r>
            <a:r>
              <a:rPr lang="en-US" altLang="zh-CN" sz="2400" dirty="0">
                <a:latin typeface="微软雅黑" panose="020B0503020204020204" pitchFamily="34" charset="-122"/>
                <a:ea typeface="微软雅黑" panose="020B0503020204020204" pitchFamily="34" charset="-122"/>
              </a:rPr>
              <a:t>s</a:t>
            </a:r>
            <a:r>
              <a:rPr lang="en-US" altLang="zh-CN" sz="2400" dirty="0">
                <a:solidFill>
                  <a:srgbClr val="1A1A1A"/>
                </a:solidFill>
                <a:effectLst/>
                <a:latin typeface="微软雅黑" panose="020B0503020204020204" pitchFamily="34" charset="-122"/>
                <a:ea typeface="微软雅黑" panose="020B0503020204020204" pitchFamily="34" charset="-122"/>
              </a:rPr>
              <a:t>ubsequently such a perception pattern will lead to establish phonologization. </a:t>
            </a:r>
            <a:endParaRPr lang="en-US" sz="2400" dirty="0">
              <a:latin typeface="微软雅黑" panose="020B0503020204020204" pitchFamily="34" charset="-122"/>
              <a:ea typeface="微软雅黑" panose="020B0503020204020204" pitchFamily="34" charset="-122"/>
            </a:endParaRPr>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rtlCol="0"/>
          <a:lstStyle/>
          <a:p>
            <a:pPr rtl="0"/>
            <a:r>
              <a:rPr lang="en-US" altLang="zh-CN" dirty="0"/>
              <a:t>References</a:t>
            </a:r>
            <a:endParaRPr lang="en-US" dirty="0"/>
          </a:p>
        </p:txBody>
      </p:sp>
      <p:sp>
        <p:nvSpPr>
          <p:cNvPr id="2" name="内容占位符 1"/>
          <p:cNvSpPr>
            <a:spLocks noGrp="1"/>
          </p:cNvSpPr>
          <p:nvPr>
            <p:ph idx="1"/>
          </p:nvPr>
        </p:nvSpPr>
        <p:spPr>
          <a:xfrm>
            <a:off x="609600" y="2078355"/>
            <a:ext cx="10972800" cy="4389120"/>
          </a:xfrm>
        </p:spPr>
        <p:txBody>
          <a:bodyPr rtlCol="0">
            <a:normAutofit fontScale="92500"/>
          </a:bodyPr>
          <a:lstStyle/>
          <a:p>
            <a:pPr rtl="0"/>
            <a:r>
              <a:rPr lang="en-US" altLang="zh-CN" sz="1600" dirty="0" err="1">
                <a:latin typeface="微软雅黑" panose="020B0503020204020204" pitchFamily="34" charset="-122"/>
                <a:ea typeface="微软雅黑" panose="020B0503020204020204" pitchFamily="34" charset="-122"/>
              </a:rPr>
              <a:t>Beddor</a:t>
            </a:r>
            <a:r>
              <a:rPr lang="en-US" altLang="zh-CN" sz="1600" dirty="0">
                <a:latin typeface="微软雅黑" panose="020B0503020204020204" pitchFamily="34" charset="-122"/>
                <a:ea typeface="微软雅黑" panose="020B0503020204020204" pitchFamily="34" charset="-122"/>
              </a:rPr>
              <a:t>, Patrice </a:t>
            </a:r>
            <a:r>
              <a:rPr lang="en-US" altLang="zh-CN" sz="1600" dirty="0" err="1">
                <a:latin typeface="微软雅黑" panose="020B0503020204020204" pitchFamily="34" charset="-122"/>
                <a:ea typeface="微软雅黑" panose="020B0503020204020204" pitchFamily="34" charset="-122"/>
              </a:rPr>
              <a:t>Speeter</a:t>
            </a:r>
            <a:r>
              <a:rPr lang="en-US" altLang="zh-CN" sz="1600" dirty="0">
                <a:latin typeface="微软雅黑" panose="020B0503020204020204" pitchFamily="34" charset="-122"/>
                <a:ea typeface="微软雅黑" panose="020B0503020204020204" pitchFamily="34" charset="-122"/>
              </a:rPr>
              <a:t>. 2009. A coarticulatory path to sound change. Language 85. 785–821. DOI: 10.1353/lan.0.0165.</a:t>
            </a:r>
            <a:endParaRPr lang="en-US" altLang="zh-CN" sz="1600" dirty="0">
              <a:latin typeface="微软雅黑" panose="020B0503020204020204" pitchFamily="34" charset="-122"/>
              <a:ea typeface="微软雅黑" panose="020B0503020204020204" pitchFamily="34" charset="-122"/>
            </a:endParaRPr>
          </a:p>
          <a:p>
            <a:r>
              <a:rPr lang="en-US" altLang="zh-CN" sz="1600" dirty="0" err="1">
                <a:latin typeface="微软雅黑" panose="020B0503020204020204" pitchFamily="34" charset="-122"/>
                <a:ea typeface="微软雅黑" panose="020B0503020204020204" pitchFamily="34" charset="-122"/>
              </a:rPr>
              <a:t>Beddor</a:t>
            </a:r>
            <a:r>
              <a:rPr lang="en-US" altLang="zh-CN" sz="1600" dirty="0">
                <a:latin typeface="微软雅黑" panose="020B0503020204020204" pitchFamily="34" charset="-122"/>
                <a:ea typeface="微软雅黑" panose="020B0503020204020204" pitchFamily="34" charset="-122"/>
              </a:rPr>
              <a:t>, Patrice </a:t>
            </a:r>
            <a:r>
              <a:rPr lang="en-US" altLang="zh-CN" sz="1600" dirty="0" err="1">
                <a:latin typeface="微软雅黑" panose="020B0503020204020204" pitchFamily="34" charset="-122"/>
                <a:ea typeface="微软雅黑" panose="020B0503020204020204" pitchFamily="34" charset="-122"/>
              </a:rPr>
              <a:t>Speeter</a:t>
            </a:r>
            <a:r>
              <a:rPr lang="en-US" altLang="zh-CN" sz="1600" dirty="0">
                <a:latin typeface="微软雅黑" panose="020B0503020204020204" pitchFamily="34" charset="-122"/>
                <a:ea typeface="微软雅黑" panose="020B0503020204020204" pitchFamily="34" charset="-122"/>
              </a:rPr>
              <a:t>. 2023. Advancements of phonetics in the 21st century: Theoretical and empirical issues in the phonetics of sound change. Journal of Phonetics 98:101228. DOI: 10.1016/j.wocn.2023.101228.</a:t>
            </a:r>
            <a:endParaRPr lang="en-US" altLang="zh-CN" sz="1600" dirty="0">
              <a:latin typeface="微软雅黑" panose="020B0503020204020204" pitchFamily="34" charset="-122"/>
              <a:ea typeface="微软雅黑" panose="020B0503020204020204" pitchFamily="34" charset="-122"/>
            </a:endParaRPr>
          </a:p>
          <a:p>
            <a:r>
              <a:rPr lang="en-US" altLang="zh-CN" sz="1600" dirty="0">
                <a:latin typeface="微软雅黑" panose="020B0503020204020204" pitchFamily="34" charset="-122"/>
                <a:ea typeface="微软雅黑" panose="020B0503020204020204" pitchFamily="34" charset="-122"/>
              </a:rPr>
              <a:t>Coetzee, Andries W.; Patrice </a:t>
            </a:r>
            <a:r>
              <a:rPr lang="en-US" altLang="zh-CN" sz="1600" dirty="0" err="1">
                <a:latin typeface="微软雅黑" panose="020B0503020204020204" pitchFamily="34" charset="-122"/>
                <a:ea typeface="微软雅黑" panose="020B0503020204020204" pitchFamily="34" charset="-122"/>
              </a:rPr>
              <a:t>Speeter</a:t>
            </a:r>
            <a:r>
              <a:rPr lang="en-US" altLang="zh-CN" sz="1600" dirty="0">
                <a:latin typeface="微软雅黑" panose="020B0503020204020204" pitchFamily="34" charset="-122"/>
                <a:ea typeface="微软雅黑" panose="020B0503020204020204" pitchFamily="34" charset="-122"/>
              </a:rPr>
              <a:t> </a:t>
            </a:r>
            <a:r>
              <a:rPr lang="en-US" altLang="zh-CN" sz="1600" dirty="0" err="1">
                <a:latin typeface="微软雅黑" panose="020B0503020204020204" pitchFamily="34" charset="-122"/>
                <a:ea typeface="微软雅黑" panose="020B0503020204020204" pitchFamily="34" charset="-122"/>
              </a:rPr>
              <a:t>Beddor</a:t>
            </a:r>
            <a:r>
              <a:rPr lang="en-US" altLang="zh-CN" sz="1600" dirty="0">
                <a:latin typeface="微软雅黑" panose="020B0503020204020204" pitchFamily="34" charset="-122"/>
                <a:ea typeface="微软雅黑" panose="020B0503020204020204" pitchFamily="34" charset="-122"/>
              </a:rPr>
              <a:t>; Kerby </a:t>
            </a:r>
            <a:r>
              <a:rPr lang="en-US" altLang="zh-CN" sz="1600" dirty="0" err="1">
                <a:latin typeface="微软雅黑" panose="020B0503020204020204" pitchFamily="34" charset="-122"/>
                <a:ea typeface="微软雅黑" panose="020B0503020204020204" pitchFamily="34" charset="-122"/>
              </a:rPr>
              <a:t>Shedden</a:t>
            </a:r>
            <a:r>
              <a:rPr lang="en-US" altLang="zh-CN" sz="1600" dirty="0">
                <a:latin typeface="微软雅黑" panose="020B0503020204020204" pitchFamily="34" charset="-122"/>
                <a:ea typeface="微软雅黑" panose="020B0503020204020204" pitchFamily="34" charset="-122"/>
              </a:rPr>
              <a:t>; Will Styler; and Daan </a:t>
            </a:r>
            <a:r>
              <a:rPr lang="en-US" altLang="zh-CN" sz="1600" dirty="0" err="1">
                <a:latin typeface="微软雅黑" panose="020B0503020204020204" pitchFamily="34" charset="-122"/>
                <a:ea typeface="微软雅黑" panose="020B0503020204020204" pitchFamily="34" charset="-122"/>
              </a:rPr>
              <a:t>Wissing</a:t>
            </a:r>
            <a:r>
              <a:rPr lang="en-US" altLang="zh-CN" sz="1600" dirty="0">
                <a:latin typeface="微软雅黑" panose="020B0503020204020204" pitchFamily="34" charset="-122"/>
                <a:ea typeface="微软雅黑" panose="020B0503020204020204" pitchFamily="34" charset="-122"/>
              </a:rPr>
              <a:t>. 2018. Plosive voicing in Afrikaans: Differential cue weighting and </a:t>
            </a:r>
            <a:r>
              <a:rPr lang="en-US" altLang="zh-CN" sz="1600" dirty="0" err="1">
                <a:latin typeface="微软雅黑" panose="020B0503020204020204" pitchFamily="34" charset="-122"/>
                <a:ea typeface="微软雅黑" panose="020B0503020204020204" pitchFamily="34" charset="-122"/>
              </a:rPr>
              <a:t>tonogenesis</a:t>
            </a:r>
            <a:r>
              <a:rPr lang="en-US" altLang="zh-CN" sz="1600" dirty="0">
                <a:latin typeface="微软雅黑" panose="020B0503020204020204" pitchFamily="34" charset="-122"/>
                <a:ea typeface="微软雅黑" panose="020B0503020204020204" pitchFamily="34" charset="-122"/>
              </a:rPr>
              <a:t>. Journal of Phonetics 66.185–216. DOI: 10.1016/j.wocn.2017.09.009</a:t>
            </a:r>
            <a:endParaRPr lang="en-US" altLang="zh-CN" sz="1600" dirty="0">
              <a:latin typeface="微软雅黑" panose="020B0503020204020204" pitchFamily="34" charset="-122"/>
              <a:ea typeface="微软雅黑" panose="020B0503020204020204" pitchFamily="34" charset="-122"/>
            </a:endParaRPr>
          </a:p>
          <a:p>
            <a:r>
              <a:rPr lang="en-US" altLang="zh-CN" sz="1600" dirty="0">
                <a:latin typeface="微软雅黑" panose="020B0503020204020204" pitchFamily="34" charset="-122"/>
                <a:ea typeface="微软雅黑" panose="020B0503020204020204" pitchFamily="34" charset="-122"/>
              </a:rPr>
              <a:t>Gao, </a:t>
            </a:r>
            <a:r>
              <a:rPr lang="en-US" altLang="zh-CN" sz="1600" dirty="0" err="1">
                <a:latin typeface="微软雅黑" panose="020B0503020204020204" pitchFamily="34" charset="-122"/>
                <a:ea typeface="微软雅黑" panose="020B0503020204020204" pitchFamily="34" charset="-122"/>
              </a:rPr>
              <a:t>Jiayin</a:t>
            </a:r>
            <a:r>
              <a:rPr lang="en-US" altLang="zh-CN" sz="1600" dirty="0">
                <a:latin typeface="微软雅黑" panose="020B0503020204020204" pitchFamily="34" charset="-122"/>
                <a:ea typeface="微软雅黑" panose="020B0503020204020204" pitchFamily="34" charset="-122"/>
              </a:rPr>
              <a:t>, and James Kirby. 2024 Laryngeal contrast and sound change: The production and perception of plosive voicing and co-intrinsic pitch. Language 100 (1): 124-158. DOI:10.1353/lan.2024.a922001.</a:t>
            </a:r>
            <a:endParaRPr lang="en-US" altLang="zh-CN" sz="1600" dirty="0">
              <a:latin typeface="微软雅黑" panose="020B0503020204020204" pitchFamily="34" charset="-122"/>
              <a:ea typeface="微软雅黑" panose="020B0503020204020204" pitchFamily="34" charset="-122"/>
            </a:endParaRPr>
          </a:p>
          <a:p>
            <a:r>
              <a:rPr lang="en-US" altLang="zh-CN" sz="1600" dirty="0">
                <a:latin typeface="微软雅黑" panose="020B0503020204020204" pitchFamily="34" charset="-122"/>
                <a:ea typeface="微软雅黑" panose="020B0503020204020204" pitchFamily="34" charset="-122"/>
              </a:rPr>
              <a:t>Kirby, James P., and D. Robert Ladd. 2016. Effects of obstruent voicing on vowel F0: Evidence from ‘true voicing’ languages. The Journal of the Acoustic Society of America 140.2400–2411. DOI: 10.1121/1.4962445.</a:t>
            </a:r>
            <a:endParaRPr lang="en-US" altLang="zh-CN" sz="1600" dirty="0">
              <a:latin typeface="微软雅黑" panose="020B0503020204020204" pitchFamily="34" charset="-122"/>
              <a:ea typeface="微软雅黑" panose="020B0503020204020204" pitchFamily="34" charset="-122"/>
            </a:endParaRPr>
          </a:p>
          <a:p>
            <a:r>
              <a:rPr lang="en-US" altLang="zh-CN" sz="1600" dirty="0">
                <a:latin typeface="微软雅黑" panose="020B0503020204020204" pitchFamily="34" charset="-122"/>
                <a:ea typeface="微软雅黑" panose="020B0503020204020204" pitchFamily="34" charset="-122"/>
              </a:rPr>
              <a:t>Macmillan, Neil A., and C. Douglas Creelman. 2005. Detection theory: A user’s guide. 2nd </a:t>
            </a:r>
            <a:r>
              <a:rPr lang="en-US" altLang="zh-CN" sz="1600" dirty="0" err="1">
                <a:latin typeface="微软雅黑" panose="020B0503020204020204" pitchFamily="34" charset="-122"/>
                <a:ea typeface="微软雅黑" panose="020B0503020204020204" pitchFamily="34" charset="-122"/>
              </a:rPr>
              <a:t>edn</a:t>
            </a:r>
            <a:r>
              <a:rPr lang="en-US" altLang="zh-CN" sz="1600" dirty="0">
                <a:latin typeface="微软雅黑" panose="020B0503020204020204" pitchFamily="34" charset="-122"/>
                <a:ea typeface="微软雅黑" panose="020B0503020204020204" pitchFamily="34" charset="-122"/>
              </a:rPr>
              <a:t>. London: Routledge.</a:t>
            </a:r>
            <a:endParaRPr lang="en-US" altLang="zh-CN" sz="1600" dirty="0">
              <a:latin typeface="微软雅黑" panose="020B0503020204020204" pitchFamily="34" charset="-122"/>
              <a:ea typeface="微软雅黑" panose="020B0503020204020204" pitchFamily="34" charset="-122"/>
            </a:endParaRPr>
          </a:p>
          <a:p>
            <a:r>
              <a:rPr lang="en-US" altLang="zh-CN" sz="1600" dirty="0" err="1">
                <a:latin typeface="微软雅黑" panose="020B0503020204020204" pitchFamily="34" charset="-122"/>
                <a:ea typeface="微软雅黑" panose="020B0503020204020204" pitchFamily="34" charset="-122"/>
              </a:rPr>
              <a:t>Ohala</a:t>
            </a:r>
            <a:r>
              <a:rPr lang="en-US" altLang="zh-CN" sz="1600" dirty="0">
                <a:latin typeface="微软雅黑" panose="020B0503020204020204" pitchFamily="34" charset="-122"/>
                <a:ea typeface="微软雅黑" panose="020B0503020204020204" pitchFamily="34" charset="-122"/>
              </a:rPr>
              <a:t>, John J. 1989. Sound change is drawn from a pool of synchronic variation. Language change: Contributions to the study of its causes, ed. by Leiv E. Breivik and Ernst </a:t>
            </a:r>
            <a:r>
              <a:rPr lang="en-US" altLang="zh-CN" sz="1600" dirty="0" err="1">
                <a:latin typeface="微软雅黑" panose="020B0503020204020204" pitchFamily="34" charset="-122"/>
                <a:ea typeface="微软雅黑" panose="020B0503020204020204" pitchFamily="34" charset="-122"/>
              </a:rPr>
              <a:t>Håkon</a:t>
            </a:r>
            <a:r>
              <a:rPr lang="en-US" altLang="zh-CN" sz="1600" dirty="0">
                <a:latin typeface="微软雅黑" panose="020B0503020204020204" pitchFamily="34" charset="-122"/>
                <a:ea typeface="微软雅黑" panose="020B0503020204020204" pitchFamily="34" charset="-122"/>
              </a:rPr>
              <a:t> Jahr, 173–98. Berlin: De Gruyter. DOI: 10.1515/9783110853063.173. </a:t>
            </a:r>
            <a:endParaRPr lang="en-US" altLang="zh-CN" sz="1600" dirty="0">
              <a:latin typeface="微软雅黑" panose="020B0503020204020204" pitchFamily="34" charset="-122"/>
              <a:ea typeface="微软雅黑" panose="020B0503020204020204" pitchFamily="34" charset="-122"/>
            </a:endParaRPr>
          </a:p>
          <a:p>
            <a:r>
              <a:rPr lang="en-US" altLang="zh-CN" sz="1600" dirty="0">
                <a:latin typeface="微软雅黑" panose="020B0503020204020204" pitchFamily="34" charset="-122"/>
                <a:ea typeface="微软雅黑" panose="020B0503020204020204" pitchFamily="34" charset="-122"/>
              </a:rPr>
              <a:t>Yu, Alan C. L. 2021. Toward an individual-difference perspective on phonologization. Glossa: a journal of general linguistics 6(1):14. DOI: 10.5334/gjgl.661. </a:t>
            </a:r>
            <a:endParaRPr lang="en-US" altLang="zh-CN" sz="1600" dirty="0">
              <a:latin typeface="微软雅黑" panose="020B0503020204020204" pitchFamily="34" charset="-122"/>
              <a:ea typeface="微软雅黑" panose="020B0503020204020204" pitchFamily="34" charset="-122"/>
            </a:endParaRPr>
          </a:p>
          <a:p>
            <a:endParaRPr lang="en-US" altLang="zh-CN" sz="2400" dirty="0">
              <a:latin typeface="微软雅黑" panose="020B0503020204020204" pitchFamily="34" charset="-122"/>
              <a:ea typeface="微软雅黑" panose="020B0503020204020204" pitchFamily="34" charset="-122"/>
            </a:endParaRPr>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a:xfrm>
            <a:off x="3367277" y="2266950"/>
            <a:ext cx="5891023" cy="2133599"/>
          </a:xfrm>
        </p:spPr>
        <p:txBody>
          <a:bodyPr rtlCol="0">
            <a:normAutofit/>
          </a:bodyPr>
          <a:lstStyle/>
          <a:p>
            <a:pPr algn="ctr" rtl="0"/>
            <a:r>
              <a:rPr lang="en-US" altLang="zh-CN" sz="6000" dirty="0"/>
              <a:t>Thank You !</a:t>
            </a:r>
            <a:br>
              <a:rPr lang="en-US" altLang="zh-CN" sz="2700" dirty="0"/>
            </a:br>
            <a:endParaRPr lang="zh-CN" alt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609600" y="0"/>
            <a:ext cx="10972800" cy="1143000"/>
          </a:xfrm>
        </p:spPr>
        <p:txBody>
          <a:bodyPr rtlCol="0">
            <a:normAutofit/>
          </a:bodyPr>
          <a:lstStyle/>
          <a:p>
            <a:pPr rtl="0"/>
            <a:r>
              <a:rPr lang="en-US" altLang="zh-CN" dirty="0"/>
              <a:t>Background</a:t>
            </a:r>
            <a:endParaRPr lang="zh-CN" altLang="en-US" dirty="0"/>
          </a:p>
        </p:txBody>
      </p:sp>
      <p:sp>
        <p:nvSpPr>
          <p:cNvPr id="2" name="内容占位符 1"/>
          <p:cNvSpPr>
            <a:spLocks noGrp="1"/>
          </p:cNvSpPr>
          <p:nvPr>
            <p:ph idx="1"/>
          </p:nvPr>
        </p:nvSpPr>
        <p:spPr>
          <a:xfrm>
            <a:off x="418699" y="1143000"/>
            <a:ext cx="11354602" cy="4922520"/>
          </a:xfrm>
        </p:spPr>
        <p:txBody>
          <a:bodyPr rtlCol="0">
            <a:noAutofit/>
          </a:bodyPr>
          <a:lstStyle/>
          <a:p>
            <a:pPr rtl="0"/>
            <a:r>
              <a:rPr lang="en-US" altLang="zh-CN" sz="2000" b="1" dirty="0">
                <a:latin typeface="微软雅黑" panose="020B0503020204020204" pitchFamily="34" charset="-122"/>
                <a:ea typeface="微软雅黑" panose="020B0503020204020204" pitchFamily="34" charset="-122"/>
              </a:rPr>
              <a:t>Co-intrinsic Pitch Perturbations and Sound Change</a:t>
            </a:r>
            <a:endParaRPr lang="en-US" altLang="zh-CN" sz="2000" b="1" dirty="0">
              <a:latin typeface="微软雅黑" panose="020B0503020204020204" pitchFamily="34" charset="-122"/>
              <a:ea typeface="微软雅黑" panose="020B0503020204020204" pitchFamily="34" charset="-122"/>
            </a:endParaRPr>
          </a:p>
          <a:p>
            <a:pPr marL="0" indent="0" algn="just">
              <a:spcAft>
                <a:spcPts val="500"/>
              </a:spcAft>
              <a:buNone/>
            </a:pPr>
            <a:r>
              <a:rPr lang="en-US" altLang="zh-CN" sz="2000" dirty="0">
                <a:latin typeface="微软雅黑" panose="020B0503020204020204" pitchFamily="34" charset="-122"/>
                <a:ea typeface="微软雅黑" panose="020B0503020204020204" pitchFamily="34" charset="-122"/>
              </a:rPr>
              <a:t>Vowel F0 is raised, relative to the presumed intonational baseline, following phonologically voiceless </a:t>
            </a:r>
            <a:r>
              <a:rPr lang="en-US" altLang="zh-CN" sz="2000" dirty="0" err="1">
                <a:latin typeface="微软雅黑" panose="020B0503020204020204" pitchFamily="34" charset="-122"/>
                <a:ea typeface="微软雅黑" panose="020B0503020204020204" pitchFamily="34" charset="-122"/>
              </a:rPr>
              <a:t>obstruents</a:t>
            </a:r>
            <a:r>
              <a:rPr lang="en-US" altLang="zh-CN" sz="2000" dirty="0">
                <a:latin typeface="微软雅黑" panose="020B0503020204020204" pitchFamily="34" charset="-122"/>
                <a:ea typeface="微软雅黑" panose="020B0503020204020204" pitchFamily="34" charset="-122"/>
              </a:rPr>
              <a:t> (Kirby &amp; Ladd 2016), but lowered F0 following phonologically voiced </a:t>
            </a:r>
            <a:r>
              <a:rPr lang="en-US" altLang="zh-CN" sz="2000" dirty="0" err="1">
                <a:latin typeface="微软雅黑" panose="020B0503020204020204" pitchFamily="34" charset="-122"/>
                <a:ea typeface="微软雅黑" panose="020B0503020204020204" pitchFamily="34" charset="-122"/>
              </a:rPr>
              <a:t>obstruents</a:t>
            </a:r>
            <a:r>
              <a:rPr lang="en-US" altLang="zh-CN" sz="2000" dirty="0">
                <a:latin typeface="微软雅黑" panose="020B0503020204020204" pitchFamily="34" charset="-122"/>
                <a:ea typeface="微软雅黑" panose="020B0503020204020204" pitchFamily="34" charset="-122"/>
              </a:rPr>
              <a:t> has also been observed (Coetzee et al. 2018). </a:t>
            </a:r>
            <a:endParaRPr lang="en-US" altLang="zh-CN" sz="2000" b="1" dirty="0">
              <a:latin typeface="微软雅黑" panose="020B0503020204020204" pitchFamily="34" charset="-122"/>
              <a:ea typeface="微软雅黑" panose="020B0503020204020204" pitchFamily="34" charset="-122"/>
            </a:endParaRPr>
          </a:p>
          <a:p>
            <a:pPr algn="just" rtl="0"/>
            <a:r>
              <a:rPr lang="en-US" altLang="zh-CN" sz="2000" b="1" dirty="0">
                <a:latin typeface="微软雅黑" panose="020B0503020204020204" pitchFamily="34" charset="-122"/>
                <a:ea typeface="微软雅黑" panose="020B0503020204020204" pitchFamily="34" charset="-122"/>
              </a:rPr>
              <a:t>2 Leading Models</a:t>
            </a:r>
            <a:endParaRPr lang="en-US" altLang="zh-CN" sz="2000" b="1" dirty="0">
              <a:latin typeface="微软雅黑" panose="020B0503020204020204" pitchFamily="34" charset="-122"/>
              <a:ea typeface="微软雅黑" panose="020B0503020204020204" pitchFamily="34" charset="-122"/>
            </a:endParaRPr>
          </a:p>
          <a:p>
            <a:pPr marL="0" indent="0" algn="just" rtl="0">
              <a:buNone/>
            </a:pPr>
            <a:r>
              <a:rPr lang="en-US" altLang="zh-CN" sz="2000" b="1" dirty="0">
                <a:latin typeface="微软雅黑" panose="020B0503020204020204" pitchFamily="34" charset="-122"/>
                <a:ea typeface="微软雅黑" panose="020B0503020204020204" pitchFamily="34" charset="-122"/>
              </a:rPr>
              <a:t>1) </a:t>
            </a:r>
            <a:r>
              <a:rPr lang="en-US" altLang="zh-CN" sz="2000" b="1" dirty="0" err="1">
                <a:latin typeface="微软雅黑" panose="020B0503020204020204" pitchFamily="34" charset="-122"/>
                <a:ea typeface="微软雅黑" panose="020B0503020204020204" pitchFamily="34" charset="-122"/>
              </a:rPr>
              <a:t>Ohala’s</a:t>
            </a:r>
            <a:r>
              <a:rPr lang="en-US" altLang="zh-CN" sz="2000" b="1" dirty="0">
                <a:latin typeface="微软雅黑" panose="020B0503020204020204" pitchFamily="34" charset="-122"/>
                <a:ea typeface="微软雅黑" panose="020B0503020204020204" pitchFamily="34" charset="-122"/>
              </a:rPr>
              <a:t> Model (1989)</a:t>
            </a:r>
            <a:endParaRPr lang="en-US" altLang="zh-CN" sz="2000" b="1" dirty="0">
              <a:latin typeface="微软雅黑" panose="020B0503020204020204" pitchFamily="34" charset="-122"/>
              <a:ea typeface="微软雅黑" panose="020B0503020204020204" pitchFamily="34" charset="-122"/>
            </a:endParaRPr>
          </a:p>
          <a:p>
            <a:pPr marL="514350" indent="-514350" algn="just">
              <a:buFont typeface="Wingdings 2" panose="05020102010507070707"/>
              <a:buAutoNum type="romanLcParenR"/>
            </a:pPr>
            <a:r>
              <a:rPr lang="en-US" altLang="zh-CN" sz="2000" dirty="0">
                <a:latin typeface="微软雅黑" panose="020B0503020204020204" pitchFamily="34" charset="-122"/>
                <a:ea typeface="微软雅黑" panose="020B0503020204020204" pitchFamily="34" charset="-122"/>
              </a:rPr>
              <a:t>Coarticulation rarely leads to sound change, because adult listeners are sensitive to induced variation and compensate for it in speech perception.</a:t>
            </a:r>
            <a:endParaRPr lang="en-US" altLang="zh-CN" sz="2000" dirty="0">
              <a:latin typeface="微软雅黑" panose="020B0503020204020204" pitchFamily="34" charset="-122"/>
              <a:ea typeface="微软雅黑" panose="020B0503020204020204" pitchFamily="34" charset="-122"/>
            </a:endParaRPr>
          </a:p>
          <a:p>
            <a:pPr marL="514350" indent="-514350" algn="just">
              <a:spcAft>
                <a:spcPts val="400"/>
              </a:spcAft>
              <a:buFont typeface="Wingdings 2" panose="05020102010507070707"/>
              <a:buAutoNum type="romanLcParenR"/>
            </a:pPr>
            <a:r>
              <a:rPr lang="en-US" altLang="zh-CN" sz="2000" dirty="0">
                <a:latin typeface="微软雅黑" panose="020B0503020204020204" pitchFamily="34" charset="-122"/>
                <a:ea typeface="微软雅黑" panose="020B0503020204020204" pitchFamily="34" charset="-122"/>
              </a:rPr>
              <a:t>Sound change is fundamentally abrupt, the result of a perceptual parsing error on the part of the listener.</a:t>
            </a:r>
            <a:endParaRPr lang="en-US" altLang="zh-CN" sz="2000" dirty="0">
              <a:latin typeface="微软雅黑" panose="020B0503020204020204" pitchFamily="34" charset="-122"/>
              <a:ea typeface="微软雅黑" panose="020B0503020204020204" pitchFamily="34" charset="-122"/>
            </a:endParaRPr>
          </a:p>
          <a:p>
            <a:pPr marL="0" indent="0" algn="just">
              <a:buNone/>
            </a:pPr>
            <a:r>
              <a:rPr lang="en-US" altLang="zh-CN" sz="2000" b="1" dirty="0">
                <a:latin typeface="微软雅黑" panose="020B0503020204020204" pitchFamily="34" charset="-122"/>
                <a:ea typeface="微软雅黑" panose="020B0503020204020204" pitchFamily="34" charset="-122"/>
              </a:rPr>
              <a:t>2) </a:t>
            </a:r>
            <a:r>
              <a:rPr lang="en-US" altLang="zh-CN" sz="2000" b="1" dirty="0" err="1">
                <a:latin typeface="微软雅黑" panose="020B0503020204020204" pitchFamily="34" charset="-122"/>
                <a:ea typeface="微软雅黑" panose="020B0503020204020204" pitchFamily="34" charset="-122"/>
              </a:rPr>
              <a:t>Beddors</a:t>
            </a:r>
            <a:r>
              <a:rPr lang="en-US" altLang="zh-CN" sz="2000" b="1" dirty="0">
                <a:latin typeface="微软雅黑" panose="020B0503020204020204" pitchFamily="34" charset="-122"/>
                <a:ea typeface="微软雅黑" panose="020B0503020204020204" pitchFamily="34" charset="-122"/>
              </a:rPr>
              <a:t>’ model (2009, 2023) – Coarticulatory Path Model (</a:t>
            </a:r>
            <a:r>
              <a:rPr lang="en-US" altLang="zh-CN" sz="2000" b="1" dirty="0" err="1">
                <a:latin typeface="微软雅黑" panose="020B0503020204020204" pitchFamily="34" charset="-122"/>
                <a:ea typeface="微软雅黑" panose="020B0503020204020204" pitchFamily="34" charset="-122"/>
              </a:rPr>
              <a:t>CoPath</a:t>
            </a:r>
            <a:r>
              <a:rPr lang="en-US" altLang="zh-CN" sz="2000" b="1" dirty="0">
                <a:latin typeface="微软雅黑" panose="020B0503020204020204" pitchFamily="34" charset="-122"/>
                <a:ea typeface="微软雅黑" panose="020B0503020204020204" pitchFamily="34" charset="-122"/>
              </a:rPr>
              <a:t>) </a:t>
            </a:r>
            <a:endParaRPr lang="en-US" altLang="zh-CN" sz="2000" b="1" dirty="0">
              <a:latin typeface="微软雅黑" panose="020B0503020204020204" pitchFamily="34" charset="-122"/>
              <a:ea typeface="微软雅黑" panose="020B0503020204020204" pitchFamily="34" charset="-122"/>
            </a:endParaRPr>
          </a:p>
          <a:p>
            <a:pPr marL="514350" indent="-514350" algn="just">
              <a:buAutoNum type="romanLcParenR"/>
            </a:pPr>
            <a:r>
              <a:rPr lang="en-US" altLang="zh-CN" sz="2000" dirty="0">
                <a:latin typeface="微软雅黑" panose="020B0503020204020204" pitchFamily="34" charset="-122"/>
                <a:ea typeface="微软雅黑" panose="020B0503020204020204" pitchFamily="34" charset="-122"/>
              </a:rPr>
              <a:t>The source of change is parsing variability.</a:t>
            </a:r>
            <a:r>
              <a:rPr lang="zh-CN" altLang="en-US" sz="2000" dirty="0">
                <a:latin typeface="微软雅黑" panose="020B0503020204020204" pitchFamily="34" charset="-122"/>
                <a:ea typeface="微软雅黑" panose="020B0503020204020204" pitchFamily="34" charset="-122"/>
              </a:rPr>
              <a:t> </a:t>
            </a:r>
            <a:r>
              <a:rPr lang="en-US" altLang="zh-CN" sz="2000" dirty="0">
                <a:latin typeface="微软雅黑" panose="020B0503020204020204" pitchFamily="34" charset="-122"/>
                <a:ea typeface="微软雅黑" panose="020B0503020204020204" pitchFamily="34" charset="-122"/>
              </a:rPr>
              <a:t>The flexibility observed in cue may lead to individual differences in cue weights (Yu 2021).</a:t>
            </a:r>
            <a:endParaRPr lang="en-US" altLang="zh-CN" sz="2000" dirty="0">
              <a:latin typeface="微软雅黑" panose="020B0503020204020204" pitchFamily="34" charset="-122"/>
              <a:ea typeface="微软雅黑" panose="020B0503020204020204" pitchFamily="34" charset="-122"/>
            </a:endParaRPr>
          </a:p>
          <a:p>
            <a:pPr marL="514350" indent="-514350" algn="just">
              <a:buAutoNum type="romanLcParenR"/>
            </a:pPr>
            <a:r>
              <a:rPr lang="en-US" altLang="zh-CN" sz="2000" dirty="0">
                <a:latin typeface="微软雅黑" panose="020B0503020204020204" pitchFamily="34" charset="-122"/>
                <a:ea typeface="微软雅黑" panose="020B0503020204020204" pitchFamily="34" charset="-122"/>
              </a:rPr>
              <a:t>Listeners may treat covarying cues to a phonological contrast as </a:t>
            </a:r>
            <a:r>
              <a:rPr lang="en-US" altLang="zh-CN" sz="2000" b="1" dirty="0">
                <a:latin typeface="微软雅黑" panose="020B0503020204020204" pitchFamily="34" charset="-122"/>
                <a:ea typeface="微软雅黑" panose="020B0503020204020204" pitchFamily="34" charset="-122"/>
              </a:rPr>
              <a:t>PERCEPTUALLY EQUIVALENT</a:t>
            </a:r>
            <a:r>
              <a:rPr lang="en-US" altLang="zh-CN" sz="2000" dirty="0">
                <a:latin typeface="微软雅黑" panose="020B0503020204020204" pitchFamily="34" charset="-122"/>
                <a:ea typeface="微软雅黑" panose="020B0503020204020204" pitchFamily="34" charset="-122"/>
              </a:rPr>
              <a:t>. </a:t>
            </a:r>
            <a:endParaRPr lang="zh-CN" altLang="en-US" sz="2000" dirty="0">
              <a:latin typeface="微软雅黑" panose="020B0503020204020204" pitchFamily="34" charset="-122"/>
              <a:ea typeface="微软雅黑" panose="020B0503020204020204" pitchFamily="34" charset="-122"/>
            </a:endParaRPr>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609600" y="453831"/>
            <a:ext cx="10972800" cy="1143000"/>
          </a:xfrm>
        </p:spPr>
        <p:txBody>
          <a:bodyPr rtlCol="0">
            <a:normAutofit/>
          </a:bodyPr>
          <a:lstStyle/>
          <a:p>
            <a:pPr rtl="0"/>
            <a:r>
              <a:rPr lang="en-US" altLang="zh-CN" dirty="0"/>
              <a:t>Background</a:t>
            </a:r>
            <a:endParaRPr lang="zh-CN" altLang="en-US" dirty="0"/>
          </a:p>
        </p:txBody>
      </p:sp>
      <p:sp>
        <p:nvSpPr>
          <p:cNvPr id="2" name="内容占位符 1"/>
          <p:cNvSpPr>
            <a:spLocks noGrp="1"/>
          </p:cNvSpPr>
          <p:nvPr>
            <p:ph idx="1"/>
          </p:nvPr>
        </p:nvSpPr>
        <p:spPr>
          <a:xfrm>
            <a:off x="522972" y="1694849"/>
            <a:ext cx="11354602" cy="4922520"/>
          </a:xfrm>
        </p:spPr>
        <p:txBody>
          <a:bodyPr rtlCol="0">
            <a:normAutofit/>
          </a:bodyPr>
          <a:lstStyle/>
          <a:p>
            <a:pPr rtl="0"/>
            <a:r>
              <a:rPr lang="en-US" altLang="zh-CN" sz="2400" b="1" dirty="0">
                <a:latin typeface="微软雅黑" panose="020B0503020204020204" pitchFamily="34" charset="-122"/>
                <a:ea typeface="微软雅黑" panose="020B0503020204020204" pitchFamily="34" charset="-122"/>
              </a:rPr>
              <a:t>Articulatory Covariation &amp; Perceptual Equivalence</a:t>
            </a:r>
            <a:endParaRPr lang="en-US" altLang="zh-CN" sz="2400" b="1" dirty="0">
              <a:latin typeface="微软雅黑" panose="020B0503020204020204" pitchFamily="34" charset="-122"/>
              <a:ea typeface="微软雅黑" panose="020B0503020204020204" pitchFamily="34" charset="-122"/>
            </a:endParaRPr>
          </a:p>
          <a:p>
            <a:pPr marL="0" indent="0" algn="just">
              <a:buNone/>
            </a:pPr>
            <a:r>
              <a:rPr lang="en-US" altLang="zh-CN" sz="2400" dirty="0">
                <a:solidFill>
                  <a:srgbClr val="1A1A1A"/>
                </a:solidFill>
                <a:latin typeface="微软雅黑" panose="020B0503020204020204" pitchFamily="34" charset="-122"/>
                <a:ea typeface="微软雅黑" panose="020B0503020204020204" pitchFamily="34" charset="-122"/>
              </a:rPr>
              <a:t>A robust trading relation— perceptual equivalence and articulatory covariation between coarticulatory source and effect-an inverse correlation between source and effect (i.e. when the source is weaker the effect is stronger, and vice versa).</a:t>
            </a:r>
            <a:endParaRPr lang="en-US" altLang="zh-CN" sz="2400" dirty="0">
              <a:solidFill>
                <a:srgbClr val="1A1A1A"/>
              </a:solidFill>
              <a:latin typeface="微软雅黑" panose="020B0503020204020204" pitchFamily="34" charset="-122"/>
              <a:ea typeface="微软雅黑" panose="020B0503020204020204" pitchFamily="34" charset="-122"/>
            </a:endParaRPr>
          </a:p>
          <a:p>
            <a:pPr marL="0" indent="0">
              <a:buNone/>
            </a:pPr>
            <a:endParaRPr lang="en-US" altLang="zh-CN" sz="2400" dirty="0">
              <a:solidFill>
                <a:srgbClr val="1A1A1A"/>
              </a:solidFill>
              <a:latin typeface="微软雅黑" panose="020B0503020204020204" pitchFamily="34" charset="-122"/>
              <a:ea typeface="微软雅黑" panose="020B0503020204020204" pitchFamily="34" charset="-122"/>
            </a:endParaRPr>
          </a:p>
          <a:p>
            <a:pPr rtl="0"/>
            <a:r>
              <a:rPr lang="en-US" altLang="zh-CN" sz="2400" b="1" dirty="0">
                <a:latin typeface="微软雅黑" panose="020B0503020204020204" pitchFamily="34" charset="-122"/>
                <a:ea typeface="微软雅黑" panose="020B0503020204020204" pitchFamily="34" charset="-122"/>
              </a:rPr>
              <a:t>The case of Vowel Nasalization</a:t>
            </a:r>
            <a:endParaRPr lang="en-US" altLang="zh-CN" sz="2400" b="1" dirty="0">
              <a:latin typeface="微软雅黑" panose="020B0503020204020204" pitchFamily="34" charset="-122"/>
              <a:ea typeface="微软雅黑" panose="020B0503020204020204" pitchFamily="34" charset="-122"/>
            </a:endParaRPr>
          </a:p>
          <a:p>
            <a:pPr marL="0" indent="0" rtl="0">
              <a:buNone/>
            </a:pPr>
            <a:r>
              <a:rPr lang="en-US" altLang="zh-CN" sz="2400" dirty="0">
                <a:solidFill>
                  <a:srgbClr val="1A1A1A"/>
                </a:solidFill>
                <a:latin typeface="微软雅黑" panose="020B0503020204020204" pitchFamily="34" charset="-122"/>
                <a:ea typeface="微软雅黑" panose="020B0503020204020204" pitchFamily="34" charset="-122"/>
              </a:rPr>
              <a:t>/VN/ in American English (e.g. in  </a:t>
            </a:r>
            <a:r>
              <a:rPr lang="en-US" altLang="zh-CN" sz="2400" i="1" dirty="0">
                <a:solidFill>
                  <a:srgbClr val="1A1A1A"/>
                </a:solidFill>
                <a:latin typeface="微软雅黑" panose="020B0503020204020204" pitchFamily="34" charset="-122"/>
                <a:ea typeface="微软雅黑" panose="020B0503020204020204" pitchFamily="34" charset="-122"/>
              </a:rPr>
              <a:t>bent </a:t>
            </a:r>
            <a:r>
              <a:rPr lang="en-US" altLang="zh-CN" sz="2400" dirty="0">
                <a:solidFill>
                  <a:srgbClr val="1A1A1A"/>
                </a:solidFill>
                <a:latin typeface="微软雅黑" panose="020B0503020204020204" pitchFamily="34" charset="-122"/>
                <a:ea typeface="微软雅黑" panose="020B0503020204020204" pitchFamily="34" charset="-122"/>
              </a:rPr>
              <a:t>vs. </a:t>
            </a:r>
            <a:r>
              <a:rPr lang="en-US" altLang="zh-CN" sz="2400" i="1" dirty="0">
                <a:solidFill>
                  <a:srgbClr val="1A1A1A"/>
                </a:solidFill>
                <a:latin typeface="微软雅黑" panose="020B0503020204020204" pitchFamily="34" charset="-122"/>
                <a:ea typeface="微软雅黑" panose="020B0503020204020204" pitchFamily="34" charset="-122"/>
              </a:rPr>
              <a:t>bend</a:t>
            </a:r>
            <a:r>
              <a:rPr lang="en-US" altLang="zh-CN" sz="2400" dirty="0">
                <a:solidFill>
                  <a:srgbClr val="1A1A1A"/>
                </a:solidFill>
                <a:latin typeface="微软雅黑" panose="020B0503020204020204" pitchFamily="34" charset="-122"/>
                <a:ea typeface="微软雅黑" panose="020B0503020204020204" pitchFamily="34" charset="-122"/>
              </a:rPr>
              <a:t>)</a:t>
            </a:r>
            <a:endParaRPr lang="en-US" altLang="zh-CN" sz="2400" dirty="0">
              <a:solidFill>
                <a:srgbClr val="1A1A1A"/>
              </a:solidFill>
              <a:latin typeface="微软雅黑" panose="020B0503020204020204" pitchFamily="34" charset="-122"/>
              <a:ea typeface="微软雅黑" panose="020B0503020204020204" pitchFamily="34" charset="-122"/>
            </a:endParaRPr>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609600" y="453831"/>
            <a:ext cx="10972800" cy="1143000"/>
          </a:xfrm>
        </p:spPr>
        <p:txBody>
          <a:bodyPr rtlCol="0">
            <a:normAutofit/>
          </a:bodyPr>
          <a:lstStyle/>
          <a:p>
            <a:pPr rtl="0"/>
            <a:r>
              <a:rPr lang="en-US" altLang="zh-CN" dirty="0"/>
              <a:t>Background</a:t>
            </a:r>
            <a:endParaRPr lang="zh-CN" altLang="en-US" dirty="0"/>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pic>
        <p:nvPicPr>
          <p:cNvPr id="12" name="图片 11"/>
          <p:cNvPicPr>
            <a:picLocks noChangeAspect="1"/>
          </p:cNvPicPr>
          <p:nvPr/>
        </p:nvPicPr>
        <p:blipFill>
          <a:blip r:embed="rId1"/>
          <a:stretch>
            <a:fillRect/>
          </a:stretch>
        </p:blipFill>
        <p:spPr>
          <a:xfrm>
            <a:off x="609600" y="1596831"/>
            <a:ext cx="9077325" cy="2228850"/>
          </a:xfrm>
          <a:prstGeom prst="rect">
            <a:avLst/>
          </a:prstGeom>
        </p:spPr>
      </p:pic>
      <p:sp>
        <p:nvSpPr>
          <p:cNvPr id="13" name="内容占位符 1"/>
          <p:cNvSpPr>
            <a:spLocks noGrp="1"/>
          </p:cNvSpPr>
          <p:nvPr>
            <p:ph idx="1"/>
          </p:nvPr>
        </p:nvSpPr>
        <p:spPr>
          <a:xfrm>
            <a:off x="295173" y="4145915"/>
            <a:ext cx="11896827" cy="4785996"/>
          </a:xfrm>
        </p:spPr>
        <p:txBody>
          <a:bodyPr rtlCol="0">
            <a:noAutofit/>
          </a:bodyPr>
          <a:lstStyle/>
          <a:p>
            <a:r>
              <a:rPr lang="en-US" altLang="zh-CN" sz="2400" dirty="0">
                <a:solidFill>
                  <a:srgbClr val="1A1A1A"/>
                </a:solidFill>
                <a:latin typeface="微软雅黑" panose="020B0503020204020204" pitchFamily="34" charset="-122"/>
                <a:ea typeface="微软雅黑" panose="020B0503020204020204" pitchFamily="34" charset="-122"/>
              </a:rPr>
              <a:t>Vowel nasality is longer and consonantal nasality is shorter in </a:t>
            </a:r>
            <a:r>
              <a:rPr lang="en-US" altLang="zh-CN" sz="2400" dirty="0" err="1">
                <a:solidFill>
                  <a:srgbClr val="1A1A1A"/>
                </a:solidFill>
                <a:latin typeface="微软雅黑" panose="020B0503020204020204" pitchFamily="34" charset="-122"/>
                <a:ea typeface="微软雅黑" panose="020B0503020204020204" pitchFamily="34" charset="-122"/>
              </a:rPr>
              <a:t>VNCvoiceless</a:t>
            </a:r>
            <a:r>
              <a:rPr lang="en-US" altLang="zh-CN" sz="2400" dirty="0">
                <a:solidFill>
                  <a:srgbClr val="1A1A1A"/>
                </a:solidFill>
                <a:latin typeface="微软雅黑" panose="020B0503020204020204" pitchFamily="34" charset="-122"/>
                <a:ea typeface="微软雅黑" panose="020B0503020204020204" pitchFamily="34" charset="-122"/>
              </a:rPr>
              <a:t> than in VNC voiced, and the (acoustic) durations of vowel nasality and consonantal nasality correlate negatively.</a:t>
            </a:r>
            <a:endParaRPr lang="en-US" altLang="zh-CN" sz="2400" dirty="0">
              <a:solidFill>
                <a:srgbClr val="1A1A1A"/>
              </a:solidFill>
              <a:latin typeface="微软雅黑" panose="020B0503020204020204" pitchFamily="34" charset="-122"/>
              <a:ea typeface="微软雅黑" panose="020B0503020204020204" pitchFamily="34" charset="-122"/>
            </a:endParaRPr>
          </a:p>
          <a:p>
            <a:r>
              <a:rPr lang="en-US" altLang="zh-CN" sz="2400" dirty="0">
                <a:solidFill>
                  <a:srgbClr val="1A1A1A"/>
                </a:solidFill>
                <a:latin typeface="微软雅黑" panose="020B0503020204020204" pitchFamily="34" charset="-122"/>
                <a:ea typeface="微软雅黑" panose="020B0503020204020204" pitchFamily="34" charset="-122"/>
              </a:rPr>
              <a:t>On the perception side, listeners are sensitive to the total duration of nasality, but not to whether nasality is present in the consonant or the preceding vowel. (Listeners do not perceptually differentiate source from effect.)</a:t>
            </a:r>
            <a:endParaRPr lang="en-US" altLang="zh-CN" sz="2400" dirty="0">
              <a:solidFill>
                <a:srgbClr val="1A1A1A"/>
              </a:solidFill>
              <a:latin typeface="微软雅黑" panose="020B0503020204020204" pitchFamily="34" charset="-122"/>
              <a:ea typeface="微软雅黑" panose="020B0503020204020204" pitchFamily="34" charset="-122"/>
            </a:endParaRPr>
          </a:p>
        </p:txBody>
      </p:sp>
      <p:sp>
        <p:nvSpPr>
          <p:cNvPr id="14" name="文本框 13"/>
          <p:cNvSpPr txBox="1"/>
          <p:nvPr/>
        </p:nvSpPr>
        <p:spPr>
          <a:xfrm>
            <a:off x="9747534" y="2828306"/>
            <a:ext cx="1774257" cy="1015663"/>
          </a:xfrm>
          <a:prstGeom prst="rect">
            <a:avLst/>
          </a:prstGeom>
          <a:noFill/>
          <a:ln>
            <a:noFill/>
          </a:ln>
        </p:spPr>
        <p:txBody>
          <a:bodyPr wrap="square" rtlCol="0">
            <a:spAutoFit/>
          </a:bodyPr>
          <a:lstStyle/>
          <a:p>
            <a:r>
              <a:rPr lang="en-US" altLang="zh-CN" sz="1200" dirty="0">
                <a:latin typeface="微软雅黑" panose="020B0503020204020204" pitchFamily="34" charset="-122"/>
                <a:ea typeface="微软雅黑" panose="020B0503020204020204" pitchFamily="34" charset="-122"/>
              </a:rPr>
              <a:t>Figure 1. Oral –nasal gestural alignment in two consonantal contexts (Gao &amp; Kirby,2024)</a:t>
            </a:r>
            <a:endParaRPr lang="zh-CN" altLang="en-US" sz="1200" dirty="0" err="1">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609599" y="444206"/>
            <a:ext cx="10972800" cy="1143000"/>
          </a:xfrm>
        </p:spPr>
        <p:txBody>
          <a:bodyPr rtlCol="0"/>
          <a:lstStyle/>
          <a:p>
            <a:pPr rtl="0"/>
            <a:r>
              <a:rPr lang="en-US" altLang="zh-CN" dirty="0"/>
              <a:t>Motivation</a:t>
            </a:r>
            <a:endParaRPr lang="zh-CN" altLang="en-US" dirty="0"/>
          </a:p>
        </p:txBody>
      </p:sp>
      <p:sp>
        <p:nvSpPr>
          <p:cNvPr id="2" name="内容占位符 1"/>
          <p:cNvSpPr>
            <a:spLocks noGrp="1"/>
          </p:cNvSpPr>
          <p:nvPr>
            <p:ph idx="1"/>
          </p:nvPr>
        </p:nvSpPr>
        <p:spPr>
          <a:xfrm>
            <a:off x="147585" y="1751955"/>
            <a:ext cx="11896827" cy="4785996"/>
          </a:xfrm>
        </p:spPr>
        <p:txBody>
          <a:bodyPr rtlCol="0">
            <a:noAutofit/>
          </a:bodyPr>
          <a:lstStyle/>
          <a:p>
            <a:r>
              <a:rPr lang="en-US" altLang="zh-CN" sz="2400" dirty="0">
                <a:solidFill>
                  <a:srgbClr val="1A1A1A"/>
                </a:solidFill>
                <a:latin typeface="微软雅黑" panose="020B0503020204020204" pitchFamily="34" charset="-122"/>
                <a:ea typeface="微软雅黑" panose="020B0503020204020204" pitchFamily="34" charset="-122"/>
              </a:rPr>
              <a:t>Through a study of 2 cues to the laryngeal (voicing) contrast:</a:t>
            </a:r>
            <a:r>
              <a:rPr lang="zh-CN" altLang="en-US" sz="2400" dirty="0">
                <a:solidFill>
                  <a:srgbClr val="1A1A1A"/>
                </a:solidFill>
                <a:latin typeface="微软雅黑" panose="020B0503020204020204" pitchFamily="34" charset="-122"/>
                <a:ea typeface="微软雅黑" panose="020B0503020204020204" pitchFamily="34" charset="-122"/>
              </a:rPr>
              <a:t> </a:t>
            </a:r>
            <a:r>
              <a:rPr lang="en-US" altLang="zh-CN" sz="2400" dirty="0">
                <a:solidFill>
                  <a:srgbClr val="1A1A1A"/>
                </a:solidFill>
                <a:latin typeface="微软雅黑" panose="020B0503020204020204" pitchFamily="34" charset="-122"/>
                <a:ea typeface="微软雅黑" panose="020B0503020204020204" pitchFamily="34" charset="-122"/>
              </a:rPr>
              <a:t>closure</a:t>
            </a:r>
            <a:r>
              <a:rPr lang="zh-CN" altLang="en-US" sz="2400" dirty="0">
                <a:solidFill>
                  <a:srgbClr val="1A1A1A"/>
                </a:solidFill>
                <a:latin typeface="微软雅黑" panose="020B0503020204020204" pitchFamily="34" charset="-122"/>
                <a:ea typeface="微软雅黑" panose="020B0503020204020204" pitchFamily="34" charset="-122"/>
              </a:rPr>
              <a:t> </a:t>
            </a:r>
            <a:r>
              <a:rPr lang="en-US" altLang="zh-CN" sz="2400" dirty="0">
                <a:solidFill>
                  <a:srgbClr val="1A1A1A"/>
                </a:solidFill>
                <a:latin typeface="微软雅黑" panose="020B0503020204020204" pitchFamily="34" charset="-122"/>
                <a:ea typeface="微软雅黑" panose="020B0503020204020204" pitchFamily="34" charset="-122"/>
              </a:rPr>
              <a:t>voicing</a:t>
            </a:r>
            <a:r>
              <a:rPr lang="zh-CN" altLang="en-US" sz="2400" dirty="0">
                <a:solidFill>
                  <a:srgbClr val="1A1A1A"/>
                </a:solidFill>
                <a:latin typeface="微软雅黑" panose="020B0503020204020204" pitchFamily="34" charset="-122"/>
                <a:ea typeface="微软雅黑" panose="020B0503020204020204" pitchFamily="34" charset="-122"/>
              </a:rPr>
              <a:t> </a:t>
            </a:r>
            <a:r>
              <a:rPr lang="en-US" altLang="zh-CN" sz="2400" dirty="0">
                <a:solidFill>
                  <a:srgbClr val="1A1A1A"/>
                </a:solidFill>
                <a:latin typeface="微软雅黑" panose="020B0503020204020204" pitchFamily="34" charset="-122"/>
                <a:ea typeface="微软雅黑" panose="020B0503020204020204" pitchFamily="34" charset="-122"/>
              </a:rPr>
              <a:t>&amp; pitch</a:t>
            </a:r>
            <a:endParaRPr lang="en-US" altLang="zh-CN" sz="2400" dirty="0">
              <a:solidFill>
                <a:srgbClr val="1A1A1A"/>
              </a:solidFill>
              <a:latin typeface="微软雅黑" panose="020B0503020204020204" pitchFamily="34" charset="-122"/>
              <a:ea typeface="微软雅黑" panose="020B0503020204020204" pitchFamily="34" charset="-122"/>
            </a:endParaRPr>
          </a:p>
          <a:p>
            <a:r>
              <a:rPr lang="en-US" altLang="zh-CN" sz="2400" dirty="0">
                <a:solidFill>
                  <a:srgbClr val="1A1A1A"/>
                </a:solidFill>
                <a:latin typeface="微软雅黑" panose="020B0503020204020204" pitchFamily="34" charset="-122"/>
                <a:ea typeface="微软雅黑" panose="020B0503020204020204" pitchFamily="34" charset="-122"/>
              </a:rPr>
              <a:t>To assess whether, and to what extent, articulatory-acoustic covariation and/or perceptual equivalence obtain between voicing and CF0 in Metropolitan French, a true-voicing language</a:t>
            </a:r>
            <a:endParaRPr lang="en-US" altLang="zh-CN" sz="2400" dirty="0">
              <a:solidFill>
                <a:srgbClr val="1A1A1A"/>
              </a:solidFill>
              <a:latin typeface="微软雅黑" panose="020B0503020204020204" pitchFamily="34" charset="-122"/>
              <a:ea typeface="微软雅黑" panose="020B0503020204020204" pitchFamily="34" charset="-122"/>
            </a:endParaRPr>
          </a:p>
          <a:p>
            <a:pPr marL="0" indent="0">
              <a:buNone/>
            </a:pPr>
            <a:endParaRPr lang="en-US" altLang="zh-CN" sz="2400" dirty="0">
              <a:latin typeface="微软雅黑" panose="020B0503020204020204" pitchFamily="34" charset="-122"/>
              <a:ea typeface="微软雅黑" panose="020B0503020204020204" pitchFamily="34" charset="-122"/>
            </a:endParaRPr>
          </a:p>
          <a:p>
            <a:pPr marL="400050" indent="-400050">
              <a:buAutoNum type="romanLcParenBoth"/>
            </a:pPr>
            <a:r>
              <a:rPr lang="en-US" altLang="zh-CN" sz="2400" dirty="0">
                <a:solidFill>
                  <a:srgbClr val="1A1A1A"/>
                </a:solidFill>
                <a:effectLst/>
                <a:latin typeface="微软雅黑" panose="020B0503020204020204" pitchFamily="34" charset="-122"/>
                <a:ea typeface="微软雅黑" panose="020B0503020204020204" pitchFamily="34" charset="-122"/>
              </a:rPr>
              <a:t>whether voicing covaries with the magnitude of CF0 in production, both within and across categories </a:t>
            </a:r>
            <a:endParaRPr lang="en-US" altLang="zh-CN" sz="2400" dirty="0">
              <a:solidFill>
                <a:srgbClr val="1A1A1A"/>
              </a:solidFill>
              <a:effectLst/>
              <a:latin typeface="微软雅黑" panose="020B0503020204020204" pitchFamily="34" charset="-122"/>
              <a:ea typeface="微软雅黑" panose="020B0503020204020204" pitchFamily="34" charset="-122"/>
            </a:endParaRPr>
          </a:p>
          <a:p>
            <a:pPr marL="400050" indent="-400050">
              <a:buAutoNum type="romanLcParenBoth"/>
            </a:pPr>
            <a:r>
              <a:rPr lang="en-US" altLang="zh-CN" sz="2400" dirty="0">
                <a:solidFill>
                  <a:srgbClr val="1A1A1A"/>
                </a:solidFill>
                <a:effectLst/>
                <a:latin typeface="微软雅黑" panose="020B0503020204020204" pitchFamily="34" charset="-122"/>
                <a:ea typeface="微软雅黑" panose="020B0503020204020204" pitchFamily="34" charset="-122"/>
              </a:rPr>
              <a:t>whether closure voicing and CF0 are treated as perceptually equivalent both within the voiced category and at the voiced-voiceless category boundary (i.e. whether they trade across a wide range of stimulus conditions, not just in configurations where the primary cue is ambiguous.)</a:t>
            </a:r>
            <a:endParaRPr lang="zh-CN" altLang="en-US" sz="2400" dirty="0">
              <a:latin typeface="微软雅黑" panose="020B0503020204020204" pitchFamily="34" charset="-122"/>
              <a:ea typeface="微软雅黑" panose="020B0503020204020204" pitchFamily="34" charset="-122"/>
            </a:endParaRPr>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456298" y="136524"/>
            <a:ext cx="10972800" cy="1143000"/>
          </a:xfrm>
        </p:spPr>
        <p:txBody>
          <a:bodyPr rtlCol="0"/>
          <a:lstStyle/>
          <a:p>
            <a:pPr rtl="0"/>
            <a:r>
              <a:rPr lang="en-US" altLang="zh-CN" dirty="0"/>
              <a:t>Research Question </a:t>
            </a:r>
            <a:endParaRPr lang="en-US" dirty="0"/>
          </a:p>
        </p:txBody>
      </p:sp>
      <p:sp>
        <p:nvSpPr>
          <p:cNvPr id="2" name="内容占位符 1"/>
          <p:cNvSpPr>
            <a:spLocks noGrp="1"/>
          </p:cNvSpPr>
          <p:nvPr>
            <p:ph idx="1"/>
          </p:nvPr>
        </p:nvSpPr>
        <p:spPr>
          <a:xfrm>
            <a:off x="228149" y="1385402"/>
            <a:ext cx="11735702" cy="5649087"/>
          </a:xfrm>
        </p:spPr>
        <p:txBody>
          <a:bodyPr rtlCol="0">
            <a:noAutofit/>
          </a:bodyPr>
          <a:lstStyle/>
          <a:p>
            <a:pPr marL="0" indent="0" algn="just">
              <a:buNone/>
            </a:pPr>
            <a:r>
              <a:rPr lang="en-US" altLang="zh-CN" sz="2400" b="1" dirty="0">
                <a:latin typeface="微软雅黑" panose="020B0503020204020204" pitchFamily="34" charset="-122"/>
                <a:ea typeface="微软雅黑" panose="020B0503020204020204" pitchFamily="34" charset="-122"/>
              </a:rPr>
              <a:t>Production:</a:t>
            </a:r>
            <a:endParaRPr lang="en-US" altLang="zh-CN" sz="2400" b="1" dirty="0">
              <a:latin typeface="微软雅黑" panose="020B0503020204020204" pitchFamily="34" charset="-122"/>
              <a:ea typeface="微软雅黑" panose="020B0503020204020204" pitchFamily="34" charset="-122"/>
            </a:endParaRPr>
          </a:p>
          <a:p>
            <a:pPr marL="0" indent="0" algn="just" rtl="0">
              <a:buNone/>
            </a:pPr>
            <a:r>
              <a:rPr lang="en-US" altLang="zh-CN" sz="2400" b="1" dirty="0">
                <a:latin typeface="微软雅黑" panose="020B0503020204020204" pitchFamily="34" charset="-122"/>
                <a:ea typeface="微软雅黑" panose="020B0503020204020204" pitchFamily="34" charset="-122"/>
              </a:rPr>
              <a:t>R</a:t>
            </a:r>
            <a:r>
              <a:rPr lang="en-US" sz="2400" b="1" dirty="0">
                <a:latin typeface="微软雅黑" panose="020B0503020204020204" pitchFamily="34" charset="-122"/>
                <a:ea typeface="微软雅黑" panose="020B0503020204020204" pitchFamily="34" charset="-122"/>
              </a:rPr>
              <a:t>Q1: </a:t>
            </a:r>
            <a:r>
              <a:rPr lang="en-US" altLang="zh-CN" sz="2400" dirty="0">
                <a:latin typeface="微软雅黑" panose="020B0503020204020204" pitchFamily="34" charset="-122"/>
                <a:ea typeface="微软雅黑" panose="020B0503020204020204" pitchFamily="34" charset="-122"/>
              </a:rPr>
              <a:t>Does VOT covary with onset F0 within the voiced and/or voiceless category?</a:t>
            </a:r>
            <a:endParaRPr lang="en-US" sz="2400" dirty="0">
              <a:latin typeface="微软雅黑" panose="020B0503020204020204" pitchFamily="34" charset="-122"/>
              <a:ea typeface="微软雅黑" panose="020B0503020204020204" pitchFamily="34" charset="-122"/>
            </a:endParaRPr>
          </a:p>
          <a:p>
            <a:pPr marL="0" indent="0" algn="just" rtl="0">
              <a:buNone/>
            </a:pPr>
            <a:r>
              <a:rPr lang="en-US" altLang="zh-CN" sz="2400" b="1" dirty="0">
                <a:latin typeface="微软雅黑" panose="020B0503020204020204" pitchFamily="34" charset="-122"/>
                <a:ea typeface="微软雅黑" panose="020B0503020204020204" pitchFamily="34" charset="-122"/>
              </a:rPr>
              <a:t>R</a:t>
            </a:r>
            <a:r>
              <a:rPr lang="en-US" sz="2400" b="1" dirty="0">
                <a:latin typeface="微软雅黑" panose="020B0503020204020204" pitchFamily="34" charset="-122"/>
                <a:ea typeface="微软雅黑" panose="020B0503020204020204" pitchFamily="34" charset="-122"/>
              </a:rPr>
              <a:t>Q2: </a:t>
            </a:r>
            <a:r>
              <a:rPr lang="en-US" altLang="zh-CN" sz="2400" dirty="0">
                <a:latin typeface="微软雅黑" panose="020B0503020204020204" pitchFamily="34" charset="-122"/>
                <a:ea typeface="微软雅黑" panose="020B0503020204020204" pitchFamily="34" charset="-122"/>
              </a:rPr>
              <a:t>Does VOT covary with onset F0 across the voiced and voiceless categories?</a:t>
            </a:r>
            <a:endParaRPr lang="en-US" sz="2400" dirty="0">
              <a:latin typeface="微软雅黑" panose="020B0503020204020204" pitchFamily="34" charset="-122"/>
              <a:ea typeface="微软雅黑" panose="020B0503020204020204" pitchFamily="34" charset="-122"/>
            </a:endParaRPr>
          </a:p>
          <a:p>
            <a:pPr marL="0" indent="0" algn="just">
              <a:spcAft>
                <a:spcPts val="500"/>
              </a:spcAft>
              <a:buNone/>
            </a:pPr>
            <a:r>
              <a:rPr lang="en-US" sz="2400" b="1" dirty="0">
                <a:latin typeface="微软雅黑" panose="020B0503020204020204" pitchFamily="34" charset="-122"/>
                <a:ea typeface="微软雅黑" panose="020B0503020204020204" pitchFamily="34" charset="-122"/>
              </a:rPr>
              <a:t>RQ3: </a:t>
            </a:r>
            <a:r>
              <a:rPr lang="en-US" altLang="zh-CN" sz="2400" dirty="0">
                <a:latin typeface="微软雅黑" panose="020B0503020204020204" pitchFamily="34" charset="-122"/>
                <a:ea typeface="微软雅黑" panose="020B0503020204020204" pitchFamily="34" charset="-122"/>
              </a:rPr>
              <a:t>Are voiced plosives that are devoiced followed by a lower onset F0 than those that are typically </a:t>
            </a:r>
            <a:r>
              <a:rPr lang="en-US" altLang="zh-CN" sz="2400" dirty="0" err="1">
                <a:latin typeface="微软雅黑" panose="020B0503020204020204" pitchFamily="34" charset="-122"/>
                <a:ea typeface="微软雅黑" panose="020B0503020204020204" pitchFamily="34" charset="-122"/>
              </a:rPr>
              <a:t>prevoiced</a:t>
            </a:r>
            <a:r>
              <a:rPr lang="en-US" altLang="zh-CN" sz="2400" dirty="0">
                <a:latin typeface="微软雅黑" panose="020B0503020204020204" pitchFamily="34" charset="-122"/>
                <a:ea typeface="微软雅黑" panose="020B0503020204020204" pitchFamily="34" charset="-122"/>
              </a:rPr>
              <a:t>?</a:t>
            </a:r>
            <a:endParaRPr lang="en-US" sz="2400" dirty="0">
              <a:latin typeface="微软雅黑" panose="020B0503020204020204" pitchFamily="34" charset="-122"/>
              <a:ea typeface="微软雅黑" panose="020B0503020204020204" pitchFamily="34" charset="-122"/>
            </a:endParaRPr>
          </a:p>
          <a:p>
            <a:pPr marL="0" indent="0" algn="just">
              <a:spcBef>
                <a:spcPts val="1000"/>
              </a:spcBef>
              <a:buNone/>
            </a:pPr>
            <a:r>
              <a:rPr lang="en-US" sz="2400" b="1" dirty="0">
                <a:latin typeface="微软雅黑" panose="020B0503020204020204" pitchFamily="34" charset="-122"/>
                <a:ea typeface="微软雅黑" panose="020B0503020204020204" pitchFamily="34" charset="-122"/>
              </a:rPr>
              <a:t>Perception:</a:t>
            </a:r>
            <a:endParaRPr lang="en-US" sz="2400" b="1" dirty="0">
              <a:latin typeface="微软雅黑" panose="020B0503020204020204" pitchFamily="34" charset="-122"/>
              <a:ea typeface="微软雅黑" panose="020B0503020204020204" pitchFamily="34" charset="-122"/>
            </a:endParaRPr>
          </a:p>
          <a:p>
            <a:pPr marL="0" indent="0" algn="just">
              <a:buNone/>
            </a:pPr>
            <a:r>
              <a:rPr lang="en-US" sz="2400" b="1" dirty="0">
                <a:latin typeface="微软雅黑" panose="020B0503020204020204" pitchFamily="34" charset="-122"/>
                <a:ea typeface="微软雅黑" panose="020B0503020204020204" pitchFamily="34" charset="-122"/>
              </a:rPr>
              <a:t>RQ4: </a:t>
            </a:r>
            <a:r>
              <a:rPr lang="en-US" altLang="zh-CN" sz="2400" dirty="0">
                <a:latin typeface="微软雅黑" panose="020B0503020204020204" pitchFamily="34" charset="-122"/>
                <a:ea typeface="微软雅黑" panose="020B0503020204020204" pitchFamily="34" charset="-122"/>
              </a:rPr>
              <a:t>Is longer </a:t>
            </a:r>
            <a:r>
              <a:rPr lang="en-US" altLang="zh-CN" sz="2400" dirty="0" err="1">
                <a:latin typeface="微软雅黑" panose="020B0503020204020204" pitchFamily="34" charset="-122"/>
                <a:ea typeface="微软雅黑" panose="020B0503020204020204" pitchFamily="34" charset="-122"/>
              </a:rPr>
              <a:t>prevoicing</a:t>
            </a:r>
            <a:r>
              <a:rPr lang="en-US" altLang="zh-CN" sz="2400" dirty="0">
                <a:latin typeface="微软雅黑" panose="020B0503020204020204" pitchFamily="34" charset="-122"/>
                <a:ea typeface="微软雅黑" panose="020B0503020204020204" pitchFamily="34" charset="-122"/>
              </a:rPr>
              <a:t> perceived as equivalent to a lower onset F0 across a wide range of stimulus conditions, whether VOT is ambiguous or not?</a:t>
            </a:r>
            <a:endParaRPr lang="en-US" sz="2400" dirty="0">
              <a:latin typeface="微软雅黑" panose="020B0503020204020204" pitchFamily="34" charset="-122"/>
              <a:ea typeface="微软雅黑" panose="020B0503020204020204" pitchFamily="34" charset="-122"/>
            </a:endParaRPr>
          </a:p>
          <a:p>
            <a:pPr marL="0" indent="0" algn="just">
              <a:buNone/>
            </a:pPr>
            <a:r>
              <a:rPr lang="en-US" sz="2400" b="1" dirty="0">
                <a:latin typeface="微软雅黑" panose="020B0503020204020204" pitchFamily="34" charset="-122"/>
                <a:ea typeface="微软雅黑" panose="020B0503020204020204" pitchFamily="34" charset="-122"/>
              </a:rPr>
              <a:t>RQ5: </a:t>
            </a:r>
            <a:r>
              <a:rPr lang="en-US" altLang="zh-CN" sz="2400" dirty="0">
                <a:latin typeface="微软雅黑" panose="020B0503020204020204" pitchFamily="34" charset="-122"/>
                <a:ea typeface="微软雅黑" panose="020B0503020204020204" pitchFamily="34" charset="-122"/>
              </a:rPr>
              <a:t>Does onset F0 affect voicing categorization along the entire VOT continuum, and not only at the voiced-voiceless boundary?</a:t>
            </a:r>
            <a:endParaRPr lang="en-US" sz="2400" dirty="0">
              <a:latin typeface="微软雅黑" panose="020B0503020204020204" pitchFamily="34" charset="-122"/>
              <a:ea typeface="微软雅黑" panose="020B0503020204020204" pitchFamily="34" charset="-122"/>
            </a:endParaRPr>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图片 17"/>
          <p:cNvPicPr>
            <a:picLocks noChangeAspect="1"/>
          </p:cNvPicPr>
          <p:nvPr/>
        </p:nvPicPr>
        <p:blipFill>
          <a:blip r:embed="rId1"/>
          <a:stretch>
            <a:fillRect/>
          </a:stretch>
        </p:blipFill>
        <p:spPr>
          <a:xfrm>
            <a:off x="380837" y="3827083"/>
            <a:ext cx="11201563" cy="2894393"/>
          </a:xfrm>
          <a:prstGeom prst="rect">
            <a:avLst/>
          </a:prstGeom>
        </p:spPr>
      </p:pic>
      <p:pic>
        <p:nvPicPr>
          <p:cNvPr id="16" name="图片 15"/>
          <p:cNvPicPr>
            <a:picLocks noChangeAspect="1"/>
          </p:cNvPicPr>
          <p:nvPr/>
        </p:nvPicPr>
        <p:blipFill>
          <a:blip r:embed="rId2"/>
          <a:stretch>
            <a:fillRect/>
          </a:stretch>
        </p:blipFill>
        <p:spPr>
          <a:xfrm>
            <a:off x="0" y="782257"/>
            <a:ext cx="10982325" cy="3181350"/>
          </a:xfrm>
          <a:prstGeom prst="rect">
            <a:avLst/>
          </a:prstGeom>
        </p:spPr>
      </p:pic>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sp>
        <p:nvSpPr>
          <p:cNvPr id="3" name="标题 2"/>
          <p:cNvSpPr>
            <a:spLocks noGrp="1"/>
          </p:cNvSpPr>
          <p:nvPr>
            <p:ph type="title"/>
          </p:nvPr>
        </p:nvSpPr>
        <p:spPr>
          <a:xfrm>
            <a:off x="609600" y="427863"/>
            <a:ext cx="10972800" cy="1143000"/>
          </a:xfrm>
        </p:spPr>
        <p:txBody>
          <a:bodyPr rtlCol="0"/>
          <a:lstStyle/>
          <a:p>
            <a:pPr rtl="0"/>
            <a:r>
              <a:rPr lang="en-US" altLang="zh-CN" dirty="0"/>
              <a:t>Methodology</a:t>
            </a:r>
            <a:endParaRPr lang="en-US"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609600" y="532638"/>
            <a:ext cx="10972800" cy="1143000"/>
          </a:xfrm>
        </p:spPr>
        <p:txBody>
          <a:bodyPr rtlCol="0"/>
          <a:lstStyle/>
          <a:p>
            <a:pPr rtl="0"/>
            <a:r>
              <a:rPr lang="en-US" altLang="zh-CN" dirty="0"/>
              <a:t>Study 1</a:t>
            </a:r>
            <a:endParaRPr lang="en-US" dirty="0"/>
          </a:p>
        </p:txBody>
      </p:sp>
      <p:sp>
        <p:nvSpPr>
          <p:cNvPr id="2" name="内容占位符 1"/>
          <p:cNvSpPr>
            <a:spLocks noGrp="1"/>
          </p:cNvSpPr>
          <p:nvPr>
            <p:ph idx="1"/>
          </p:nvPr>
        </p:nvSpPr>
        <p:spPr>
          <a:xfrm>
            <a:off x="609600" y="2068830"/>
            <a:ext cx="10620375" cy="4389120"/>
          </a:xfrm>
        </p:spPr>
        <p:txBody>
          <a:bodyPr rtlCol="0">
            <a:normAutofit/>
          </a:bodyPr>
          <a:lstStyle/>
          <a:p>
            <a:pPr rtl="0"/>
            <a:r>
              <a:rPr lang="en-US" altLang="zh-CN" sz="2400" b="1" dirty="0">
                <a:latin typeface="微软雅黑" panose="020B0503020204020204" pitchFamily="34" charset="-122"/>
                <a:ea typeface="微软雅黑" panose="020B0503020204020204" pitchFamily="34" charset="-122"/>
              </a:rPr>
              <a:t>Participants</a:t>
            </a:r>
            <a:endParaRPr lang="en-US" altLang="zh-CN" sz="2400" b="1" dirty="0">
              <a:latin typeface="微软雅黑" panose="020B0503020204020204" pitchFamily="34" charset="-122"/>
              <a:ea typeface="微软雅黑" panose="020B0503020204020204" pitchFamily="34" charset="-122"/>
            </a:endParaRPr>
          </a:p>
          <a:p>
            <a:pPr marL="0" indent="0" rtl="0">
              <a:buNone/>
            </a:pPr>
            <a:r>
              <a:rPr lang="en-US" sz="2400" dirty="0">
                <a:latin typeface="微软雅黑" panose="020B0503020204020204" pitchFamily="34" charset="-122"/>
                <a:ea typeface="微软雅黑" panose="020B0503020204020204" pitchFamily="34" charset="-122"/>
              </a:rPr>
              <a:t>11 native speakers of French (9 women+2 men)</a:t>
            </a:r>
            <a:endParaRPr lang="en-US" sz="2400" dirty="0">
              <a:latin typeface="微软雅黑" panose="020B0503020204020204" pitchFamily="34" charset="-122"/>
              <a:ea typeface="微软雅黑" panose="020B0503020204020204" pitchFamily="34" charset="-122"/>
            </a:endParaRPr>
          </a:p>
          <a:p>
            <a:pPr marL="0" indent="0" rtl="0">
              <a:buNone/>
            </a:pPr>
            <a:r>
              <a:rPr lang="en-US" altLang="zh-CN" sz="2400" dirty="0">
                <a:latin typeface="微软雅黑" panose="020B0503020204020204" pitchFamily="34" charset="-122"/>
                <a:ea typeface="微软雅黑" panose="020B0503020204020204" pitchFamily="34" charset="-122"/>
              </a:rPr>
              <a:t>Age (median=21, mean=21, SD=1.5)</a:t>
            </a:r>
            <a:endParaRPr lang="en-US" altLang="zh-CN" sz="2400" dirty="0">
              <a:latin typeface="微软雅黑" panose="020B0503020204020204" pitchFamily="34" charset="-122"/>
              <a:ea typeface="微软雅黑" panose="020B0503020204020204" pitchFamily="34" charset="-122"/>
            </a:endParaRPr>
          </a:p>
          <a:p>
            <a:pPr marL="0" indent="0" rtl="0">
              <a:buNone/>
            </a:pPr>
            <a:endParaRPr lang="en-US" sz="2400" dirty="0">
              <a:latin typeface="微软雅黑" panose="020B0503020204020204" pitchFamily="34" charset="-122"/>
              <a:ea typeface="微软雅黑" panose="020B0503020204020204" pitchFamily="34" charset="-122"/>
            </a:endParaRPr>
          </a:p>
          <a:p>
            <a:pPr rtl="0"/>
            <a:r>
              <a:rPr lang="en-US" sz="2400" b="1" dirty="0">
                <a:latin typeface="微软雅黑" panose="020B0503020204020204" pitchFamily="34" charset="-122"/>
                <a:ea typeface="微软雅黑" panose="020B0503020204020204" pitchFamily="34" charset="-122"/>
              </a:rPr>
              <a:t>Materials &amp; Procedures</a:t>
            </a:r>
            <a:endParaRPr lang="en-US" sz="2400" b="1" dirty="0">
              <a:latin typeface="微软雅黑" panose="020B0503020204020204" pitchFamily="34" charset="-122"/>
              <a:ea typeface="微软雅黑" panose="020B0503020204020204" pitchFamily="34" charset="-122"/>
            </a:endParaRPr>
          </a:p>
          <a:p>
            <a:pPr marL="0" indent="0">
              <a:buNone/>
            </a:pPr>
            <a:r>
              <a:rPr lang="en-US" altLang="zh-CN" sz="2400" dirty="0">
                <a:latin typeface="微软雅黑" panose="020B0503020204020204" pitchFamily="34" charset="-122"/>
                <a:ea typeface="微软雅黑" panose="020B0503020204020204" pitchFamily="34" charset="-122"/>
              </a:rPr>
              <a:t>Read 72 mono-&amp; disyllabic French lexical items with /</a:t>
            </a:r>
            <a:r>
              <a:rPr lang="en-US" altLang="zh-CN" sz="2400" dirty="0" err="1">
                <a:latin typeface="微软雅黑" panose="020B0503020204020204" pitchFamily="34" charset="-122"/>
                <a:ea typeface="微软雅黑" panose="020B0503020204020204" pitchFamily="34" charset="-122"/>
              </a:rPr>
              <a:t>p,b,m</a:t>
            </a:r>
            <a:r>
              <a:rPr lang="en-US" altLang="zh-CN" sz="2400" dirty="0">
                <a:latin typeface="微软雅黑" panose="020B0503020204020204" pitchFamily="34" charset="-122"/>
                <a:ea typeface="微软雅黑" panose="020B0503020204020204" pitchFamily="34" charset="-122"/>
              </a:rPr>
              <a:t>/onsets</a:t>
            </a:r>
            <a:endParaRPr lang="en-US" altLang="zh-CN" sz="2400" dirty="0">
              <a:latin typeface="微软雅黑" panose="020B0503020204020204" pitchFamily="34" charset="-122"/>
              <a:ea typeface="微软雅黑" panose="020B0503020204020204" pitchFamily="34" charset="-122"/>
            </a:endParaRPr>
          </a:p>
        </p:txBody>
      </p:sp>
      <p:sp>
        <p:nvSpPr>
          <p:cNvPr id="4" name="灯片编号占位符 3"/>
          <p:cNvSpPr>
            <a:spLocks noGrp="1"/>
          </p:cNvSpPr>
          <p:nvPr>
            <p:ph type="sldNum" sz="quarter" idx="12"/>
          </p:nvPr>
        </p:nvSpPr>
        <p:spPr/>
        <p:txBody>
          <a:bodyPr/>
          <a:lstStyle/>
          <a:p>
            <a:pPr rtl="0"/>
            <a:fld id="{401CF334-2D5C-4859-84A6-CA7E6E43FAEB}" type="slidenum">
              <a:rPr lang="en-US" smtClean="0"/>
            </a:fld>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ags/tag1.xml><?xml version="1.0" encoding="utf-8"?>
<p:tagLst xmlns:p="http://schemas.openxmlformats.org/presentationml/2006/main">
  <p:tag name="commondata" val="eyJoZGlkIjoiM2UxZGYwNTQ1MmRjZmY3NjRhNDBmM2UxNjU4YzVhNzcifQ=="/>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头脑风暴演示文稿">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办公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业务头脑风暴演示文稿</Template>
  <TotalTime>0</TotalTime>
  <Words>11296</Words>
  <Application>WPS 演示</Application>
  <PresentationFormat>宽屏</PresentationFormat>
  <Paragraphs>365</Paragraphs>
  <Slides>28</Slides>
  <Notes>28</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28</vt:i4>
      </vt:variant>
    </vt:vector>
  </HeadingPairs>
  <TitlesOfParts>
    <vt:vector size="37" baseType="lpstr">
      <vt:lpstr>Arial</vt:lpstr>
      <vt:lpstr>宋体</vt:lpstr>
      <vt:lpstr>Wingdings</vt:lpstr>
      <vt:lpstr>微软雅黑</vt:lpstr>
      <vt:lpstr>Wingdings 2</vt:lpstr>
      <vt:lpstr>Arial Unicode MS</vt:lpstr>
      <vt:lpstr>Century Gothic</vt:lpstr>
      <vt:lpstr>Palatino Linotype</vt:lpstr>
      <vt:lpstr>头脑风暴演示文稿</vt:lpstr>
      <vt:lpstr>LARYNGEAL CONTRAST AND SOUND CHANGE: THE PRODUCTION AND PERCEPTION OF PLOSIVE VOICING AND CO-INTRINSIC PITCH</vt:lpstr>
      <vt:lpstr>Question for Discussion</vt:lpstr>
      <vt:lpstr>Background</vt:lpstr>
      <vt:lpstr>Background</vt:lpstr>
      <vt:lpstr>Background</vt:lpstr>
      <vt:lpstr>Motivation</vt:lpstr>
      <vt:lpstr>Research Question </vt:lpstr>
      <vt:lpstr>Methodology</vt:lpstr>
      <vt:lpstr>Study 1</vt:lpstr>
      <vt:lpstr>Study 1- Analysis</vt:lpstr>
      <vt:lpstr>Study 1- Results</vt:lpstr>
      <vt:lpstr>Study 2 – AX Discrimination</vt:lpstr>
      <vt:lpstr>Study 2 – AX Discrimination</vt:lpstr>
      <vt:lpstr>Study 2 – AX Discrimination</vt:lpstr>
      <vt:lpstr>Study 2 – AX Discrimination</vt:lpstr>
      <vt:lpstr>Study 2 – AX Discrimination</vt:lpstr>
      <vt:lpstr>Study 2 – AX Discrimination</vt:lpstr>
      <vt:lpstr>Study 2 – Analysis</vt:lpstr>
      <vt:lpstr>Study 2 – Analysis</vt:lpstr>
      <vt:lpstr>Study 2 – Analysis</vt:lpstr>
      <vt:lpstr>Study 2- Results</vt:lpstr>
      <vt:lpstr>Study 3 &amp; 4: 2AFC &amp; VAS IDENTIFICATION</vt:lpstr>
      <vt:lpstr>Study 3 &amp; 4 – Analysis</vt:lpstr>
      <vt:lpstr>Study 3 &amp; 4 – Analysis</vt:lpstr>
      <vt:lpstr>Study 3 &amp; 4- Results</vt:lpstr>
      <vt:lpstr>Conclusion</vt:lpstr>
      <vt:lpstr>References</vt:lpstr>
      <vt:lpstr>Thank You !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ZJ Y</dc:creator>
  <cp:lastModifiedBy>XYZ</cp:lastModifiedBy>
  <cp:revision>37</cp:revision>
  <dcterms:created xsi:type="dcterms:W3CDTF">2024-11-07T20:24:00Z</dcterms:created>
  <dcterms:modified xsi:type="dcterms:W3CDTF">2024-11-11T22:05:50Z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74069104</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y fmtid="{D5CDD505-2E9C-101B-9397-08002B2CF9AE}" pid="12" name="ICV">
    <vt:lpwstr>45E3179F8A8E479DB71EC17807C9C062_12</vt:lpwstr>
  </property>
  <property fmtid="{D5CDD505-2E9C-101B-9397-08002B2CF9AE}" pid="13" name="KSOProductBuildVer">
    <vt:lpwstr>2052-12.1.0.18608</vt:lpwstr>
  </property>
</Properties>
</file>