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79" r:id="rId2"/>
    <p:sldId id="283" r:id="rId3"/>
    <p:sldId id="284" r:id="rId4"/>
    <p:sldId id="288" r:id="rId5"/>
    <p:sldId id="301" r:id="rId6"/>
    <p:sldId id="287" r:id="rId7"/>
    <p:sldId id="285" r:id="rId8"/>
    <p:sldId id="286" r:id="rId9"/>
    <p:sldId id="300" r:id="rId10"/>
    <p:sldId id="289" r:id="rId11"/>
    <p:sldId id="259" r:id="rId12"/>
    <p:sldId id="257" r:id="rId13"/>
    <p:sldId id="265" r:id="rId14"/>
    <p:sldId id="276" r:id="rId15"/>
    <p:sldId id="267" r:id="rId16"/>
    <p:sldId id="270" r:id="rId17"/>
    <p:sldId id="290" r:id="rId18"/>
    <p:sldId id="278" r:id="rId19"/>
    <p:sldId id="291" r:id="rId20"/>
    <p:sldId id="281" r:id="rId21"/>
    <p:sldId id="292" r:id="rId22"/>
    <p:sldId id="294" r:id="rId23"/>
    <p:sldId id="299" r:id="rId24"/>
    <p:sldId id="295" r:id="rId25"/>
    <p:sldId id="297" r:id="rId26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94"/>
    <p:restoredTop sz="94718"/>
  </p:normalViewPr>
  <p:slideViewPr>
    <p:cSldViewPr>
      <p:cViewPr varScale="1">
        <p:scale>
          <a:sx n="117" d="100"/>
          <a:sy n="117" d="100"/>
        </p:scale>
        <p:origin x="160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E5E9F5-9084-DE45-B643-1188471F9B31}" type="datetimeFigureOut">
              <a:rPr lang="en-GB" smtClean="0"/>
              <a:t>21/10/2025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47065F-6F5A-A244-B199-51CF410EFD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2011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47065F-6F5A-A244-B199-51CF410EFD3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7619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47065F-6F5A-A244-B199-51CF410EFD3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8247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/>
              <a:t>Click to edit Master subtitle style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20DAA2-9A03-A344-A895-3F24CC61438D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2059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7A7266-DB30-304D-AB7F-6774C71DD4CA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8450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BFC37F-EF43-4B44-8DAC-AD681546AC27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3626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BDBEFC-FEBE-1745-ABF4-6858EC44F365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480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E1E2D4-409A-3B4C-AD73-2240AE83C8DC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8418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3C95EC-EA9A-1F42-9AA4-2AC720598185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5433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12A172-4E22-F044-90B2-9AD894F6886E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4391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0760B5-5E7F-8A4E-99B4-0F03ED6CC09D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3984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8E43E0-FD48-C043-9ED2-756675DE38E0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5368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9A8A18-023A-964C-B432-3AEFA75A73E2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8870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6A157B-4D5D-FA4A-9C20-192BB5D8DFD2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0125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255FD1D-472F-2B43-88FB-7E5ECD94D660}" type="slidenum">
              <a:rPr lang="de-DE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asa.scitation.org/doi/abs/10.1121/1.380654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hon.ox.ac.uk/jpierrehumbert/publications/f0_declination.pdf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media" Target="../media/media13.WAV"/><Relationship Id="rId7" Type="http://schemas.openxmlformats.org/officeDocument/2006/relationships/image" Target="../media/image6.png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6" Type="http://schemas.openxmlformats.org/officeDocument/2006/relationships/image" Target="../media/image17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3.WAV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tandfonline.com/doi/abs/10.3109/14015439.2011.587447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onetik.uni-muenchen.de/~jmh/papers/age.pd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ncbi.nlm.nih.gov/pmc/articles/PMC2806435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bi.nlm.nih.gov/pmc/articles/PMC2806435/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WAV"/><Relationship Id="rId13" Type="http://schemas.openxmlformats.org/officeDocument/2006/relationships/image" Target="../media/image6.png"/><Relationship Id="rId3" Type="http://schemas.microsoft.com/office/2007/relationships/media" Target="../media/media2.WAV"/><Relationship Id="rId7" Type="http://schemas.microsoft.com/office/2007/relationships/media" Target="../media/media4.WAV"/><Relationship Id="rId12" Type="http://schemas.openxmlformats.org/officeDocument/2006/relationships/image" Target="../media/image5.png"/><Relationship Id="rId2" Type="http://schemas.openxmlformats.org/officeDocument/2006/relationships/audio" Target="../media/media1.WAV"/><Relationship Id="rId16" Type="http://schemas.openxmlformats.org/officeDocument/2006/relationships/image" Target="../media/image9.png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openxmlformats.org/officeDocument/2006/relationships/slideLayout" Target="../slideLayouts/slideLayout7.xml"/><Relationship Id="rId5" Type="http://schemas.microsoft.com/office/2007/relationships/media" Target="../media/media3.WAV"/><Relationship Id="rId15" Type="http://schemas.openxmlformats.org/officeDocument/2006/relationships/image" Target="../media/image8.png"/><Relationship Id="rId10" Type="http://schemas.openxmlformats.org/officeDocument/2006/relationships/audio" Target="../media/media5.WAV"/><Relationship Id="rId4" Type="http://schemas.openxmlformats.org/officeDocument/2006/relationships/audio" Target="../media/media2.WAV"/><Relationship Id="rId9" Type="http://schemas.microsoft.com/office/2007/relationships/media" Target="../media/media5.WAV"/><Relationship Id="rId1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s.columbia.edu/~julia/courses/CS6998/cs6998-intro.ppt" TargetMode="External"/><Relationship Id="rId3" Type="http://schemas.microsoft.com/office/2007/relationships/media" Target="../media/media7.WAV"/><Relationship Id="rId7" Type="http://schemas.openxmlformats.org/officeDocument/2006/relationships/image" Target="../media/image6.png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10.jpe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7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s.columbia.edu/~julia/courses/CS6998/cs6998-intro.ppt" TargetMode="External"/><Relationship Id="rId3" Type="http://schemas.microsoft.com/office/2007/relationships/media" Target="../media/media8.WAV"/><Relationship Id="rId7" Type="http://schemas.openxmlformats.org/officeDocument/2006/relationships/image" Target="../media/image6.png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11.jpe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8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1981200" y="304800"/>
            <a:ext cx="5105400" cy="4619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>
                <a:solidFill>
                  <a:srgbClr val="000000"/>
                </a:solidFill>
                <a:latin typeface="Calibri" charset="0"/>
                <a:cs typeface="Calibri" charset="0"/>
              </a:rPr>
              <a:t>Einflüsse auf die Grundfrequenz (f0)</a:t>
            </a:r>
            <a:endParaRPr lang="de-DE">
              <a:solidFill>
                <a:schemeClr val="accent2"/>
              </a:solidFill>
              <a:latin typeface="Calibri" charset="0"/>
              <a:cs typeface="Calibri" charset="0"/>
            </a:endParaRPr>
          </a:p>
        </p:txBody>
      </p:sp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2819400" y="2514600"/>
            <a:ext cx="289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Jonathan Harrington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0"/>
            <a:ext cx="5771728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2. Segmentelle Einflüsse: f0 und Vokalhöhe</a:t>
            </a:r>
          </a:p>
        </p:txBody>
      </p:sp>
      <p:sp>
        <p:nvSpPr>
          <p:cNvPr id="21507" name="Text Box 6"/>
          <p:cNvSpPr txBox="1">
            <a:spLocks noChangeArrowheads="1"/>
          </p:cNvSpPr>
          <p:nvPr/>
        </p:nvSpPr>
        <p:spPr bwMode="auto">
          <a:xfrm>
            <a:off x="457200" y="990600"/>
            <a:ext cx="73437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f0 ist im Verhältnis zur Vokalhöhe (Peterson &amp; Barney, 1952; House &amp; Fairbanks, 1953)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396875" y="2720975"/>
            <a:ext cx="3889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Physiologische Erklärung</a:t>
            </a:r>
          </a:p>
        </p:txBody>
      </p:sp>
      <p:sp>
        <p:nvSpPr>
          <p:cNvPr id="21509" name="Text Box 10"/>
          <p:cNvSpPr txBox="1">
            <a:spLocks noChangeArrowheads="1"/>
          </p:cNvSpPr>
          <p:nvPr/>
        </p:nvSpPr>
        <p:spPr bwMode="auto">
          <a:xfrm>
            <a:off x="2989263" y="1785938"/>
            <a:ext cx="11414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i &gt; e &gt; a</a:t>
            </a:r>
          </a:p>
        </p:txBody>
      </p:sp>
      <p:sp>
        <p:nvSpPr>
          <p:cNvPr id="21510" name="Text Box 11"/>
          <p:cNvSpPr txBox="1">
            <a:spLocks noChangeArrowheads="1"/>
          </p:cNvSpPr>
          <p:nvPr/>
        </p:nvSpPr>
        <p:spPr bwMode="auto">
          <a:xfrm>
            <a:off x="1528763" y="1803400"/>
            <a:ext cx="5222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f0:</a:t>
            </a:r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685800" y="3657600"/>
            <a:ext cx="8135938" cy="830263"/>
            <a:chOff x="431" y="2523"/>
            <a:chExt cx="5125" cy="523"/>
          </a:xfrm>
        </p:grpSpPr>
        <p:sp>
          <p:nvSpPr>
            <p:cNvPr id="21515" name="Text Box 14"/>
            <p:cNvSpPr txBox="1">
              <a:spLocks noChangeArrowheads="1"/>
            </p:cNvSpPr>
            <p:nvPr/>
          </p:nvSpPr>
          <p:spPr bwMode="auto">
            <a:xfrm>
              <a:off x="748" y="2523"/>
              <a:ext cx="4808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dirty="0">
                  <a:latin typeface="Calibri" charset="0"/>
                  <a:cs typeface="Calibri" charset="0"/>
                </a:rPr>
                <a:t>Muskuläre Verbindung zwischen dem </a:t>
              </a:r>
              <a:r>
                <a:rPr lang="de-DE" dirty="0" err="1">
                  <a:latin typeface="Calibri" charset="0"/>
                  <a:cs typeface="Calibri" charset="0"/>
                </a:rPr>
                <a:t>Zungendorsum</a:t>
              </a:r>
              <a:r>
                <a:rPr lang="de-DE" dirty="0">
                  <a:latin typeface="Calibri" charset="0"/>
                  <a:cs typeface="Calibri" charset="0"/>
                </a:rPr>
                <a:t> und dem Kehlkopf über das Zungenbein.</a:t>
              </a:r>
            </a:p>
          </p:txBody>
        </p:sp>
        <p:sp>
          <p:nvSpPr>
            <p:cNvPr id="21516" name="Oval 15"/>
            <p:cNvSpPr>
              <a:spLocks noChangeArrowheads="1"/>
            </p:cNvSpPr>
            <p:nvPr/>
          </p:nvSpPr>
          <p:spPr bwMode="auto">
            <a:xfrm>
              <a:off x="431" y="2614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latin typeface="Calibri" charset="0"/>
                <a:cs typeface="Calibri" charset="0"/>
              </a:endParaRPr>
            </a:p>
          </p:txBody>
        </p: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685800" y="4737100"/>
            <a:ext cx="7704138" cy="1570038"/>
            <a:chOff x="431" y="3203"/>
            <a:chExt cx="4853" cy="989"/>
          </a:xfrm>
        </p:grpSpPr>
        <p:sp>
          <p:nvSpPr>
            <p:cNvPr id="21513" name="Text Box 13"/>
            <p:cNvSpPr txBox="1">
              <a:spLocks noChangeArrowheads="1"/>
            </p:cNvSpPr>
            <p:nvPr/>
          </p:nvSpPr>
          <p:spPr bwMode="auto">
            <a:xfrm>
              <a:off x="748" y="3203"/>
              <a:ext cx="4536" cy="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>
                  <a:latin typeface="Calibri" charset="0"/>
                  <a:cs typeface="Calibri" charset="0"/>
                </a:rPr>
                <a:t>In hohen Zungenpositionen wird dadurch der gesamte Kehlkopf angehoben – wodurch die Stimmlippen gespannter werden. (Gespanntere Stimmlippen haben eine f0-Erhöhung zur Folge). </a:t>
              </a:r>
            </a:p>
          </p:txBody>
        </p:sp>
        <p:sp>
          <p:nvSpPr>
            <p:cNvPr id="21514" name="Oval 16"/>
            <p:cNvSpPr>
              <a:spLocks noChangeArrowheads="1"/>
            </p:cNvSpPr>
            <p:nvPr/>
          </p:nvSpPr>
          <p:spPr bwMode="auto">
            <a:xfrm>
              <a:off x="431" y="3294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latin typeface="Calibri" charset="0"/>
                <a:cs typeface="Calibri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219200" y="0"/>
            <a:ext cx="65532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Segmentelle Einflüsse: f0 und K-Stimmhaftigkeit</a:t>
            </a:r>
          </a:p>
        </p:txBody>
      </p:sp>
      <p:sp>
        <p:nvSpPr>
          <p:cNvPr id="22531" name="Text Box 6"/>
          <p:cNvSpPr txBox="1">
            <a:spLocks noChangeArrowheads="1"/>
          </p:cNvSpPr>
          <p:nvPr/>
        </p:nvSpPr>
        <p:spPr bwMode="auto">
          <a:xfrm>
            <a:off x="838200" y="457200"/>
            <a:ext cx="640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>
                <a:latin typeface="Calibri" charset="0"/>
                <a:cs typeface="Calibri" charset="0"/>
              </a:rPr>
              <a:t>f0 zum Vokalonset ist höher nach stimmlosen Ks</a:t>
            </a:r>
          </a:p>
        </p:txBody>
      </p:sp>
      <p:pic>
        <p:nvPicPr>
          <p:cNvPr id="22532" name="Picture 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7400" y="838200"/>
            <a:ext cx="38100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 Box 7"/>
          <p:cNvSpPr txBox="1">
            <a:spLocks noChangeArrowheads="1"/>
          </p:cNvSpPr>
          <p:nvPr/>
        </p:nvSpPr>
        <p:spPr bwMode="auto">
          <a:xfrm>
            <a:off x="2032000" y="1397000"/>
            <a:ext cx="8048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/>
              <a:t>[p</a:t>
            </a:r>
            <a:r>
              <a:rPr lang="de-DE" baseline="30000"/>
              <a:t>h</a:t>
            </a:r>
            <a:r>
              <a:rPr lang="de-DE"/>
              <a:t>a]</a:t>
            </a:r>
          </a:p>
        </p:txBody>
      </p:sp>
      <p:sp>
        <p:nvSpPr>
          <p:cNvPr id="22534" name="Text Box 8"/>
          <p:cNvSpPr txBox="1">
            <a:spLocks noChangeArrowheads="1"/>
          </p:cNvSpPr>
          <p:nvPr/>
        </p:nvSpPr>
        <p:spPr bwMode="auto">
          <a:xfrm>
            <a:off x="2032000" y="2838450"/>
            <a:ext cx="692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/>
              <a:t>[ba]</a:t>
            </a:r>
          </a:p>
        </p:txBody>
      </p:sp>
      <p:sp>
        <p:nvSpPr>
          <p:cNvPr id="22535" name="Text Box 10"/>
          <p:cNvSpPr txBox="1">
            <a:spLocks noChangeArrowheads="1"/>
          </p:cNvSpPr>
          <p:nvPr/>
        </p:nvSpPr>
        <p:spPr bwMode="auto">
          <a:xfrm>
            <a:off x="2133600" y="3657600"/>
            <a:ext cx="3352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800">
                <a:latin typeface="Calibri" charset="0"/>
                <a:cs typeface="Calibri" charset="0"/>
              </a:rPr>
              <a:t>(Hombert et al, 1979, </a:t>
            </a:r>
            <a:r>
              <a:rPr lang="de-DE" sz="1800" i="1">
                <a:latin typeface="Calibri" charset="0"/>
                <a:cs typeface="Calibri" charset="0"/>
              </a:rPr>
              <a:t>Language</a:t>
            </a:r>
            <a:r>
              <a:rPr lang="de-DE" sz="1800" baseline="30000">
                <a:latin typeface="Calibri" charset="0"/>
                <a:cs typeface="Calibri" charset="0"/>
              </a:rPr>
              <a:t>1</a:t>
            </a:r>
            <a:r>
              <a:rPr lang="de-DE" sz="1800">
                <a:latin typeface="Calibri" charset="0"/>
                <a:cs typeface="Calibri" charset="0"/>
              </a:rPr>
              <a:t>)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228600" y="4038600"/>
            <a:ext cx="8064500" cy="2111375"/>
            <a:chOff x="228600" y="4586288"/>
            <a:chExt cx="8064500" cy="2111375"/>
          </a:xfrm>
        </p:grpSpPr>
        <p:grpSp>
          <p:nvGrpSpPr>
            <p:cNvPr id="22538" name="Group 16"/>
            <p:cNvGrpSpPr>
              <a:grpSpLocks/>
            </p:cNvGrpSpPr>
            <p:nvPr/>
          </p:nvGrpSpPr>
          <p:grpSpPr bwMode="auto">
            <a:xfrm>
              <a:off x="228600" y="4586288"/>
              <a:ext cx="7634288" cy="457200"/>
              <a:chOff x="158" y="3475"/>
              <a:chExt cx="4809" cy="288"/>
            </a:xfrm>
          </p:grpSpPr>
          <p:sp>
            <p:nvSpPr>
              <p:cNvPr id="22544" name="Text Box 11"/>
              <p:cNvSpPr txBox="1">
                <a:spLocks noChangeArrowheads="1"/>
              </p:cNvSpPr>
              <p:nvPr/>
            </p:nvSpPr>
            <p:spPr bwMode="auto">
              <a:xfrm>
                <a:off x="385" y="3475"/>
                <a:ext cx="458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de-DE">
                    <a:latin typeface="Calibri" charset="0"/>
                    <a:cs typeface="Calibri" charset="0"/>
                  </a:rPr>
                  <a:t>gilt für alle Obstruenten: [s] vs [z], [tʃ] vs. [dʒ].</a:t>
                </a:r>
              </a:p>
            </p:txBody>
          </p:sp>
          <p:sp>
            <p:nvSpPr>
              <p:cNvPr id="22545" name="Oval 13"/>
              <p:cNvSpPr>
                <a:spLocks noChangeArrowheads="1"/>
              </p:cNvSpPr>
              <p:nvPr/>
            </p:nvSpPr>
            <p:spPr bwMode="auto">
              <a:xfrm>
                <a:off x="158" y="3566"/>
                <a:ext cx="91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22539" name="Group 17"/>
            <p:cNvGrpSpPr>
              <a:grpSpLocks/>
            </p:cNvGrpSpPr>
            <p:nvPr/>
          </p:nvGrpSpPr>
          <p:grpSpPr bwMode="auto">
            <a:xfrm>
              <a:off x="228600" y="5105400"/>
              <a:ext cx="8064500" cy="830263"/>
              <a:chOff x="158" y="3802"/>
              <a:chExt cx="5080" cy="523"/>
            </a:xfrm>
          </p:grpSpPr>
          <p:sp>
            <p:nvSpPr>
              <p:cNvPr id="22542" name="Text Box 12"/>
              <p:cNvSpPr txBox="1">
                <a:spLocks noChangeArrowheads="1"/>
              </p:cNvSpPr>
              <p:nvPr/>
            </p:nvSpPr>
            <p:spPr bwMode="auto">
              <a:xfrm>
                <a:off x="385" y="3802"/>
                <a:ext cx="4853" cy="5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de-DE">
                    <a:latin typeface="Calibri" charset="0"/>
                    <a:cs typeface="Calibri" charset="0"/>
                  </a:rPr>
                  <a:t>und auch wenn die stimmlosen Plosiven </a:t>
                </a:r>
                <a:r>
                  <a:rPr lang="de-DE" b="1">
                    <a:latin typeface="Calibri" charset="0"/>
                    <a:cs typeface="Calibri" charset="0"/>
                  </a:rPr>
                  <a:t>unaspiriert </a:t>
                </a:r>
                <a:r>
                  <a:rPr lang="de-DE">
                    <a:latin typeface="Calibri" charset="0"/>
                    <a:cs typeface="Calibri" charset="0"/>
                  </a:rPr>
                  <a:t>sind (siehe Löfqvist, 1989, </a:t>
                </a:r>
                <a:r>
                  <a:rPr lang="de-DE" i="1">
                    <a:latin typeface="Calibri" charset="0"/>
                    <a:cs typeface="Calibri" charset="0"/>
                  </a:rPr>
                  <a:t>J. Acoustical Soc. America</a:t>
                </a:r>
                <a:r>
                  <a:rPr lang="de-DE" baseline="30000">
                    <a:latin typeface="Calibri" charset="0"/>
                    <a:cs typeface="Calibri" charset="0"/>
                  </a:rPr>
                  <a:t>2</a:t>
                </a:r>
                <a:r>
                  <a:rPr lang="de-DE">
                    <a:latin typeface="Calibri" charset="0"/>
                    <a:cs typeface="Calibri" charset="0"/>
                  </a:rPr>
                  <a:t>).</a:t>
                </a:r>
              </a:p>
            </p:txBody>
          </p:sp>
          <p:sp>
            <p:nvSpPr>
              <p:cNvPr id="22543" name="Oval 14"/>
              <p:cNvSpPr>
                <a:spLocks noChangeArrowheads="1"/>
              </p:cNvSpPr>
              <p:nvPr/>
            </p:nvSpPr>
            <p:spPr bwMode="auto">
              <a:xfrm>
                <a:off x="158" y="3929"/>
                <a:ext cx="91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22540" name="Rectangle 29"/>
            <p:cNvSpPr>
              <a:spLocks noChangeArrowheads="1"/>
            </p:cNvSpPr>
            <p:nvPr/>
          </p:nvSpPr>
          <p:spPr bwMode="auto">
            <a:xfrm>
              <a:off x="609600" y="5867400"/>
              <a:ext cx="6934200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de-DE">
                  <a:latin typeface="Calibri" charset="0"/>
                  <a:cs typeface="Calibri" charset="0"/>
                </a:rPr>
                <a:t>f0-Höhe zum Vokal-Onset kann sogar ein perzeptives Cue sein für den /ba-pa/ Kontrast. (Haggard, 1970)</a:t>
              </a:r>
              <a:r>
                <a:rPr lang="de-DE" baseline="30000">
                  <a:latin typeface="Calibri" charset="0"/>
                  <a:cs typeface="Calibri" charset="0"/>
                </a:rPr>
                <a:t>3</a:t>
              </a:r>
              <a:r>
                <a:rPr lang="de-DE"/>
                <a:t>.</a:t>
              </a:r>
            </a:p>
          </p:txBody>
        </p:sp>
        <p:sp>
          <p:nvSpPr>
            <p:cNvPr id="22541" name="Oval 13"/>
            <p:cNvSpPr>
              <a:spLocks noChangeArrowheads="1"/>
            </p:cNvSpPr>
            <p:nvPr/>
          </p:nvSpPr>
          <p:spPr bwMode="auto">
            <a:xfrm>
              <a:off x="228600" y="6096000"/>
              <a:ext cx="144463" cy="14446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2537" name="TextBox 16"/>
          <p:cNvSpPr txBox="1">
            <a:spLocks noChangeArrowheads="1"/>
          </p:cNvSpPr>
          <p:nvPr/>
        </p:nvSpPr>
        <p:spPr bwMode="auto">
          <a:xfrm>
            <a:off x="685800" y="6273800"/>
            <a:ext cx="7162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dirty="0">
                <a:latin typeface="Calibri" charset="0"/>
                <a:cs typeface="Calibri" charset="0"/>
              </a:rPr>
              <a:t>1. hombert79.pdf    2. lofqvistjasa1989.pdf. 3. Haggard, Ambler, Callow (1970). </a:t>
            </a:r>
            <a:r>
              <a:rPr lang="en-US" sz="1600" i="1" dirty="0">
                <a:latin typeface="Calibri" charset="0"/>
                <a:cs typeface="Calibri" charset="0"/>
              </a:rPr>
              <a:t>J. Acoustical Soc. America</a:t>
            </a:r>
            <a:r>
              <a:rPr lang="en-US" sz="1600" dirty="0">
                <a:latin typeface="Calibri" charset="0"/>
                <a:cs typeface="Calibri" charset="0"/>
              </a:rPr>
              <a:t>, 47, 613-617.</a:t>
            </a:r>
            <a:endParaRPr lang="en-GB" sz="1600" dirty="0">
              <a:latin typeface="Calibri" charset="0"/>
              <a:cs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9200" y="0"/>
            <a:ext cx="65532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Segmentelle Einflüsse: f0 und K-Stimmhaftigkeit</a:t>
            </a:r>
          </a:p>
        </p:txBody>
      </p:sp>
      <p:sp>
        <p:nvSpPr>
          <p:cNvPr id="23555" name="Text Box 8"/>
          <p:cNvSpPr txBox="1">
            <a:spLocks noChangeArrowheads="1"/>
          </p:cNvSpPr>
          <p:nvPr/>
        </p:nvSpPr>
        <p:spPr bwMode="auto">
          <a:xfrm>
            <a:off x="609600" y="1143000"/>
            <a:ext cx="7315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1. Je gespannter die Stimmlippen, umso mehr Kraft wird benötigt um die Stimmlippen ins Vibrieren zu setzen. </a:t>
            </a:r>
          </a:p>
        </p:txBody>
      </p:sp>
      <p:sp>
        <p:nvSpPr>
          <p:cNvPr id="23556" name="Text Box 9"/>
          <p:cNvSpPr txBox="1">
            <a:spLocks noChangeArrowheads="1"/>
          </p:cNvSpPr>
          <p:nvPr/>
        </p:nvSpPr>
        <p:spPr bwMode="auto">
          <a:xfrm>
            <a:off x="609600" y="3810000"/>
            <a:ext cx="6172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dirty="0">
                <a:latin typeface="Calibri" charset="0"/>
                <a:cs typeface="Calibri" charset="0"/>
              </a:rPr>
              <a:t>3. Gespannte Stimmlippen führen zu einer hohen f0.</a:t>
            </a:r>
          </a:p>
        </p:txBody>
      </p:sp>
      <p:sp>
        <p:nvSpPr>
          <p:cNvPr id="23557" name="Rectangle 12"/>
          <p:cNvSpPr>
            <a:spLocks noChangeArrowheads="1"/>
          </p:cNvSpPr>
          <p:nvPr/>
        </p:nvSpPr>
        <p:spPr bwMode="auto">
          <a:xfrm>
            <a:off x="762000" y="685800"/>
            <a:ext cx="632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>
                <a:latin typeface="Calibri" charset="0"/>
                <a:cs typeface="Calibri" charset="0"/>
              </a:rPr>
              <a:t>(Siehe auch Löfqvist, 1989</a:t>
            </a:r>
            <a:r>
              <a:rPr lang="de-DE" baseline="30000">
                <a:latin typeface="Calibri" charset="0"/>
                <a:cs typeface="Calibri" charset="0"/>
              </a:rPr>
              <a:t>1</a:t>
            </a:r>
            <a:r>
              <a:rPr lang="de-DE">
                <a:latin typeface="Calibri" charset="0"/>
                <a:cs typeface="Calibri" charset="0"/>
              </a:rPr>
              <a:t>)</a:t>
            </a:r>
            <a:endParaRPr lang="de-DE"/>
          </a:p>
        </p:txBody>
      </p:sp>
      <p:sp>
        <p:nvSpPr>
          <p:cNvPr id="23558" name="TextBox 10"/>
          <p:cNvSpPr txBox="1">
            <a:spLocks noChangeArrowheads="1"/>
          </p:cNvSpPr>
          <p:nvPr/>
        </p:nvSpPr>
        <p:spPr bwMode="auto">
          <a:xfrm>
            <a:off x="609600" y="2362200"/>
            <a:ext cx="6324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dirty="0">
                <a:latin typeface="Calibri" charset="0"/>
                <a:cs typeface="Calibri" charset="0"/>
              </a:rPr>
              <a:t>2. Stimmlose </a:t>
            </a:r>
            <a:r>
              <a:rPr lang="de-DE" dirty="0" err="1">
                <a:latin typeface="Calibri" charset="0"/>
                <a:cs typeface="Calibri" charset="0"/>
              </a:rPr>
              <a:t>Ks</a:t>
            </a:r>
            <a:r>
              <a:rPr lang="de-DE" dirty="0">
                <a:latin typeface="Calibri" charset="0"/>
                <a:cs typeface="Calibri" charset="0"/>
              </a:rPr>
              <a:t> haben </a:t>
            </a:r>
            <a:r>
              <a:rPr lang="de-DE" dirty="0" err="1">
                <a:latin typeface="Calibri" charset="0"/>
                <a:cs typeface="Calibri" charset="0"/>
              </a:rPr>
              <a:t>r</a:t>
            </a:r>
            <a:r>
              <a:rPr lang="de-DE" dirty="0">
                <a:latin typeface="Calibri" charset="0"/>
                <a:cs typeface="Calibri" charset="0"/>
              </a:rPr>
              <a:t> gespannte Stimmlippen zu Beginn der Stimmhaftigkeit damit die Stimmlippen nicht zu früh schwingen.</a:t>
            </a:r>
          </a:p>
        </p:txBody>
      </p:sp>
      <p:sp>
        <p:nvSpPr>
          <p:cNvPr id="23559" name="TextBox 11"/>
          <p:cNvSpPr txBox="1">
            <a:spLocks noChangeArrowheads="1"/>
          </p:cNvSpPr>
          <p:nvPr/>
        </p:nvSpPr>
        <p:spPr bwMode="auto">
          <a:xfrm>
            <a:off x="609600" y="4876800"/>
            <a:ext cx="6324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4. Daher ist f0 oft zum Vokal-Onset höher für stimmlose vs. stimmhafte Ks</a:t>
            </a:r>
          </a:p>
        </p:txBody>
      </p:sp>
      <p:sp>
        <p:nvSpPr>
          <p:cNvPr id="23560" name="TextBox 8"/>
          <p:cNvSpPr txBox="1">
            <a:spLocks noChangeArrowheads="1"/>
          </p:cNvSpPr>
          <p:nvPr/>
        </p:nvSpPr>
        <p:spPr bwMode="auto">
          <a:xfrm>
            <a:off x="533400" y="6172200"/>
            <a:ext cx="6172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>
                <a:latin typeface="Calibri" charset="0"/>
                <a:cs typeface="Calibri" charset="0"/>
              </a:rPr>
              <a:t>1. </a:t>
            </a:r>
            <a:r>
              <a:rPr lang="en-US" sz="1600">
                <a:latin typeface="Calibri" charset="0"/>
                <a:cs typeface="Calibri" charset="0"/>
              </a:rPr>
              <a:t>lofqvistjasa1989.pdf</a:t>
            </a:r>
            <a:endParaRPr lang="en-GB" sz="1600">
              <a:latin typeface="Calibri" charset="0"/>
              <a:cs typeface="Calibri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468313" y="2781300"/>
            <a:ext cx="7264400" cy="2624138"/>
            <a:chOff x="295" y="1752"/>
            <a:chExt cx="4576" cy="1653"/>
          </a:xfrm>
        </p:grpSpPr>
        <p:sp>
          <p:nvSpPr>
            <p:cNvPr id="24587" name="Text Box 5"/>
            <p:cNvSpPr txBox="1">
              <a:spLocks noChangeArrowheads="1"/>
            </p:cNvSpPr>
            <p:nvPr/>
          </p:nvSpPr>
          <p:spPr bwMode="auto">
            <a:xfrm>
              <a:off x="295" y="1752"/>
              <a:ext cx="319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In </a:t>
              </a:r>
              <a:r>
                <a:rPr lang="en-US">
                  <a:latin typeface="Helvetica" charset="0"/>
                </a:rPr>
                <a:t>Khmu</a:t>
              </a:r>
              <a:r>
                <a:rPr lang="de-DE">
                  <a:latin typeface="Calibri" charset="0"/>
                  <a:cs typeface="Calibri" charset="0"/>
                </a:rPr>
                <a:t> (Sprache von Laos, S.E. Asien)</a:t>
              </a:r>
            </a:p>
          </p:txBody>
        </p:sp>
        <p:sp>
          <p:nvSpPr>
            <p:cNvPr id="24588" name="Text Box 7"/>
            <p:cNvSpPr txBox="1">
              <a:spLocks noChangeArrowheads="1"/>
            </p:cNvSpPr>
            <p:nvPr/>
          </p:nvSpPr>
          <p:spPr bwMode="auto">
            <a:xfrm>
              <a:off x="385" y="2342"/>
              <a:ext cx="140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>
                  <a:solidFill>
                    <a:srgbClr val="0000FF"/>
                  </a:solidFill>
                  <a:latin typeface="Calibri" charset="0"/>
                  <a:cs typeface="Calibri" charset="0"/>
                </a:rPr>
                <a:t>Dialekt (Nord)</a:t>
              </a:r>
            </a:p>
          </p:txBody>
        </p:sp>
        <p:sp>
          <p:nvSpPr>
            <p:cNvPr id="24589" name="Text Box 9"/>
            <p:cNvSpPr txBox="1">
              <a:spLocks noChangeArrowheads="1"/>
            </p:cNvSpPr>
            <p:nvPr/>
          </p:nvSpPr>
          <p:spPr bwMode="auto">
            <a:xfrm>
              <a:off x="4332" y="2746"/>
              <a:ext cx="53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Adler</a:t>
              </a:r>
            </a:p>
          </p:txBody>
        </p:sp>
        <p:sp>
          <p:nvSpPr>
            <p:cNvPr id="24590" name="Text Box 10"/>
            <p:cNvSpPr txBox="1">
              <a:spLocks noChangeArrowheads="1"/>
            </p:cNvSpPr>
            <p:nvPr/>
          </p:nvSpPr>
          <p:spPr bwMode="auto">
            <a:xfrm>
              <a:off x="4332" y="3109"/>
              <a:ext cx="51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Stein</a:t>
              </a:r>
            </a:p>
          </p:txBody>
        </p:sp>
        <p:sp>
          <p:nvSpPr>
            <p:cNvPr id="24591" name="Text Box 11"/>
            <p:cNvSpPr txBox="1">
              <a:spLocks noChangeArrowheads="1"/>
            </p:cNvSpPr>
            <p:nvPr/>
          </p:nvSpPr>
          <p:spPr bwMode="auto">
            <a:xfrm>
              <a:off x="508" y="2751"/>
              <a:ext cx="56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[klaŋ]</a:t>
              </a:r>
            </a:p>
          </p:txBody>
        </p:sp>
        <p:sp>
          <p:nvSpPr>
            <p:cNvPr id="24592" name="Text Box 12"/>
            <p:cNvSpPr txBox="1">
              <a:spLocks noChangeArrowheads="1"/>
            </p:cNvSpPr>
            <p:nvPr/>
          </p:nvSpPr>
          <p:spPr bwMode="auto">
            <a:xfrm>
              <a:off x="508" y="3114"/>
              <a:ext cx="58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dirty="0">
                  <a:latin typeface="Calibri" pitchFamily="8" charset="0"/>
                  <a:ea typeface="Calibri" pitchFamily="8" charset="0"/>
                  <a:cs typeface="Calibri" pitchFamily="8" charset="0"/>
                </a:rPr>
                <a:t>[</a:t>
              </a:r>
              <a:r>
                <a:rPr lang="de-DE" sz="2000" dirty="0" err="1">
                  <a:latin typeface="+mj-lt"/>
                  <a:ea typeface="Calibri" pitchFamily="8" charset="0"/>
                  <a:cs typeface="Times New Roman"/>
                </a:rPr>
                <a:t>g</a:t>
              </a:r>
              <a:r>
                <a:rPr lang="de-DE" dirty="0" err="1">
                  <a:latin typeface="Calibri" pitchFamily="8" charset="0"/>
                  <a:ea typeface="Calibri" pitchFamily="8" charset="0"/>
                  <a:cs typeface="Calibri" pitchFamily="8" charset="0"/>
                </a:rPr>
                <a:t>laŋ</a:t>
              </a:r>
              <a:r>
                <a:rPr lang="de-DE" dirty="0">
                  <a:latin typeface="Calibri" pitchFamily="8" charset="0"/>
                  <a:ea typeface="Calibri" pitchFamily="8" charset="0"/>
                  <a:cs typeface="Calibri" pitchFamily="8" charset="0"/>
                </a:rPr>
                <a:t>]</a:t>
              </a:r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4283075" y="3717925"/>
            <a:ext cx="2232025" cy="1687513"/>
            <a:chOff x="2698" y="2342"/>
            <a:chExt cx="1406" cy="1063"/>
          </a:xfrm>
        </p:grpSpPr>
        <p:sp>
          <p:nvSpPr>
            <p:cNvPr id="24584" name="Text Box 8"/>
            <p:cNvSpPr txBox="1">
              <a:spLocks noChangeArrowheads="1"/>
            </p:cNvSpPr>
            <p:nvPr/>
          </p:nvSpPr>
          <p:spPr bwMode="auto">
            <a:xfrm>
              <a:off x="2698" y="2342"/>
              <a:ext cx="140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>
                  <a:solidFill>
                    <a:srgbClr val="0000FF"/>
                  </a:solidFill>
                  <a:latin typeface="Calibri" charset="0"/>
                  <a:cs typeface="Calibri" charset="0"/>
                </a:rPr>
                <a:t>Dialekt (Süd)</a:t>
              </a:r>
            </a:p>
          </p:txBody>
        </p:sp>
        <p:sp>
          <p:nvSpPr>
            <p:cNvPr id="24585" name="Text Box 13"/>
            <p:cNvSpPr txBox="1">
              <a:spLocks noChangeArrowheads="1"/>
            </p:cNvSpPr>
            <p:nvPr/>
          </p:nvSpPr>
          <p:spPr bwMode="auto">
            <a:xfrm>
              <a:off x="2743" y="2751"/>
              <a:ext cx="56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[kl</a:t>
              </a:r>
              <a:r>
                <a:rPr lang="en-US">
                  <a:latin typeface="Calibri" charset="0"/>
                  <a:cs typeface="Calibri" charset="0"/>
                </a:rPr>
                <a:t>à</a:t>
              </a:r>
              <a:r>
                <a:rPr lang="de-DE">
                  <a:latin typeface="Calibri" charset="0"/>
                  <a:cs typeface="Calibri" charset="0"/>
                </a:rPr>
                <a:t>ŋ]</a:t>
              </a:r>
            </a:p>
          </p:txBody>
        </p:sp>
        <p:sp>
          <p:nvSpPr>
            <p:cNvPr id="24586" name="Text Box 14"/>
            <p:cNvSpPr txBox="1">
              <a:spLocks noChangeArrowheads="1"/>
            </p:cNvSpPr>
            <p:nvPr/>
          </p:nvSpPr>
          <p:spPr bwMode="auto">
            <a:xfrm>
              <a:off x="2743" y="3114"/>
              <a:ext cx="56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[kl</a:t>
              </a:r>
              <a:r>
                <a:rPr lang="en-US">
                  <a:latin typeface="Calibri" charset="0"/>
                  <a:cs typeface="Calibri" charset="0"/>
                </a:rPr>
                <a:t>á</a:t>
              </a:r>
              <a:r>
                <a:rPr lang="de-DE">
                  <a:latin typeface="Calibri" charset="0"/>
                  <a:cs typeface="Calibri" charset="0"/>
                </a:rPr>
                <a:t>ŋ]</a:t>
              </a:r>
            </a:p>
          </p:txBody>
        </p:sp>
      </p:grpSp>
      <p:sp>
        <p:nvSpPr>
          <p:cNvPr id="11280" name="Text Box 16"/>
          <p:cNvSpPr txBox="1">
            <a:spLocks noChangeArrowheads="1"/>
          </p:cNvSpPr>
          <p:nvPr/>
        </p:nvSpPr>
        <p:spPr bwMode="auto">
          <a:xfrm>
            <a:off x="323850" y="1484313"/>
            <a:ext cx="67627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>
                <a:latin typeface="Calibri" charset="0"/>
                <a:cs typeface="Calibri" charset="0"/>
              </a:rPr>
              <a:t>In vielen asiatischen Sprachen ist ein /ba-pa/ Kontrast durch /p</a:t>
            </a:r>
            <a:r>
              <a:rPr lang="en-US">
                <a:latin typeface="Calibri" charset="0"/>
                <a:cs typeface="Calibri" charset="0"/>
              </a:rPr>
              <a:t>á</a:t>
            </a:r>
            <a:r>
              <a:rPr lang="de-DE">
                <a:latin typeface="Calibri" charset="0"/>
                <a:cs typeface="Calibri" charset="0"/>
              </a:rPr>
              <a:t> – p</a:t>
            </a:r>
            <a:r>
              <a:rPr lang="en-US">
                <a:latin typeface="Calibri" charset="0"/>
                <a:cs typeface="Calibri" charset="0"/>
              </a:rPr>
              <a:t>à</a:t>
            </a:r>
            <a:r>
              <a:rPr lang="de-DE">
                <a:latin typeface="Calibri" charset="0"/>
                <a:cs typeface="Calibri" charset="0"/>
              </a:rPr>
              <a:t>/ (/pa/ mit steigendem, </a:t>
            </a:r>
            <a:r>
              <a:rPr lang="en-GB">
                <a:latin typeface="Calibri" charset="0"/>
                <a:cs typeface="Calibri" charset="0"/>
              </a:rPr>
              <a:t>/pa/ mit </a:t>
            </a:r>
            <a:r>
              <a:rPr lang="de-DE">
                <a:latin typeface="Calibri" charset="0"/>
                <a:cs typeface="Calibri" charset="0"/>
              </a:rPr>
              <a:t>fallendem Ton) ersetzt worden.</a:t>
            </a:r>
          </a:p>
        </p:txBody>
      </p:sp>
      <p:sp>
        <p:nvSpPr>
          <p:cNvPr id="24581" name="Text Box 17"/>
          <p:cNvSpPr txBox="1">
            <a:spLocks noChangeArrowheads="1"/>
          </p:cNvSpPr>
          <p:nvPr/>
        </p:nvSpPr>
        <p:spPr bwMode="auto">
          <a:xfrm>
            <a:off x="250825" y="692150"/>
            <a:ext cx="7521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Diachrone tonale Entwicklung (Tonogenese)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19200" y="0"/>
            <a:ext cx="65532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Segmentelle Einflüsse: f0 und K-Stimmhaftigkeit</a:t>
            </a:r>
          </a:p>
        </p:txBody>
      </p:sp>
      <p:sp>
        <p:nvSpPr>
          <p:cNvPr id="24583" name="Rectangle 16"/>
          <p:cNvSpPr>
            <a:spLocks noChangeArrowheads="1"/>
          </p:cNvSpPr>
          <p:nvPr/>
        </p:nvSpPr>
        <p:spPr bwMode="auto">
          <a:xfrm>
            <a:off x="685800" y="6096000"/>
            <a:ext cx="5943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2000">
                <a:latin typeface="Calibri" charset="0"/>
                <a:cs typeface="Calibri" charset="0"/>
              </a:rPr>
              <a:t>siehe Hombert, Ohala, Ewan </a:t>
            </a:r>
            <a:r>
              <a:rPr lang="de-DE" sz="2000" i="1">
                <a:latin typeface="Calibri" charset="0"/>
                <a:cs typeface="Calibri" charset="0"/>
              </a:rPr>
              <a:t>Language</a:t>
            </a:r>
            <a:r>
              <a:rPr lang="de-DE" sz="2000">
                <a:latin typeface="Calibri" charset="0"/>
                <a:cs typeface="Calibri" charset="0"/>
              </a:rPr>
              <a:t>, 1979, 37-58. (</a:t>
            </a:r>
            <a:r>
              <a:rPr lang="en-US" sz="2000">
                <a:latin typeface="Calibri" charset="0"/>
                <a:cs typeface="Calibri" charset="0"/>
              </a:rPr>
              <a:t>hombert79.pdf ).</a:t>
            </a:r>
            <a:endParaRPr lang="de-DE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228600" y="0"/>
            <a:ext cx="86106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Segmentelle Einflüsse: f0, K-Stimmhaftigkeit, akzentuierte Wörter</a:t>
            </a:r>
          </a:p>
        </p:txBody>
      </p:sp>
      <p:sp>
        <p:nvSpPr>
          <p:cNvPr id="25603" name="Text Box 16"/>
          <p:cNvSpPr txBox="1">
            <a:spLocks noChangeArrowheads="1"/>
          </p:cNvSpPr>
          <p:nvPr/>
        </p:nvSpPr>
        <p:spPr bwMode="auto">
          <a:xfrm>
            <a:off x="179388" y="981075"/>
            <a:ext cx="4464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>
                <a:latin typeface="Calibri" charset="0"/>
                <a:cs typeface="Calibri" charset="0"/>
              </a:rPr>
              <a:t>Das Wort ist akzentuiert und: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179388" y="1214438"/>
            <a:ext cx="8148637" cy="1565275"/>
            <a:chOff x="113" y="765"/>
            <a:chExt cx="5133" cy="986"/>
          </a:xfrm>
        </p:grpSpPr>
        <p:sp>
          <p:nvSpPr>
            <p:cNvPr id="25617" name="Freeform 5"/>
            <p:cNvSpPr>
              <a:spLocks/>
            </p:cNvSpPr>
            <p:nvPr/>
          </p:nvSpPr>
          <p:spPr bwMode="auto">
            <a:xfrm>
              <a:off x="4286" y="1071"/>
              <a:ext cx="960" cy="680"/>
            </a:xfrm>
            <a:custGeom>
              <a:avLst/>
              <a:gdLst>
                <a:gd name="T0" fmla="*/ 0 w 960"/>
                <a:gd name="T1" fmla="*/ 680 h 680"/>
                <a:gd name="T2" fmla="*/ 96 w 960"/>
                <a:gd name="T3" fmla="*/ 440 h 680"/>
                <a:gd name="T4" fmla="*/ 336 w 960"/>
                <a:gd name="T5" fmla="*/ 56 h 680"/>
                <a:gd name="T6" fmla="*/ 672 w 960"/>
                <a:gd name="T7" fmla="*/ 104 h 680"/>
                <a:gd name="T8" fmla="*/ 864 w 960"/>
                <a:gd name="T9" fmla="*/ 488 h 680"/>
                <a:gd name="T10" fmla="*/ 960 w 960"/>
                <a:gd name="T11" fmla="*/ 680 h 6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60"/>
                <a:gd name="T19" fmla="*/ 0 h 680"/>
                <a:gd name="T20" fmla="*/ 960 w 960"/>
                <a:gd name="T21" fmla="*/ 680 h 6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60" h="680">
                  <a:moveTo>
                    <a:pt x="0" y="680"/>
                  </a:moveTo>
                  <a:cubicBezTo>
                    <a:pt x="20" y="612"/>
                    <a:pt x="40" y="544"/>
                    <a:pt x="96" y="440"/>
                  </a:cubicBezTo>
                  <a:cubicBezTo>
                    <a:pt x="152" y="336"/>
                    <a:pt x="240" y="112"/>
                    <a:pt x="336" y="56"/>
                  </a:cubicBezTo>
                  <a:cubicBezTo>
                    <a:pt x="432" y="0"/>
                    <a:pt x="584" y="32"/>
                    <a:pt x="672" y="104"/>
                  </a:cubicBezTo>
                  <a:cubicBezTo>
                    <a:pt x="760" y="176"/>
                    <a:pt x="816" y="392"/>
                    <a:pt x="864" y="488"/>
                  </a:cubicBezTo>
                  <a:cubicBezTo>
                    <a:pt x="912" y="584"/>
                    <a:pt x="936" y="632"/>
                    <a:pt x="960" y="68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>
                <a:latin typeface="Calibri" charset="0"/>
                <a:cs typeface="Calibri" charset="0"/>
              </a:endParaRPr>
            </a:p>
          </p:txBody>
        </p:sp>
        <p:sp>
          <p:nvSpPr>
            <p:cNvPr id="25618" name="Text Box 15"/>
            <p:cNvSpPr txBox="1">
              <a:spLocks noChangeArrowheads="1"/>
            </p:cNvSpPr>
            <p:nvPr/>
          </p:nvSpPr>
          <p:spPr bwMode="auto">
            <a:xfrm>
              <a:off x="113" y="1162"/>
              <a:ext cx="249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>
                  <a:latin typeface="Calibri" charset="0"/>
                  <a:cs typeface="Calibri" charset="0"/>
                </a:rPr>
                <a:t>K ist stimmhaft</a:t>
              </a:r>
            </a:p>
          </p:txBody>
        </p:sp>
        <p:sp>
          <p:nvSpPr>
            <p:cNvPr id="25619" name="Text Box 17"/>
            <p:cNvSpPr txBox="1">
              <a:spLocks noChangeArrowheads="1"/>
            </p:cNvSpPr>
            <p:nvPr/>
          </p:nvSpPr>
          <p:spPr bwMode="auto">
            <a:xfrm>
              <a:off x="4636" y="765"/>
              <a:ext cx="11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en-GB">
                <a:latin typeface="Calibri" charset="0"/>
                <a:cs typeface="Calibri" charset="0"/>
              </a:endParaRPr>
            </a:p>
          </p:txBody>
        </p:sp>
      </p:grp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5940425" y="3386138"/>
            <a:ext cx="2554288" cy="2443162"/>
            <a:chOff x="3742" y="2133"/>
            <a:chExt cx="1609" cy="1539"/>
          </a:xfrm>
        </p:grpSpPr>
        <p:sp>
          <p:nvSpPr>
            <p:cNvPr id="25614" name="Text Box 12"/>
            <p:cNvSpPr txBox="1">
              <a:spLocks noChangeArrowheads="1"/>
            </p:cNvSpPr>
            <p:nvPr/>
          </p:nvSpPr>
          <p:spPr bwMode="auto">
            <a:xfrm>
              <a:off x="3742" y="2659"/>
              <a:ext cx="21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 b="1">
                  <a:latin typeface="Calibri" charset="0"/>
                  <a:cs typeface="Calibri" charset="0"/>
                </a:rPr>
                <a:t>=</a:t>
              </a:r>
            </a:p>
          </p:txBody>
        </p:sp>
        <p:sp>
          <p:nvSpPr>
            <p:cNvPr id="25615" name="Freeform 6"/>
            <p:cNvSpPr>
              <a:spLocks/>
            </p:cNvSpPr>
            <p:nvPr/>
          </p:nvSpPr>
          <p:spPr bwMode="auto">
            <a:xfrm>
              <a:off x="4727" y="2568"/>
              <a:ext cx="624" cy="1104"/>
            </a:xfrm>
            <a:custGeom>
              <a:avLst/>
              <a:gdLst>
                <a:gd name="T0" fmla="*/ 0 w 624"/>
                <a:gd name="T1" fmla="*/ 0 h 1104"/>
                <a:gd name="T2" fmla="*/ 96 w 624"/>
                <a:gd name="T3" fmla="*/ 336 h 1104"/>
                <a:gd name="T4" fmla="*/ 192 w 624"/>
                <a:gd name="T5" fmla="*/ 576 h 1104"/>
                <a:gd name="T6" fmla="*/ 384 w 624"/>
                <a:gd name="T7" fmla="*/ 720 h 1104"/>
                <a:gd name="T8" fmla="*/ 624 w 624"/>
                <a:gd name="T9" fmla="*/ 1104 h 1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4"/>
                <a:gd name="T16" fmla="*/ 0 h 1104"/>
                <a:gd name="T17" fmla="*/ 624 w 624"/>
                <a:gd name="T18" fmla="*/ 1104 h 1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4" h="1104">
                  <a:moveTo>
                    <a:pt x="0" y="0"/>
                  </a:moveTo>
                  <a:cubicBezTo>
                    <a:pt x="32" y="120"/>
                    <a:pt x="64" y="240"/>
                    <a:pt x="96" y="336"/>
                  </a:cubicBezTo>
                  <a:cubicBezTo>
                    <a:pt x="128" y="432"/>
                    <a:pt x="144" y="512"/>
                    <a:pt x="192" y="576"/>
                  </a:cubicBezTo>
                  <a:cubicBezTo>
                    <a:pt x="240" y="640"/>
                    <a:pt x="312" y="632"/>
                    <a:pt x="384" y="720"/>
                  </a:cubicBezTo>
                  <a:cubicBezTo>
                    <a:pt x="456" y="808"/>
                    <a:pt x="540" y="956"/>
                    <a:pt x="624" y="1104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>
                <a:latin typeface="Calibri" charset="0"/>
                <a:cs typeface="Calibri" charset="0"/>
              </a:endParaRPr>
            </a:p>
          </p:txBody>
        </p:sp>
        <p:sp>
          <p:nvSpPr>
            <p:cNvPr id="25616" name="Text Box 20"/>
            <p:cNvSpPr txBox="1">
              <a:spLocks noChangeArrowheads="1"/>
            </p:cNvSpPr>
            <p:nvPr/>
          </p:nvSpPr>
          <p:spPr bwMode="auto">
            <a:xfrm>
              <a:off x="4901" y="2133"/>
              <a:ext cx="11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en-GB">
                <a:latin typeface="Calibri" charset="0"/>
                <a:cs typeface="Calibri" charset="0"/>
              </a:endParaRPr>
            </a:p>
          </p:txBody>
        </p:sp>
      </p:grp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2946400" y="3816350"/>
            <a:ext cx="1997075" cy="1628775"/>
            <a:chOff x="1856" y="2404"/>
            <a:chExt cx="1258" cy="1026"/>
          </a:xfrm>
        </p:grpSpPr>
        <p:sp>
          <p:nvSpPr>
            <p:cNvPr id="25611" name="Freeform 8"/>
            <p:cNvSpPr>
              <a:spLocks/>
            </p:cNvSpPr>
            <p:nvPr/>
          </p:nvSpPr>
          <p:spPr bwMode="auto">
            <a:xfrm>
              <a:off x="2154" y="2750"/>
              <a:ext cx="960" cy="680"/>
            </a:xfrm>
            <a:custGeom>
              <a:avLst/>
              <a:gdLst>
                <a:gd name="T0" fmla="*/ 0 w 960"/>
                <a:gd name="T1" fmla="*/ 680 h 680"/>
                <a:gd name="T2" fmla="*/ 96 w 960"/>
                <a:gd name="T3" fmla="*/ 440 h 680"/>
                <a:gd name="T4" fmla="*/ 336 w 960"/>
                <a:gd name="T5" fmla="*/ 56 h 680"/>
                <a:gd name="T6" fmla="*/ 672 w 960"/>
                <a:gd name="T7" fmla="*/ 104 h 680"/>
                <a:gd name="T8" fmla="*/ 864 w 960"/>
                <a:gd name="T9" fmla="*/ 488 h 680"/>
                <a:gd name="T10" fmla="*/ 960 w 960"/>
                <a:gd name="T11" fmla="*/ 680 h 6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60"/>
                <a:gd name="T19" fmla="*/ 0 h 680"/>
                <a:gd name="T20" fmla="*/ 960 w 960"/>
                <a:gd name="T21" fmla="*/ 680 h 6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60" h="680">
                  <a:moveTo>
                    <a:pt x="0" y="680"/>
                  </a:moveTo>
                  <a:cubicBezTo>
                    <a:pt x="20" y="612"/>
                    <a:pt x="40" y="544"/>
                    <a:pt x="96" y="440"/>
                  </a:cubicBezTo>
                  <a:cubicBezTo>
                    <a:pt x="152" y="336"/>
                    <a:pt x="240" y="112"/>
                    <a:pt x="336" y="56"/>
                  </a:cubicBezTo>
                  <a:cubicBezTo>
                    <a:pt x="432" y="0"/>
                    <a:pt x="584" y="32"/>
                    <a:pt x="672" y="104"/>
                  </a:cubicBezTo>
                  <a:cubicBezTo>
                    <a:pt x="760" y="176"/>
                    <a:pt x="816" y="392"/>
                    <a:pt x="864" y="488"/>
                  </a:cubicBezTo>
                  <a:cubicBezTo>
                    <a:pt x="912" y="584"/>
                    <a:pt x="936" y="632"/>
                    <a:pt x="960" y="68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>
                <a:latin typeface="Calibri" charset="0"/>
                <a:cs typeface="Calibri" charset="0"/>
              </a:endParaRPr>
            </a:p>
          </p:txBody>
        </p:sp>
        <p:sp>
          <p:nvSpPr>
            <p:cNvPr id="25612" name="Text Box 13"/>
            <p:cNvSpPr txBox="1">
              <a:spLocks noChangeArrowheads="1"/>
            </p:cNvSpPr>
            <p:nvPr/>
          </p:nvSpPr>
          <p:spPr bwMode="auto">
            <a:xfrm>
              <a:off x="1856" y="2922"/>
              <a:ext cx="21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 b="1">
                  <a:latin typeface="Calibri" charset="0"/>
                  <a:cs typeface="Calibri" charset="0"/>
                </a:rPr>
                <a:t>+</a:t>
              </a:r>
              <a:endParaRPr lang="en-US">
                <a:latin typeface="Calibri" charset="0"/>
                <a:cs typeface="Calibri" charset="0"/>
              </a:endParaRPr>
            </a:p>
          </p:txBody>
        </p:sp>
        <p:sp>
          <p:nvSpPr>
            <p:cNvPr id="25613" name="Text Box 21"/>
            <p:cNvSpPr txBox="1">
              <a:spLocks noChangeArrowheads="1"/>
            </p:cNvSpPr>
            <p:nvPr/>
          </p:nvSpPr>
          <p:spPr bwMode="auto">
            <a:xfrm>
              <a:off x="2560" y="2404"/>
              <a:ext cx="11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en-GB">
                <a:latin typeface="Calibri" charset="0"/>
                <a:cs typeface="Calibri" charset="0"/>
              </a:endParaRPr>
            </a:p>
          </p:txBody>
        </p:sp>
      </p:grp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179388" y="3087688"/>
            <a:ext cx="2684462" cy="3332162"/>
            <a:chOff x="113" y="1945"/>
            <a:chExt cx="1691" cy="2099"/>
          </a:xfrm>
        </p:grpSpPr>
        <p:sp>
          <p:nvSpPr>
            <p:cNvPr id="25608" name="Freeform 7"/>
            <p:cNvSpPr>
              <a:spLocks/>
            </p:cNvSpPr>
            <p:nvPr/>
          </p:nvSpPr>
          <p:spPr bwMode="auto">
            <a:xfrm>
              <a:off x="431" y="2205"/>
              <a:ext cx="576" cy="1320"/>
            </a:xfrm>
            <a:custGeom>
              <a:avLst/>
              <a:gdLst>
                <a:gd name="T0" fmla="*/ 0 w 576"/>
                <a:gd name="T1" fmla="*/ 0 h 1320"/>
                <a:gd name="T2" fmla="*/ 480 w 576"/>
                <a:gd name="T3" fmla="*/ 1104 h 1320"/>
                <a:gd name="T4" fmla="*/ 576 w 576"/>
                <a:gd name="T5" fmla="*/ 1296 h 1320"/>
                <a:gd name="T6" fmla="*/ 0 60000 65536"/>
                <a:gd name="T7" fmla="*/ 0 60000 65536"/>
                <a:gd name="T8" fmla="*/ 0 60000 65536"/>
                <a:gd name="T9" fmla="*/ 0 w 576"/>
                <a:gd name="T10" fmla="*/ 0 h 1320"/>
                <a:gd name="T11" fmla="*/ 576 w 576"/>
                <a:gd name="T12" fmla="*/ 1320 h 13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76" h="1320">
                  <a:moveTo>
                    <a:pt x="0" y="0"/>
                  </a:moveTo>
                  <a:cubicBezTo>
                    <a:pt x="192" y="444"/>
                    <a:pt x="384" y="888"/>
                    <a:pt x="480" y="1104"/>
                  </a:cubicBezTo>
                  <a:cubicBezTo>
                    <a:pt x="576" y="1320"/>
                    <a:pt x="576" y="1308"/>
                    <a:pt x="576" y="1296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>
                <a:latin typeface="Calibri" charset="0"/>
                <a:cs typeface="Calibri" charset="0"/>
              </a:endParaRPr>
            </a:p>
          </p:txBody>
        </p:sp>
        <p:sp>
          <p:nvSpPr>
            <p:cNvPr id="25609" name="Text Box 19"/>
            <p:cNvSpPr txBox="1">
              <a:spLocks noChangeArrowheads="1"/>
            </p:cNvSpPr>
            <p:nvPr/>
          </p:nvSpPr>
          <p:spPr bwMode="auto">
            <a:xfrm>
              <a:off x="146" y="1945"/>
              <a:ext cx="120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K ist stimmlos</a:t>
              </a:r>
            </a:p>
          </p:txBody>
        </p:sp>
        <p:sp>
          <p:nvSpPr>
            <p:cNvPr id="25610" name="Text Box 22"/>
            <p:cNvSpPr txBox="1">
              <a:spLocks noChangeArrowheads="1"/>
            </p:cNvSpPr>
            <p:nvPr/>
          </p:nvSpPr>
          <p:spPr bwMode="auto">
            <a:xfrm>
              <a:off x="113" y="3521"/>
              <a:ext cx="1691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f0 fällt wegen des stimmlosen Ks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79" t="9705" r="2458"/>
          <a:stretch>
            <a:fillRect/>
          </a:stretch>
        </p:blipFill>
        <p:spPr bwMode="auto">
          <a:xfrm>
            <a:off x="3851275" y="417513"/>
            <a:ext cx="5076825" cy="644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D4CDAA02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514600"/>
            <a:ext cx="2444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Text Box 8"/>
          <p:cNvSpPr txBox="1">
            <a:spLocks noChangeArrowheads="1"/>
          </p:cNvSpPr>
          <p:nvPr/>
        </p:nvSpPr>
        <p:spPr bwMode="auto">
          <a:xfrm>
            <a:off x="609600" y="2362200"/>
            <a:ext cx="223202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>
                <a:latin typeface="Calibri" charset="0"/>
                <a:cs typeface="Calibri" charset="0"/>
              </a:rPr>
              <a:t>beide Wörter sind akzentuiert und der davor kommende K ist stimmhaft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0" y="0"/>
            <a:ext cx="56388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f0, K-Stimmhaftigkeit, akzentuierte Wörter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3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8" fill="hold"/>
                                        <p:tgtEl>
                                          <p:spTgt spid="133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19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52"/>
          <p:cNvSpPr>
            <a:spLocks noChangeArrowheads="1"/>
          </p:cNvSpPr>
          <p:nvPr/>
        </p:nvSpPr>
        <p:spPr bwMode="auto">
          <a:xfrm>
            <a:off x="-3006725" y="163513"/>
            <a:ext cx="24923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100">
                <a:solidFill>
                  <a:srgbClr val="000000"/>
                </a:solidFill>
              </a:rPr>
              <a:t>with</a:t>
            </a:r>
            <a:endParaRPr lang="de-DE"/>
          </a:p>
        </p:txBody>
      </p:sp>
      <p:sp>
        <p:nvSpPr>
          <p:cNvPr id="27651" name="Freeform 18"/>
          <p:cNvSpPr>
            <a:spLocks/>
          </p:cNvSpPr>
          <p:nvPr/>
        </p:nvSpPr>
        <p:spPr bwMode="auto">
          <a:xfrm>
            <a:off x="766763" y="3579813"/>
            <a:ext cx="1012825" cy="798512"/>
          </a:xfrm>
          <a:custGeom>
            <a:avLst/>
            <a:gdLst>
              <a:gd name="T0" fmla="*/ 0 w 362"/>
              <a:gd name="T1" fmla="*/ 2147483647 h 322"/>
              <a:gd name="T2" fmla="*/ 2147483647 w 362"/>
              <a:gd name="T3" fmla="*/ 2147483647 h 322"/>
              <a:gd name="T4" fmla="*/ 2147483647 w 362"/>
              <a:gd name="T5" fmla="*/ 0 h 322"/>
              <a:gd name="T6" fmla="*/ 2147483647 w 362"/>
              <a:gd name="T7" fmla="*/ 2147483647 h 322"/>
              <a:gd name="T8" fmla="*/ 2147483647 w 362"/>
              <a:gd name="T9" fmla="*/ 2147483647 h 322"/>
              <a:gd name="T10" fmla="*/ 2147483647 w 362"/>
              <a:gd name="T11" fmla="*/ 2147483647 h 322"/>
              <a:gd name="T12" fmla="*/ 2147483647 w 362"/>
              <a:gd name="T13" fmla="*/ 2147483647 h 322"/>
              <a:gd name="T14" fmla="*/ 2147483647 w 362"/>
              <a:gd name="T15" fmla="*/ 2147483647 h 322"/>
              <a:gd name="T16" fmla="*/ 2147483647 w 362"/>
              <a:gd name="T17" fmla="*/ 2147483647 h 322"/>
              <a:gd name="T18" fmla="*/ 2147483647 w 362"/>
              <a:gd name="T19" fmla="*/ 2147483647 h 322"/>
              <a:gd name="T20" fmla="*/ 2147483647 w 362"/>
              <a:gd name="T21" fmla="*/ 2147483647 h 322"/>
              <a:gd name="T22" fmla="*/ 2147483647 w 362"/>
              <a:gd name="T23" fmla="*/ 2147483647 h 322"/>
              <a:gd name="T24" fmla="*/ 2147483647 w 362"/>
              <a:gd name="T25" fmla="*/ 2147483647 h 322"/>
              <a:gd name="T26" fmla="*/ 2147483647 w 362"/>
              <a:gd name="T27" fmla="*/ 2147483647 h 322"/>
              <a:gd name="T28" fmla="*/ 2147483647 w 362"/>
              <a:gd name="T29" fmla="*/ 2147483647 h 322"/>
              <a:gd name="T30" fmla="*/ 2147483647 w 362"/>
              <a:gd name="T31" fmla="*/ 2147483647 h 322"/>
              <a:gd name="T32" fmla="*/ 2147483647 w 362"/>
              <a:gd name="T33" fmla="*/ 2147483647 h 322"/>
              <a:gd name="T34" fmla="*/ 2147483647 w 362"/>
              <a:gd name="T35" fmla="*/ 2147483647 h 322"/>
              <a:gd name="T36" fmla="*/ 2147483647 w 362"/>
              <a:gd name="T37" fmla="*/ 2147483647 h 322"/>
              <a:gd name="T38" fmla="*/ 2147483647 w 362"/>
              <a:gd name="T39" fmla="*/ 2147483647 h 322"/>
              <a:gd name="T40" fmla="*/ 2147483647 w 362"/>
              <a:gd name="T41" fmla="*/ 2147483647 h 322"/>
              <a:gd name="T42" fmla="*/ 2147483647 w 362"/>
              <a:gd name="T43" fmla="*/ 2147483647 h 322"/>
              <a:gd name="T44" fmla="*/ 2147483647 w 362"/>
              <a:gd name="T45" fmla="*/ 2147483647 h 322"/>
              <a:gd name="T46" fmla="*/ 2147483647 w 362"/>
              <a:gd name="T47" fmla="*/ 2147483647 h 322"/>
              <a:gd name="T48" fmla="*/ 2147483647 w 362"/>
              <a:gd name="T49" fmla="*/ 2147483647 h 322"/>
              <a:gd name="T50" fmla="*/ 2147483647 w 362"/>
              <a:gd name="T51" fmla="*/ 2147483647 h 322"/>
              <a:gd name="T52" fmla="*/ 2147483647 w 362"/>
              <a:gd name="T53" fmla="*/ 2147483647 h 322"/>
              <a:gd name="T54" fmla="*/ 2147483647 w 362"/>
              <a:gd name="T55" fmla="*/ 2147483647 h 322"/>
              <a:gd name="T56" fmla="*/ 2147483647 w 362"/>
              <a:gd name="T57" fmla="*/ 2147483647 h 322"/>
              <a:gd name="T58" fmla="*/ 2147483647 w 362"/>
              <a:gd name="T59" fmla="*/ 2147483647 h 322"/>
              <a:gd name="T60" fmla="*/ 2147483647 w 362"/>
              <a:gd name="T61" fmla="*/ 2147483647 h 322"/>
              <a:gd name="T62" fmla="*/ 2147483647 w 362"/>
              <a:gd name="T63" fmla="*/ 2147483647 h 322"/>
              <a:gd name="T64" fmla="*/ 2147483647 w 362"/>
              <a:gd name="T65" fmla="*/ 2147483647 h 322"/>
              <a:gd name="T66" fmla="*/ 2147483647 w 362"/>
              <a:gd name="T67" fmla="*/ 2147483647 h 32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362"/>
              <a:gd name="T103" fmla="*/ 0 h 322"/>
              <a:gd name="T104" fmla="*/ 362 w 362"/>
              <a:gd name="T105" fmla="*/ 322 h 322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362" h="322">
                <a:moveTo>
                  <a:pt x="0" y="75"/>
                </a:moveTo>
                <a:lnTo>
                  <a:pt x="10" y="22"/>
                </a:lnTo>
                <a:lnTo>
                  <a:pt x="21" y="0"/>
                </a:lnTo>
                <a:lnTo>
                  <a:pt x="32" y="13"/>
                </a:lnTo>
                <a:lnTo>
                  <a:pt x="44" y="44"/>
                </a:lnTo>
                <a:lnTo>
                  <a:pt x="55" y="69"/>
                </a:lnTo>
                <a:lnTo>
                  <a:pt x="66" y="74"/>
                </a:lnTo>
                <a:lnTo>
                  <a:pt x="76" y="68"/>
                </a:lnTo>
                <a:lnTo>
                  <a:pt x="87" y="65"/>
                </a:lnTo>
                <a:lnTo>
                  <a:pt x="98" y="65"/>
                </a:lnTo>
                <a:lnTo>
                  <a:pt x="109" y="69"/>
                </a:lnTo>
                <a:lnTo>
                  <a:pt x="121" y="75"/>
                </a:lnTo>
                <a:lnTo>
                  <a:pt x="132" y="78"/>
                </a:lnTo>
                <a:lnTo>
                  <a:pt x="143" y="82"/>
                </a:lnTo>
                <a:lnTo>
                  <a:pt x="153" y="87"/>
                </a:lnTo>
                <a:lnTo>
                  <a:pt x="164" y="91"/>
                </a:lnTo>
                <a:lnTo>
                  <a:pt x="175" y="95"/>
                </a:lnTo>
                <a:lnTo>
                  <a:pt x="186" y="97"/>
                </a:lnTo>
                <a:lnTo>
                  <a:pt x="198" y="98"/>
                </a:lnTo>
                <a:lnTo>
                  <a:pt x="209" y="101"/>
                </a:lnTo>
                <a:lnTo>
                  <a:pt x="219" y="105"/>
                </a:lnTo>
                <a:lnTo>
                  <a:pt x="230" y="106"/>
                </a:lnTo>
                <a:lnTo>
                  <a:pt x="241" y="106"/>
                </a:lnTo>
                <a:lnTo>
                  <a:pt x="252" y="104"/>
                </a:lnTo>
                <a:lnTo>
                  <a:pt x="263" y="101"/>
                </a:lnTo>
                <a:lnTo>
                  <a:pt x="275" y="103"/>
                </a:lnTo>
                <a:lnTo>
                  <a:pt x="285" y="114"/>
                </a:lnTo>
                <a:lnTo>
                  <a:pt x="296" y="142"/>
                </a:lnTo>
                <a:lnTo>
                  <a:pt x="307" y="178"/>
                </a:lnTo>
                <a:lnTo>
                  <a:pt x="318" y="208"/>
                </a:lnTo>
                <a:lnTo>
                  <a:pt x="329" y="234"/>
                </a:lnTo>
                <a:lnTo>
                  <a:pt x="340" y="262"/>
                </a:lnTo>
                <a:lnTo>
                  <a:pt x="351" y="292"/>
                </a:lnTo>
                <a:lnTo>
                  <a:pt x="362" y="32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652" name="Freeform 19"/>
          <p:cNvSpPr>
            <a:spLocks/>
          </p:cNvSpPr>
          <p:nvPr/>
        </p:nvSpPr>
        <p:spPr bwMode="auto">
          <a:xfrm>
            <a:off x="1995488" y="3508375"/>
            <a:ext cx="492125" cy="119063"/>
          </a:xfrm>
          <a:custGeom>
            <a:avLst/>
            <a:gdLst>
              <a:gd name="T0" fmla="*/ 0 w 176"/>
              <a:gd name="T1" fmla="*/ 2147483647 h 48"/>
              <a:gd name="T2" fmla="*/ 2147483647 w 176"/>
              <a:gd name="T3" fmla="*/ 2147483647 h 48"/>
              <a:gd name="T4" fmla="*/ 2147483647 w 176"/>
              <a:gd name="T5" fmla="*/ 2147483647 h 48"/>
              <a:gd name="T6" fmla="*/ 2147483647 w 176"/>
              <a:gd name="T7" fmla="*/ 2147483647 h 48"/>
              <a:gd name="T8" fmla="*/ 2147483647 w 176"/>
              <a:gd name="T9" fmla="*/ 2147483647 h 48"/>
              <a:gd name="T10" fmla="*/ 2147483647 w 176"/>
              <a:gd name="T11" fmla="*/ 2147483647 h 48"/>
              <a:gd name="T12" fmla="*/ 2147483647 w 176"/>
              <a:gd name="T13" fmla="*/ 2147483647 h 48"/>
              <a:gd name="T14" fmla="*/ 2147483647 w 176"/>
              <a:gd name="T15" fmla="*/ 2147483647 h 48"/>
              <a:gd name="T16" fmla="*/ 2147483647 w 176"/>
              <a:gd name="T17" fmla="*/ 2147483647 h 48"/>
              <a:gd name="T18" fmla="*/ 2147483647 w 176"/>
              <a:gd name="T19" fmla="*/ 2147483647 h 48"/>
              <a:gd name="T20" fmla="*/ 2147483647 w 176"/>
              <a:gd name="T21" fmla="*/ 2147483647 h 48"/>
              <a:gd name="T22" fmla="*/ 2147483647 w 176"/>
              <a:gd name="T23" fmla="*/ 2147483647 h 48"/>
              <a:gd name="T24" fmla="*/ 2147483647 w 176"/>
              <a:gd name="T25" fmla="*/ 2147483647 h 48"/>
              <a:gd name="T26" fmla="*/ 2147483647 w 176"/>
              <a:gd name="T27" fmla="*/ 2147483647 h 48"/>
              <a:gd name="T28" fmla="*/ 2147483647 w 176"/>
              <a:gd name="T29" fmla="*/ 2147483647 h 48"/>
              <a:gd name="T30" fmla="*/ 2147483647 w 176"/>
              <a:gd name="T31" fmla="*/ 2147483647 h 48"/>
              <a:gd name="T32" fmla="*/ 2147483647 w 176"/>
              <a:gd name="T33" fmla="*/ 0 h 4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6"/>
              <a:gd name="T52" fmla="*/ 0 h 48"/>
              <a:gd name="T53" fmla="*/ 176 w 176"/>
              <a:gd name="T54" fmla="*/ 48 h 4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6" h="48">
                <a:moveTo>
                  <a:pt x="0" y="36"/>
                </a:moveTo>
                <a:lnTo>
                  <a:pt x="11" y="21"/>
                </a:lnTo>
                <a:lnTo>
                  <a:pt x="22" y="21"/>
                </a:lnTo>
                <a:lnTo>
                  <a:pt x="33" y="24"/>
                </a:lnTo>
                <a:lnTo>
                  <a:pt x="43" y="27"/>
                </a:lnTo>
                <a:lnTo>
                  <a:pt x="55" y="27"/>
                </a:lnTo>
                <a:lnTo>
                  <a:pt x="66" y="27"/>
                </a:lnTo>
                <a:lnTo>
                  <a:pt x="77" y="27"/>
                </a:lnTo>
                <a:lnTo>
                  <a:pt x="88" y="27"/>
                </a:lnTo>
                <a:lnTo>
                  <a:pt x="99" y="27"/>
                </a:lnTo>
                <a:lnTo>
                  <a:pt x="110" y="33"/>
                </a:lnTo>
                <a:lnTo>
                  <a:pt x="120" y="41"/>
                </a:lnTo>
                <a:lnTo>
                  <a:pt x="132" y="48"/>
                </a:lnTo>
                <a:lnTo>
                  <a:pt x="143" y="48"/>
                </a:lnTo>
                <a:lnTo>
                  <a:pt x="154" y="39"/>
                </a:lnTo>
                <a:lnTo>
                  <a:pt x="165" y="19"/>
                </a:lnTo>
                <a:lnTo>
                  <a:pt x="176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653" name="Freeform 20"/>
          <p:cNvSpPr>
            <a:spLocks/>
          </p:cNvSpPr>
          <p:nvPr/>
        </p:nvSpPr>
        <p:spPr bwMode="auto">
          <a:xfrm>
            <a:off x="2795588" y="3346450"/>
            <a:ext cx="120650" cy="815975"/>
          </a:xfrm>
          <a:custGeom>
            <a:avLst/>
            <a:gdLst>
              <a:gd name="T0" fmla="*/ 0 w 43"/>
              <a:gd name="T1" fmla="*/ 0 h 329"/>
              <a:gd name="T2" fmla="*/ 2147483647 w 43"/>
              <a:gd name="T3" fmla="*/ 2147483647 h 329"/>
              <a:gd name="T4" fmla="*/ 2147483647 w 43"/>
              <a:gd name="T5" fmla="*/ 2147483647 h 329"/>
              <a:gd name="T6" fmla="*/ 2147483647 w 43"/>
              <a:gd name="T7" fmla="*/ 2147483647 h 329"/>
              <a:gd name="T8" fmla="*/ 2147483647 w 43"/>
              <a:gd name="T9" fmla="*/ 2147483647 h 3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"/>
              <a:gd name="T16" fmla="*/ 0 h 329"/>
              <a:gd name="T17" fmla="*/ 43 w 43"/>
              <a:gd name="T18" fmla="*/ 329 h 32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" h="329">
                <a:moveTo>
                  <a:pt x="0" y="0"/>
                </a:moveTo>
                <a:lnTo>
                  <a:pt x="11" y="109"/>
                </a:lnTo>
                <a:lnTo>
                  <a:pt x="22" y="190"/>
                </a:lnTo>
                <a:lnTo>
                  <a:pt x="32" y="263"/>
                </a:lnTo>
                <a:lnTo>
                  <a:pt x="43" y="329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654" name="Freeform 21"/>
          <p:cNvSpPr>
            <a:spLocks/>
          </p:cNvSpPr>
          <p:nvPr/>
        </p:nvSpPr>
        <p:spPr bwMode="auto">
          <a:xfrm>
            <a:off x="3162300" y="3995738"/>
            <a:ext cx="95250" cy="207962"/>
          </a:xfrm>
          <a:custGeom>
            <a:avLst/>
            <a:gdLst>
              <a:gd name="T0" fmla="*/ 0 w 34"/>
              <a:gd name="T1" fmla="*/ 0 h 84"/>
              <a:gd name="T2" fmla="*/ 2147483647 w 34"/>
              <a:gd name="T3" fmla="*/ 2147483647 h 84"/>
              <a:gd name="T4" fmla="*/ 2147483647 w 34"/>
              <a:gd name="T5" fmla="*/ 2147483647 h 84"/>
              <a:gd name="T6" fmla="*/ 2147483647 w 34"/>
              <a:gd name="T7" fmla="*/ 2147483647 h 84"/>
              <a:gd name="T8" fmla="*/ 0 60000 65536"/>
              <a:gd name="T9" fmla="*/ 0 60000 65536"/>
              <a:gd name="T10" fmla="*/ 0 60000 65536"/>
              <a:gd name="T11" fmla="*/ 0 60000 65536"/>
              <a:gd name="T12" fmla="*/ 0 w 34"/>
              <a:gd name="T13" fmla="*/ 0 h 84"/>
              <a:gd name="T14" fmla="*/ 34 w 34"/>
              <a:gd name="T15" fmla="*/ 84 h 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4" h="84">
                <a:moveTo>
                  <a:pt x="0" y="0"/>
                </a:moveTo>
                <a:lnTo>
                  <a:pt x="11" y="17"/>
                </a:lnTo>
                <a:lnTo>
                  <a:pt x="23" y="51"/>
                </a:lnTo>
                <a:lnTo>
                  <a:pt x="34" y="84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655" name="Freeform 22"/>
          <p:cNvSpPr>
            <a:spLocks/>
          </p:cNvSpPr>
          <p:nvPr/>
        </p:nvSpPr>
        <p:spPr bwMode="auto">
          <a:xfrm>
            <a:off x="3900488" y="2462213"/>
            <a:ext cx="766762" cy="1935162"/>
          </a:xfrm>
          <a:custGeom>
            <a:avLst/>
            <a:gdLst>
              <a:gd name="T0" fmla="*/ 0 w 274"/>
              <a:gd name="T1" fmla="*/ 0 h 781"/>
              <a:gd name="T2" fmla="*/ 2147483647 w 274"/>
              <a:gd name="T3" fmla="*/ 2147483647 h 781"/>
              <a:gd name="T4" fmla="*/ 2147483647 w 274"/>
              <a:gd name="T5" fmla="*/ 2147483647 h 781"/>
              <a:gd name="T6" fmla="*/ 2147483647 w 274"/>
              <a:gd name="T7" fmla="*/ 2147483647 h 781"/>
              <a:gd name="T8" fmla="*/ 2147483647 w 274"/>
              <a:gd name="T9" fmla="*/ 2147483647 h 781"/>
              <a:gd name="T10" fmla="*/ 2147483647 w 274"/>
              <a:gd name="T11" fmla="*/ 2147483647 h 781"/>
              <a:gd name="T12" fmla="*/ 2147483647 w 274"/>
              <a:gd name="T13" fmla="*/ 2147483647 h 781"/>
              <a:gd name="T14" fmla="*/ 2147483647 w 274"/>
              <a:gd name="T15" fmla="*/ 2147483647 h 781"/>
              <a:gd name="T16" fmla="*/ 2147483647 w 274"/>
              <a:gd name="T17" fmla="*/ 2147483647 h 781"/>
              <a:gd name="T18" fmla="*/ 2147483647 w 274"/>
              <a:gd name="T19" fmla="*/ 2147483647 h 781"/>
              <a:gd name="T20" fmla="*/ 2147483647 w 274"/>
              <a:gd name="T21" fmla="*/ 2147483647 h 781"/>
              <a:gd name="T22" fmla="*/ 2147483647 w 274"/>
              <a:gd name="T23" fmla="*/ 2147483647 h 781"/>
              <a:gd name="T24" fmla="*/ 2147483647 w 274"/>
              <a:gd name="T25" fmla="*/ 2147483647 h 781"/>
              <a:gd name="T26" fmla="*/ 2147483647 w 274"/>
              <a:gd name="T27" fmla="*/ 2147483647 h 781"/>
              <a:gd name="T28" fmla="*/ 2147483647 w 274"/>
              <a:gd name="T29" fmla="*/ 2147483647 h 781"/>
              <a:gd name="T30" fmla="*/ 2147483647 w 274"/>
              <a:gd name="T31" fmla="*/ 2147483647 h 781"/>
              <a:gd name="T32" fmla="*/ 2147483647 w 274"/>
              <a:gd name="T33" fmla="*/ 2147483647 h 781"/>
              <a:gd name="T34" fmla="*/ 2147483647 w 274"/>
              <a:gd name="T35" fmla="*/ 2147483647 h 781"/>
              <a:gd name="T36" fmla="*/ 2147483647 w 274"/>
              <a:gd name="T37" fmla="*/ 2147483647 h 781"/>
              <a:gd name="T38" fmla="*/ 2147483647 w 274"/>
              <a:gd name="T39" fmla="*/ 2147483647 h 781"/>
              <a:gd name="T40" fmla="*/ 2147483647 w 274"/>
              <a:gd name="T41" fmla="*/ 2147483647 h 781"/>
              <a:gd name="T42" fmla="*/ 2147483647 w 274"/>
              <a:gd name="T43" fmla="*/ 2147483647 h 781"/>
              <a:gd name="T44" fmla="*/ 2147483647 w 274"/>
              <a:gd name="T45" fmla="*/ 2147483647 h 781"/>
              <a:gd name="T46" fmla="*/ 2147483647 w 274"/>
              <a:gd name="T47" fmla="*/ 2147483647 h 781"/>
              <a:gd name="T48" fmla="*/ 2147483647 w 274"/>
              <a:gd name="T49" fmla="*/ 2147483647 h 781"/>
              <a:gd name="T50" fmla="*/ 2147483647 w 274"/>
              <a:gd name="T51" fmla="*/ 2147483647 h 781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274"/>
              <a:gd name="T79" fmla="*/ 0 h 781"/>
              <a:gd name="T80" fmla="*/ 274 w 274"/>
              <a:gd name="T81" fmla="*/ 781 h 781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274" h="781">
                <a:moveTo>
                  <a:pt x="0" y="0"/>
                </a:moveTo>
                <a:lnTo>
                  <a:pt x="11" y="164"/>
                </a:lnTo>
                <a:lnTo>
                  <a:pt x="22" y="220"/>
                </a:lnTo>
                <a:lnTo>
                  <a:pt x="33" y="249"/>
                </a:lnTo>
                <a:lnTo>
                  <a:pt x="44" y="286"/>
                </a:lnTo>
                <a:lnTo>
                  <a:pt x="54" y="330"/>
                </a:lnTo>
                <a:lnTo>
                  <a:pt x="66" y="376"/>
                </a:lnTo>
                <a:lnTo>
                  <a:pt x="77" y="426"/>
                </a:lnTo>
                <a:lnTo>
                  <a:pt x="88" y="486"/>
                </a:lnTo>
                <a:lnTo>
                  <a:pt x="99" y="542"/>
                </a:lnTo>
                <a:lnTo>
                  <a:pt x="110" y="587"/>
                </a:lnTo>
                <a:lnTo>
                  <a:pt x="120" y="626"/>
                </a:lnTo>
                <a:lnTo>
                  <a:pt x="131" y="670"/>
                </a:lnTo>
                <a:lnTo>
                  <a:pt x="143" y="716"/>
                </a:lnTo>
                <a:lnTo>
                  <a:pt x="154" y="751"/>
                </a:lnTo>
                <a:lnTo>
                  <a:pt x="165" y="772"/>
                </a:lnTo>
                <a:lnTo>
                  <a:pt x="176" y="780"/>
                </a:lnTo>
                <a:lnTo>
                  <a:pt x="186" y="781"/>
                </a:lnTo>
                <a:lnTo>
                  <a:pt x="197" y="780"/>
                </a:lnTo>
                <a:lnTo>
                  <a:pt x="208" y="779"/>
                </a:lnTo>
                <a:lnTo>
                  <a:pt x="220" y="775"/>
                </a:lnTo>
                <a:lnTo>
                  <a:pt x="231" y="772"/>
                </a:lnTo>
                <a:lnTo>
                  <a:pt x="242" y="768"/>
                </a:lnTo>
                <a:lnTo>
                  <a:pt x="252" y="767"/>
                </a:lnTo>
                <a:lnTo>
                  <a:pt x="263" y="768"/>
                </a:lnTo>
                <a:lnTo>
                  <a:pt x="274" y="76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656" name="Line 410"/>
          <p:cNvSpPr>
            <a:spLocks noChangeShapeType="1"/>
          </p:cNvSpPr>
          <p:nvPr/>
        </p:nvSpPr>
        <p:spPr bwMode="auto">
          <a:xfrm flipV="1">
            <a:off x="1485900" y="4568825"/>
            <a:ext cx="3175" cy="142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7" name="Line 411"/>
          <p:cNvSpPr>
            <a:spLocks noChangeShapeType="1"/>
          </p:cNvSpPr>
          <p:nvPr/>
        </p:nvSpPr>
        <p:spPr bwMode="auto">
          <a:xfrm flipV="1">
            <a:off x="1485900" y="4479925"/>
            <a:ext cx="3175" cy="142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8" name="Line 412"/>
          <p:cNvSpPr>
            <a:spLocks noChangeShapeType="1"/>
          </p:cNvSpPr>
          <p:nvPr/>
        </p:nvSpPr>
        <p:spPr bwMode="auto">
          <a:xfrm flipV="1">
            <a:off x="1485900" y="4392613"/>
            <a:ext cx="3175" cy="127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9" name="Line 413"/>
          <p:cNvSpPr>
            <a:spLocks noChangeShapeType="1"/>
          </p:cNvSpPr>
          <p:nvPr/>
        </p:nvSpPr>
        <p:spPr bwMode="auto">
          <a:xfrm flipV="1">
            <a:off x="1485900" y="4303713"/>
            <a:ext cx="3175" cy="142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0" name="Line 414"/>
          <p:cNvSpPr>
            <a:spLocks noChangeShapeType="1"/>
          </p:cNvSpPr>
          <p:nvPr/>
        </p:nvSpPr>
        <p:spPr bwMode="auto">
          <a:xfrm flipV="1">
            <a:off x="1485900" y="4216400"/>
            <a:ext cx="3175" cy="127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1" name="Line 415"/>
          <p:cNvSpPr>
            <a:spLocks noChangeShapeType="1"/>
          </p:cNvSpPr>
          <p:nvPr/>
        </p:nvSpPr>
        <p:spPr bwMode="auto">
          <a:xfrm flipV="1">
            <a:off x="1485900" y="4127500"/>
            <a:ext cx="3175" cy="142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2" name="Line 416"/>
          <p:cNvSpPr>
            <a:spLocks noChangeShapeType="1"/>
          </p:cNvSpPr>
          <p:nvPr/>
        </p:nvSpPr>
        <p:spPr bwMode="auto">
          <a:xfrm flipV="1">
            <a:off x="1485900" y="4038600"/>
            <a:ext cx="3175" cy="142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3" name="Line 417"/>
          <p:cNvSpPr>
            <a:spLocks noChangeShapeType="1"/>
          </p:cNvSpPr>
          <p:nvPr/>
        </p:nvSpPr>
        <p:spPr bwMode="auto">
          <a:xfrm flipV="1">
            <a:off x="1485900" y="3951288"/>
            <a:ext cx="3175" cy="127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4" name="Line 418"/>
          <p:cNvSpPr>
            <a:spLocks noChangeShapeType="1"/>
          </p:cNvSpPr>
          <p:nvPr/>
        </p:nvSpPr>
        <p:spPr bwMode="auto">
          <a:xfrm flipV="1">
            <a:off x="1485900" y="3862388"/>
            <a:ext cx="3175" cy="142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5" name="Line 419"/>
          <p:cNvSpPr>
            <a:spLocks noChangeShapeType="1"/>
          </p:cNvSpPr>
          <p:nvPr/>
        </p:nvSpPr>
        <p:spPr bwMode="auto">
          <a:xfrm flipV="1">
            <a:off x="1485900" y="3773488"/>
            <a:ext cx="3175" cy="142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6" name="Line 420"/>
          <p:cNvSpPr>
            <a:spLocks noChangeShapeType="1"/>
          </p:cNvSpPr>
          <p:nvPr/>
        </p:nvSpPr>
        <p:spPr bwMode="auto">
          <a:xfrm flipV="1">
            <a:off x="1485900" y="3686175"/>
            <a:ext cx="3175" cy="158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7" name="Line 421"/>
          <p:cNvSpPr>
            <a:spLocks noChangeShapeType="1"/>
          </p:cNvSpPr>
          <p:nvPr/>
        </p:nvSpPr>
        <p:spPr bwMode="auto">
          <a:xfrm flipV="1">
            <a:off x="1485900" y="3597275"/>
            <a:ext cx="3175" cy="142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8" name="Line 422"/>
          <p:cNvSpPr>
            <a:spLocks noChangeShapeType="1"/>
          </p:cNvSpPr>
          <p:nvPr/>
        </p:nvSpPr>
        <p:spPr bwMode="auto">
          <a:xfrm flipV="1">
            <a:off x="1485900" y="3509963"/>
            <a:ext cx="3175" cy="127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9" name="Line 423"/>
          <p:cNvSpPr>
            <a:spLocks noChangeShapeType="1"/>
          </p:cNvSpPr>
          <p:nvPr/>
        </p:nvSpPr>
        <p:spPr bwMode="auto">
          <a:xfrm flipV="1">
            <a:off x="1485900" y="3421063"/>
            <a:ext cx="3175" cy="158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0" name="Line 424"/>
          <p:cNvSpPr>
            <a:spLocks noChangeShapeType="1"/>
          </p:cNvSpPr>
          <p:nvPr/>
        </p:nvSpPr>
        <p:spPr bwMode="auto">
          <a:xfrm flipV="1">
            <a:off x="1485900" y="3332163"/>
            <a:ext cx="3175" cy="142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1" name="Line 425"/>
          <p:cNvSpPr>
            <a:spLocks noChangeShapeType="1"/>
          </p:cNvSpPr>
          <p:nvPr/>
        </p:nvSpPr>
        <p:spPr bwMode="auto">
          <a:xfrm flipV="1">
            <a:off x="1485900" y="3244850"/>
            <a:ext cx="3175" cy="158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2" name="Line 426"/>
          <p:cNvSpPr>
            <a:spLocks noChangeShapeType="1"/>
          </p:cNvSpPr>
          <p:nvPr/>
        </p:nvSpPr>
        <p:spPr bwMode="auto">
          <a:xfrm flipV="1">
            <a:off x="1485900" y="3155950"/>
            <a:ext cx="3175" cy="158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3" name="Line 427"/>
          <p:cNvSpPr>
            <a:spLocks noChangeShapeType="1"/>
          </p:cNvSpPr>
          <p:nvPr/>
        </p:nvSpPr>
        <p:spPr bwMode="auto">
          <a:xfrm flipV="1">
            <a:off x="1485900" y="3070225"/>
            <a:ext cx="3175" cy="1111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4" name="Line 428"/>
          <p:cNvSpPr>
            <a:spLocks noChangeShapeType="1"/>
          </p:cNvSpPr>
          <p:nvPr/>
        </p:nvSpPr>
        <p:spPr bwMode="auto">
          <a:xfrm flipV="1">
            <a:off x="1485900" y="2979738"/>
            <a:ext cx="3175" cy="158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5" name="Line 429"/>
          <p:cNvSpPr>
            <a:spLocks noChangeShapeType="1"/>
          </p:cNvSpPr>
          <p:nvPr/>
        </p:nvSpPr>
        <p:spPr bwMode="auto">
          <a:xfrm flipV="1">
            <a:off x="1485900" y="2890838"/>
            <a:ext cx="3175" cy="158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6" name="Line 430"/>
          <p:cNvSpPr>
            <a:spLocks noChangeShapeType="1"/>
          </p:cNvSpPr>
          <p:nvPr/>
        </p:nvSpPr>
        <p:spPr bwMode="auto">
          <a:xfrm flipV="1">
            <a:off x="1485900" y="2805113"/>
            <a:ext cx="3175" cy="142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7" name="Line 431"/>
          <p:cNvSpPr>
            <a:spLocks noChangeShapeType="1"/>
          </p:cNvSpPr>
          <p:nvPr/>
        </p:nvSpPr>
        <p:spPr bwMode="auto">
          <a:xfrm flipV="1">
            <a:off x="1485900" y="2714625"/>
            <a:ext cx="3175" cy="158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8" name="Line 432"/>
          <p:cNvSpPr>
            <a:spLocks noChangeShapeType="1"/>
          </p:cNvSpPr>
          <p:nvPr/>
        </p:nvSpPr>
        <p:spPr bwMode="auto">
          <a:xfrm flipV="1">
            <a:off x="1485900" y="2628900"/>
            <a:ext cx="3175" cy="127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9" name="Line 433"/>
          <p:cNvSpPr>
            <a:spLocks noChangeShapeType="1"/>
          </p:cNvSpPr>
          <p:nvPr/>
        </p:nvSpPr>
        <p:spPr bwMode="auto">
          <a:xfrm flipV="1">
            <a:off x="1485900" y="2540000"/>
            <a:ext cx="3175" cy="142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80" name="Line 434"/>
          <p:cNvSpPr>
            <a:spLocks noChangeShapeType="1"/>
          </p:cNvSpPr>
          <p:nvPr/>
        </p:nvSpPr>
        <p:spPr bwMode="auto">
          <a:xfrm flipV="1">
            <a:off x="1485900" y="2449513"/>
            <a:ext cx="3175" cy="158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81" name="Line 435"/>
          <p:cNvSpPr>
            <a:spLocks noChangeShapeType="1"/>
          </p:cNvSpPr>
          <p:nvPr/>
        </p:nvSpPr>
        <p:spPr bwMode="auto">
          <a:xfrm flipV="1">
            <a:off x="1485900" y="2363788"/>
            <a:ext cx="3175" cy="142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82" name="Line 436"/>
          <p:cNvSpPr>
            <a:spLocks noChangeShapeType="1"/>
          </p:cNvSpPr>
          <p:nvPr/>
        </p:nvSpPr>
        <p:spPr bwMode="auto">
          <a:xfrm flipV="1">
            <a:off x="1485900" y="2274888"/>
            <a:ext cx="3175" cy="142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83" name="Line 437"/>
          <p:cNvSpPr>
            <a:spLocks noChangeShapeType="1"/>
          </p:cNvSpPr>
          <p:nvPr/>
        </p:nvSpPr>
        <p:spPr bwMode="auto">
          <a:xfrm flipV="1">
            <a:off x="1485900" y="2187575"/>
            <a:ext cx="3175" cy="127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84" name="Line 438"/>
          <p:cNvSpPr>
            <a:spLocks noChangeShapeType="1"/>
          </p:cNvSpPr>
          <p:nvPr/>
        </p:nvSpPr>
        <p:spPr bwMode="auto">
          <a:xfrm flipV="1">
            <a:off x="1485900" y="2098675"/>
            <a:ext cx="3175" cy="142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85" name="Line 439"/>
          <p:cNvSpPr>
            <a:spLocks noChangeShapeType="1"/>
          </p:cNvSpPr>
          <p:nvPr/>
        </p:nvSpPr>
        <p:spPr bwMode="auto">
          <a:xfrm flipV="1">
            <a:off x="1485900" y="2009775"/>
            <a:ext cx="3175" cy="142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86" name="Line 440"/>
          <p:cNvSpPr>
            <a:spLocks noChangeShapeType="1"/>
          </p:cNvSpPr>
          <p:nvPr/>
        </p:nvSpPr>
        <p:spPr bwMode="auto">
          <a:xfrm flipV="1">
            <a:off x="1485900" y="1922463"/>
            <a:ext cx="3175" cy="127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87" name="Line 441"/>
          <p:cNvSpPr>
            <a:spLocks noChangeShapeType="1"/>
          </p:cNvSpPr>
          <p:nvPr/>
        </p:nvSpPr>
        <p:spPr bwMode="auto">
          <a:xfrm flipV="1">
            <a:off x="1485900" y="1833563"/>
            <a:ext cx="3175" cy="142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88" name="Line 442"/>
          <p:cNvSpPr>
            <a:spLocks noChangeShapeType="1"/>
          </p:cNvSpPr>
          <p:nvPr/>
        </p:nvSpPr>
        <p:spPr bwMode="auto">
          <a:xfrm flipV="1">
            <a:off x="1485900" y="1746250"/>
            <a:ext cx="3175" cy="127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89" name="Line 443"/>
          <p:cNvSpPr>
            <a:spLocks noChangeShapeType="1"/>
          </p:cNvSpPr>
          <p:nvPr/>
        </p:nvSpPr>
        <p:spPr bwMode="auto">
          <a:xfrm flipV="1">
            <a:off x="1485900" y="1657350"/>
            <a:ext cx="3175" cy="142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90" name="Line 445"/>
          <p:cNvSpPr>
            <a:spLocks noChangeShapeType="1"/>
          </p:cNvSpPr>
          <p:nvPr/>
        </p:nvSpPr>
        <p:spPr bwMode="auto">
          <a:xfrm flipV="1">
            <a:off x="3140075" y="4657725"/>
            <a:ext cx="3175" cy="127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91" name="Line 446"/>
          <p:cNvSpPr>
            <a:spLocks noChangeShapeType="1"/>
          </p:cNvSpPr>
          <p:nvPr/>
        </p:nvSpPr>
        <p:spPr bwMode="auto">
          <a:xfrm flipV="1">
            <a:off x="3140075" y="4568825"/>
            <a:ext cx="3175" cy="142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92" name="Line 447"/>
          <p:cNvSpPr>
            <a:spLocks noChangeShapeType="1"/>
          </p:cNvSpPr>
          <p:nvPr/>
        </p:nvSpPr>
        <p:spPr bwMode="auto">
          <a:xfrm flipV="1">
            <a:off x="3140075" y="4479925"/>
            <a:ext cx="3175" cy="142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93" name="Line 448"/>
          <p:cNvSpPr>
            <a:spLocks noChangeShapeType="1"/>
          </p:cNvSpPr>
          <p:nvPr/>
        </p:nvSpPr>
        <p:spPr bwMode="auto">
          <a:xfrm flipV="1">
            <a:off x="3140075" y="4392613"/>
            <a:ext cx="3175" cy="127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94" name="Line 449"/>
          <p:cNvSpPr>
            <a:spLocks noChangeShapeType="1"/>
          </p:cNvSpPr>
          <p:nvPr/>
        </p:nvSpPr>
        <p:spPr bwMode="auto">
          <a:xfrm flipV="1">
            <a:off x="3140075" y="4303713"/>
            <a:ext cx="3175" cy="142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95" name="Line 450"/>
          <p:cNvSpPr>
            <a:spLocks noChangeShapeType="1"/>
          </p:cNvSpPr>
          <p:nvPr/>
        </p:nvSpPr>
        <p:spPr bwMode="auto">
          <a:xfrm flipV="1">
            <a:off x="3140075" y="4216400"/>
            <a:ext cx="3175" cy="127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96" name="Line 451"/>
          <p:cNvSpPr>
            <a:spLocks noChangeShapeType="1"/>
          </p:cNvSpPr>
          <p:nvPr/>
        </p:nvSpPr>
        <p:spPr bwMode="auto">
          <a:xfrm flipV="1">
            <a:off x="3140075" y="4127500"/>
            <a:ext cx="3175" cy="142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97" name="Line 452"/>
          <p:cNvSpPr>
            <a:spLocks noChangeShapeType="1"/>
          </p:cNvSpPr>
          <p:nvPr/>
        </p:nvSpPr>
        <p:spPr bwMode="auto">
          <a:xfrm flipV="1">
            <a:off x="3140075" y="4038600"/>
            <a:ext cx="3175" cy="142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98" name="Line 453"/>
          <p:cNvSpPr>
            <a:spLocks noChangeShapeType="1"/>
          </p:cNvSpPr>
          <p:nvPr/>
        </p:nvSpPr>
        <p:spPr bwMode="auto">
          <a:xfrm flipV="1">
            <a:off x="3140075" y="3951288"/>
            <a:ext cx="3175" cy="127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99" name="Line 454"/>
          <p:cNvSpPr>
            <a:spLocks noChangeShapeType="1"/>
          </p:cNvSpPr>
          <p:nvPr/>
        </p:nvSpPr>
        <p:spPr bwMode="auto">
          <a:xfrm flipV="1">
            <a:off x="3140075" y="3862388"/>
            <a:ext cx="3175" cy="142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00" name="Line 455"/>
          <p:cNvSpPr>
            <a:spLocks noChangeShapeType="1"/>
          </p:cNvSpPr>
          <p:nvPr/>
        </p:nvSpPr>
        <p:spPr bwMode="auto">
          <a:xfrm flipV="1">
            <a:off x="3140075" y="3773488"/>
            <a:ext cx="3175" cy="142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01" name="Line 456"/>
          <p:cNvSpPr>
            <a:spLocks noChangeShapeType="1"/>
          </p:cNvSpPr>
          <p:nvPr/>
        </p:nvSpPr>
        <p:spPr bwMode="auto">
          <a:xfrm flipV="1">
            <a:off x="3140075" y="3686175"/>
            <a:ext cx="3175" cy="158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02" name="Line 457"/>
          <p:cNvSpPr>
            <a:spLocks noChangeShapeType="1"/>
          </p:cNvSpPr>
          <p:nvPr/>
        </p:nvSpPr>
        <p:spPr bwMode="auto">
          <a:xfrm flipV="1">
            <a:off x="3140075" y="3597275"/>
            <a:ext cx="3175" cy="142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03" name="Line 458"/>
          <p:cNvSpPr>
            <a:spLocks noChangeShapeType="1"/>
          </p:cNvSpPr>
          <p:nvPr/>
        </p:nvSpPr>
        <p:spPr bwMode="auto">
          <a:xfrm flipV="1">
            <a:off x="3140075" y="3509963"/>
            <a:ext cx="3175" cy="127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04" name="Line 459"/>
          <p:cNvSpPr>
            <a:spLocks noChangeShapeType="1"/>
          </p:cNvSpPr>
          <p:nvPr/>
        </p:nvSpPr>
        <p:spPr bwMode="auto">
          <a:xfrm flipV="1">
            <a:off x="3140075" y="3421063"/>
            <a:ext cx="3175" cy="158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05" name="Line 460"/>
          <p:cNvSpPr>
            <a:spLocks noChangeShapeType="1"/>
          </p:cNvSpPr>
          <p:nvPr/>
        </p:nvSpPr>
        <p:spPr bwMode="auto">
          <a:xfrm flipV="1">
            <a:off x="3140075" y="3332163"/>
            <a:ext cx="3175" cy="142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06" name="Line 461"/>
          <p:cNvSpPr>
            <a:spLocks noChangeShapeType="1"/>
          </p:cNvSpPr>
          <p:nvPr/>
        </p:nvSpPr>
        <p:spPr bwMode="auto">
          <a:xfrm flipV="1">
            <a:off x="3140075" y="3244850"/>
            <a:ext cx="3175" cy="158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07" name="Line 462"/>
          <p:cNvSpPr>
            <a:spLocks noChangeShapeType="1"/>
          </p:cNvSpPr>
          <p:nvPr/>
        </p:nvSpPr>
        <p:spPr bwMode="auto">
          <a:xfrm flipV="1">
            <a:off x="3140075" y="3155950"/>
            <a:ext cx="3175" cy="158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08" name="Line 463"/>
          <p:cNvSpPr>
            <a:spLocks noChangeShapeType="1"/>
          </p:cNvSpPr>
          <p:nvPr/>
        </p:nvSpPr>
        <p:spPr bwMode="auto">
          <a:xfrm flipV="1">
            <a:off x="3140075" y="3070225"/>
            <a:ext cx="3175" cy="1111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09" name="Line 464"/>
          <p:cNvSpPr>
            <a:spLocks noChangeShapeType="1"/>
          </p:cNvSpPr>
          <p:nvPr/>
        </p:nvSpPr>
        <p:spPr bwMode="auto">
          <a:xfrm flipV="1">
            <a:off x="3140075" y="2979738"/>
            <a:ext cx="3175" cy="158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10" name="Line 465"/>
          <p:cNvSpPr>
            <a:spLocks noChangeShapeType="1"/>
          </p:cNvSpPr>
          <p:nvPr/>
        </p:nvSpPr>
        <p:spPr bwMode="auto">
          <a:xfrm flipV="1">
            <a:off x="3140075" y="2890838"/>
            <a:ext cx="3175" cy="158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11" name="Line 466"/>
          <p:cNvSpPr>
            <a:spLocks noChangeShapeType="1"/>
          </p:cNvSpPr>
          <p:nvPr/>
        </p:nvSpPr>
        <p:spPr bwMode="auto">
          <a:xfrm flipV="1">
            <a:off x="3140075" y="2805113"/>
            <a:ext cx="3175" cy="142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12" name="Line 467"/>
          <p:cNvSpPr>
            <a:spLocks noChangeShapeType="1"/>
          </p:cNvSpPr>
          <p:nvPr/>
        </p:nvSpPr>
        <p:spPr bwMode="auto">
          <a:xfrm flipV="1">
            <a:off x="3140075" y="2714625"/>
            <a:ext cx="3175" cy="158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13" name="Line 468"/>
          <p:cNvSpPr>
            <a:spLocks noChangeShapeType="1"/>
          </p:cNvSpPr>
          <p:nvPr/>
        </p:nvSpPr>
        <p:spPr bwMode="auto">
          <a:xfrm flipV="1">
            <a:off x="3140075" y="2628900"/>
            <a:ext cx="3175" cy="127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14" name="Line 469"/>
          <p:cNvSpPr>
            <a:spLocks noChangeShapeType="1"/>
          </p:cNvSpPr>
          <p:nvPr/>
        </p:nvSpPr>
        <p:spPr bwMode="auto">
          <a:xfrm flipV="1">
            <a:off x="3140075" y="2540000"/>
            <a:ext cx="3175" cy="142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15" name="Line 470"/>
          <p:cNvSpPr>
            <a:spLocks noChangeShapeType="1"/>
          </p:cNvSpPr>
          <p:nvPr/>
        </p:nvSpPr>
        <p:spPr bwMode="auto">
          <a:xfrm flipV="1">
            <a:off x="3140075" y="2449513"/>
            <a:ext cx="3175" cy="158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16" name="Line 471"/>
          <p:cNvSpPr>
            <a:spLocks noChangeShapeType="1"/>
          </p:cNvSpPr>
          <p:nvPr/>
        </p:nvSpPr>
        <p:spPr bwMode="auto">
          <a:xfrm flipV="1">
            <a:off x="3140075" y="2363788"/>
            <a:ext cx="3175" cy="142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17" name="Line 472"/>
          <p:cNvSpPr>
            <a:spLocks noChangeShapeType="1"/>
          </p:cNvSpPr>
          <p:nvPr/>
        </p:nvSpPr>
        <p:spPr bwMode="auto">
          <a:xfrm flipV="1">
            <a:off x="3140075" y="2274888"/>
            <a:ext cx="3175" cy="142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18" name="Line 473"/>
          <p:cNvSpPr>
            <a:spLocks noChangeShapeType="1"/>
          </p:cNvSpPr>
          <p:nvPr/>
        </p:nvSpPr>
        <p:spPr bwMode="auto">
          <a:xfrm flipV="1">
            <a:off x="3140075" y="2187575"/>
            <a:ext cx="3175" cy="127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19" name="Line 474"/>
          <p:cNvSpPr>
            <a:spLocks noChangeShapeType="1"/>
          </p:cNvSpPr>
          <p:nvPr/>
        </p:nvSpPr>
        <p:spPr bwMode="auto">
          <a:xfrm flipV="1">
            <a:off x="3140075" y="2098675"/>
            <a:ext cx="3175" cy="142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20" name="Line 475"/>
          <p:cNvSpPr>
            <a:spLocks noChangeShapeType="1"/>
          </p:cNvSpPr>
          <p:nvPr/>
        </p:nvSpPr>
        <p:spPr bwMode="auto">
          <a:xfrm flipV="1">
            <a:off x="3140075" y="2009775"/>
            <a:ext cx="3175" cy="142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21" name="Line 476"/>
          <p:cNvSpPr>
            <a:spLocks noChangeShapeType="1"/>
          </p:cNvSpPr>
          <p:nvPr/>
        </p:nvSpPr>
        <p:spPr bwMode="auto">
          <a:xfrm flipV="1">
            <a:off x="3140075" y="1922463"/>
            <a:ext cx="3175" cy="127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22" name="Line 477"/>
          <p:cNvSpPr>
            <a:spLocks noChangeShapeType="1"/>
          </p:cNvSpPr>
          <p:nvPr/>
        </p:nvSpPr>
        <p:spPr bwMode="auto">
          <a:xfrm flipV="1">
            <a:off x="3140075" y="1833563"/>
            <a:ext cx="3175" cy="142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23" name="Line 478"/>
          <p:cNvSpPr>
            <a:spLocks noChangeShapeType="1"/>
          </p:cNvSpPr>
          <p:nvPr/>
        </p:nvSpPr>
        <p:spPr bwMode="auto">
          <a:xfrm flipV="1">
            <a:off x="3140075" y="1746250"/>
            <a:ext cx="3175" cy="127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24" name="Line 479"/>
          <p:cNvSpPr>
            <a:spLocks noChangeShapeType="1"/>
          </p:cNvSpPr>
          <p:nvPr/>
        </p:nvSpPr>
        <p:spPr bwMode="auto">
          <a:xfrm flipV="1">
            <a:off x="3140075" y="1657350"/>
            <a:ext cx="3175" cy="142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25" name="Line 481"/>
          <p:cNvSpPr>
            <a:spLocks noChangeShapeType="1"/>
          </p:cNvSpPr>
          <p:nvPr/>
        </p:nvSpPr>
        <p:spPr bwMode="auto">
          <a:xfrm flipV="1">
            <a:off x="3451225" y="4657725"/>
            <a:ext cx="1588" cy="127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26" name="Line 482"/>
          <p:cNvSpPr>
            <a:spLocks noChangeShapeType="1"/>
          </p:cNvSpPr>
          <p:nvPr/>
        </p:nvSpPr>
        <p:spPr bwMode="auto">
          <a:xfrm flipV="1">
            <a:off x="3451225" y="4568825"/>
            <a:ext cx="1588" cy="142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27" name="Line 483"/>
          <p:cNvSpPr>
            <a:spLocks noChangeShapeType="1"/>
          </p:cNvSpPr>
          <p:nvPr/>
        </p:nvSpPr>
        <p:spPr bwMode="auto">
          <a:xfrm flipV="1">
            <a:off x="3451225" y="4479925"/>
            <a:ext cx="1588" cy="142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28" name="Line 484"/>
          <p:cNvSpPr>
            <a:spLocks noChangeShapeType="1"/>
          </p:cNvSpPr>
          <p:nvPr/>
        </p:nvSpPr>
        <p:spPr bwMode="auto">
          <a:xfrm flipV="1">
            <a:off x="3451225" y="4392613"/>
            <a:ext cx="1588" cy="127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29" name="Line 485"/>
          <p:cNvSpPr>
            <a:spLocks noChangeShapeType="1"/>
          </p:cNvSpPr>
          <p:nvPr/>
        </p:nvSpPr>
        <p:spPr bwMode="auto">
          <a:xfrm flipV="1">
            <a:off x="3451225" y="4303713"/>
            <a:ext cx="1588" cy="142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30" name="Line 486"/>
          <p:cNvSpPr>
            <a:spLocks noChangeShapeType="1"/>
          </p:cNvSpPr>
          <p:nvPr/>
        </p:nvSpPr>
        <p:spPr bwMode="auto">
          <a:xfrm flipV="1">
            <a:off x="3451225" y="4216400"/>
            <a:ext cx="1588" cy="127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31" name="Line 487"/>
          <p:cNvSpPr>
            <a:spLocks noChangeShapeType="1"/>
          </p:cNvSpPr>
          <p:nvPr/>
        </p:nvSpPr>
        <p:spPr bwMode="auto">
          <a:xfrm flipV="1">
            <a:off x="3451225" y="4127500"/>
            <a:ext cx="1588" cy="142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32" name="Line 488"/>
          <p:cNvSpPr>
            <a:spLocks noChangeShapeType="1"/>
          </p:cNvSpPr>
          <p:nvPr/>
        </p:nvSpPr>
        <p:spPr bwMode="auto">
          <a:xfrm flipV="1">
            <a:off x="3451225" y="4038600"/>
            <a:ext cx="1588" cy="142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33" name="Line 489"/>
          <p:cNvSpPr>
            <a:spLocks noChangeShapeType="1"/>
          </p:cNvSpPr>
          <p:nvPr/>
        </p:nvSpPr>
        <p:spPr bwMode="auto">
          <a:xfrm flipV="1">
            <a:off x="3451225" y="3951288"/>
            <a:ext cx="1588" cy="127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34" name="Line 490"/>
          <p:cNvSpPr>
            <a:spLocks noChangeShapeType="1"/>
          </p:cNvSpPr>
          <p:nvPr/>
        </p:nvSpPr>
        <p:spPr bwMode="auto">
          <a:xfrm flipV="1">
            <a:off x="3451225" y="3862388"/>
            <a:ext cx="1588" cy="142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35" name="Line 491"/>
          <p:cNvSpPr>
            <a:spLocks noChangeShapeType="1"/>
          </p:cNvSpPr>
          <p:nvPr/>
        </p:nvSpPr>
        <p:spPr bwMode="auto">
          <a:xfrm flipV="1">
            <a:off x="3451225" y="3773488"/>
            <a:ext cx="1588" cy="142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36" name="Line 492"/>
          <p:cNvSpPr>
            <a:spLocks noChangeShapeType="1"/>
          </p:cNvSpPr>
          <p:nvPr/>
        </p:nvSpPr>
        <p:spPr bwMode="auto">
          <a:xfrm flipV="1">
            <a:off x="3451225" y="3686175"/>
            <a:ext cx="1588" cy="158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37" name="Line 493"/>
          <p:cNvSpPr>
            <a:spLocks noChangeShapeType="1"/>
          </p:cNvSpPr>
          <p:nvPr/>
        </p:nvSpPr>
        <p:spPr bwMode="auto">
          <a:xfrm flipV="1">
            <a:off x="3451225" y="3597275"/>
            <a:ext cx="1588" cy="142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38" name="Line 494"/>
          <p:cNvSpPr>
            <a:spLocks noChangeShapeType="1"/>
          </p:cNvSpPr>
          <p:nvPr/>
        </p:nvSpPr>
        <p:spPr bwMode="auto">
          <a:xfrm flipV="1">
            <a:off x="3451225" y="3509963"/>
            <a:ext cx="1588" cy="127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39" name="Line 495"/>
          <p:cNvSpPr>
            <a:spLocks noChangeShapeType="1"/>
          </p:cNvSpPr>
          <p:nvPr/>
        </p:nvSpPr>
        <p:spPr bwMode="auto">
          <a:xfrm flipV="1">
            <a:off x="3451225" y="3421063"/>
            <a:ext cx="1588" cy="158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40" name="Line 496"/>
          <p:cNvSpPr>
            <a:spLocks noChangeShapeType="1"/>
          </p:cNvSpPr>
          <p:nvPr/>
        </p:nvSpPr>
        <p:spPr bwMode="auto">
          <a:xfrm flipV="1">
            <a:off x="3451225" y="3332163"/>
            <a:ext cx="1588" cy="142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41" name="Line 497"/>
          <p:cNvSpPr>
            <a:spLocks noChangeShapeType="1"/>
          </p:cNvSpPr>
          <p:nvPr/>
        </p:nvSpPr>
        <p:spPr bwMode="auto">
          <a:xfrm flipV="1">
            <a:off x="3451225" y="3244850"/>
            <a:ext cx="1588" cy="158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42" name="Line 498"/>
          <p:cNvSpPr>
            <a:spLocks noChangeShapeType="1"/>
          </p:cNvSpPr>
          <p:nvPr/>
        </p:nvSpPr>
        <p:spPr bwMode="auto">
          <a:xfrm flipV="1">
            <a:off x="3451225" y="3155950"/>
            <a:ext cx="1588" cy="158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43" name="Line 499"/>
          <p:cNvSpPr>
            <a:spLocks noChangeShapeType="1"/>
          </p:cNvSpPr>
          <p:nvPr/>
        </p:nvSpPr>
        <p:spPr bwMode="auto">
          <a:xfrm flipV="1">
            <a:off x="3451225" y="3070225"/>
            <a:ext cx="1588" cy="1111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44" name="Line 500"/>
          <p:cNvSpPr>
            <a:spLocks noChangeShapeType="1"/>
          </p:cNvSpPr>
          <p:nvPr/>
        </p:nvSpPr>
        <p:spPr bwMode="auto">
          <a:xfrm flipV="1">
            <a:off x="3451225" y="2979738"/>
            <a:ext cx="1588" cy="158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45" name="Line 501"/>
          <p:cNvSpPr>
            <a:spLocks noChangeShapeType="1"/>
          </p:cNvSpPr>
          <p:nvPr/>
        </p:nvSpPr>
        <p:spPr bwMode="auto">
          <a:xfrm flipV="1">
            <a:off x="3451225" y="2890838"/>
            <a:ext cx="1588" cy="158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46" name="Line 502"/>
          <p:cNvSpPr>
            <a:spLocks noChangeShapeType="1"/>
          </p:cNvSpPr>
          <p:nvPr/>
        </p:nvSpPr>
        <p:spPr bwMode="auto">
          <a:xfrm flipV="1">
            <a:off x="3451225" y="2805113"/>
            <a:ext cx="1588" cy="142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47" name="Line 503"/>
          <p:cNvSpPr>
            <a:spLocks noChangeShapeType="1"/>
          </p:cNvSpPr>
          <p:nvPr/>
        </p:nvSpPr>
        <p:spPr bwMode="auto">
          <a:xfrm flipV="1">
            <a:off x="3451225" y="2714625"/>
            <a:ext cx="1588" cy="158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48" name="Line 504"/>
          <p:cNvSpPr>
            <a:spLocks noChangeShapeType="1"/>
          </p:cNvSpPr>
          <p:nvPr/>
        </p:nvSpPr>
        <p:spPr bwMode="auto">
          <a:xfrm flipV="1">
            <a:off x="3451225" y="2628900"/>
            <a:ext cx="1588" cy="127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49" name="Line 505"/>
          <p:cNvSpPr>
            <a:spLocks noChangeShapeType="1"/>
          </p:cNvSpPr>
          <p:nvPr/>
        </p:nvSpPr>
        <p:spPr bwMode="auto">
          <a:xfrm flipV="1">
            <a:off x="3451225" y="2540000"/>
            <a:ext cx="1588" cy="142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50" name="Line 506"/>
          <p:cNvSpPr>
            <a:spLocks noChangeShapeType="1"/>
          </p:cNvSpPr>
          <p:nvPr/>
        </p:nvSpPr>
        <p:spPr bwMode="auto">
          <a:xfrm flipV="1">
            <a:off x="3451225" y="2449513"/>
            <a:ext cx="1588" cy="158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51" name="Line 507"/>
          <p:cNvSpPr>
            <a:spLocks noChangeShapeType="1"/>
          </p:cNvSpPr>
          <p:nvPr/>
        </p:nvSpPr>
        <p:spPr bwMode="auto">
          <a:xfrm flipV="1">
            <a:off x="3451225" y="2363788"/>
            <a:ext cx="1588" cy="142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52" name="Line 508"/>
          <p:cNvSpPr>
            <a:spLocks noChangeShapeType="1"/>
          </p:cNvSpPr>
          <p:nvPr/>
        </p:nvSpPr>
        <p:spPr bwMode="auto">
          <a:xfrm flipV="1">
            <a:off x="3451225" y="2274888"/>
            <a:ext cx="1588" cy="142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53" name="Line 509"/>
          <p:cNvSpPr>
            <a:spLocks noChangeShapeType="1"/>
          </p:cNvSpPr>
          <p:nvPr/>
        </p:nvSpPr>
        <p:spPr bwMode="auto">
          <a:xfrm flipV="1">
            <a:off x="3451225" y="2187575"/>
            <a:ext cx="1588" cy="127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54" name="Line 510"/>
          <p:cNvSpPr>
            <a:spLocks noChangeShapeType="1"/>
          </p:cNvSpPr>
          <p:nvPr/>
        </p:nvSpPr>
        <p:spPr bwMode="auto">
          <a:xfrm flipV="1">
            <a:off x="3451225" y="2098675"/>
            <a:ext cx="1588" cy="142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55" name="Line 511"/>
          <p:cNvSpPr>
            <a:spLocks noChangeShapeType="1"/>
          </p:cNvSpPr>
          <p:nvPr/>
        </p:nvSpPr>
        <p:spPr bwMode="auto">
          <a:xfrm flipV="1">
            <a:off x="3451225" y="2009775"/>
            <a:ext cx="1588" cy="142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56" name="Line 512"/>
          <p:cNvSpPr>
            <a:spLocks noChangeShapeType="1"/>
          </p:cNvSpPr>
          <p:nvPr/>
        </p:nvSpPr>
        <p:spPr bwMode="auto">
          <a:xfrm flipV="1">
            <a:off x="3451225" y="1922463"/>
            <a:ext cx="1588" cy="127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57" name="Line 513"/>
          <p:cNvSpPr>
            <a:spLocks noChangeShapeType="1"/>
          </p:cNvSpPr>
          <p:nvPr/>
        </p:nvSpPr>
        <p:spPr bwMode="auto">
          <a:xfrm flipV="1">
            <a:off x="3451225" y="1833563"/>
            <a:ext cx="1588" cy="142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58" name="Line 514"/>
          <p:cNvSpPr>
            <a:spLocks noChangeShapeType="1"/>
          </p:cNvSpPr>
          <p:nvPr/>
        </p:nvSpPr>
        <p:spPr bwMode="auto">
          <a:xfrm flipV="1">
            <a:off x="3451225" y="1746250"/>
            <a:ext cx="1588" cy="127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59" name="Line 515"/>
          <p:cNvSpPr>
            <a:spLocks noChangeShapeType="1"/>
          </p:cNvSpPr>
          <p:nvPr/>
        </p:nvSpPr>
        <p:spPr bwMode="auto">
          <a:xfrm flipV="1">
            <a:off x="3451225" y="1657350"/>
            <a:ext cx="1588" cy="142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60" name="Line 517"/>
          <p:cNvSpPr>
            <a:spLocks noChangeShapeType="1"/>
          </p:cNvSpPr>
          <p:nvPr/>
        </p:nvSpPr>
        <p:spPr bwMode="auto">
          <a:xfrm flipV="1">
            <a:off x="5272088" y="4657725"/>
            <a:ext cx="3175" cy="127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61" name="Line 518"/>
          <p:cNvSpPr>
            <a:spLocks noChangeShapeType="1"/>
          </p:cNvSpPr>
          <p:nvPr/>
        </p:nvSpPr>
        <p:spPr bwMode="auto">
          <a:xfrm flipV="1">
            <a:off x="5272088" y="4568825"/>
            <a:ext cx="3175" cy="142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62" name="Line 519"/>
          <p:cNvSpPr>
            <a:spLocks noChangeShapeType="1"/>
          </p:cNvSpPr>
          <p:nvPr/>
        </p:nvSpPr>
        <p:spPr bwMode="auto">
          <a:xfrm flipV="1">
            <a:off x="5272088" y="4479925"/>
            <a:ext cx="3175" cy="142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63" name="Line 520"/>
          <p:cNvSpPr>
            <a:spLocks noChangeShapeType="1"/>
          </p:cNvSpPr>
          <p:nvPr/>
        </p:nvSpPr>
        <p:spPr bwMode="auto">
          <a:xfrm flipV="1">
            <a:off x="5272088" y="4392613"/>
            <a:ext cx="3175" cy="127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64" name="Line 521"/>
          <p:cNvSpPr>
            <a:spLocks noChangeShapeType="1"/>
          </p:cNvSpPr>
          <p:nvPr/>
        </p:nvSpPr>
        <p:spPr bwMode="auto">
          <a:xfrm flipV="1">
            <a:off x="5272088" y="4303713"/>
            <a:ext cx="3175" cy="142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65" name="Line 522"/>
          <p:cNvSpPr>
            <a:spLocks noChangeShapeType="1"/>
          </p:cNvSpPr>
          <p:nvPr/>
        </p:nvSpPr>
        <p:spPr bwMode="auto">
          <a:xfrm flipV="1">
            <a:off x="5272088" y="4216400"/>
            <a:ext cx="3175" cy="127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66" name="Line 523"/>
          <p:cNvSpPr>
            <a:spLocks noChangeShapeType="1"/>
          </p:cNvSpPr>
          <p:nvPr/>
        </p:nvSpPr>
        <p:spPr bwMode="auto">
          <a:xfrm flipV="1">
            <a:off x="5272088" y="4127500"/>
            <a:ext cx="3175" cy="142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67" name="Line 524"/>
          <p:cNvSpPr>
            <a:spLocks noChangeShapeType="1"/>
          </p:cNvSpPr>
          <p:nvPr/>
        </p:nvSpPr>
        <p:spPr bwMode="auto">
          <a:xfrm flipV="1">
            <a:off x="5272088" y="4038600"/>
            <a:ext cx="3175" cy="142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68" name="Line 525"/>
          <p:cNvSpPr>
            <a:spLocks noChangeShapeType="1"/>
          </p:cNvSpPr>
          <p:nvPr/>
        </p:nvSpPr>
        <p:spPr bwMode="auto">
          <a:xfrm flipV="1">
            <a:off x="5272088" y="3951288"/>
            <a:ext cx="3175" cy="127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69" name="Line 526"/>
          <p:cNvSpPr>
            <a:spLocks noChangeShapeType="1"/>
          </p:cNvSpPr>
          <p:nvPr/>
        </p:nvSpPr>
        <p:spPr bwMode="auto">
          <a:xfrm flipV="1">
            <a:off x="5272088" y="3862388"/>
            <a:ext cx="3175" cy="142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70" name="Line 527"/>
          <p:cNvSpPr>
            <a:spLocks noChangeShapeType="1"/>
          </p:cNvSpPr>
          <p:nvPr/>
        </p:nvSpPr>
        <p:spPr bwMode="auto">
          <a:xfrm flipV="1">
            <a:off x="5272088" y="3773488"/>
            <a:ext cx="3175" cy="142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71" name="Line 528"/>
          <p:cNvSpPr>
            <a:spLocks noChangeShapeType="1"/>
          </p:cNvSpPr>
          <p:nvPr/>
        </p:nvSpPr>
        <p:spPr bwMode="auto">
          <a:xfrm flipV="1">
            <a:off x="5272088" y="3686175"/>
            <a:ext cx="3175" cy="158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72" name="Line 529"/>
          <p:cNvSpPr>
            <a:spLocks noChangeShapeType="1"/>
          </p:cNvSpPr>
          <p:nvPr/>
        </p:nvSpPr>
        <p:spPr bwMode="auto">
          <a:xfrm flipV="1">
            <a:off x="5272088" y="3597275"/>
            <a:ext cx="3175" cy="142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73" name="Line 530"/>
          <p:cNvSpPr>
            <a:spLocks noChangeShapeType="1"/>
          </p:cNvSpPr>
          <p:nvPr/>
        </p:nvSpPr>
        <p:spPr bwMode="auto">
          <a:xfrm flipV="1">
            <a:off x="5272088" y="3509963"/>
            <a:ext cx="3175" cy="127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74" name="Line 531"/>
          <p:cNvSpPr>
            <a:spLocks noChangeShapeType="1"/>
          </p:cNvSpPr>
          <p:nvPr/>
        </p:nvSpPr>
        <p:spPr bwMode="auto">
          <a:xfrm flipV="1">
            <a:off x="5272088" y="3421063"/>
            <a:ext cx="3175" cy="158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75" name="Line 532"/>
          <p:cNvSpPr>
            <a:spLocks noChangeShapeType="1"/>
          </p:cNvSpPr>
          <p:nvPr/>
        </p:nvSpPr>
        <p:spPr bwMode="auto">
          <a:xfrm flipV="1">
            <a:off x="5272088" y="3332163"/>
            <a:ext cx="3175" cy="142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76" name="Line 533"/>
          <p:cNvSpPr>
            <a:spLocks noChangeShapeType="1"/>
          </p:cNvSpPr>
          <p:nvPr/>
        </p:nvSpPr>
        <p:spPr bwMode="auto">
          <a:xfrm flipV="1">
            <a:off x="5272088" y="3244850"/>
            <a:ext cx="3175" cy="158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77" name="Line 534"/>
          <p:cNvSpPr>
            <a:spLocks noChangeShapeType="1"/>
          </p:cNvSpPr>
          <p:nvPr/>
        </p:nvSpPr>
        <p:spPr bwMode="auto">
          <a:xfrm flipV="1">
            <a:off x="5272088" y="3155950"/>
            <a:ext cx="3175" cy="158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78" name="Line 535"/>
          <p:cNvSpPr>
            <a:spLocks noChangeShapeType="1"/>
          </p:cNvSpPr>
          <p:nvPr/>
        </p:nvSpPr>
        <p:spPr bwMode="auto">
          <a:xfrm flipV="1">
            <a:off x="5272088" y="3070225"/>
            <a:ext cx="3175" cy="1111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79" name="Line 536"/>
          <p:cNvSpPr>
            <a:spLocks noChangeShapeType="1"/>
          </p:cNvSpPr>
          <p:nvPr/>
        </p:nvSpPr>
        <p:spPr bwMode="auto">
          <a:xfrm flipV="1">
            <a:off x="5272088" y="2979738"/>
            <a:ext cx="3175" cy="158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80" name="Line 537"/>
          <p:cNvSpPr>
            <a:spLocks noChangeShapeType="1"/>
          </p:cNvSpPr>
          <p:nvPr/>
        </p:nvSpPr>
        <p:spPr bwMode="auto">
          <a:xfrm flipV="1">
            <a:off x="5272088" y="2890838"/>
            <a:ext cx="3175" cy="158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81" name="Line 538"/>
          <p:cNvSpPr>
            <a:spLocks noChangeShapeType="1"/>
          </p:cNvSpPr>
          <p:nvPr/>
        </p:nvSpPr>
        <p:spPr bwMode="auto">
          <a:xfrm flipV="1">
            <a:off x="5272088" y="2805113"/>
            <a:ext cx="3175" cy="142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82" name="Line 539"/>
          <p:cNvSpPr>
            <a:spLocks noChangeShapeType="1"/>
          </p:cNvSpPr>
          <p:nvPr/>
        </p:nvSpPr>
        <p:spPr bwMode="auto">
          <a:xfrm flipV="1">
            <a:off x="5272088" y="2714625"/>
            <a:ext cx="3175" cy="158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83" name="Line 540"/>
          <p:cNvSpPr>
            <a:spLocks noChangeShapeType="1"/>
          </p:cNvSpPr>
          <p:nvPr/>
        </p:nvSpPr>
        <p:spPr bwMode="auto">
          <a:xfrm flipV="1">
            <a:off x="5272088" y="2628900"/>
            <a:ext cx="3175" cy="127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84" name="Line 541"/>
          <p:cNvSpPr>
            <a:spLocks noChangeShapeType="1"/>
          </p:cNvSpPr>
          <p:nvPr/>
        </p:nvSpPr>
        <p:spPr bwMode="auto">
          <a:xfrm flipV="1">
            <a:off x="5272088" y="2540000"/>
            <a:ext cx="3175" cy="142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85" name="Line 542"/>
          <p:cNvSpPr>
            <a:spLocks noChangeShapeType="1"/>
          </p:cNvSpPr>
          <p:nvPr/>
        </p:nvSpPr>
        <p:spPr bwMode="auto">
          <a:xfrm flipV="1">
            <a:off x="5272088" y="2449513"/>
            <a:ext cx="3175" cy="158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86" name="Line 543"/>
          <p:cNvSpPr>
            <a:spLocks noChangeShapeType="1"/>
          </p:cNvSpPr>
          <p:nvPr/>
        </p:nvSpPr>
        <p:spPr bwMode="auto">
          <a:xfrm flipV="1">
            <a:off x="5272088" y="2363788"/>
            <a:ext cx="3175" cy="142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87" name="Line 544"/>
          <p:cNvSpPr>
            <a:spLocks noChangeShapeType="1"/>
          </p:cNvSpPr>
          <p:nvPr/>
        </p:nvSpPr>
        <p:spPr bwMode="auto">
          <a:xfrm flipV="1">
            <a:off x="5272088" y="2274888"/>
            <a:ext cx="3175" cy="142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88" name="Line 545"/>
          <p:cNvSpPr>
            <a:spLocks noChangeShapeType="1"/>
          </p:cNvSpPr>
          <p:nvPr/>
        </p:nvSpPr>
        <p:spPr bwMode="auto">
          <a:xfrm flipV="1">
            <a:off x="5272088" y="2187575"/>
            <a:ext cx="3175" cy="127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89" name="Line 546"/>
          <p:cNvSpPr>
            <a:spLocks noChangeShapeType="1"/>
          </p:cNvSpPr>
          <p:nvPr/>
        </p:nvSpPr>
        <p:spPr bwMode="auto">
          <a:xfrm flipV="1">
            <a:off x="5272088" y="2098675"/>
            <a:ext cx="3175" cy="142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90" name="Line 547"/>
          <p:cNvSpPr>
            <a:spLocks noChangeShapeType="1"/>
          </p:cNvSpPr>
          <p:nvPr/>
        </p:nvSpPr>
        <p:spPr bwMode="auto">
          <a:xfrm flipV="1">
            <a:off x="5272088" y="2009775"/>
            <a:ext cx="3175" cy="142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91" name="Line 548"/>
          <p:cNvSpPr>
            <a:spLocks noChangeShapeType="1"/>
          </p:cNvSpPr>
          <p:nvPr/>
        </p:nvSpPr>
        <p:spPr bwMode="auto">
          <a:xfrm flipV="1">
            <a:off x="5272088" y="1922463"/>
            <a:ext cx="3175" cy="127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92" name="Line 549"/>
          <p:cNvSpPr>
            <a:spLocks noChangeShapeType="1"/>
          </p:cNvSpPr>
          <p:nvPr/>
        </p:nvSpPr>
        <p:spPr bwMode="auto">
          <a:xfrm flipV="1">
            <a:off x="5272088" y="1833563"/>
            <a:ext cx="3175" cy="142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93" name="Line 550"/>
          <p:cNvSpPr>
            <a:spLocks noChangeShapeType="1"/>
          </p:cNvSpPr>
          <p:nvPr/>
        </p:nvSpPr>
        <p:spPr bwMode="auto">
          <a:xfrm flipV="1">
            <a:off x="5272088" y="1746250"/>
            <a:ext cx="3175" cy="127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94" name="Line 551"/>
          <p:cNvSpPr>
            <a:spLocks noChangeShapeType="1"/>
          </p:cNvSpPr>
          <p:nvPr/>
        </p:nvSpPr>
        <p:spPr bwMode="auto">
          <a:xfrm flipV="1">
            <a:off x="5272088" y="1657350"/>
            <a:ext cx="3175" cy="142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95" name="Rectangle 561"/>
          <p:cNvSpPr>
            <a:spLocks noChangeArrowheads="1"/>
          </p:cNvSpPr>
          <p:nvPr/>
        </p:nvSpPr>
        <p:spPr bwMode="auto">
          <a:xfrm>
            <a:off x="865188" y="765175"/>
            <a:ext cx="231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>
                <a:solidFill>
                  <a:srgbClr val="000000"/>
                </a:solidFill>
                <a:latin typeface="Calibri" charset="0"/>
                <a:cs typeface="Calibri" charset="0"/>
              </a:rPr>
              <a:t>in</a:t>
            </a:r>
            <a:endParaRPr lang="de-DE">
              <a:latin typeface="Calibri" charset="0"/>
              <a:cs typeface="Calibri" charset="0"/>
            </a:endParaRPr>
          </a:p>
        </p:txBody>
      </p:sp>
      <p:sp>
        <p:nvSpPr>
          <p:cNvPr id="27796" name="Rectangle 562"/>
          <p:cNvSpPr>
            <a:spLocks noChangeArrowheads="1"/>
          </p:cNvSpPr>
          <p:nvPr/>
        </p:nvSpPr>
        <p:spPr bwMode="auto">
          <a:xfrm>
            <a:off x="1162050" y="765175"/>
            <a:ext cx="4175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>
                <a:solidFill>
                  <a:srgbClr val="000000"/>
                </a:solidFill>
                <a:latin typeface="Calibri" charset="0"/>
                <a:cs typeface="Calibri" charset="0"/>
              </a:rPr>
              <a:t>the</a:t>
            </a:r>
            <a:endParaRPr lang="de-DE">
              <a:latin typeface="Calibri" charset="0"/>
              <a:cs typeface="Calibri" charset="0"/>
            </a:endParaRPr>
          </a:p>
        </p:txBody>
      </p:sp>
      <p:sp>
        <p:nvSpPr>
          <p:cNvPr id="27797" name="Rectangle 563"/>
          <p:cNvSpPr>
            <a:spLocks noChangeArrowheads="1"/>
          </p:cNvSpPr>
          <p:nvPr/>
        </p:nvSpPr>
        <p:spPr bwMode="auto">
          <a:xfrm>
            <a:off x="1822450" y="765175"/>
            <a:ext cx="11604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>
                <a:solidFill>
                  <a:srgbClr val="000000"/>
                </a:solidFill>
                <a:latin typeface="Calibri" charset="0"/>
                <a:cs typeface="Calibri" charset="0"/>
              </a:rPr>
              <a:t>advances</a:t>
            </a:r>
            <a:endParaRPr lang="de-DE">
              <a:latin typeface="Calibri" charset="0"/>
              <a:cs typeface="Calibri" charset="0"/>
            </a:endParaRPr>
          </a:p>
        </p:txBody>
      </p:sp>
      <p:sp>
        <p:nvSpPr>
          <p:cNvPr id="27798" name="Rectangle 564"/>
          <p:cNvSpPr>
            <a:spLocks noChangeArrowheads="1"/>
          </p:cNvSpPr>
          <p:nvPr/>
        </p:nvSpPr>
        <p:spPr bwMode="auto">
          <a:xfrm>
            <a:off x="3198813" y="765175"/>
            <a:ext cx="2571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>
                <a:solidFill>
                  <a:srgbClr val="000000"/>
                </a:solidFill>
                <a:latin typeface="Calibri" charset="0"/>
                <a:cs typeface="Calibri" charset="0"/>
              </a:rPr>
              <a:t>of</a:t>
            </a:r>
            <a:endParaRPr lang="de-DE">
              <a:latin typeface="Calibri" charset="0"/>
              <a:cs typeface="Calibri" charset="0"/>
            </a:endParaRPr>
          </a:p>
        </p:txBody>
      </p:sp>
      <p:sp>
        <p:nvSpPr>
          <p:cNvPr id="27799" name="Rectangle 565"/>
          <p:cNvSpPr>
            <a:spLocks noChangeArrowheads="1"/>
          </p:cNvSpPr>
          <p:nvPr/>
        </p:nvSpPr>
        <p:spPr bwMode="auto">
          <a:xfrm>
            <a:off x="3962400" y="762000"/>
            <a:ext cx="930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>
                <a:latin typeface="Calibri" charset="0"/>
                <a:cs typeface="Calibri" charset="0"/>
              </a:rPr>
              <a:t>science</a:t>
            </a:r>
          </a:p>
        </p:txBody>
      </p:sp>
      <p:sp>
        <p:nvSpPr>
          <p:cNvPr id="27800" name="Line 572"/>
          <p:cNvSpPr>
            <a:spLocks noChangeShapeType="1"/>
          </p:cNvSpPr>
          <p:nvPr/>
        </p:nvSpPr>
        <p:spPr bwMode="auto">
          <a:xfrm flipV="1">
            <a:off x="755650" y="4352925"/>
            <a:ext cx="3175" cy="29051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01" name="Line 573"/>
          <p:cNvSpPr>
            <a:spLocks noChangeShapeType="1"/>
          </p:cNvSpPr>
          <p:nvPr/>
        </p:nvSpPr>
        <p:spPr bwMode="auto">
          <a:xfrm flipV="1">
            <a:off x="1247775" y="4352925"/>
            <a:ext cx="3175" cy="29051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02" name="Line 574"/>
          <p:cNvSpPr>
            <a:spLocks noChangeShapeType="1"/>
          </p:cNvSpPr>
          <p:nvPr/>
        </p:nvSpPr>
        <p:spPr bwMode="auto">
          <a:xfrm flipV="1">
            <a:off x="2000250" y="4352925"/>
            <a:ext cx="3175" cy="29051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03" name="Line 575"/>
          <p:cNvSpPr>
            <a:spLocks noChangeShapeType="1"/>
          </p:cNvSpPr>
          <p:nvPr/>
        </p:nvSpPr>
        <p:spPr bwMode="auto">
          <a:xfrm flipV="1">
            <a:off x="3870325" y="4352925"/>
            <a:ext cx="3175" cy="29051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04" name="Line 582"/>
          <p:cNvSpPr>
            <a:spLocks noChangeShapeType="1"/>
          </p:cNvSpPr>
          <p:nvPr/>
        </p:nvSpPr>
        <p:spPr bwMode="auto">
          <a:xfrm flipV="1">
            <a:off x="990600" y="4352925"/>
            <a:ext cx="3175" cy="29051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05" name="Line 583"/>
          <p:cNvSpPr>
            <a:spLocks noChangeShapeType="1"/>
          </p:cNvSpPr>
          <p:nvPr/>
        </p:nvSpPr>
        <p:spPr bwMode="auto">
          <a:xfrm flipV="1">
            <a:off x="1485900" y="4352925"/>
            <a:ext cx="3175" cy="29051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06" name="Line 584"/>
          <p:cNvSpPr>
            <a:spLocks noChangeShapeType="1"/>
          </p:cNvSpPr>
          <p:nvPr/>
        </p:nvSpPr>
        <p:spPr bwMode="auto">
          <a:xfrm flipV="1">
            <a:off x="2384425" y="4352925"/>
            <a:ext cx="3175" cy="29051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07" name="Line 585"/>
          <p:cNvSpPr>
            <a:spLocks noChangeShapeType="1"/>
          </p:cNvSpPr>
          <p:nvPr/>
        </p:nvSpPr>
        <p:spPr bwMode="auto">
          <a:xfrm flipV="1">
            <a:off x="4348163" y="4352925"/>
            <a:ext cx="3175" cy="29051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08" name="Rectangle 592"/>
          <p:cNvSpPr>
            <a:spLocks noChangeArrowheads="1"/>
          </p:cNvSpPr>
          <p:nvPr/>
        </p:nvSpPr>
        <p:spPr bwMode="auto">
          <a:xfrm>
            <a:off x="842963" y="441325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800">
                <a:solidFill>
                  <a:srgbClr val="000000"/>
                </a:solidFill>
              </a:rPr>
              <a:t>I</a:t>
            </a:r>
            <a:endParaRPr lang="de-DE" sz="1800"/>
          </a:p>
        </p:txBody>
      </p:sp>
      <p:sp>
        <p:nvSpPr>
          <p:cNvPr id="27809" name="Rectangle 593"/>
          <p:cNvSpPr>
            <a:spLocks noChangeArrowheads="1"/>
          </p:cNvSpPr>
          <p:nvPr/>
        </p:nvSpPr>
        <p:spPr bwMode="auto">
          <a:xfrm>
            <a:off x="1306513" y="4413250"/>
            <a:ext cx="1143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800">
                <a:solidFill>
                  <a:srgbClr val="000000"/>
                </a:solidFill>
              </a:rPr>
              <a:t>i:</a:t>
            </a:r>
            <a:endParaRPr lang="de-DE" sz="1800"/>
          </a:p>
        </p:txBody>
      </p:sp>
      <p:sp>
        <p:nvSpPr>
          <p:cNvPr id="27810" name="Rectangle 594"/>
          <p:cNvSpPr>
            <a:spLocks noChangeArrowheads="1"/>
          </p:cNvSpPr>
          <p:nvPr/>
        </p:nvSpPr>
        <p:spPr bwMode="auto">
          <a:xfrm>
            <a:off x="2116138" y="4413250"/>
            <a:ext cx="127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800">
                <a:solidFill>
                  <a:srgbClr val="000000"/>
                </a:solidFill>
              </a:rPr>
              <a:t>a</a:t>
            </a:r>
            <a:endParaRPr lang="de-DE" sz="1800"/>
          </a:p>
        </p:txBody>
      </p:sp>
      <p:sp>
        <p:nvSpPr>
          <p:cNvPr id="27811" name="Rectangle 595"/>
          <p:cNvSpPr>
            <a:spLocks noChangeArrowheads="1"/>
          </p:cNvSpPr>
          <p:nvPr/>
        </p:nvSpPr>
        <p:spPr bwMode="auto">
          <a:xfrm>
            <a:off x="4024313" y="4413250"/>
            <a:ext cx="177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800">
                <a:solidFill>
                  <a:srgbClr val="000000"/>
                </a:solidFill>
              </a:rPr>
              <a:t>ai</a:t>
            </a:r>
            <a:endParaRPr lang="de-DE" sz="1800"/>
          </a:p>
        </p:txBody>
      </p:sp>
      <p:pic>
        <p:nvPicPr>
          <p:cNvPr id="17308" name="7CC8F3DF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836613"/>
            <a:ext cx="2444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813" name="Line 925"/>
          <p:cNvSpPr>
            <a:spLocks noChangeShapeType="1"/>
          </p:cNvSpPr>
          <p:nvPr/>
        </p:nvSpPr>
        <p:spPr bwMode="auto">
          <a:xfrm flipH="1">
            <a:off x="4211638" y="2565400"/>
            <a:ext cx="1944687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14" name="Text Box 926"/>
          <p:cNvSpPr txBox="1">
            <a:spLocks noChangeArrowheads="1"/>
          </p:cNvSpPr>
          <p:nvPr/>
        </p:nvSpPr>
        <p:spPr bwMode="auto">
          <a:xfrm>
            <a:off x="6300788" y="1916113"/>
            <a:ext cx="2843212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>
                <a:latin typeface="Calibri" charset="0"/>
                <a:cs typeface="Calibri" charset="0"/>
              </a:rPr>
              <a:t>Kein Gipfel wegen des davor kommenden stimmlosen Ks (obwohl </a:t>
            </a:r>
            <a:r>
              <a:rPr lang="en-GB">
                <a:latin typeface="Calibri" charset="0"/>
                <a:cs typeface="Calibri" charset="0"/>
              </a:rPr>
              <a:t>'science' ganz deutlich akzentuiert wurde)</a:t>
            </a:r>
            <a:endParaRPr lang="de-DE">
              <a:latin typeface="Calibri" charset="0"/>
              <a:cs typeface="Calibri" charset="0"/>
            </a:endParaRPr>
          </a:p>
        </p:txBody>
      </p:sp>
      <p:sp>
        <p:nvSpPr>
          <p:cNvPr id="27815" name="Line 927"/>
          <p:cNvSpPr>
            <a:spLocks noChangeShapeType="1"/>
          </p:cNvSpPr>
          <p:nvPr/>
        </p:nvSpPr>
        <p:spPr bwMode="auto">
          <a:xfrm flipV="1">
            <a:off x="611188" y="1484313"/>
            <a:ext cx="0" cy="3457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16" name="Line 928"/>
          <p:cNvSpPr>
            <a:spLocks noChangeShapeType="1"/>
          </p:cNvSpPr>
          <p:nvPr/>
        </p:nvSpPr>
        <p:spPr bwMode="auto">
          <a:xfrm>
            <a:off x="611188" y="4941888"/>
            <a:ext cx="5040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17" name="Text Box 929"/>
          <p:cNvSpPr txBox="1">
            <a:spLocks noChangeArrowheads="1"/>
          </p:cNvSpPr>
          <p:nvPr/>
        </p:nvSpPr>
        <p:spPr bwMode="auto">
          <a:xfrm>
            <a:off x="87313" y="3087688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/>
              <a:t>f0</a:t>
            </a:r>
          </a:p>
        </p:txBody>
      </p:sp>
      <p:sp>
        <p:nvSpPr>
          <p:cNvPr id="27818" name="Text Box 930"/>
          <p:cNvSpPr txBox="1">
            <a:spLocks noChangeArrowheads="1"/>
          </p:cNvSpPr>
          <p:nvPr/>
        </p:nvSpPr>
        <p:spPr bwMode="auto">
          <a:xfrm>
            <a:off x="2700338" y="5013325"/>
            <a:ext cx="101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/>
              <a:t>Dauer</a:t>
            </a:r>
          </a:p>
        </p:txBody>
      </p:sp>
      <p:sp>
        <p:nvSpPr>
          <p:cNvPr id="172" name="TextBox 171"/>
          <p:cNvSpPr txBox="1"/>
          <p:nvPr/>
        </p:nvSpPr>
        <p:spPr>
          <a:xfrm>
            <a:off x="1524000" y="0"/>
            <a:ext cx="56388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f0, K-Stimmhaftigkeit, akzentuierte Wörter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3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0" fill="hold"/>
                                        <p:tgtEl>
                                          <p:spTgt spid="173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30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308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0"/>
            <a:ext cx="47244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Segmentelle Einflüsse: </a:t>
            </a:r>
            <a:r>
              <a:rPr lang="de-DE" dirty="0" err="1">
                <a:latin typeface="Calibri"/>
                <a:cs typeface="Calibri"/>
              </a:rPr>
              <a:t>Trunkierung</a:t>
            </a:r>
            <a:endParaRPr lang="de-DE" dirty="0">
              <a:latin typeface="Calibri"/>
              <a:cs typeface="Calibri"/>
            </a:endParaRPr>
          </a:p>
        </p:txBody>
      </p:sp>
      <p:sp>
        <p:nvSpPr>
          <p:cNvPr id="28675" name="TextBox 2"/>
          <p:cNvSpPr txBox="1">
            <a:spLocks noChangeArrowheads="1"/>
          </p:cNvSpPr>
          <p:nvPr/>
        </p:nvSpPr>
        <p:spPr bwMode="auto">
          <a:xfrm>
            <a:off x="381000" y="838200"/>
            <a:ext cx="8229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dirty="0" err="1">
                <a:latin typeface="Calibri" charset="0"/>
                <a:cs typeface="Calibri" charset="0"/>
              </a:rPr>
              <a:t>Trunkierung</a:t>
            </a:r>
            <a:r>
              <a:rPr lang="de-DE" dirty="0">
                <a:latin typeface="Calibri" charset="0"/>
                <a:cs typeface="Calibri" charset="0"/>
              </a:rPr>
              <a:t>: Das frühe 'Abschneiden' einer f0-Kontur, wenn ungenügendes stimmhaftes Material vorhanden ist.</a:t>
            </a:r>
          </a:p>
        </p:txBody>
      </p:sp>
      <p:sp>
        <p:nvSpPr>
          <p:cNvPr id="28676" name="TextBox 3"/>
          <p:cNvSpPr txBox="1">
            <a:spLocks noChangeArrowheads="1"/>
          </p:cNvSpPr>
          <p:nvPr/>
        </p:nvSpPr>
        <p:spPr bwMode="auto">
          <a:xfrm>
            <a:off x="381000" y="1905000"/>
            <a:ext cx="7467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Betrifft hauptsächlich fallende Konturen </a:t>
            </a:r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im Nachlauf</a:t>
            </a: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884238" y="3386138"/>
            <a:ext cx="42211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b="1">
                <a:latin typeface="Calibri" charset="0"/>
                <a:cs typeface="Calibri" charset="0"/>
              </a:rPr>
              <a:t>Marianna</a:t>
            </a:r>
            <a:r>
              <a:rPr lang="de-DE">
                <a:latin typeface="Calibri" charset="0"/>
                <a:cs typeface="Calibri" charset="0"/>
              </a:rPr>
              <a:t> made the </a:t>
            </a:r>
            <a:r>
              <a:rPr lang="de-DE" b="1">
                <a:latin typeface="Calibri" charset="0"/>
                <a:cs typeface="Calibri" charset="0"/>
              </a:rPr>
              <a:t>m</a:t>
            </a:r>
            <a:r>
              <a:rPr lang="de-DE" b="1">
                <a:solidFill>
                  <a:srgbClr val="0000FF"/>
                </a:solidFill>
                <a:latin typeface="Calibri" charset="0"/>
                <a:cs typeface="Calibri" charset="0"/>
              </a:rPr>
              <a:t>armalade</a:t>
            </a: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1584325" y="376555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en-GB"/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3908425" y="3817938"/>
            <a:ext cx="184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en-GB"/>
          </a:p>
        </p:txBody>
      </p:sp>
      <p:sp>
        <p:nvSpPr>
          <p:cNvPr id="28681" name="Freeform 9"/>
          <p:cNvSpPr>
            <a:spLocks/>
          </p:cNvSpPr>
          <p:nvPr/>
        </p:nvSpPr>
        <p:spPr bwMode="auto">
          <a:xfrm>
            <a:off x="1143000" y="3886200"/>
            <a:ext cx="1179513" cy="1062038"/>
          </a:xfrm>
          <a:custGeom>
            <a:avLst/>
            <a:gdLst>
              <a:gd name="T0" fmla="*/ 0 w 743"/>
              <a:gd name="T1" fmla="*/ 2147483647 h 669"/>
              <a:gd name="T2" fmla="*/ 2147483647 w 743"/>
              <a:gd name="T3" fmla="*/ 2147483647 h 669"/>
              <a:gd name="T4" fmla="*/ 2147483647 w 743"/>
              <a:gd name="T5" fmla="*/ 2147483647 h 669"/>
              <a:gd name="T6" fmla="*/ 2147483647 w 743"/>
              <a:gd name="T7" fmla="*/ 2147483647 h 669"/>
              <a:gd name="T8" fmla="*/ 2147483647 w 743"/>
              <a:gd name="T9" fmla="*/ 2147483647 h 669"/>
              <a:gd name="T10" fmla="*/ 2147483647 w 743"/>
              <a:gd name="T11" fmla="*/ 2147483647 h 669"/>
              <a:gd name="T12" fmla="*/ 2147483647 w 743"/>
              <a:gd name="T13" fmla="*/ 2147483647 h 669"/>
              <a:gd name="T14" fmla="*/ 2147483647 w 743"/>
              <a:gd name="T15" fmla="*/ 2147483647 h 669"/>
              <a:gd name="T16" fmla="*/ 2147483647 w 743"/>
              <a:gd name="T17" fmla="*/ 2147483647 h 669"/>
              <a:gd name="T18" fmla="*/ 2147483647 w 743"/>
              <a:gd name="T19" fmla="*/ 2147483647 h 669"/>
              <a:gd name="T20" fmla="*/ 2147483647 w 743"/>
              <a:gd name="T21" fmla="*/ 2147483647 h 669"/>
              <a:gd name="T22" fmla="*/ 2147483647 w 743"/>
              <a:gd name="T23" fmla="*/ 2147483647 h 669"/>
              <a:gd name="T24" fmla="*/ 2147483647 w 743"/>
              <a:gd name="T25" fmla="*/ 0 h 669"/>
              <a:gd name="T26" fmla="*/ 2147483647 w 743"/>
              <a:gd name="T27" fmla="*/ 2147483647 h 669"/>
              <a:gd name="T28" fmla="*/ 2147483647 w 743"/>
              <a:gd name="T29" fmla="*/ 2147483647 h 669"/>
              <a:gd name="T30" fmla="*/ 2147483647 w 743"/>
              <a:gd name="T31" fmla="*/ 2147483647 h 669"/>
              <a:gd name="T32" fmla="*/ 2147483647 w 743"/>
              <a:gd name="T33" fmla="*/ 2147483647 h 669"/>
              <a:gd name="T34" fmla="*/ 2147483647 w 743"/>
              <a:gd name="T35" fmla="*/ 2147483647 h 669"/>
              <a:gd name="T36" fmla="*/ 2147483647 w 743"/>
              <a:gd name="T37" fmla="*/ 2147483647 h 669"/>
              <a:gd name="T38" fmla="*/ 2147483647 w 743"/>
              <a:gd name="T39" fmla="*/ 2147483647 h 669"/>
              <a:gd name="T40" fmla="*/ 2147483647 w 743"/>
              <a:gd name="T41" fmla="*/ 2147483647 h 669"/>
              <a:gd name="T42" fmla="*/ 2147483647 w 743"/>
              <a:gd name="T43" fmla="*/ 2147483647 h 669"/>
              <a:gd name="T44" fmla="*/ 2147483647 w 743"/>
              <a:gd name="T45" fmla="*/ 2147483647 h 669"/>
              <a:gd name="T46" fmla="*/ 2147483647 w 743"/>
              <a:gd name="T47" fmla="*/ 2147483647 h 66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743"/>
              <a:gd name="T73" fmla="*/ 0 h 669"/>
              <a:gd name="T74" fmla="*/ 743 w 743"/>
              <a:gd name="T75" fmla="*/ 669 h 669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743" h="669">
                <a:moveTo>
                  <a:pt x="0" y="544"/>
                </a:moveTo>
                <a:cubicBezTo>
                  <a:pt x="10" y="511"/>
                  <a:pt x="26" y="474"/>
                  <a:pt x="45" y="445"/>
                </a:cubicBezTo>
                <a:cubicBezTo>
                  <a:pt x="52" y="423"/>
                  <a:pt x="46" y="431"/>
                  <a:pt x="58" y="419"/>
                </a:cubicBezTo>
                <a:cubicBezTo>
                  <a:pt x="64" y="402"/>
                  <a:pt x="77" y="377"/>
                  <a:pt x="87" y="362"/>
                </a:cubicBezTo>
                <a:cubicBezTo>
                  <a:pt x="93" y="354"/>
                  <a:pt x="106" y="339"/>
                  <a:pt x="106" y="339"/>
                </a:cubicBezTo>
                <a:cubicBezTo>
                  <a:pt x="111" y="317"/>
                  <a:pt x="121" y="287"/>
                  <a:pt x="135" y="269"/>
                </a:cubicBezTo>
                <a:cubicBezTo>
                  <a:pt x="142" y="247"/>
                  <a:pt x="147" y="224"/>
                  <a:pt x="160" y="205"/>
                </a:cubicBezTo>
                <a:cubicBezTo>
                  <a:pt x="172" y="164"/>
                  <a:pt x="193" y="129"/>
                  <a:pt x="215" y="93"/>
                </a:cubicBezTo>
                <a:cubicBezTo>
                  <a:pt x="222" y="82"/>
                  <a:pt x="240" y="61"/>
                  <a:pt x="240" y="61"/>
                </a:cubicBezTo>
                <a:cubicBezTo>
                  <a:pt x="243" y="43"/>
                  <a:pt x="254" y="32"/>
                  <a:pt x="272" y="26"/>
                </a:cubicBezTo>
                <a:cubicBezTo>
                  <a:pt x="302" y="5"/>
                  <a:pt x="257" y="34"/>
                  <a:pt x="298" y="16"/>
                </a:cubicBezTo>
                <a:cubicBezTo>
                  <a:pt x="303" y="14"/>
                  <a:pt x="306" y="8"/>
                  <a:pt x="311" y="6"/>
                </a:cubicBezTo>
                <a:cubicBezTo>
                  <a:pt x="317" y="3"/>
                  <a:pt x="330" y="0"/>
                  <a:pt x="330" y="0"/>
                </a:cubicBezTo>
                <a:cubicBezTo>
                  <a:pt x="355" y="6"/>
                  <a:pt x="368" y="24"/>
                  <a:pt x="391" y="35"/>
                </a:cubicBezTo>
                <a:cubicBezTo>
                  <a:pt x="396" y="53"/>
                  <a:pt x="426" y="93"/>
                  <a:pt x="442" y="109"/>
                </a:cubicBezTo>
                <a:cubicBezTo>
                  <a:pt x="448" y="121"/>
                  <a:pt x="454" y="127"/>
                  <a:pt x="461" y="138"/>
                </a:cubicBezTo>
                <a:cubicBezTo>
                  <a:pt x="465" y="153"/>
                  <a:pt x="471" y="161"/>
                  <a:pt x="483" y="170"/>
                </a:cubicBezTo>
                <a:cubicBezTo>
                  <a:pt x="490" y="191"/>
                  <a:pt x="503" y="209"/>
                  <a:pt x="515" y="227"/>
                </a:cubicBezTo>
                <a:cubicBezTo>
                  <a:pt x="527" y="268"/>
                  <a:pt x="555" y="305"/>
                  <a:pt x="570" y="346"/>
                </a:cubicBezTo>
                <a:cubicBezTo>
                  <a:pt x="585" y="388"/>
                  <a:pt x="598" y="437"/>
                  <a:pt x="624" y="474"/>
                </a:cubicBezTo>
                <a:cubicBezTo>
                  <a:pt x="630" y="499"/>
                  <a:pt x="642" y="511"/>
                  <a:pt x="656" y="531"/>
                </a:cubicBezTo>
                <a:cubicBezTo>
                  <a:pt x="659" y="546"/>
                  <a:pt x="662" y="554"/>
                  <a:pt x="675" y="563"/>
                </a:cubicBezTo>
                <a:cubicBezTo>
                  <a:pt x="685" y="582"/>
                  <a:pt x="698" y="612"/>
                  <a:pt x="717" y="624"/>
                </a:cubicBezTo>
                <a:cubicBezTo>
                  <a:pt x="722" y="639"/>
                  <a:pt x="743" y="653"/>
                  <a:pt x="743" y="66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682" name="Freeform 10"/>
          <p:cNvSpPr>
            <a:spLocks/>
          </p:cNvSpPr>
          <p:nvPr/>
        </p:nvSpPr>
        <p:spPr bwMode="auto">
          <a:xfrm>
            <a:off x="3124200" y="3886200"/>
            <a:ext cx="1905000" cy="990600"/>
          </a:xfrm>
          <a:custGeom>
            <a:avLst/>
            <a:gdLst>
              <a:gd name="T0" fmla="*/ 0 w 743"/>
              <a:gd name="T1" fmla="*/ 2147483647 h 669"/>
              <a:gd name="T2" fmla="*/ 2147483647 w 743"/>
              <a:gd name="T3" fmla="*/ 2147483647 h 669"/>
              <a:gd name="T4" fmla="*/ 2147483647 w 743"/>
              <a:gd name="T5" fmla="*/ 2147483647 h 669"/>
              <a:gd name="T6" fmla="*/ 2147483647 w 743"/>
              <a:gd name="T7" fmla="*/ 2147483647 h 669"/>
              <a:gd name="T8" fmla="*/ 2147483647 w 743"/>
              <a:gd name="T9" fmla="*/ 2147483647 h 669"/>
              <a:gd name="T10" fmla="*/ 2147483647 w 743"/>
              <a:gd name="T11" fmla="*/ 2147483647 h 669"/>
              <a:gd name="T12" fmla="*/ 2147483647 w 743"/>
              <a:gd name="T13" fmla="*/ 2147483647 h 669"/>
              <a:gd name="T14" fmla="*/ 2147483647 w 743"/>
              <a:gd name="T15" fmla="*/ 2147483647 h 669"/>
              <a:gd name="T16" fmla="*/ 2147483647 w 743"/>
              <a:gd name="T17" fmla="*/ 2147483647 h 669"/>
              <a:gd name="T18" fmla="*/ 2147483647 w 743"/>
              <a:gd name="T19" fmla="*/ 2147483647 h 669"/>
              <a:gd name="T20" fmla="*/ 2147483647 w 743"/>
              <a:gd name="T21" fmla="*/ 2147483647 h 669"/>
              <a:gd name="T22" fmla="*/ 2147483647 w 743"/>
              <a:gd name="T23" fmla="*/ 2147483647 h 669"/>
              <a:gd name="T24" fmla="*/ 2147483647 w 743"/>
              <a:gd name="T25" fmla="*/ 0 h 669"/>
              <a:gd name="T26" fmla="*/ 2147483647 w 743"/>
              <a:gd name="T27" fmla="*/ 2147483647 h 669"/>
              <a:gd name="T28" fmla="*/ 2147483647 w 743"/>
              <a:gd name="T29" fmla="*/ 2147483647 h 669"/>
              <a:gd name="T30" fmla="*/ 2147483647 w 743"/>
              <a:gd name="T31" fmla="*/ 2147483647 h 669"/>
              <a:gd name="T32" fmla="*/ 2147483647 w 743"/>
              <a:gd name="T33" fmla="*/ 2147483647 h 669"/>
              <a:gd name="T34" fmla="*/ 2147483647 w 743"/>
              <a:gd name="T35" fmla="*/ 2147483647 h 669"/>
              <a:gd name="T36" fmla="*/ 2147483647 w 743"/>
              <a:gd name="T37" fmla="*/ 2147483647 h 669"/>
              <a:gd name="T38" fmla="*/ 2147483647 w 743"/>
              <a:gd name="T39" fmla="*/ 2147483647 h 669"/>
              <a:gd name="T40" fmla="*/ 2147483647 w 743"/>
              <a:gd name="T41" fmla="*/ 2147483647 h 669"/>
              <a:gd name="T42" fmla="*/ 2147483647 w 743"/>
              <a:gd name="T43" fmla="*/ 2147483647 h 669"/>
              <a:gd name="T44" fmla="*/ 2147483647 w 743"/>
              <a:gd name="T45" fmla="*/ 2147483647 h 669"/>
              <a:gd name="T46" fmla="*/ 2147483647 w 743"/>
              <a:gd name="T47" fmla="*/ 2147483647 h 66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743"/>
              <a:gd name="T73" fmla="*/ 0 h 669"/>
              <a:gd name="T74" fmla="*/ 743 w 743"/>
              <a:gd name="T75" fmla="*/ 669 h 669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743" h="669">
                <a:moveTo>
                  <a:pt x="0" y="544"/>
                </a:moveTo>
                <a:cubicBezTo>
                  <a:pt x="10" y="511"/>
                  <a:pt x="26" y="474"/>
                  <a:pt x="45" y="445"/>
                </a:cubicBezTo>
                <a:cubicBezTo>
                  <a:pt x="52" y="423"/>
                  <a:pt x="46" y="431"/>
                  <a:pt x="58" y="419"/>
                </a:cubicBezTo>
                <a:cubicBezTo>
                  <a:pt x="64" y="402"/>
                  <a:pt x="77" y="377"/>
                  <a:pt x="87" y="362"/>
                </a:cubicBezTo>
                <a:cubicBezTo>
                  <a:pt x="93" y="354"/>
                  <a:pt x="106" y="339"/>
                  <a:pt x="106" y="339"/>
                </a:cubicBezTo>
                <a:cubicBezTo>
                  <a:pt x="111" y="317"/>
                  <a:pt x="121" y="287"/>
                  <a:pt x="135" y="269"/>
                </a:cubicBezTo>
                <a:cubicBezTo>
                  <a:pt x="142" y="247"/>
                  <a:pt x="147" y="224"/>
                  <a:pt x="160" y="205"/>
                </a:cubicBezTo>
                <a:cubicBezTo>
                  <a:pt x="172" y="164"/>
                  <a:pt x="193" y="129"/>
                  <a:pt x="215" y="93"/>
                </a:cubicBezTo>
                <a:cubicBezTo>
                  <a:pt x="222" y="82"/>
                  <a:pt x="240" y="61"/>
                  <a:pt x="240" y="61"/>
                </a:cubicBezTo>
                <a:cubicBezTo>
                  <a:pt x="243" y="43"/>
                  <a:pt x="254" y="32"/>
                  <a:pt x="272" y="26"/>
                </a:cubicBezTo>
                <a:cubicBezTo>
                  <a:pt x="302" y="5"/>
                  <a:pt x="257" y="34"/>
                  <a:pt x="298" y="16"/>
                </a:cubicBezTo>
                <a:cubicBezTo>
                  <a:pt x="303" y="14"/>
                  <a:pt x="306" y="8"/>
                  <a:pt x="311" y="6"/>
                </a:cubicBezTo>
                <a:cubicBezTo>
                  <a:pt x="317" y="3"/>
                  <a:pt x="330" y="0"/>
                  <a:pt x="330" y="0"/>
                </a:cubicBezTo>
                <a:cubicBezTo>
                  <a:pt x="355" y="6"/>
                  <a:pt x="368" y="24"/>
                  <a:pt x="391" y="35"/>
                </a:cubicBezTo>
                <a:cubicBezTo>
                  <a:pt x="396" y="53"/>
                  <a:pt x="426" y="93"/>
                  <a:pt x="442" y="109"/>
                </a:cubicBezTo>
                <a:cubicBezTo>
                  <a:pt x="448" y="121"/>
                  <a:pt x="454" y="127"/>
                  <a:pt x="461" y="138"/>
                </a:cubicBezTo>
                <a:cubicBezTo>
                  <a:pt x="465" y="153"/>
                  <a:pt x="471" y="161"/>
                  <a:pt x="483" y="170"/>
                </a:cubicBezTo>
                <a:cubicBezTo>
                  <a:pt x="490" y="191"/>
                  <a:pt x="503" y="209"/>
                  <a:pt x="515" y="227"/>
                </a:cubicBezTo>
                <a:cubicBezTo>
                  <a:pt x="527" y="268"/>
                  <a:pt x="555" y="305"/>
                  <a:pt x="570" y="346"/>
                </a:cubicBezTo>
                <a:cubicBezTo>
                  <a:pt x="585" y="388"/>
                  <a:pt x="598" y="437"/>
                  <a:pt x="624" y="474"/>
                </a:cubicBezTo>
                <a:cubicBezTo>
                  <a:pt x="630" y="499"/>
                  <a:pt x="642" y="511"/>
                  <a:pt x="656" y="531"/>
                </a:cubicBezTo>
                <a:cubicBezTo>
                  <a:pt x="659" y="546"/>
                  <a:pt x="662" y="554"/>
                  <a:pt x="675" y="563"/>
                </a:cubicBezTo>
                <a:cubicBezTo>
                  <a:pt x="685" y="582"/>
                  <a:pt x="698" y="612"/>
                  <a:pt x="717" y="624"/>
                </a:cubicBezTo>
                <a:cubicBezTo>
                  <a:pt x="722" y="639"/>
                  <a:pt x="743" y="653"/>
                  <a:pt x="743" y="66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683" name="Line 11"/>
          <p:cNvSpPr>
            <a:spLocks noChangeShapeType="1"/>
          </p:cNvSpPr>
          <p:nvPr/>
        </p:nvSpPr>
        <p:spPr bwMode="auto">
          <a:xfrm flipH="1" flipV="1">
            <a:off x="525463" y="3890963"/>
            <a:ext cx="7937" cy="1062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4" name="Text Box 12"/>
          <p:cNvSpPr txBox="1">
            <a:spLocks noChangeArrowheads="1"/>
          </p:cNvSpPr>
          <p:nvPr/>
        </p:nvSpPr>
        <p:spPr bwMode="auto">
          <a:xfrm>
            <a:off x="0" y="4268788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/>
              <a:t>f0</a:t>
            </a:r>
          </a:p>
        </p:txBody>
      </p:sp>
      <p:sp>
        <p:nvSpPr>
          <p:cNvPr id="28685" name="Line 16"/>
          <p:cNvSpPr>
            <a:spLocks noChangeShapeType="1"/>
          </p:cNvSpPr>
          <p:nvPr/>
        </p:nvSpPr>
        <p:spPr bwMode="auto">
          <a:xfrm>
            <a:off x="3810000" y="34290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6" name="Text Box 17"/>
          <p:cNvSpPr txBox="1">
            <a:spLocks noChangeArrowheads="1"/>
          </p:cNvSpPr>
          <p:nvPr/>
        </p:nvSpPr>
        <p:spPr bwMode="auto">
          <a:xfrm>
            <a:off x="3886200" y="2895600"/>
            <a:ext cx="12969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Nachlauf</a:t>
            </a:r>
          </a:p>
        </p:txBody>
      </p:sp>
      <p:sp>
        <p:nvSpPr>
          <p:cNvPr id="28687" name="Text Box 18"/>
          <p:cNvSpPr txBox="1">
            <a:spLocks noChangeArrowheads="1"/>
          </p:cNvSpPr>
          <p:nvPr/>
        </p:nvSpPr>
        <p:spPr bwMode="auto">
          <a:xfrm>
            <a:off x="5638800" y="2895600"/>
            <a:ext cx="266382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>
                <a:latin typeface="Calibri" charset="0"/>
                <a:cs typeface="Calibri" charset="0"/>
              </a:rPr>
              <a:t>= Intervall zwischen dem letzten akzentuierten Wort und Phrasengrenze</a:t>
            </a:r>
            <a:r>
              <a:rPr lang="de-DE"/>
              <a:t>.</a:t>
            </a:r>
          </a:p>
        </p:txBody>
      </p:sp>
      <p:pic>
        <p:nvPicPr>
          <p:cNvPr id="3" name="marianna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3528" y="3429000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6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8"/>
          <p:cNvSpPr txBox="1">
            <a:spLocks noChangeArrowheads="1"/>
          </p:cNvSpPr>
          <p:nvPr/>
        </p:nvSpPr>
        <p:spPr bwMode="auto">
          <a:xfrm>
            <a:off x="533400" y="762000"/>
            <a:ext cx="27543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Ich besuche M</a:t>
            </a:r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elanie</a:t>
            </a:r>
          </a:p>
        </p:txBody>
      </p:sp>
      <p:sp>
        <p:nvSpPr>
          <p:cNvPr id="29699" name="Text Box 22"/>
          <p:cNvSpPr txBox="1">
            <a:spLocks noChangeArrowheads="1"/>
          </p:cNvSpPr>
          <p:nvPr/>
        </p:nvSpPr>
        <p:spPr bwMode="auto">
          <a:xfrm>
            <a:off x="533400" y="1143000"/>
            <a:ext cx="2540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Ich besuche M</a:t>
            </a:r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inna</a:t>
            </a:r>
          </a:p>
        </p:txBody>
      </p:sp>
      <p:sp>
        <p:nvSpPr>
          <p:cNvPr id="29700" name="Text Box 23"/>
          <p:cNvSpPr txBox="1">
            <a:spLocks noChangeArrowheads="1"/>
          </p:cNvSpPr>
          <p:nvPr/>
        </p:nvSpPr>
        <p:spPr bwMode="auto">
          <a:xfrm>
            <a:off x="2497138" y="198120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en-GB">
              <a:latin typeface="Calibri" charset="0"/>
              <a:cs typeface="Calibri" charset="0"/>
            </a:endParaRPr>
          </a:p>
        </p:txBody>
      </p:sp>
      <p:sp>
        <p:nvSpPr>
          <p:cNvPr id="29701" name="Text Box 26"/>
          <p:cNvSpPr txBox="1">
            <a:spLocks noChangeArrowheads="1"/>
          </p:cNvSpPr>
          <p:nvPr/>
        </p:nvSpPr>
        <p:spPr bwMode="auto">
          <a:xfrm>
            <a:off x="533400" y="1524000"/>
            <a:ext cx="23304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Ich besuche Sv</a:t>
            </a:r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en</a:t>
            </a:r>
          </a:p>
        </p:txBody>
      </p:sp>
      <p:sp>
        <p:nvSpPr>
          <p:cNvPr id="29702" name="Text Box 31"/>
          <p:cNvSpPr txBox="1">
            <a:spLocks noChangeArrowheads="1"/>
          </p:cNvSpPr>
          <p:nvPr/>
        </p:nvSpPr>
        <p:spPr bwMode="auto">
          <a:xfrm>
            <a:off x="533400" y="1905000"/>
            <a:ext cx="23383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Ich besuche M</a:t>
            </a:r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i</a:t>
            </a:r>
            <a:r>
              <a:rPr lang="de-DE">
                <a:latin typeface="Calibri" charset="0"/>
                <a:cs typeface="Calibri" charset="0"/>
              </a:rPr>
              <a:t>ck</a:t>
            </a:r>
          </a:p>
        </p:txBody>
      </p:sp>
      <p:sp>
        <p:nvSpPr>
          <p:cNvPr id="29703" name="TextBox 21"/>
          <p:cNvSpPr txBox="1">
            <a:spLocks noChangeArrowheads="1"/>
          </p:cNvSpPr>
          <p:nvPr/>
        </p:nvSpPr>
        <p:spPr bwMode="auto">
          <a:xfrm>
            <a:off x="533400" y="381000"/>
            <a:ext cx="411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Zunehmend kürzere Nachläufe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133600" y="0"/>
            <a:ext cx="47244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Segmentelle Einflüsse: </a:t>
            </a:r>
            <a:r>
              <a:rPr lang="de-DE" dirty="0" err="1">
                <a:latin typeface="Calibri"/>
                <a:cs typeface="Calibri"/>
              </a:rPr>
              <a:t>Trunkierung</a:t>
            </a:r>
            <a:endParaRPr lang="de-DE" dirty="0">
              <a:latin typeface="Calibri"/>
              <a:cs typeface="Calibri"/>
            </a:endParaRP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533400" y="2590800"/>
            <a:ext cx="8305800" cy="4030663"/>
            <a:chOff x="533400" y="2590800"/>
            <a:chExt cx="8305800" cy="4030663"/>
          </a:xfrm>
        </p:grpSpPr>
        <p:sp>
          <p:nvSpPr>
            <p:cNvPr id="29706" name="Text Box 25"/>
            <p:cNvSpPr txBox="1">
              <a:spLocks noChangeArrowheads="1"/>
            </p:cNvSpPr>
            <p:nvPr/>
          </p:nvSpPr>
          <p:spPr bwMode="auto">
            <a:xfrm>
              <a:off x="5399088" y="2824163"/>
              <a:ext cx="18415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en-GB">
                <a:latin typeface="Calibri" charset="0"/>
                <a:cs typeface="Calibri" charset="0"/>
              </a:endParaRPr>
            </a:p>
          </p:txBody>
        </p:sp>
        <p:sp>
          <p:nvSpPr>
            <p:cNvPr id="29707" name="Text Box 27"/>
            <p:cNvSpPr txBox="1">
              <a:spLocks noChangeArrowheads="1"/>
            </p:cNvSpPr>
            <p:nvPr/>
          </p:nvSpPr>
          <p:spPr bwMode="auto">
            <a:xfrm>
              <a:off x="3175000" y="4321175"/>
              <a:ext cx="18415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en-GB">
                <a:latin typeface="Calibri" charset="0"/>
                <a:cs typeface="Calibri" charset="0"/>
              </a:endParaRPr>
            </a:p>
          </p:txBody>
        </p:sp>
        <p:sp>
          <p:nvSpPr>
            <p:cNvPr id="29708" name="Text Box 32"/>
            <p:cNvSpPr txBox="1">
              <a:spLocks noChangeArrowheads="1"/>
            </p:cNvSpPr>
            <p:nvPr/>
          </p:nvSpPr>
          <p:spPr bwMode="auto">
            <a:xfrm>
              <a:off x="3319463" y="5545138"/>
              <a:ext cx="18415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en-GB">
                <a:latin typeface="Calibri" charset="0"/>
                <a:cs typeface="Calibri" charset="0"/>
              </a:endParaRPr>
            </a:p>
          </p:txBody>
        </p:sp>
        <p:sp>
          <p:nvSpPr>
            <p:cNvPr id="29709" name="TextBox 23"/>
            <p:cNvSpPr txBox="1">
              <a:spLocks noChangeArrowheads="1"/>
            </p:cNvSpPr>
            <p:nvPr/>
          </p:nvSpPr>
          <p:spPr bwMode="auto">
            <a:xfrm>
              <a:off x="533400" y="2590800"/>
              <a:ext cx="51816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Mögliche f0-Anpassungen im Nachlauf</a:t>
              </a:r>
            </a:p>
          </p:txBody>
        </p:sp>
        <p:sp>
          <p:nvSpPr>
            <p:cNvPr id="29710" name="TextBox 24"/>
            <p:cNvSpPr txBox="1">
              <a:spLocks noChangeArrowheads="1"/>
            </p:cNvSpPr>
            <p:nvPr/>
          </p:nvSpPr>
          <p:spPr bwMode="auto">
            <a:xfrm>
              <a:off x="3581400" y="3962400"/>
              <a:ext cx="23622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Komprimierung</a:t>
              </a:r>
            </a:p>
          </p:txBody>
        </p:sp>
        <p:sp>
          <p:nvSpPr>
            <p:cNvPr id="29711" name="Freeform 26"/>
            <p:cNvSpPr>
              <a:spLocks/>
            </p:cNvSpPr>
            <p:nvPr/>
          </p:nvSpPr>
          <p:spPr bwMode="auto">
            <a:xfrm>
              <a:off x="685800" y="4648200"/>
              <a:ext cx="1905000" cy="990600"/>
            </a:xfrm>
            <a:custGeom>
              <a:avLst/>
              <a:gdLst>
                <a:gd name="T0" fmla="*/ 0 w 743"/>
                <a:gd name="T1" fmla="*/ 2147483647 h 669"/>
                <a:gd name="T2" fmla="*/ 2147483647 w 743"/>
                <a:gd name="T3" fmla="*/ 2147483647 h 669"/>
                <a:gd name="T4" fmla="*/ 2147483647 w 743"/>
                <a:gd name="T5" fmla="*/ 2147483647 h 669"/>
                <a:gd name="T6" fmla="*/ 2147483647 w 743"/>
                <a:gd name="T7" fmla="*/ 2147483647 h 669"/>
                <a:gd name="T8" fmla="*/ 2147483647 w 743"/>
                <a:gd name="T9" fmla="*/ 2147483647 h 669"/>
                <a:gd name="T10" fmla="*/ 2147483647 w 743"/>
                <a:gd name="T11" fmla="*/ 2147483647 h 669"/>
                <a:gd name="T12" fmla="*/ 2147483647 w 743"/>
                <a:gd name="T13" fmla="*/ 2147483647 h 669"/>
                <a:gd name="T14" fmla="*/ 2147483647 w 743"/>
                <a:gd name="T15" fmla="*/ 2147483647 h 669"/>
                <a:gd name="T16" fmla="*/ 2147483647 w 743"/>
                <a:gd name="T17" fmla="*/ 2147483647 h 669"/>
                <a:gd name="T18" fmla="*/ 2147483647 w 743"/>
                <a:gd name="T19" fmla="*/ 2147483647 h 669"/>
                <a:gd name="T20" fmla="*/ 2147483647 w 743"/>
                <a:gd name="T21" fmla="*/ 2147483647 h 669"/>
                <a:gd name="T22" fmla="*/ 2147483647 w 743"/>
                <a:gd name="T23" fmla="*/ 2147483647 h 669"/>
                <a:gd name="T24" fmla="*/ 2147483647 w 743"/>
                <a:gd name="T25" fmla="*/ 0 h 669"/>
                <a:gd name="T26" fmla="*/ 2147483647 w 743"/>
                <a:gd name="T27" fmla="*/ 2147483647 h 669"/>
                <a:gd name="T28" fmla="*/ 2147483647 w 743"/>
                <a:gd name="T29" fmla="*/ 2147483647 h 669"/>
                <a:gd name="T30" fmla="*/ 2147483647 w 743"/>
                <a:gd name="T31" fmla="*/ 2147483647 h 669"/>
                <a:gd name="T32" fmla="*/ 2147483647 w 743"/>
                <a:gd name="T33" fmla="*/ 2147483647 h 669"/>
                <a:gd name="T34" fmla="*/ 2147483647 w 743"/>
                <a:gd name="T35" fmla="*/ 2147483647 h 669"/>
                <a:gd name="T36" fmla="*/ 2147483647 w 743"/>
                <a:gd name="T37" fmla="*/ 2147483647 h 669"/>
                <a:gd name="T38" fmla="*/ 2147483647 w 743"/>
                <a:gd name="T39" fmla="*/ 2147483647 h 669"/>
                <a:gd name="T40" fmla="*/ 2147483647 w 743"/>
                <a:gd name="T41" fmla="*/ 2147483647 h 669"/>
                <a:gd name="T42" fmla="*/ 2147483647 w 743"/>
                <a:gd name="T43" fmla="*/ 2147483647 h 669"/>
                <a:gd name="T44" fmla="*/ 2147483647 w 743"/>
                <a:gd name="T45" fmla="*/ 2147483647 h 669"/>
                <a:gd name="T46" fmla="*/ 2147483647 w 743"/>
                <a:gd name="T47" fmla="*/ 2147483647 h 66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43"/>
                <a:gd name="T73" fmla="*/ 0 h 669"/>
                <a:gd name="T74" fmla="*/ 743 w 743"/>
                <a:gd name="T75" fmla="*/ 669 h 66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43" h="669">
                  <a:moveTo>
                    <a:pt x="0" y="544"/>
                  </a:moveTo>
                  <a:cubicBezTo>
                    <a:pt x="10" y="511"/>
                    <a:pt x="26" y="474"/>
                    <a:pt x="45" y="445"/>
                  </a:cubicBezTo>
                  <a:cubicBezTo>
                    <a:pt x="52" y="423"/>
                    <a:pt x="46" y="431"/>
                    <a:pt x="58" y="419"/>
                  </a:cubicBezTo>
                  <a:cubicBezTo>
                    <a:pt x="64" y="402"/>
                    <a:pt x="77" y="377"/>
                    <a:pt x="87" y="362"/>
                  </a:cubicBezTo>
                  <a:cubicBezTo>
                    <a:pt x="93" y="354"/>
                    <a:pt x="106" y="339"/>
                    <a:pt x="106" y="339"/>
                  </a:cubicBezTo>
                  <a:cubicBezTo>
                    <a:pt x="111" y="317"/>
                    <a:pt x="121" y="287"/>
                    <a:pt x="135" y="269"/>
                  </a:cubicBezTo>
                  <a:cubicBezTo>
                    <a:pt x="142" y="247"/>
                    <a:pt x="147" y="224"/>
                    <a:pt x="160" y="205"/>
                  </a:cubicBezTo>
                  <a:cubicBezTo>
                    <a:pt x="172" y="164"/>
                    <a:pt x="193" y="129"/>
                    <a:pt x="215" y="93"/>
                  </a:cubicBezTo>
                  <a:cubicBezTo>
                    <a:pt x="222" y="82"/>
                    <a:pt x="240" y="61"/>
                    <a:pt x="240" y="61"/>
                  </a:cubicBezTo>
                  <a:cubicBezTo>
                    <a:pt x="243" y="43"/>
                    <a:pt x="254" y="32"/>
                    <a:pt x="272" y="26"/>
                  </a:cubicBezTo>
                  <a:cubicBezTo>
                    <a:pt x="302" y="5"/>
                    <a:pt x="257" y="34"/>
                    <a:pt x="298" y="16"/>
                  </a:cubicBezTo>
                  <a:cubicBezTo>
                    <a:pt x="303" y="14"/>
                    <a:pt x="306" y="8"/>
                    <a:pt x="311" y="6"/>
                  </a:cubicBezTo>
                  <a:cubicBezTo>
                    <a:pt x="317" y="3"/>
                    <a:pt x="330" y="0"/>
                    <a:pt x="330" y="0"/>
                  </a:cubicBezTo>
                  <a:cubicBezTo>
                    <a:pt x="355" y="6"/>
                    <a:pt x="368" y="24"/>
                    <a:pt x="391" y="35"/>
                  </a:cubicBezTo>
                  <a:cubicBezTo>
                    <a:pt x="396" y="53"/>
                    <a:pt x="426" y="93"/>
                    <a:pt x="442" y="109"/>
                  </a:cubicBezTo>
                  <a:cubicBezTo>
                    <a:pt x="448" y="121"/>
                    <a:pt x="454" y="127"/>
                    <a:pt x="461" y="138"/>
                  </a:cubicBezTo>
                  <a:cubicBezTo>
                    <a:pt x="465" y="153"/>
                    <a:pt x="471" y="161"/>
                    <a:pt x="483" y="170"/>
                  </a:cubicBezTo>
                  <a:cubicBezTo>
                    <a:pt x="490" y="191"/>
                    <a:pt x="503" y="209"/>
                    <a:pt x="515" y="227"/>
                  </a:cubicBezTo>
                  <a:cubicBezTo>
                    <a:pt x="527" y="268"/>
                    <a:pt x="555" y="305"/>
                    <a:pt x="570" y="346"/>
                  </a:cubicBezTo>
                  <a:cubicBezTo>
                    <a:pt x="585" y="388"/>
                    <a:pt x="598" y="437"/>
                    <a:pt x="624" y="474"/>
                  </a:cubicBezTo>
                  <a:cubicBezTo>
                    <a:pt x="630" y="499"/>
                    <a:pt x="642" y="511"/>
                    <a:pt x="656" y="531"/>
                  </a:cubicBezTo>
                  <a:cubicBezTo>
                    <a:pt x="659" y="546"/>
                    <a:pt x="662" y="554"/>
                    <a:pt x="675" y="563"/>
                  </a:cubicBezTo>
                  <a:cubicBezTo>
                    <a:pt x="685" y="582"/>
                    <a:pt x="698" y="612"/>
                    <a:pt x="717" y="624"/>
                  </a:cubicBezTo>
                  <a:cubicBezTo>
                    <a:pt x="722" y="639"/>
                    <a:pt x="743" y="653"/>
                    <a:pt x="743" y="66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712" name="TextBox 28"/>
            <p:cNvSpPr txBox="1">
              <a:spLocks noChangeArrowheads="1"/>
            </p:cNvSpPr>
            <p:nvPr/>
          </p:nvSpPr>
          <p:spPr bwMode="auto">
            <a:xfrm>
              <a:off x="3733800" y="5791200"/>
              <a:ext cx="2133600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f0-Abstieg ist schneller</a:t>
              </a:r>
            </a:p>
          </p:txBody>
        </p:sp>
        <p:pic>
          <p:nvPicPr>
            <p:cNvPr id="29713" name="Picture 3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7200" y="4648200"/>
              <a:ext cx="965200" cy="101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14" name="TextBox 34"/>
            <p:cNvSpPr txBox="1">
              <a:spLocks noChangeArrowheads="1"/>
            </p:cNvSpPr>
            <p:nvPr/>
          </p:nvSpPr>
          <p:spPr bwMode="auto">
            <a:xfrm>
              <a:off x="533400" y="3276600"/>
              <a:ext cx="24384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solidFill>
                    <a:srgbClr val="0000FF"/>
                  </a:solidFill>
                  <a:latin typeface="Calibri" charset="0"/>
                  <a:cs typeface="Calibri" charset="0"/>
                </a:rPr>
                <a:t>Langer Nachlauf</a:t>
              </a:r>
            </a:p>
          </p:txBody>
        </p:sp>
        <p:sp>
          <p:nvSpPr>
            <p:cNvPr id="29715" name="TextBox 35"/>
            <p:cNvSpPr txBox="1">
              <a:spLocks noChangeArrowheads="1"/>
            </p:cNvSpPr>
            <p:nvPr/>
          </p:nvSpPr>
          <p:spPr bwMode="auto">
            <a:xfrm>
              <a:off x="4953000" y="3276600"/>
              <a:ext cx="24384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solidFill>
                    <a:srgbClr val="0000FF"/>
                  </a:solidFill>
                  <a:latin typeface="Calibri" charset="0"/>
                  <a:cs typeface="Calibri" charset="0"/>
                </a:rPr>
                <a:t>Kurzer Nachlauf</a:t>
              </a:r>
            </a:p>
          </p:txBody>
        </p:sp>
        <p:grpSp>
          <p:nvGrpSpPr>
            <p:cNvPr id="29716" name="Group 38"/>
            <p:cNvGrpSpPr>
              <a:grpSpLocks/>
            </p:cNvGrpSpPr>
            <p:nvPr/>
          </p:nvGrpSpPr>
          <p:grpSpPr bwMode="auto">
            <a:xfrm>
              <a:off x="1752600" y="3886200"/>
              <a:ext cx="7086600" cy="2735263"/>
              <a:chOff x="1980406" y="3886200"/>
              <a:chExt cx="6858794" cy="2735997"/>
            </a:xfrm>
          </p:grpSpPr>
          <p:sp>
            <p:nvSpPr>
              <p:cNvPr id="29717" name="TextBox 25"/>
              <p:cNvSpPr txBox="1">
                <a:spLocks noChangeArrowheads="1"/>
              </p:cNvSpPr>
              <p:nvPr/>
            </p:nvSpPr>
            <p:spPr bwMode="auto">
              <a:xfrm>
                <a:off x="6477000" y="3886200"/>
                <a:ext cx="23622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de-DE">
                    <a:latin typeface="Calibri" charset="0"/>
                    <a:cs typeface="Calibri" charset="0"/>
                  </a:rPr>
                  <a:t>Trunkierung</a:t>
                </a:r>
              </a:p>
            </p:txBody>
          </p:sp>
          <p:sp>
            <p:nvSpPr>
              <p:cNvPr id="29718" name="TextBox 29"/>
              <p:cNvSpPr txBox="1">
                <a:spLocks noChangeArrowheads="1"/>
              </p:cNvSpPr>
              <p:nvPr/>
            </p:nvSpPr>
            <p:spPr bwMode="auto">
              <a:xfrm>
                <a:off x="6400800" y="5791200"/>
                <a:ext cx="2133600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de-DE">
                    <a:latin typeface="Calibri" charset="0"/>
                    <a:cs typeface="Calibri" charset="0"/>
                  </a:rPr>
                  <a:t>f0-Abstieg wird abgeschnitten</a:t>
                </a:r>
              </a:p>
            </p:txBody>
          </p:sp>
          <p:pic>
            <p:nvPicPr>
              <p:cNvPr id="29719" name="Picture 3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00800" y="4572000"/>
                <a:ext cx="1333500" cy="1257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38" name="Straight Connector 37"/>
              <p:cNvCxnSpPr/>
              <p:nvPr/>
            </p:nvCxnSpPr>
            <p:spPr>
              <a:xfrm rot="5400000">
                <a:off x="1104639" y="5219289"/>
                <a:ext cx="1753070" cy="1537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0"/>
            <a:ext cx="47244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Segmentelle Einflüsse: </a:t>
            </a:r>
            <a:r>
              <a:rPr lang="de-DE" dirty="0" err="1">
                <a:latin typeface="Calibri"/>
                <a:cs typeface="Calibri"/>
              </a:rPr>
              <a:t>Trunkierung</a:t>
            </a:r>
            <a:endParaRPr lang="de-DE" dirty="0">
              <a:latin typeface="Calibri"/>
              <a:cs typeface="Calibri"/>
            </a:endParaRPr>
          </a:p>
        </p:txBody>
      </p:sp>
      <p:sp>
        <p:nvSpPr>
          <p:cNvPr id="30723" name="Rectangle 2"/>
          <p:cNvSpPr>
            <a:spLocks noChangeArrowheads="1"/>
          </p:cNvSpPr>
          <p:nvPr/>
        </p:nvSpPr>
        <p:spPr bwMode="auto">
          <a:xfrm>
            <a:off x="457200" y="762000"/>
            <a:ext cx="8229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>
                <a:solidFill>
                  <a:srgbClr val="000000"/>
                </a:solidFill>
                <a:latin typeface="Calibri" charset="0"/>
                <a:cs typeface="Calibri" charset="0"/>
              </a:rPr>
              <a:t>Deutsch scheint zu trunkieren, Englisch eher zu komprimieren (in allen Wörtern wird eine fallende Kontur wahrgenommen)</a:t>
            </a:r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228600" y="1828800"/>
            <a:ext cx="8229600" cy="4733925"/>
            <a:chOff x="228600" y="1828800"/>
            <a:chExt cx="8229600" cy="4733925"/>
          </a:xfrm>
        </p:grpSpPr>
        <p:grpSp>
          <p:nvGrpSpPr>
            <p:cNvPr id="30725" name="Group 27"/>
            <p:cNvGrpSpPr>
              <a:grpSpLocks/>
            </p:cNvGrpSpPr>
            <p:nvPr/>
          </p:nvGrpSpPr>
          <p:grpSpPr bwMode="auto">
            <a:xfrm>
              <a:off x="801688" y="1828800"/>
              <a:ext cx="2300287" cy="2447925"/>
              <a:chOff x="657" y="1026"/>
              <a:chExt cx="1449" cy="1542"/>
            </a:xfrm>
          </p:grpSpPr>
          <p:sp>
            <p:nvSpPr>
              <p:cNvPr id="30734" name="Text Box 13"/>
              <p:cNvSpPr txBox="1">
                <a:spLocks noChangeArrowheads="1"/>
              </p:cNvSpPr>
              <p:nvPr/>
            </p:nvSpPr>
            <p:spPr bwMode="auto">
              <a:xfrm>
                <a:off x="657" y="1026"/>
                <a:ext cx="1449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de-DE">
                    <a:latin typeface="Calibri" charset="0"/>
                    <a:cs typeface="Calibri" charset="0"/>
                  </a:rPr>
                  <a:t>Schiefer, Sheafer</a:t>
                </a:r>
              </a:p>
            </p:txBody>
          </p:sp>
          <p:sp>
            <p:nvSpPr>
              <p:cNvPr id="30735" name="Freeform 19"/>
              <p:cNvSpPr>
                <a:spLocks/>
              </p:cNvSpPr>
              <p:nvPr/>
            </p:nvSpPr>
            <p:spPr bwMode="auto">
              <a:xfrm>
                <a:off x="1610" y="2115"/>
                <a:ext cx="273" cy="453"/>
              </a:xfrm>
              <a:custGeom>
                <a:avLst/>
                <a:gdLst>
                  <a:gd name="T0" fmla="*/ 0 w 273"/>
                  <a:gd name="T1" fmla="*/ 0 h 453"/>
                  <a:gd name="T2" fmla="*/ 182 w 273"/>
                  <a:gd name="T3" fmla="*/ 317 h 453"/>
                  <a:gd name="T4" fmla="*/ 273 w 273"/>
                  <a:gd name="T5" fmla="*/ 453 h 453"/>
                  <a:gd name="T6" fmla="*/ 0 60000 65536"/>
                  <a:gd name="T7" fmla="*/ 0 60000 65536"/>
                  <a:gd name="T8" fmla="*/ 0 60000 65536"/>
                  <a:gd name="T9" fmla="*/ 0 w 273"/>
                  <a:gd name="T10" fmla="*/ 0 h 453"/>
                  <a:gd name="T11" fmla="*/ 273 w 273"/>
                  <a:gd name="T12" fmla="*/ 453 h 45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73" h="453">
                    <a:moveTo>
                      <a:pt x="0" y="0"/>
                    </a:moveTo>
                    <a:cubicBezTo>
                      <a:pt x="68" y="120"/>
                      <a:pt x="136" y="241"/>
                      <a:pt x="182" y="317"/>
                    </a:cubicBezTo>
                    <a:cubicBezTo>
                      <a:pt x="228" y="393"/>
                      <a:pt x="250" y="423"/>
                      <a:pt x="273" y="453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736" name="Freeform 20"/>
              <p:cNvSpPr>
                <a:spLocks/>
              </p:cNvSpPr>
              <p:nvPr/>
            </p:nvSpPr>
            <p:spPr bwMode="auto">
              <a:xfrm>
                <a:off x="1066" y="1586"/>
                <a:ext cx="363" cy="211"/>
              </a:xfrm>
              <a:custGeom>
                <a:avLst/>
                <a:gdLst>
                  <a:gd name="T0" fmla="*/ 0 w 363"/>
                  <a:gd name="T1" fmla="*/ 75 h 211"/>
                  <a:gd name="T2" fmla="*/ 91 w 363"/>
                  <a:gd name="T3" fmla="*/ 30 h 211"/>
                  <a:gd name="T4" fmla="*/ 182 w 363"/>
                  <a:gd name="T5" fmla="*/ 30 h 211"/>
                  <a:gd name="T6" fmla="*/ 363 w 363"/>
                  <a:gd name="T7" fmla="*/ 211 h 2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3"/>
                  <a:gd name="T13" fmla="*/ 0 h 211"/>
                  <a:gd name="T14" fmla="*/ 363 w 363"/>
                  <a:gd name="T15" fmla="*/ 211 h 2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3" h="211">
                    <a:moveTo>
                      <a:pt x="0" y="75"/>
                    </a:moveTo>
                    <a:cubicBezTo>
                      <a:pt x="30" y="56"/>
                      <a:pt x="61" y="37"/>
                      <a:pt x="91" y="30"/>
                    </a:cubicBezTo>
                    <a:cubicBezTo>
                      <a:pt x="121" y="23"/>
                      <a:pt x="137" y="0"/>
                      <a:pt x="182" y="30"/>
                    </a:cubicBezTo>
                    <a:cubicBezTo>
                      <a:pt x="227" y="60"/>
                      <a:pt x="295" y="135"/>
                      <a:pt x="363" y="211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30726" name="Group 29"/>
            <p:cNvGrpSpPr>
              <a:grpSpLocks/>
            </p:cNvGrpSpPr>
            <p:nvPr/>
          </p:nvGrpSpPr>
          <p:grpSpPr bwMode="auto">
            <a:xfrm>
              <a:off x="4114800" y="1828800"/>
              <a:ext cx="2116138" cy="1054100"/>
              <a:chOff x="2744" y="1026"/>
              <a:chExt cx="1333" cy="664"/>
            </a:xfrm>
          </p:grpSpPr>
          <p:sp>
            <p:nvSpPr>
              <p:cNvPr id="30732" name="Text Box 14"/>
              <p:cNvSpPr txBox="1">
                <a:spLocks noChangeArrowheads="1"/>
              </p:cNvSpPr>
              <p:nvPr/>
            </p:nvSpPr>
            <p:spPr bwMode="auto">
              <a:xfrm>
                <a:off x="2744" y="1026"/>
                <a:ext cx="1333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de-DE">
                    <a:latin typeface="Calibri" charset="0"/>
                    <a:cs typeface="Calibri" charset="0"/>
                  </a:rPr>
                  <a:t>Schiff (deutsch)</a:t>
                </a:r>
              </a:p>
            </p:txBody>
          </p:sp>
          <p:sp>
            <p:nvSpPr>
              <p:cNvPr id="30733" name="Freeform 21"/>
              <p:cNvSpPr>
                <a:spLocks/>
              </p:cNvSpPr>
              <p:nvPr/>
            </p:nvSpPr>
            <p:spPr bwMode="auto">
              <a:xfrm>
                <a:off x="2880" y="1479"/>
                <a:ext cx="363" cy="211"/>
              </a:xfrm>
              <a:custGeom>
                <a:avLst/>
                <a:gdLst>
                  <a:gd name="T0" fmla="*/ 0 w 363"/>
                  <a:gd name="T1" fmla="*/ 75 h 211"/>
                  <a:gd name="T2" fmla="*/ 91 w 363"/>
                  <a:gd name="T3" fmla="*/ 30 h 211"/>
                  <a:gd name="T4" fmla="*/ 182 w 363"/>
                  <a:gd name="T5" fmla="*/ 30 h 211"/>
                  <a:gd name="T6" fmla="*/ 363 w 363"/>
                  <a:gd name="T7" fmla="*/ 211 h 2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3"/>
                  <a:gd name="T13" fmla="*/ 0 h 211"/>
                  <a:gd name="T14" fmla="*/ 363 w 363"/>
                  <a:gd name="T15" fmla="*/ 211 h 2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3" h="211">
                    <a:moveTo>
                      <a:pt x="0" y="75"/>
                    </a:moveTo>
                    <a:cubicBezTo>
                      <a:pt x="30" y="56"/>
                      <a:pt x="61" y="37"/>
                      <a:pt x="91" y="30"/>
                    </a:cubicBezTo>
                    <a:cubicBezTo>
                      <a:pt x="121" y="23"/>
                      <a:pt x="137" y="0"/>
                      <a:pt x="182" y="30"/>
                    </a:cubicBezTo>
                    <a:cubicBezTo>
                      <a:pt x="227" y="60"/>
                      <a:pt x="295" y="135"/>
                      <a:pt x="363" y="211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30727" name="Group 28"/>
            <p:cNvGrpSpPr>
              <a:grpSpLocks/>
            </p:cNvGrpSpPr>
            <p:nvPr/>
          </p:nvGrpSpPr>
          <p:grpSpPr bwMode="auto">
            <a:xfrm>
              <a:off x="6491288" y="1828800"/>
              <a:ext cx="1612900" cy="2398713"/>
              <a:chOff x="4241" y="1026"/>
              <a:chExt cx="1016" cy="1511"/>
            </a:xfrm>
          </p:grpSpPr>
          <p:sp>
            <p:nvSpPr>
              <p:cNvPr id="30730" name="Text Box 16"/>
              <p:cNvSpPr txBox="1">
                <a:spLocks noChangeArrowheads="1"/>
              </p:cNvSpPr>
              <p:nvPr/>
            </p:nvSpPr>
            <p:spPr bwMode="auto">
              <a:xfrm>
                <a:off x="4241" y="1026"/>
                <a:ext cx="1016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de-DE">
                    <a:latin typeface="Calibri" charset="0"/>
                    <a:cs typeface="Calibri" charset="0"/>
                  </a:rPr>
                  <a:t>Shift (engl.)</a:t>
                </a:r>
              </a:p>
            </p:txBody>
          </p:sp>
          <p:sp>
            <p:nvSpPr>
              <p:cNvPr id="30731" name="Freeform 22"/>
              <p:cNvSpPr>
                <a:spLocks/>
              </p:cNvSpPr>
              <p:nvPr/>
            </p:nvSpPr>
            <p:spPr bwMode="auto">
              <a:xfrm>
                <a:off x="4286" y="1389"/>
                <a:ext cx="409" cy="1148"/>
              </a:xfrm>
              <a:custGeom>
                <a:avLst/>
                <a:gdLst>
                  <a:gd name="T0" fmla="*/ 0 w 409"/>
                  <a:gd name="T1" fmla="*/ 241 h 1148"/>
                  <a:gd name="T2" fmla="*/ 182 w 409"/>
                  <a:gd name="T3" fmla="*/ 151 h 1148"/>
                  <a:gd name="T4" fmla="*/ 409 w 409"/>
                  <a:gd name="T5" fmla="*/ 1148 h 1148"/>
                  <a:gd name="T6" fmla="*/ 0 60000 65536"/>
                  <a:gd name="T7" fmla="*/ 0 60000 65536"/>
                  <a:gd name="T8" fmla="*/ 0 60000 65536"/>
                  <a:gd name="T9" fmla="*/ 0 w 409"/>
                  <a:gd name="T10" fmla="*/ 0 h 1148"/>
                  <a:gd name="T11" fmla="*/ 409 w 409"/>
                  <a:gd name="T12" fmla="*/ 1148 h 114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09" h="1148">
                    <a:moveTo>
                      <a:pt x="0" y="241"/>
                    </a:moveTo>
                    <a:cubicBezTo>
                      <a:pt x="57" y="120"/>
                      <a:pt x="114" y="0"/>
                      <a:pt x="182" y="151"/>
                    </a:cubicBezTo>
                    <a:cubicBezTo>
                      <a:pt x="250" y="302"/>
                      <a:pt x="329" y="725"/>
                      <a:pt x="409" y="114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30728" name="TextBox 13"/>
            <p:cNvSpPr txBox="1">
              <a:spLocks noChangeArrowheads="1"/>
            </p:cNvSpPr>
            <p:nvPr/>
          </p:nvSpPr>
          <p:spPr bwMode="auto">
            <a:xfrm>
              <a:off x="457200" y="5029200"/>
              <a:ext cx="77724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 sz="1800">
                  <a:solidFill>
                    <a:srgbClr val="000000"/>
                  </a:solidFill>
                  <a:latin typeface="Calibri" charset="0"/>
                  <a:cs typeface="Calibri" charset="0"/>
                </a:rPr>
                <a:t>Grabe, </a:t>
              </a:r>
              <a:r>
                <a:rPr lang="de-DE" sz="1800" i="1">
                  <a:solidFill>
                    <a:srgbClr val="000000"/>
                  </a:solidFill>
                  <a:latin typeface="Calibri" charset="0"/>
                  <a:cs typeface="Calibri" charset="0"/>
                </a:rPr>
                <a:t>Journal of Phonetics</a:t>
              </a:r>
              <a:r>
                <a:rPr lang="de-DE" sz="1800">
                  <a:solidFill>
                    <a:srgbClr val="000000"/>
                  </a:solidFill>
                  <a:latin typeface="Calibri" charset="0"/>
                  <a:cs typeface="Calibri" charset="0"/>
                </a:rPr>
                <a:t>, 1998: </a:t>
              </a:r>
              <a:r>
                <a:rPr lang="en-US" sz="1800">
                  <a:solidFill>
                    <a:srgbClr val="000000"/>
                  </a:solidFill>
                  <a:latin typeface="Calibri" charset="0"/>
                  <a:cs typeface="Calibri" charset="0"/>
                </a:rPr>
                <a:t>grabe98.jop.pdf</a:t>
              </a:r>
              <a:endParaRPr lang="de-DE" sz="1800">
                <a:latin typeface="Calibri" charset="0"/>
                <a:cs typeface="Calibri" charset="0"/>
              </a:endParaRPr>
            </a:p>
          </p:txBody>
        </p:sp>
        <p:sp>
          <p:nvSpPr>
            <p:cNvPr id="30729" name="TextBox 15"/>
            <p:cNvSpPr txBox="1">
              <a:spLocks noChangeArrowheads="1"/>
            </p:cNvSpPr>
            <p:nvPr/>
          </p:nvSpPr>
          <p:spPr bwMode="auto">
            <a:xfrm>
              <a:off x="228600" y="5638800"/>
              <a:ext cx="8229600" cy="92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sz="1800" dirty="0" err="1">
                  <a:latin typeface="Calibri" charset="0"/>
                  <a:cs typeface="Calibri" charset="0"/>
                </a:rPr>
                <a:t>Siehe</a:t>
              </a:r>
              <a:r>
                <a:rPr lang="en-GB" sz="1800" dirty="0">
                  <a:latin typeface="Calibri" charset="0"/>
                  <a:cs typeface="Calibri" charset="0"/>
                </a:rPr>
                <a:t> </a:t>
              </a:r>
              <a:r>
                <a:rPr lang="en-GB" sz="1800" dirty="0" err="1">
                  <a:latin typeface="Calibri" charset="0"/>
                  <a:cs typeface="Calibri" charset="0"/>
                </a:rPr>
                <a:t>auch</a:t>
              </a:r>
              <a:r>
                <a:rPr lang="en-GB" sz="1800" dirty="0">
                  <a:latin typeface="Calibri" charset="0"/>
                  <a:cs typeface="Calibri" charset="0"/>
                </a:rPr>
                <a:t> Rathcke (2009) </a:t>
              </a:r>
              <a:r>
                <a:rPr lang="en-GB" sz="1800" dirty="0" err="1">
                  <a:latin typeface="Calibri" charset="0"/>
                  <a:cs typeface="Calibri" charset="0"/>
                </a:rPr>
                <a:t>für</a:t>
              </a:r>
              <a:r>
                <a:rPr lang="en-GB" sz="1800" dirty="0">
                  <a:latin typeface="Calibri" charset="0"/>
                  <a:cs typeface="Calibri" charset="0"/>
                </a:rPr>
                <a:t> </a:t>
              </a:r>
              <a:r>
                <a:rPr lang="en-GB" sz="1800" dirty="0" err="1">
                  <a:latin typeface="Calibri" charset="0"/>
                  <a:cs typeface="Calibri" charset="0"/>
                </a:rPr>
                <a:t>deutsch</a:t>
              </a:r>
              <a:r>
                <a:rPr lang="en-GB" sz="1800" dirty="0">
                  <a:latin typeface="Calibri" charset="0"/>
                  <a:cs typeface="Calibri" charset="0"/>
                </a:rPr>
                <a:t>/</a:t>
              </a:r>
              <a:r>
                <a:rPr lang="en-GB" sz="1800" dirty="0" err="1">
                  <a:latin typeface="Calibri" charset="0"/>
                  <a:cs typeface="Calibri" charset="0"/>
                </a:rPr>
                <a:t>russisch</a:t>
              </a:r>
              <a:r>
                <a:rPr lang="en-GB" sz="1800" dirty="0">
                  <a:latin typeface="Calibri" charset="0"/>
                  <a:cs typeface="Calibri" charset="0"/>
                </a:rPr>
                <a:t> </a:t>
              </a:r>
              <a:r>
                <a:rPr lang="en-GB" sz="1800" dirty="0" err="1">
                  <a:latin typeface="Calibri" charset="0"/>
                  <a:cs typeface="Calibri" charset="0"/>
                </a:rPr>
                <a:t>Vergleiche</a:t>
              </a:r>
              <a:r>
                <a:rPr lang="en-GB" sz="1800" dirty="0">
                  <a:latin typeface="Calibri" charset="0"/>
                  <a:cs typeface="Calibri" charset="0"/>
                </a:rPr>
                <a:t>, IPS Diss. </a:t>
              </a:r>
              <a:r>
                <a:rPr lang="en-US" sz="1800" i="1" dirty="0" err="1">
                  <a:latin typeface="Calibri" charset="0"/>
                  <a:cs typeface="Calibri" charset="0"/>
                </a:rPr>
                <a:t>Komparative</a:t>
              </a:r>
              <a:r>
                <a:rPr lang="en-US" sz="1800" i="1" dirty="0">
                  <a:latin typeface="Calibri" charset="0"/>
                  <a:cs typeface="Calibri" charset="0"/>
                </a:rPr>
                <a:t> </a:t>
              </a:r>
              <a:r>
                <a:rPr lang="en-US" sz="1800" i="1" dirty="0" err="1">
                  <a:latin typeface="Calibri" charset="0"/>
                  <a:cs typeface="Calibri" charset="0"/>
                </a:rPr>
                <a:t>Phonetik</a:t>
              </a:r>
              <a:r>
                <a:rPr lang="en-US" sz="1800" i="1" dirty="0">
                  <a:latin typeface="Calibri" charset="0"/>
                  <a:cs typeface="Calibri" charset="0"/>
                </a:rPr>
                <a:t> und </a:t>
              </a:r>
              <a:r>
                <a:rPr lang="en-US" sz="1800" i="1" dirty="0" err="1">
                  <a:latin typeface="Calibri" charset="0"/>
                  <a:cs typeface="Calibri" charset="0"/>
                </a:rPr>
                <a:t>Phonologie</a:t>
              </a:r>
              <a:r>
                <a:rPr lang="en-US" sz="1800" i="1" dirty="0">
                  <a:latin typeface="Calibri" charset="0"/>
                  <a:cs typeface="Calibri" charset="0"/>
                </a:rPr>
                <a:t> der </a:t>
              </a:r>
              <a:r>
                <a:rPr lang="en-US" sz="1800" i="1" dirty="0" err="1">
                  <a:latin typeface="Calibri" charset="0"/>
                  <a:cs typeface="Calibri" charset="0"/>
                </a:rPr>
                <a:t>Intonationssysteme</a:t>
              </a:r>
              <a:r>
                <a:rPr lang="en-US" sz="1800" i="1" dirty="0">
                  <a:latin typeface="Calibri" charset="0"/>
                  <a:cs typeface="Calibri" charset="0"/>
                </a:rPr>
                <a:t> des </a:t>
              </a:r>
              <a:r>
                <a:rPr lang="en-US" sz="1800" i="1" dirty="0" err="1">
                  <a:latin typeface="Calibri" charset="0"/>
                  <a:cs typeface="Calibri" charset="0"/>
                </a:rPr>
                <a:t>Deutschen</a:t>
              </a:r>
              <a:r>
                <a:rPr lang="en-US" sz="1800" i="1" dirty="0">
                  <a:latin typeface="Calibri" charset="0"/>
                  <a:cs typeface="Calibri" charset="0"/>
                </a:rPr>
                <a:t> und </a:t>
              </a:r>
              <a:r>
                <a:rPr lang="en-US" sz="1800" i="1" dirty="0" err="1">
                  <a:latin typeface="Calibri" charset="0"/>
                  <a:cs typeface="Calibri" charset="0"/>
                </a:rPr>
                <a:t>Russischen</a:t>
              </a:r>
              <a:r>
                <a:rPr lang="en-US" sz="1800" dirty="0">
                  <a:latin typeface="Calibri" charset="0"/>
                  <a:cs typeface="Calibri" charset="0"/>
                </a:rPr>
                <a:t>. In der </a:t>
              </a:r>
              <a:r>
                <a:rPr lang="en-US" sz="1800" dirty="0" err="1">
                  <a:latin typeface="Calibri" charset="0"/>
                  <a:cs typeface="Calibri" charset="0"/>
                </a:rPr>
                <a:t>Phon</a:t>
              </a:r>
              <a:r>
                <a:rPr lang="en-US" sz="1800" dirty="0">
                  <a:latin typeface="Calibri" charset="0"/>
                  <a:cs typeface="Calibri" charset="0"/>
                </a:rPr>
                <a:t>-Bib </a:t>
              </a:r>
              <a:r>
                <a:rPr lang="en-US" sz="1800" dirty="0" err="1">
                  <a:latin typeface="Calibri" charset="0"/>
                  <a:cs typeface="Calibri" charset="0"/>
                </a:rPr>
                <a:t>vorhanden</a:t>
              </a:r>
              <a:r>
                <a:rPr lang="en-US" sz="1800" dirty="0">
                  <a:latin typeface="Calibri" charset="0"/>
                  <a:cs typeface="Calibri" charset="0"/>
                </a:rPr>
                <a:t>.</a:t>
              </a:r>
              <a:endParaRPr lang="en-GB" sz="1800" dirty="0">
                <a:latin typeface="Calibri" charset="0"/>
                <a:cs typeface="Calibri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0"/>
            <a:ext cx="49530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 pitchFamily="8" charset="0"/>
                <a:ea typeface="Calibri" pitchFamily="8" charset="0"/>
                <a:cs typeface="Calibri" pitchFamily="8" charset="0"/>
              </a:rPr>
              <a:t>Einflüsse auf die Grundfrequenz (f0)</a:t>
            </a:r>
          </a:p>
        </p:txBody>
      </p:sp>
      <p:sp>
        <p:nvSpPr>
          <p:cNvPr id="14339" name="TextBox 2"/>
          <p:cNvSpPr txBox="1">
            <a:spLocks noChangeArrowheads="1"/>
          </p:cNvSpPr>
          <p:nvPr/>
        </p:nvSpPr>
        <p:spPr bwMode="auto">
          <a:xfrm>
            <a:off x="228600" y="457200"/>
            <a:ext cx="1905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Satzprosodie</a:t>
            </a:r>
          </a:p>
        </p:txBody>
      </p:sp>
      <p:sp>
        <p:nvSpPr>
          <p:cNvPr id="14340" name="TextBox 3"/>
          <p:cNvSpPr txBox="1">
            <a:spLocks noChangeArrowheads="1"/>
          </p:cNvSpPr>
          <p:nvPr/>
        </p:nvSpPr>
        <p:spPr bwMode="auto">
          <a:xfrm>
            <a:off x="838200" y="16764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GB">
                <a:latin typeface="Calibri" charset="0"/>
                <a:cs typeface="Calibri" charset="0"/>
              </a:rPr>
              <a:t>Intonation</a:t>
            </a:r>
          </a:p>
        </p:txBody>
      </p:sp>
      <p:sp>
        <p:nvSpPr>
          <p:cNvPr id="14341" name="TextBox 4"/>
          <p:cNvSpPr txBox="1">
            <a:spLocks noChangeArrowheads="1"/>
          </p:cNvSpPr>
          <p:nvPr/>
        </p:nvSpPr>
        <p:spPr bwMode="auto">
          <a:xfrm>
            <a:off x="762000" y="12192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GB">
                <a:latin typeface="Calibri" charset="0"/>
                <a:cs typeface="Calibri" charset="0"/>
              </a:rPr>
              <a:t>Akzentuierung</a:t>
            </a:r>
          </a:p>
        </p:txBody>
      </p:sp>
      <p:sp>
        <p:nvSpPr>
          <p:cNvPr id="14342" name="TextBox 5"/>
          <p:cNvSpPr txBox="1">
            <a:spLocks noChangeArrowheads="1"/>
          </p:cNvSpPr>
          <p:nvPr/>
        </p:nvSpPr>
        <p:spPr bwMode="auto">
          <a:xfrm>
            <a:off x="381000" y="3124200"/>
            <a:ext cx="3048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Wortprosodie</a:t>
            </a:r>
          </a:p>
        </p:txBody>
      </p:sp>
      <p:sp>
        <p:nvSpPr>
          <p:cNvPr id="14343" name="Rectangle 6"/>
          <p:cNvSpPr>
            <a:spLocks noChangeArrowheads="1"/>
          </p:cNvSpPr>
          <p:nvPr/>
        </p:nvSpPr>
        <p:spPr bwMode="auto">
          <a:xfrm>
            <a:off x="838200" y="3733800"/>
            <a:ext cx="23161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dirty="0">
                <a:latin typeface="Calibri" charset="0"/>
                <a:cs typeface="Calibri" charset="0"/>
              </a:rPr>
              <a:t>Lexikalischer Ton</a:t>
            </a:r>
          </a:p>
        </p:txBody>
      </p:sp>
      <p:sp>
        <p:nvSpPr>
          <p:cNvPr id="14344" name="TextBox 7"/>
          <p:cNvSpPr txBox="1">
            <a:spLocks noChangeArrowheads="1"/>
          </p:cNvSpPr>
          <p:nvPr/>
        </p:nvSpPr>
        <p:spPr bwMode="auto">
          <a:xfrm>
            <a:off x="381000" y="4572000"/>
            <a:ext cx="1371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Kontext</a:t>
            </a:r>
          </a:p>
        </p:txBody>
      </p: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3429000" y="914400"/>
            <a:ext cx="4724400" cy="2366963"/>
            <a:chOff x="3429000" y="914400"/>
            <a:chExt cx="4724400" cy="2366963"/>
          </a:xfrm>
        </p:grpSpPr>
        <p:sp>
          <p:nvSpPr>
            <p:cNvPr id="14359" name="Rectangle 6"/>
            <p:cNvSpPr>
              <a:spLocks/>
            </p:cNvSpPr>
            <p:nvPr/>
          </p:nvSpPr>
          <p:spPr bwMode="auto">
            <a:xfrm>
              <a:off x="4572000" y="1295400"/>
              <a:ext cx="246538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de-DE">
                  <a:latin typeface="Calibri" charset="0"/>
                </a:rPr>
                <a:t>A           U         U    A</a:t>
              </a:r>
            </a:p>
          </p:txBody>
        </p:sp>
        <p:sp>
          <p:nvSpPr>
            <p:cNvPr id="14360" name="Rectangle 3"/>
            <p:cNvSpPr>
              <a:spLocks/>
            </p:cNvSpPr>
            <p:nvPr/>
          </p:nvSpPr>
          <p:spPr bwMode="auto">
            <a:xfrm>
              <a:off x="4038600" y="914400"/>
              <a:ext cx="41148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/>
            <a:p>
              <a:pPr marL="39688"/>
              <a:r>
                <a:rPr lang="de-DE">
                  <a:latin typeface="Calibri" charset="0"/>
                  <a:cs typeface="Arial Bold" charset="0"/>
                  <a:sym typeface="Arial Bold" charset="0"/>
                </a:rPr>
                <a:t>Mari</a:t>
              </a:r>
              <a:r>
                <a:rPr lang="de-DE">
                  <a:solidFill>
                    <a:srgbClr val="FF0000"/>
                  </a:solidFill>
                  <a:latin typeface="Calibri" charset="0"/>
                  <a:cs typeface="Arial Bold" charset="0"/>
                  <a:sym typeface="Arial Bold" charset="0"/>
                </a:rPr>
                <a:t>a</a:t>
              </a:r>
              <a:r>
                <a:rPr lang="de-DE">
                  <a:latin typeface="Calibri" charset="0"/>
                  <a:cs typeface="Arial Bold" charset="0"/>
                  <a:sym typeface="Arial Bold" charset="0"/>
                </a:rPr>
                <a:t>nna</a:t>
              </a:r>
              <a:r>
                <a:rPr lang="de-DE">
                  <a:latin typeface="Calibri" charset="0"/>
                </a:rPr>
                <a:t> made the m</a:t>
              </a:r>
              <a:r>
                <a:rPr lang="de-DE">
                  <a:solidFill>
                    <a:srgbClr val="FF0000"/>
                  </a:solidFill>
                  <a:latin typeface="Calibri" charset="0"/>
                </a:rPr>
                <a:t>a</a:t>
              </a:r>
              <a:r>
                <a:rPr lang="de-DE">
                  <a:latin typeface="Calibri" charset="0"/>
                </a:rPr>
                <a:t>rmalade</a:t>
              </a:r>
              <a:endParaRPr lang="de-DE">
                <a:latin typeface="Calibri" charset="0"/>
                <a:cs typeface="Arial Bold" charset="0"/>
                <a:sym typeface="Arial Bold" charset="0"/>
              </a:endParaRPr>
            </a:p>
          </p:txBody>
        </p:sp>
        <p:sp>
          <p:nvSpPr>
            <p:cNvPr id="14361" name="TextBox 25"/>
            <p:cNvSpPr txBox="1">
              <a:spLocks noChangeArrowheads="1"/>
            </p:cNvSpPr>
            <p:nvPr/>
          </p:nvSpPr>
          <p:spPr bwMode="auto">
            <a:xfrm>
              <a:off x="4343400" y="2819400"/>
              <a:ext cx="10668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</a:rPr>
                <a:t>Dauer</a:t>
              </a:r>
            </a:p>
          </p:txBody>
        </p:sp>
        <p:cxnSp>
          <p:nvCxnSpPr>
            <p:cNvPr id="14362" name="Straight Arrow Connector 27"/>
            <p:cNvCxnSpPr>
              <a:cxnSpLocks noChangeShapeType="1"/>
            </p:cNvCxnSpPr>
            <p:nvPr/>
          </p:nvCxnSpPr>
          <p:spPr bwMode="auto">
            <a:xfrm rot="5400000" flipH="1" flipV="1">
              <a:off x="3200401" y="2133600"/>
              <a:ext cx="1219200" cy="317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363" name="TextBox 28"/>
            <p:cNvSpPr txBox="1">
              <a:spLocks noChangeArrowheads="1"/>
            </p:cNvSpPr>
            <p:nvPr/>
          </p:nvSpPr>
          <p:spPr bwMode="auto">
            <a:xfrm>
              <a:off x="3429000" y="1752600"/>
              <a:ext cx="4572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/>
                <a:t>f0</a:t>
              </a:r>
            </a:p>
          </p:txBody>
        </p:sp>
        <p:cxnSp>
          <p:nvCxnSpPr>
            <p:cNvPr id="14364" name="Straight Arrow Connector 30"/>
            <p:cNvCxnSpPr>
              <a:cxnSpLocks noChangeShapeType="1"/>
            </p:cNvCxnSpPr>
            <p:nvPr/>
          </p:nvCxnSpPr>
          <p:spPr bwMode="auto">
            <a:xfrm>
              <a:off x="3886200" y="2971800"/>
              <a:ext cx="1752600" cy="158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4365" name="Group 14"/>
            <p:cNvGrpSpPr>
              <a:grpSpLocks/>
            </p:cNvGrpSpPr>
            <p:nvPr/>
          </p:nvGrpSpPr>
          <p:grpSpPr bwMode="auto">
            <a:xfrm>
              <a:off x="4038600" y="1600200"/>
              <a:ext cx="1295400" cy="1295399"/>
              <a:chOff x="0" y="0"/>
              <a:chExt cx="1029" cy="1121"/>
            </a:xfrm>
          </p:grpSpPr>
          <p:sp>
            <p:nvSpPr>
              <p:cNvPr id="19" name="AutoShape 15"/>
              <p:cNvSpPr>
                <a:spLocks/>
              </p:cNvSpPr>
              <p:nvPr/>
            </p:nvSpPr>
            <p:spPr bwMode="auto">
              <a:xfrm>
                <a:off x="0" y="486"/>
                <a:ext cx="1029" cy="635"/>
              </a:xfrm>
              <a:custGeom>
                <a:avLst/>
                <a:gdLst>
                  <a:gd name="T0" fmla="*/ 10800 w 21600"/>
                  <a:gd name="T1" fmla="+- 0 10800 250"/>
                  <a:gd name="T2" fmla="*/ 10800 h 21350"/>
                </a:gdLst>
                <a:ahLst/>
                <a:cxnLst>
                  <a:cxn ang="0">
                    <a:pos x="T0" y="T2"/>
                  </a:cxn>
                </a:cxnLst>
                <a:rect l="0" t="0" r="r" b="b"/>
                <a:pathLst>
                  <a:path w="21600" h="21350">
                    <a:moveTo>
                      <a:pt x="0" y="19020"/>
                    </a:moveTo>
                    <a:cubicBezTo>
                      <a:pt x="112" y="18961"/>
                      <a:pt x="257" y="18982"/>
                      <a:pt x="336" y="18841"/>
                    </a:cubicBezTo>
                    <a:cubicBezTo>
                      <a:pt x="570" y="18420"/>
                      <a:pt x="700" y="17877"/>
                      <a:pt x="895" y="17408"/>
                    </a:cubicBezTo>
                    <a:cubicBezTo>
                      <a:pt x="999" y="17159"/>
                      <a:pt x="1119" y="16930"/>
                      <a:pt x="1231" y="16691"/>
                    </a:cubicBezTo>
                    <a:cubicBezTo>
                      <a:pt x="1461" y="15584"/>
                      <a:pt x="1182" y="16718"/>
                      <a:pt x="1791" y="15257"/>
                    </a:cubicBezTo>
                    <a:cubicBezTo>
                      <a:pt x="1883" y="15035"/>
                      <a:pt x="1932" y="14773"/>
                      <a:pt x="2015" y="14541"/>
                    </a:cubicBezTo>
                    <a:cubicBezTo>
                      <a:pt x="2081" y="14354"/>
                      <a:pt x="2164" y="14182"/>
                      <a:pt x="2238" y="14003"/>
                    </a:cubicBezTo>
                    <a:cubicBezTo>
                      <a:pt x="2274" y="13774"/>
                      <a:pt x="2382" y="13006"/>
                      <a:pt x="2462" y="12749"/>
                    </a:cubicBezTo>
                    <a:cubicBezTo>
                      <a:pt x="2522" y="12556"/>
                      <a:pt x="2611" y="12390"/>
                      <a:pt x="2686" y="12211"/>
                    </a:cubicBezTo>
                    <a:cubicBezTo>
                      <a:pt x="2948" y="10950"/>
                      <a:pt x="2607" y="12507"/>
                      <a:pt x="3022" y="10957"/>
                    </a:cubicBezTo>
                    <a:cubicBezTo>
                      <a:pt x="3240" y="10143"/>
                      <a:pt x="2985" y="10657"/>
                      <a:pt x="3358" y="10061"/>
                    </a:cubicBezTo>
                    <a:cubicBezTo>
                      <a:pt x="3395" y="9882"/>
                      <a:pt x="3396" y="9671"/>
                      <a:pt x="3469" y="9523"/>
                    </a:cubicBezTo>
                    <a:cubicBezTo>
                      <a:pt x="3553" y="9355"/>
                      <a:pt x="3700" y="9299"/>
                      <a:pt x="3805" y="9165"/>
                    </a:cubicBezTo>
                    <a:cubicBezTo>
                      <a:pt x="3888" y="9059"/>
                      <a:pt x="3954" y="8926"/>
                      <a:pt x="4029" y="8806"/>
                    </a:cubicBezTo>
                    <a:cubicBezTo>
                      <a:pt x="4203" y="8111"/>
                      <a:pt x="4208" y="7910"/>
                      <a:pt x="4477" y="7373"/>
                    </a:cubicBezTo>
                    <a:cubicBezTo>
                      <a:pt x="4543" y="7241"/>
                      <a:pt x="4635" y="7146"/>
                      <a:pt x="4701" y="7015"/>
                    </a:cubicBezTo>
                    <a:cubicBezTo>
                      <a:pt x="4785" y="6846"/>
                      <a:pt x="4864" y="6670"/>
                      <a:pt x="4924" y="6477"/>
                    </a:cubicBezTo>
                    <a:cubicBezTo>
                      <a:pt x="4977" y="6308"/>
                      <a:pt x="4963" y="6087"/>
                      <a:pt x="5036" y="5939"/>
                    </a:cubicBezTo>
                    <a:cubicBezTo>
                      <a:pt x="5120" y="5771"/>
                      <a:pt x="5260" y="5700"/>
                      <a:pt x="5372" y="5581"/>
                    </a:cubicBezTo>
                    <a:cubicBezTo>
                      <a:pt x="6354" y="3485"/>
                      <a:pt x="5108" y="6074"/>
                      <a:pt x="6044" y="4327"/>
                    </a:cubicBezTo>
                    <a:cubicBezTo>
                      <a:pt x="6165" y="4100"/>
                      <a:pt x="6239" y="3807"/>
                      <a:pt x="6379" y="3610"/>
                    </a:cubicBezTo>
                    <a:cubicBezTo>
                      <a:pt x="6543" y="3381"/>
                      <a:pt x="6762" y="3275"/>
                      <a:pt x="6939" y="3072"/>
                    </a:cubicBezTo>
                    <a:cubicBezTo>
                      <a:pt x="7326" y="2629"/>
                      <a:pt x="7017" y="2769"/>
                      <a:pt x="7387" y="2176"/>
                    </a:cubicBezTo>
                    <a:cubicBezTo>
                      <a:pt x="7482" y="2024"/>
                      <a:pt x="7610" y="1937"/>
                      <a:pt x="7722" y="1818"/>
                    </a:cubicBezTo>
                    <a:cubicBezTo>
                      <a:pt x="7797" y="1639"/>
                      <a:pt x="7843" y="1418"/>
                      <a:pt x="7946" y="1280"/>
                    </a:cubicBezTo>
                    <a:cubicBezTo>
                      <a:pt x="8239" y="890"/>
                      <a:pt x="8601" y="856"/>
                      <a:pt x="8953" y="743"/>
                    </a:cubicBezTo>
                    <a:cubicBezTo>
                      <a:pt x="9065" y="623"/>
                      <a:pt x="9166" y="472"/>
                      <a:pt x="9289" y="384"/>
                    </a:cubicBezTo>
                    <a:cubicBezTo>
                      <a:pt x="10181" y="-250"/>
                      <a:pt x="10223" y="58"/>
                      <a:pt x="11416" y="205"/>
                    </a:cubicBezTo>
                    <a:cubicBezTo>
                      <a:pt x="11565" y="265"/>
                      <a:pt x="11716" y="314"/>
                      <a:pt x="11863" y="384"/>
                    </a:cubicBezTo>
                    <a:cubicBezTo>
                      <a:pt x="12089" y="493"/>
                      <a:pt x="12535" y="743"/>
                      <a:pt x="12535" y="743"/>
                    </a:cubicBezTo>
                    <a:cubicBezTo>
                      <a:pt x="12609" y="862"/>
                      <a:pt x="12693" y="969"/>
                      <a:pt x="12759" y="1101"/>
                    </a:cubicBezTo>
                    <a:cubicBezTo>
                      <a:pt x="12941" y="1466"/>
                      <a:pt x="13136" y="2199"/>
                      <a:pt x="13430" y="2356"/>
                    </a:cubicBezTo>
                    <a:lnTo>
                      <a:pt x="13766" y="2535"/>
                    </a:lnTo>
                    <a:cubicBezTo>
                      <a:pt x="13863" y="3000"/>
                      <a:pt x="13968" y="3540"/>
                      <a:pt x="14102" y="3968"/>
                    </a:cubicBezTo>
                    <a:cubicBezTo>
                      <a:pt x="14162" y="4161"/>
                      <a:pt x="14251" y="4327"/>
                      <a:pt x="14325" y="4506"/>
                    </a:cubicBezTo>
                    <a:cubicBezTo>
                      <a:pt x="14346" y="4640"/>
                      <a:pt x="14480" y="5577"/>
                      <a:pt x="14549" y="5760"/>
                    </a:cubicBezTo>
                    <a:cubicBezTo>
                      <a:pt x="14604" y="5905"/>
                      <a:pt x="14698" y="5999"/>
                      <a:pt x="14773" y="6119"/>
                    </a:cubicBezTo>
                    <a:cubicBezTo>
                      <a:pt x="14848" y="6417"/>
                      <a:pt x="14897" y="6735"/>
                      <a:pt x="14997" y="7015"/>
                    </a:cubicBezTo>
                    <a:cubicBezTo>
                      <a:pt x="15049" y="7161"/>
                      <a:pt x="15166" y="7228"/>
                      <a:pt x="15221" y="7373"/>
                    </a:cubicBezTo>
                    <a:cubicBezTo>
                      <a:pt x="15581" y="8335"/>
                      <a:pt x="15000" y="7555"/>
                      <a:pt x="15668" y="8269"/>
                    </a:cubicBezTo>
                    <a:cubicBezTo>
                      <a:pt x="15743" y="8448"/>
                      <a:pt x="15832" y="8614"/>
                      <a:pt x="15892" y="8806"/>
                    </a:cubicBezTo>
                    <a:cubicBezTo>
                      <a:pt x="16168" y="9690"/>
                      <a:pt x="15800" y="9026"/>
                      <a:pt x="16228" y="9882"/>
                    </a:cubicBezTo>
                    <a:cubicBezTo>
                      <a:pt x="16410" y="10246"/>
                      <a:pt x="16538" y="10332"/>
                      <a:pt x="16788" y="10598"/>
                    </a:cubicBezTo>
                    <a:cubicBezTo>
                      <a:pt x="17056" y="11887"/>
                      <a:pt x="16645" y="10415"/>
                      <a:pt x="17347" y="11315"/>
                    </a:cubicBezTo>
                    <a:cubicBezTo>
                      <a:pt x="17439" y="11433"/>
                      <a:pt x="17391" y="11699"/>
                      <a:pt x="17459" y="11853"/>
                    </a:cubicBezTo>
                    <a:cubicBezTo>
                      <a:pt x="17582" y="12128"/>
                      <a:pt x="17769" y="12313"/>
                      <a:pt x="17907" y="12570"/>
                    </a:cubicBezTo>
                    <a:cubicBezTo>
                      <a:pt x="18312" y="13326"/>
                      <a:pt x="17901" y="12985"/>
                      <a:pt x="18466" y="13286"/>
                    </a:cubicBezTo>
                    <a:cubicBezTo>
                      <a:pt x="18504" y="13466"/>
                      <a:pt x="18518" y="13662"/>
                      <a:pt x="18578" y="13824"/>
                    </a:cubicBezTo>
                    <a:cubicBezTo>
                      <a:pt x="18633" y="13969"/>
                      <a:pt x="18736" y="14050"/>
                      <a:pt x="18802" y="14182"/>
                    </a:cubicBezTo>
                    <a:cubicBezTo>
                      <a:pt x="18886" y="14350"/>
                      <a:pt x="18961" y="14532"/>
                      <a:pt x="19026" y="14720"/>
                    </a:cubicBezTo>
                    <a:cubicBezTo>
                      <a:pt x="19147" y="15070"/>
                      <a:pt x="19258" y="15430"/>
                      <a:pt x="19362" y="15795"/>
                    </a:cubicBezTo>
                    <a:cubicBezTo>
                      <a:pt x="19445" y="16088"/>
                      <a:pt x="19489" y="16409"/>
                      <a:pt x="19585" y="16691"/>
                    </a:cubicBezTo>
                    <a:cubicBezTo>
                      <a:pt x="19714" y="17069"/>
                      <a:pt x="19913" y="17381"/>
                      <a:pt x="20033" y="17766"/>
                    </a:cubicBezTo>
                    <a:cubicBezTo>
                      <a:pt x="20108" y="18005"/>
                      <a:pt x="20191" y="18237"/>
                      <a:pt x="20257" y="18483"/>
                    </a:cubicBezTo>
                    <a:cubicBezTo>
                      <a:pt x="20303" y="18657"/>
                      <a:pt x="20316" y="18852"/>
                      <a:pt x="20369" y="19020"/>
                    </a:cubicBezTo>
                    <a:cubicBezTo>
                      <a:pt x="20510" y="19473"/>
                      <a:pt x="20608" y="19583"/>
                      <a:pt x="20817" y="19916"/>
                    </a:cubicBezTo>
                    <a:cubicBezTo>
                      <a:pt x="20854" y="20096"/>
                      <a:pt x="20868" y="20292"/>
                      <a:pt x="20928" y="20454"/>
                    </a:cubicBezTo>
                    <a:cubicBezTo>
                      <a:pt x="21046" y="20767"/>
                      <a:pt x="21322" y="20971"/>
                      <a:pt x="21488" y="21171"/>
                    </a:cubicBezTo>
                    <a:cubicBezTo>
                      <a:pt x="21530" y="21221"/>
                      <a:pt x="21563" y="21290"/>
                      <a:pt x="21600" y="21350"/>
                    </a:cubicBezTo>
                  </a:path>
                </a:pathLst>
              </a:custGeom>
              <a:noFill/>
              <a:ln w="25400" cap="flat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38100" dist="25399" dir="5400000" algn="ctr" rotWithShape="0">
                  <a:schemeClr val="bg2">
                    <a:alpha val="37997"/>
                  </a:schemeClr>
                </a:outerShdw>
              </a:effectLst>
            </p:spPr>
            <p:txBody>
              <a:bodyPr lIns="0" tIns="0" rIns="0" bIns="0"/>
              <a:lstStyle/>
              <a:p>
                <a:pPr>
                  <a:defRPr/>
                </a:pPr>
                <a:endParaRPr lang="de-DE">
                  <a:latin typeface="Calibri"/>
                  <a:ea typeface="ヒラギノ角ゴ ProN W3" charset="-128"/>
                  <a:cs typeface="Calibri"/>
                  <a:sym typeface="Arial" charset="0"/>
                </a:endParaRPr>
              </a:p>
            </p:txBody>
          </p:sp>
          <p:sp>
            <p:nvSpPr>
              <p:cNvPr id="20" name="Line 16"/>
              <p:cNvSpPr>
                <a:spLocks noChangeShapeType="1"/>
              </p:cNvSpPr>
              <p:nvPr/>
            </p:nvSpPr>
            <p:spPr bwMode="auto">
              <a:xfrm flipH="1">
                <a:off x="527" y="0"/>
                <a:ext cx="1" cy="431"/>
              </a:xfrm>
              <a:prstGeom prst="line">
                <a:avLst/>
              </a:prstGeom>
              <a:noFill/>
              <a:ln w="25400" cap="flat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38100" dist="25399" dir="5400000" algn="ctr" rotWithShape="0">
                  <a:schemeClr val="bg2">
                    <a:alpha val="37997"/>
                  </a:schemeClr>
                </a:outerShdw>
              </a:effectLst>
            </p:spPr>
            <p:txBody>
              <a:bodyPr lIns="0" tIns="0" rIns="0" bIns="0"/>
              <a:lstStyle/>
              <a:p>
                <a:pPr>
                  <a:defRPr/>
                </a:pPr>
                <a:endParaRPr lang="de-DE">
                  <a:latin typeface="Calibri"/>
                  <a:ea typeface="ヒラギノ角ゴ ProN W3" charset="-128"/>
                  <a:cs typeface="Calibri"/>
                  <a:sym typeface="Arial" charset="0"/>
                </a:endParaRPr>
              </a:p>
            </p:txBody>
          </p:sp>
        </p:grpSp>
        <p:grpSp>
          <p:nvGrpSpPr>
            <p:cNvPr id="14366" name="Group 14"/>
            <p:cNvGrpSpPr>
              <a:grpSpLocks/>
            </p:cNvGrpSpPr>
            <p:nvPr/>
          </p:nvGrpSpPr>
          <p:grpSpPr bwMode="auto">
            <a:xfrm>
              <a:off x="6248400" y="1600200"/>
              <a:ext cx="1295400" cy="1295399"/>
              <a:chOff x="0" y="0"/>
              <a:chExt cx="1029" cy="1121"/>
            </a:xfrm>
          </p:grpSpPr>
          <p:sp>
            <p:nvSpPr>
              <p:cNvPr id="22" name="AutoShape 15"/>
              <p:cNvSpPr>
                <a:spLocks/>
              </p:cNvSpPr>
              <p:nvPr/>
            </p:nvSpPr>
            <p:spPr bwMode="auto">
              <a:xfrm>
                <a:off x="0" y="486"/>
                <a:ext cx="1029" cy="635"/>
              </a:xfrm>
              <a:custGeom>
                <a:avLst/>
                <a:gdLst>
                  <a:gd name="T0" fmla="*/ 10800 w 21600"/>
                  <a:gd name="T1" fmla="+- 0 10800 250"/>
                  <a:gd name="T2" fmla="*/ 10800 h 21350"/>
                </a:gdLst>
                <a:ahLst/>
                <a:cxnLst>
                  <a:cxn ang="0">
                    <a:pos x="T0" y="T2"/>
                  </a:cxn>
                </a:cxnLst>
                <a:rect l="0" t="0" r="r" b="b"/>
                <a:pathLst>
                  <a:path w="21600" h="21350">
                    <a:moveTo>
                      <a:pt x="0" y="19020"/>
                    </a:moveTo>
                    <a:cubicBezTo>
                      <a:pt x="112" y="18961"/>
                      <a:pt x="257" y="18982"/>
                      <a:pt x="336" y="18841"/>
                    </a:cubicBezTo>
                    <a:cubicBezTo>
                      <a:pt x="570" y="18420"/>
                      <a:pt x="700" y="17877"/>
                      <a:pt x="895" y="17408"/>
                    </a:cubicBezTo>
                    <a:cubicBezTo>
                      <a:pt x="999" y="17159"/>
                      <a:pt x="1119" y="16930"/>
                      <a:pt x="1231" y="16691"/>
                    </a:cubicBezTo>
                    <a:cubicBezTo>
                      <a:pt x="1461" y="15584"/>
                      <a:pt x="1182" y="16718"/>
                      <a:pt x="1791" y="15257"/>
                    </a:cubicBezTo>
                    <a:cubicBezTo>
                      <a:pt x="1883" y="15035"/>
                      <a:pt x="1932" y="14773"/>
                      <a:pt x="2015" y="14541"/>
                    </a:cubicBezTo>
                    <a:cubicBezTo>
                      <a:pt x="2081" y="14354"/>
                      <a:pt x="2164" y="14182"/>
                      <a:pt x="2238" y="14003"/>
                    </a:cubicBezTo>
                    <a:cubicBezTo>
                      <a:pt x="2274" y="13774"/>
                      <a:pt x="2382" y="13006"/>
                      <a:pt x="2462" y="12749"/>
                    </a:cubicBezTo>
                    <a:cubicBezTo>
                      <a:pt x="2522" y="12556"/>
                      <a:pt x="2611" y="12390"/>
                      <a:pt x="2686" y="12211"/>
                    </a:cubicBezTo>
                    <a:cubicBezTo>
                      <a:pt x="2948" y="10950"/>
                      <a:pt x="2607" y="12507"/>
                      <a:pt x="3022" y="10957"/>
                    </a:cubicBezTo>
                    <a:cubicBezTo>
                      <a:pt x="3240" y="10143"/>
                      <a:pt x="2985" y="10657"/>
                      <a:pt x="3358" y="10061"/>
                    </a:cubicBezTo>
                    <a:cubicBezTo>
                      <a:pt x="3395" y="9882"/>
                      <a:pt x="3396" y="9671"/>
                      <a:pt x="3469" y="9523"/>
                    </a:cubicBezTo>
                    <a:cubicBezTo>
                      <a:pt x="3553" y="9355"/>
                      <a:pt x="3700" y="9299"/>
                      <a:pt x="3805" y="9165"/>
                    </a:cubicBezTo>
                    <a:cubicBezTo>
                      <a:pt x="3888" y="9059"/>
                      <a:pt x="3954" y="8926"/>
                      <a:pt x="4029" y="8806"/>
                    </a:cubicBezTo>
                    <a:cubicBezTo>
                      <a:pt x="4203" y="8111"/>
                      <a:pt x="4208" y="7910"/>
                      <a:pt x="4477" y="7373"/>
                    </a:cubicBezTo>
                    <a:cubicBezTo>
                      <a:pt x="4543" y="7241"/>
                      <a:pt x="4635" y="7146"/>
                      <a:pt x="4701" y="7015"/>
                    </a:cubicBezTo>
                    <a:cubicBezTo>
                      <a:pt x="4785" y="6846"/>
                      <a:pt x="4864" y="6670"/>
                      <a:pt x="4924" y="6477"/>
                    </a:cubicBezTo>
                    <a:cubicBezTo>
                      <a:pt x="4977" y="6308"/>
                      <a:pt x="4963" y="6087"/>
                      <a:pt x="5036" y="5939"/>
                    </a:cubicBezTo>
                    <a:cubicBezTo>
                      <a:pt x="5120" y="5771"/>
                      <a:pt x="5260" y="5700"/>
                      <a:pt x="5372" y="5581"/>
                    </a:cubicBezTo>
                    <a:cubicBezTo>
                      <a:pt x="6354" y="3485"/>
                      <a:pt x="5108" y="6074"/>
                      <a:pt x="6044" y="4327"/>
                    </a:cubicBezTo>
                    <a:cubicBezTo>
                      <a:pt x="6165" y="4100"/>
                      <a:pt x="6239" y="3807"/>
                      <a:pt x="6379" y="3610"/>
                    </a:cubicBezTo>
                    <a:cubicBezTo>
                      <a:pt x="6543" y="3381"/>
                      <a:pt x="6762" y="3275"/>
                      <a:pt x="6939" y="3072"/>
                    </a:cubicBezTo>
                    <a:cubicBezTo>
                      <a:pt x="7326" y="2629"/>
                      <a:pt x="7017" y="2769"/>
                      <a:pt x="7387" y="2176"/>
                    </a:cubicBezTo>
                    <a:cubicBezTo>
                      <a:pt x="7482" y="2024"/>
                      <a:pt x="7610" y="1937"/>
                      <a:pt x="7722" y="1818"/>
                    </a:cubicBezTo>
                    <a:cubicBezTo>
                      <a:pt x="7797" y="1639"/>
                      <a:pt x="7843" y="1418"/>
                      <a:pt x="7946" y="1280"/>
                    </a:cubicBezTo>
                    <a:cubicBezTo>
                      <a:pt x="8239" y="890"/>
                      <a:pt x="8601" y="856"/>
                      <a:pt x="8953" y="743"/>
                    </a:cubicBezTo>
                    <a:cubicBezTo>
                      <a:pt x="9065" y="623"/>
                      <a:pt x="9166" y="472"/>
                      <a:pt x="9289" y="384"/>
                    </a:cubicBezTo>
                    <a:cubicBezTo>
                      <a:pt x="10181" y="-250"/>
                      <a:pt x="10223" y="58"/>
                      <a:pt x="11416" y="205"/>
                    </a:cubicBezTo>
                    <a:cubicBezTo>
                      <a:pt x="11565" y="265"/>
                      <a:pt x="11716" y="314"/>
                      <a:pt x="11863" y="384"/>
                    </a:cubicBezTo>
                    <a:cubicBezTo>
                      <a:pt x="12089" y="493"/>
                      <a:pt x="12535" y="743"/>
                      <a:pt x="12535" y="743"/>
                    </a:cubicBezTo>
                    <a:cubicBezTo>
                      <a:pt x="12609" y="862"/>
                      <a:pt x="12693" y="969"/>
                      <a:pt x="12759" y="1101"/>
                    </a:cubicBezTo>
                    <a:cubicBezTo>
                      <a:pt x="12941" y="1466"/>
                      <a:pt x="13136" y="2199"/>
                      <a:pt x="13430" y="2356"/>
                    </a:cubicBezTo>
                    <a:lnTo>
                      <a:pt x="13766" y="2535"/>
                    </a:lnTo>
                    <a:cubicBezTo>
                      <a:pt x="13863" y="3000"/>
                      <a:pt x="13968" y="3540"/>
                      <a:pt x="14102" y="3968"/>
                    </a:cubicBezTo>
                    <a:cubicBezTo>
                      <a:pt x="14162" y="4161"/>
                      <a:pt x="14251" y="4327"/>
                      <a:pt x="14325" y="4506"/>
                    </a:cubicBezTo>
                    <a:cubicBezTo>
                      <a:pt x="14346" y="4640"/>
                      <a:pt x="14480" y="5577"/>
                      <a:pt x="14549" y="5760"/>
                    </a:cubicBezTo>
                    <a:cubicBezTo>
                      <a:pt x="14604" y="5905"/>
                      <a:pt x="14698" y="5999"/>
                      <a:pt x="14773" y="6119"/>
                    </a:cubicBezTo>
                    <a:cubicBezTo>
                      <a:pt x="14848" y="6417"/>
                      <a:pt x="14897" y="6735"/>
                      <a:pt x="14997" y="7015"/>
                    </a:cubicBezTo>
                    <a:cubicBezTo>
                      <a:pt x="15049" y="7161"/>
                      <a:pt x="15166" y="7228"/>
                      <a:pt x="15221" y="7373"/>
                    </a:cubicBezTo>
                    <a:cubicBezTo>
                      <a:pt x="15581" y="8335"/>
                      <a:pt x="15000" y="7555"/>
                      <a:pt x="15668" y="8269"/>
                    </a:cubicBezTo>
                    <a:cubicBezTo>
                      <a:pt x="15743" y="8448"/>
                      <a:pt x="15832" y="8614"/>
                      <a:pt x="15892" y="8806"/>
                    </a:cubicBezTo>
                    <a:cubicBezTo>
                      <a:pt x="16168" y="9690"/>
                      <a:pt x="15800" y="9026"/>
                      <a:pt x="16228" y="9882"/>
                    </a:cubicBezTo>
                    <a:cubicBezTo>
                      <a:pt x="16410" y="10246"/>
                      <a:pt x="16538" y="10332"/>
                      <a:pt x="16788" y="10598"/>
                    </a:cubicBezTo>
                    <a:cubicBezTo>
                      <a:pt x="17056" y="11887"/>
                      <a:pt x="16645" y="10415"/>
                      <a:pt x="17347" y="11315"/>
                    </a:cubicBezTo>
                    <a:cubicBezTo>
                      <a:pt x="17439" y="11433"/>
                      <a:pt x="17391" y="11699"/>
                      <a:pt x="17459" y="11853"/>
                    </a:cubicBezTo>
                    <a:cubicBezTo>
                      <a:pt x="17582" y="12128"/>
                      <a:pt x="17769" y="12313"/>
                      <a:pt x="17907" y="12570"/>
                    </a:cubicBezTo>
                    <a:cubicBezTo>
                      <a:pt x="18312" y="13326"/>
                      <a:pt x="17901" y="12985"/>
                      <a:pt x="18466" y="13286"/>
                    </a:cubicBezTo>
                    <a:cubicBezTo>
                      <a:pt x="18504" y="13466"/>
                      <a:pt x="18518" y="13662"/>
                      <a:pt x="18578" y="13824"/>
                    </a:cubicBezTo>
                    <a:cubicBezTo>
                      <a:pt x="18633" y="13969"/>
                      <a:pt x="18736" y="14050"/>
                      <a:pt x="18802" y="14182"/>
                    </a:cubicBezTo>
                    <a:cubicBezTo>
                      <a:pt x="18886" y="14350"/>
                      <a:pt x="18961" y="14532"/>
                      <a:pt x="19026" y="14720"/>
                    </a:cubicBezTo>
                    <a:cubicBezTo>
                      <a:pt x="19147" y="15070"/>
                      <a:pt x="19258" y="15430"/>
                      <a:pt x="19362" y="15795"/>
                    </a:cubicBezTo>
                    <a:cubicBezTo>
                      <a:pt x="19445" y="16088"/>
                      <a:pt x="19489" y="16409"/>
                      <a:pt x="19585" y="16691"/>
                    </a:cubicBezTo>
                    <a:cubicBezTo>
                      <a:pt x="19714" y="17069"/>
                      <a:pt x="19913" y="17381"/>
                      <a:pt x="20033" y="17766"/>
                    </a:cubicBezTo>
                    <a:cubicBezTo>
                      <a:pt x="20108" y="18005"/>
                      <a:pt x="20191" y="18237"/>
                      <a:pt x="20257" y="18483"/>
                    </a:cubicBezTo>
                    <a:cubicBezTo>
                      <a:pt x="20303" y="18657"/>
                      <a:pt x="20316" y="18852"/>
                      <a:pt x="20369" y="19020"/>
                    </a:cubicBezTo>
                    <a:cubicBezTo>
                      <a:pt x="20510" y="19473"/>
                      <a:pt x="20608" y="19583"/>
                      <a:pt x="20817" y="19916"/>
                    </a:cubicBezTo>
                    <a:cubicBezTo>
                      <a:pt x="20854" y="20096"/>
                      <a:pt x="20868" y="20292"/>
                      <a:pt x="20928" y="20454"/>
                    </a:cubicBezTo>
                    <a:cubicBezTo>
                      <a:pt x="21046" y="20767"/>
                      <a:pt x="21322" y="20971"/>
                      <a:pt x="21488" y="21171"/>
                    </a:cubicBezTo>
                    <a:cubicBezTo>
                      <a:pt x="21530" y="21221"/>
                      <a:pt x="21563" y="21290"/>
                      <a:pt x="21600" y="21350"/>
                    </a:cubicBezTo>
                  </a:path>
                </a:pathLst>
              </a:custGeom>
              <a:noFill/>
              <a:ln w="25400" cap="flat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38100" dist="25399" dir="5400000" algn="ctr" rotWithShape="0">
                  <a:schemeClr val="bg2">
                    <a:alpha val="37997"/>
                  </a:schemeClr>
                </a:outerShdw>
              </a:effectLst>
            </p:spPr>
            <p:txBody>
              <a:bodyPr lIns="0" tIns="0" rIns="0" bIns="0"/>
              <a:lstStyle/>
              <a:p>
                <a:pPr>
                  <a:defRPr/>
                </a:pPr>
                <a:endParaRPr lang="de-DE">
                  <a:latin typeface="Calibri"/>
                  <a:ea typeface="ヒラギノ角ゴ ProN W3" charset="-128"/>
                  <a:cs typeface="Calibri"/>
                  <a:sym typeface="Arial" charset="0"/>
                </a:endParaRPr>
              </a:p>
            </p:txBody>
          </p:sp>
          <p:sp>
            <p:nvSpPr>
              <p:cNvPr id="23" name="Line 16"/>
              <p:cNvSpPr>
                <a:spLocks noChangeShapeType="1"/>
              </p:cNvSpPr>
              <p:nvPr/>
            </p:nvSpPr>
            <p:spPr bwMode="auto">
              <a:xfrm flipH="1">
                <a:off x="527" y="0"/>
                <a:ext cx="1" cy="431"/>
              </a:xfrm>
              <a:prstGeom prst="line">
                <a:avLst/>
              </a:prstGeom>
              <a:noFill/>
              <a:ln w="25400" cap="flat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38100" dist="25399" dir="5400000" algn="ctr" rotWithShape="0">
                  <a:schemeClr val="bg2">
                    <a:alpha val="37997"/>
                  </a:schemeClr>
                </a:outerShdw>
              </a:effectLst>
            </p:spPr>
            <p:txBody>
              <a:bodyPr lIns="0" tIns="0" rIns="0" bIns="0"/>
              <a:lstStyle/>
              <a:p>
                <a:pPr>
                  <a:defRPr/>
                </a:pPr>
                <a:endParaRPr lang="de-DE">
                  <a:latin typeface="Calibri"/>
                  <a:ea typeface="ヒラギノ角ゴ ProN W3" charset="-128"/>
                  <a:cs typeface="Calibri"/>
                  <a:sym typeface="Arial" charset="0"/>
                </a:endParaRPr>
              </a:p>
            </p:txBody>
          </p:sp>
        </p:grpSp>
      </p:grpSp>
      <p:sp>
        <p:nvSpPr>
          <p:cNvPr id="24" name="Freeform 23"/>
          <p:cNvSpPr/>
          <p:nvPr/>
        </p:nvSpPr>
        <p:spPr>
          <a:xfrm>
            <a:off x="6858000" y="2057400"/>
            <a:ext cx="831850" cy="804863"/>
          </a:xfrm>
          <a:custGeom>
            <a:avLst/>
            <a:gdLst>
              <a:gd name="connsiteX0" fmla="*/ 0 w 831300"/>
              <a:gd name="connsiteY0" fmla="*/ 804333 h 804333"/>
              <a:gd name="connsiteX1" fmla="*/ 84667 w 831300"/>
              <a:gd name="connsiteY1" fmla="*/ 795867 h 804333"/>
              <a:gd name="connsiteX2" fmla="*/ 135467 w 831300"/>
              <a:gd name="connsiteY2" fmla="*/ 778933 h 804333"/>
              <a:gd name="connsiteX3" fmla="*/ 220134 w 831300"/>
              <a:gd name="connsiteY3" fmla="*/ 762000 h 804333"/>
              <a:gd name="connsiteX4" fmla="*/ 245534 w 831300"/>
              <a:gd name="connsiteY4" fmla="*/ 745067 h 804333"/>
              <a:gd name="connsiteX5" fmla="*/ 262467 w 831300"/>
              <a:gd name="connsiteY5" fmla="*/ 728133 h 804333"/>
              <a:gd name="connsiteX6" fmla="*/ 313267 w 831300"/>
              <a:gd name="connsiteY6" fmla="*/ 694267 h 804333"/>
              <a:gd name="connsiteX7" fmla="*/ 355600 w 831300"/>
              <a:gd name="connsiteY7" fmla="*/ 651933 h 804333"/>
              <a:gd name="connsiteX8" fmla="*/ 381000 w 831300"/>
              <a:gd name="connsiteY8" fmla="*/ 635000 h 804333"/>
              <a:gd name="connsiteX9" fmla="*/ 423334 w 831300"/>
              <a:gd name="connsiteY9" fmla="*/ 592667 h 804333"/>
              <a:gd name="connsiteX10" fmla="*/ 448734 w 831300"/>
              <a:gd name="connsiteY10" fmla="*/ 558800 h 804333"/>
              <a:gd name="connsiteX11" fmla="*/ 474134 w 831300"/>
              <a:gd name="connsiteY11" fmla="*/ 550333 h 804333"/>
              <a:gd name="connsiteX12" fmla="*/ 516467 w 831300"/>
              <a:gd name="connsiteY12" fmla="*/ 499533 h 804333"/>
              <a:gd name="connsiteX13" fmla="*/ 533400 w 831300"/>
              <a:gd name="connsiteY13" fmla="*/ 474133 h 804333"/>
              <a:gd name="connsiteX14" fmla="*/ 541867 w 831300"/>
              <a:gd name="connsiteY14" fmla="*/ 440267 h 804333"/>
              <a:gd name="connsiteX15" fmla="*/ 584200 w 831300"/>
              <a:gd name="connsiteY15" fmla="*/ 406400 h 804333"/>
              <a:gd name="connsiteX16" fmla="*/ 601134 w 831300"/>
              <a:gd name="connsiteY16" fmla="*/ 381000 h 804333"/>
              <a:gd name="connsiteX17" fmla="*/ 618067 w 831300"/>
              <a:gd name="connsiteY17" fmla="*/ 330200 h 804333"/>
              <a:gd name="connsiteX18" fmla="*/ 643467 w 831300"/>
              <a:gd name="connsiteY18" fmla="*/ 304800 h 804333"/>
              <a:gd name="connsiteX19" fmla="*/ 651934 w 831300"/>
              <a:gd name="connsiteY19" fmla="*/ 279400 h 804333"/>
              <a:gd name="connsiteX20" fmla="*/ 694267 w 831300"/>
              <a:gd name="connsiteY20" fmla="*/ 245533 h 804333"/>
              <a:gd name="connsiteX21" fmla="*/ 728134 w 831300"/>
              <a:gd name="connsiteY21" fmla="*/ 177800 h 804333"/>
              <a:gd name="connsiteX22" fmla="*/ 745067 w 831300"/>
              <a:gd name="connsiteY22" fmla="*/ 127000 h 804333"/>
              <a:gd name="connsiteX23" fmla="*/ 787400 w 831300"/>
              <a:gd name="connsiteY23" fmla="*/ 50800 h 804333"/>
              <a:gd name="connsiteX24" fmla="*/ 812800 w 831300"/>
              <a:gd name="connsiteY24" fmla="*/ 33867 h 804333"/>
              <a:gd name="connsiteX25" fmla="*/ 829734 w 831300"/>
              <a:gd name="connsiteY25" fmla="*/ 0 h 804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31300" h="804333">
                <a:moveTo>
                  <a:pt x="0" y="804333"/>
                </a:moveTo>
                <a:cubicBezTo>
                  <a:pt x="28222" y="801511"/>
                  <a:pt x="56790" y="801094"/>
                  <a:pt x="84667" y="795867"/>
                </a:cubicBezTo>
                <a:cubicBezTo>
                  <a:pt x="102211" y="792578"/>
                  <a:pt x="118151" y="783262"/>
                  <a:pt x="135467" y="778933"/>
                </a:cubicBezTo>
                <a:cubicBezTo>
                  <a:pt x="163389" y="771952"/>
                  <a:pt x="191912" y="767644"/>
                  <a:pt x="220134" y="762000"/>
                </a:cubicBezTo>
                <a:cubicBezTo>
                  <a:pt x="228601" y="756356"/>
                  <a:pt x="237588" y="751424"/>
                  <a:pt x="245534" y="745067"/>
                </a:cubicBezTo>
                <a:cubicBezTo>
                  <a:pt x="251767" y="740080"/>
                  <a:pt x="256081" y="732923"/>
                  <a:pt x="262467" y="728133"/>
                </a:cubicBezTo>
                <a:cubicBezTo>
                  <a:pt x="278748" y="715922"/>
                  <a:pt x="298877" y="708658"/>
                  <a:pt x="313267" y="694267"/>
                </a:cubicBezTo>
                <a:cubicBezTo>
                  <a:pt x="327378" y="680156"/>
                  <a:pt x="338995" y="663003"/>
                  <a:pt x="355600" y="651933"/>
                </a:cubicBezTo>
                <a:cubicBezTo>
                  <a:pt x="364067" y="646289"/>
                  <a:pt x="373342" y="641701"/>
                  <a:pt x="381000" y="635000"/>
                </a:cubicBezTo>
                <a:cubicBezTo>
                  <a:pt x="396019" y="621859"/>
                  <a:pt x="411360" y="608632"/>
                  <a:pt x="423334" y="592667"/>
                </a:cubicBezTo>
                <a:cubicBezTo>
                  <a:pt x="431801" y="581378"/>
                  <a:pt x="437894" y="567834"/>
                  <a:pt x="448734" y="558800"/>
                </a:cubicBezTo>
                <a:cubicBezTo>
                  <a:pt x="455590" y="553087"/>
                  <a:pt x="465667" y="553155"/>
                  <a:pt x="474134" y="550333"/>
                </a:cubicBezTo>
                <a:cubicBezTo>
                  <a:pt x="516175" y="487270"/>
                  <a:pt x="462142" y="564723"/>
                  <a:pt x="516467" y="499533"/>
                </a:cubicBezTo>
                <a:cubicBezTo>
                  <a:pt x="522981" y="491716"/>
                  <a:pt x="527756" y="482600"/>
                  <a:pt x="533400" y="474133"/>
                </a:cubicBezTo>
                <a:cubicBezTo>
                  <a:pt x="536222" y="462844"/>
                  <a:pt x="536663" y="450675"/>
                  <a:pt x="541867" y="440267"/>
                </a:cubicBezTo>
                <a:cubicBezTo>
                  <a:pt x="547900" y="428200"/>
                  <a:pt x="575224" y="412384"/>
                  <a:pt x="584200" y="406400"/>
                </a:cubicBezTo>
                <a:cubicBezTo>
                  <a:pt x="589845" y="397933"/>
                  <a:pt x="597001" y="390299"/>
                  <a:pt x="601134" y="381000"/>
                </a:cubicBezTo>
                <a:cubicBezTo>
                  <a:pt x="608383" y="364689"/>
                  <a:pt x="605446" y="342821"/>
                  <a:pt x="618067" y="330200"/>
                </a:cubicBezTo>
                <a:lnTo>
                  <a:pt x="643467" y="304800"/>
                </a:lnTo>
                <a:cubicBezTo>
                  <a:pt x="646289" y="296333"/>
                  <a:pt x="645623" y="285711"/>
                  <a:pt x="651934" y="279400"/>
                </a:cubicBezTo>
                <a:cubicBezTo>
                  <a:pt x="707353" y="223981"/>
                  <a:pt x="649163" y="328223"/>
                  <a:pt x="694267" y="245533"/>
                </a:cubicBezTo>
                <a:cubicBezTo>
                  <a:pt x="706355" y="223373"/>
                  <a:pt x="720152" y="201747"/>
                  <a:pt x="728134" y="177800"/>
                </a:cubicBezTo>
                <a:lnTo>
                  <a:pt x="745067" y="127000"/>
                </a:lnTo>
                <a:cubicBezTo>
                  <a:pt x="753889" y="100533"/>
                  <a:pt x="762449" y="67434"/>
                  <a:pt x="787400" y="50800"/>
                </a:cubicBezTo>
                <a:lnTo>
                  <a:pt x="812800" y="33867"/>
                </a:lnTo>
                <a:cubicBezTo>
                  <a:pt x="831300" y="6119"/>
                  <a:pt x="829734" y="18643"/>
                  <a:pt x="829734" y="0"/>
                </a:cubicBezTo>
              </a:path>
            </a:pathLst>
          </a:cu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6781800" y="457200"/>
            <a:ext cx="1371600" cy="461963"/>
            <a:chOff x="6781800" y="457200"/>
            <a:chExt cx="1371600" cy="461665"/>
          </a:xfrm>
        </p:grpSpPr>
        <p:cxnSp>
          <p:nvCxnSpPr>
            <p:cNvPr id="26" name="Straight Arrow Connector 25"/>
            <p:cNvCxnSpPr/>
            <p:nvPr/>
          </p:nvCxnSpPr>
          <p:spPr>
            <a:xfrm>
              <a:off x="6858000" y="914105"/>
              <a:ext cx="1066800" cy="1587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358" name="TextBox 26"/>
            <p:cNvSpPr txBox="1">
              <a:spLocks noChangeArrowheads="1"/>
            </p:cNvSpPr>
            <p:nvPr/>
          </p:nvSpPr>
          <p:spPr bwMode="auto">
            <a:xfrm>
              <a:off x="6781800" y="457200"/>
              <a:ext cx="13716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>
                  <a:latin typeface="Calibri" charset="0"/>
                  <a:cs typeface="Calibri" charset="0"/>
                </a:rPr>
                <a:t>Nachlauf</a:t>
              </a:r>
            </a:p>
          </p:txBody>
        </p:sp>
      </p:grpSp>
      <p:sp>
        <p:nvSpPr>
          <p:cNvPr id="30" name="Oval 29"/>
          <p:cNvSpPr/>
          <p:nvPr/>
        </p:nvSpPr>
        <p:spPr>
          <a:xfrm>
            <a:off x="304800" y="13716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304800" y="18288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grpSp>
        <p:nvGrpSpPr>
          <p:cNvPr id="7" name="Group 36"/>
          <p:cNvGrpSpPr>
            <a:grpSpLocks/>
          </p:cNvGrpSpPr>
          <p:nvPr/>
        </p:nvGrpSpPr>
        <p:grpSpPr bwMode="auto">
          <a:xfrm>
            <a:off x="304800" y="5029200"/>
            <a:ext cx="5715000" cy="1300163"/>
            <a:chOff x="304800" y="5029200"/>
            <a:chExt cx="5715000" cy="1300163"/>
          </a:xfrm>
        </p:grpSpPr>
        <p:sp>
          <p:nvSpPr>
            <p:cNvPr id="14351" name="TextBox 9"/>
            <p:cNvSpPr txBox="1">
              <a:spLocks noChangeArrowheads="1"/>
            </p:cNvSpPr>
            <p:nvPr/>
          </p:nvSpPr>
          <p:spPr bwMode="auto">
            <a:xfrm>
              <a:off x="609600" y="5029200"/>
              <a:ext cx="1524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Sprecher</a:t>
              </a:r>
            </a:p>
          </p:txBody>
        </p:sp>
        <p:sp>
          <p:nvSpPr>
            <p:cNvPr id="14352" name="TextBox 10"/>
            <p:cNvSpPr txBox="1">
              <a:spLocks noChangeArrowheads="1"/>
            </p:cNvSpPr>
            <p:nvPr/>
          </p:nvSpPr>
          <p:spPr bwMode="auto">
            <a:xfrm>
              <a:off x="609600" y="5410200"/>
              <a:ext cx="54102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Segmentelle Einflüsse (Mikroprosodie)</a:t>
              </a:r>
            </a:p>
          </p:txBody>
        </p:sp>
        <p:sp>
          <p:nvSpPr>
            <p:cNvPr id="14353" name="TextBox 11"/>
            <p:cNvSpPr txBox="1">
              <a:spLocks noChangeArrowheads="1"/>
            </p:cNvSpPr>
            <p:nvPr/>
          </p:nvSpPr>
          <p:spPr bwMode="auto">
            <a:xfrm>
              <a:off x="609600" y="5867400"/>
              <a:ext cx="39624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Prosodische Phrase</a:t>
              </a:r>
            </a:p>
          </p:txBody>
        </p:sp>
        <p:sp>
          <p:nvSpPr>
            <p:cNvPr id="32" name="Oval 31"/>
            <p:cNvSpPr/>
            <p:nvPr/>
          </p:nvSpPr>
          <p:spPr>
            <a:xfrm>
              <a:off x="304800" y="5181600"/>
              <a:ext cx="228600" cy="2286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33" name="Oval 32"/>
            <p:cNvSpPr/>
            <p:nvPr/>
          </p:nvSpPr>
          <p:spPr>
            <a:xfrm>
              <a:off x="304800" y="5562600"/>
              <a:ext cx="228600" cy="2286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34" name="Oval 33"/>
            <p:cNvSpPr/>
            <p:nvPr/>
          </p:nvSpPr>
          <p:spPr>
            <a:xfrm>
              <a:off x="304800" y="6019800"/>
              <a:ext cx="228600" cy="2286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dirty="0">
                  <a:solidFill>
                    <a:schemeClr val="tx1"/>
                  </a:solidFill>
                </a:rPr>
                <a:t>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3" grpId="0"/>
      <p:bldP spid="2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323850" y="5157788"/>
            <a:ext cx="73644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dirty="0">
                <a:latin typeface="Calibri" charset="0"/>
                <a:cs typeface="Calibri" charset="0"/>
              </a:rPr>
              <a:t>Analogie: Deutsch und Französisch haben beide /p/, das  sich in diesen Sprachen phonetisch unterscheidet ([</a:t>
            </a:r>
            <a:r>
              <a:rPr lang="de-DE" dirty="0" err="1">
                <a:latin typeface="Calibri" charset="0"/>
                <a:cs typeface="Calibri" charset="0"/>
              </a:rPr>
              <a:t>p</a:t>
            </a:r>
            <a:r>
              <a:rPr lang="de-DE" baseline="30000" dirty="0" err="1">
                <a:latin typeface="Calibri" charset="0"/>
                <a:cs typeface="Calibri" charset="0"/>
              </a:rPr>
              <a:t>h</a:t>
            </a:r>
            <a:r>
              <a:rPr lang="de-DE" dirty="0">
                <a:latin typeface="Calibri" charset="0"/>
                <a:cs typeface="Calibri" charset="0"/>
              </a:rPr>
              <a:t>] deutsch, [p] französisch)</a:t>
            </a:r>
          </a:p>
        </p:txBody>
      </p:sp>
      <p:grpSp>
        <p:nvGrpSpPr>
          <p:cNvPr id="31747" name="Group 14"/>
          <p:cNvGrpSpPr>
            <a:grpSpLocks/>
          </p:cNvGrpSpPr>
          <p:nvPr/>
        </p:nvGrpSpPr>
        <p:grpSpPr bwMode="auto">
          <a:xfrm>
            <a:off x="250825" y="981075"/>
            <a:ext cx="8512175" cy="847725"/>
            <a:chOff x="158" y="618"/>
            <a:chExt cx="4627" cy="523"/>
          </a:xfrm>
        </p:grpSpPr>
        <p:sp>
          <p:nvSpPr>
            <p:cNvPr id="31755" name="Text Box 5"/>
            <p:cNvSpPr txBox="1">
              <a:spLocks noChangeArrowheads="1"/>
            </p:cNvSpPr>
            <p:nvPr/>
          </p:nvSpPr>
          <p:spPr bwMode="auto">
            <a:xfrm>
              <a:off x="385" y="618"/>
              <a:ext cx="4400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>
                  <a:latin typeface="Calibri" charset="0"/>
                  <a:cs typeface="Calibri" charset="0"/>
                </a:rPr>
                <a:t>Trunkierung und Komprimierung sind kontext-bedingte, phonetische Einflüsse.</a:t>
              </a:r>
            </a:p>
          </p:txBody>
        </p:sp>
        <p:sp>
          <p:nvSpPr>
            <p:cNvPr id="31756" name="Oval 11"/>
            <p:cNvSpPr>
              <a:spLocks noChangeArrowheads="1"/>
            </p:cNvSpPr>
            <p:nvPr/>
          </p:nvSpPr>
          <p:spPr bwMode="auto">
            <a:xfrm>
              <a:off x="158" y="709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latin typeface="Calibri" charset="0"/>
                <a:cs typeface="Calibri" charset="0"/>
              </a:endParaRPr>
            </a:p>
          </p:txBody>
        </p:sp>
      </p:grpSp>
      <p:sp>
        <p:nvSpPr>
          <p:cNvPr id="31748" name="Text Box 6"/>
          <p:cNvSpPr txBox="1">
            <a:spLocks noChangeArrowheads="1"/>
          </p:cNvSpPr>
          <p:nvPr/>
        </p:nvSpPr>
        <p:spPr bwMode="auto">
          <a:xfrm>
            <a:off x="609600" y="1905000"/>
            <a:ext cx="76327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>
                <a:latin typeface="Calibri" charset="0"/>
                <a:cs typeface="Calibri" charset="0"/>
              </a:rPr>
              <a:t>Der Kontext: je kürzer der Nachlauf, umso trunkierter (deutsch) oder komprimierter (englisch).</a:t>
            </a:r>
          </a:p>
        </p:txBody>
      </p:sp>
      <p:sp>
        <p:nvSpPr>
          <p:cNvPr id="31749" name="Oval 12"/>
          <p:cNvSpPr>
            <a:spLocks noChangeArrowheads="1"/>
          </p:cNvSpPr>
          <p:nvPr/>
        </p:nvSpPr>
        <p:spPr bwMode="auto">
          <a:xfrm>
            <a:off x="249238" y="2120900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latin typeface="Calibri" charset="0"/>
              <a:cs typeface="Calibri" charset="0"/>
            </a:endParaRPr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322263" y="2819400"/>
            <a:ext cx="8640762" cy="1871663"/>
            <a:chOff x="322262" y="2819400"/>
            <a:chExt cx="8640763" cy="1871663"/>
          </a:xfrm>
        </p:grpSpPr>
        <p:sp>
          <p:nvSpPr>
            <p:cNvPr id="31752" name="Text Box 8"/>
            <p:cNvSpPr txBox="1">
              <a:spLocks noChangeArrowheads="1"/>
            </p:cNvSpPr>
            <p:nvPr/>
          </p:nvSpPr>
          <p:spPr bwMode="auto">
            <a:xfrm>
              <a:off x="611188" y="3860800"/>
              <a:ext cx="7488237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>
                  <a:latin typeface="Calibri" charset="0"/>
                  <a:cs typeface="Calibri" charset="0"/>
                </a:rPr>
                <a:t>d.h. eine fallende Kontur (</a:t>
              </a:r>
              <a:r>
                <a:rPr lang="de-DE" b="1">
                  <a:latin typeface="Calibri" charset="0"/>
                  <a:cs typeface="Calibri" charset="0"/>
                </a:rPr>
                <a:t>phonologisch</a:t>
              </a:r>
              <a:r>
                <a:rPr lang="de-DE">
                  <a:latin typeface="Calibri" charset="0"/>
                  <a:cs typeface="Calibri" charset="0"/>
                </a:rPr>
                <a:t>) wird auf </a:t>
              </a:r>
              <a:r>
                <a:rPr lang="de-DE" b="1">
                  <a:latin typeface="Calibri" charset="0"/>
                  <a:cs typeface="Calibri" charset="0"/>
                </a:rPr>
                <a:t>unterschiedliche phonetische Weisen</a:t>
              </a:r>
              <a:r>
                <a:rPr lang="de-DE">
                  <a:latin typeface="Calibri" charset="0"/>
                  <a:cs typeface="Calibri" charset="0"/>
                </a:rPr>
                <a:t> realisiert.</a:t>
              </a:r>
            </a:p>
          </p:txBody>
        </p:sp>
        <p:sp>
          <p:nvSpPr>
            <p:cNvPr id="31753" name="Text Box 7"/>
            <p:cNvSpPr txBox="1">
              <a:spLocks noChangeArrowheads="1"/>
            </p:cNvSpPr>
            <p:nvPr/>
          </p:nvSpPr>
          <p:spPr bwMode="auto">
            <a:xfrm>
              <a:off x="609600" y="2819400"/>
              <a:ext cx="8353425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dirty="0">
                  <a:latin typeface="Calibri" charset="0"/>
                  <a:cs typeface="Calibri" charset="0"/>
                </a:rPr>
                <a:t>Englisch und Deutsch haben beide eine fallende Kontur </a:t>
              </a:r>
              <a:r>
                <a:rPr lang="de-DE" b="1" dirty="0">
                  <a:latin typeface="Calibri" charset="0"/>
                  <a:cs typeface="Calibri" charset="0"/>
                </a:rPr>
                <a:t>mit unterschiedlichen phonetischen Werten</a:t>
              </a:r>
              <a:r>
                <a:rPr lang="de-DE" dirty="0">
                  <a:latin typeface="Calibri" charset="0"/>
                  <a:cs typeface="Calibri" charset="0"/>
                </a:rPr>
                <a:t>.</a:t>
              </a:r>
            </a:p>
          </p:txBody>
        </p:sp>
        <p:sp>
          <p:nvSpPr>
            <p:cNvPr id="31754" name="Oval 18"/>
            <p:cNvSpPr>
              <a:spLocks noChangeArrowheads="1"/>
            </p:cNvSpPr>
            <p:nvPr/>
          </p:nvSpPr>
          <p:spPr bwMode="auto">
            <a:xfrm>
              <a:off x="322262" y="2962275"/>
              <a:ext cx="144463" cy="14446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latin typeface="Calibri" charset="0"/>
                <a:cs typeface="Calibri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762000" y="0"/>
            <a:ext cx="74676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Segmentelle Einflüsse: </a:t>
            </a:r>
            <a:r>
              <a:rPr lang="de-DE" dirty="0" err="1">
                <a:latin typeface="Calibri"/>
                <a:cs typeface="Calibri"/>
              </a:rPr>
              <a:t>Trunkierung</a:t>
            </a:r>
            <a:r>
              <a:rPr lang="de-DE" dirty="0">
                <a:latin typeface="Calibri"/>
                <a:cs typeface="Calibri"/>
              </a:rPr>
              <a:t> und Komprimierung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5"/>
          <p:cNvSpPr txBox="1">
            <a:spLocks noChangeArrowheads="1"/>
          </p:cNvSpPr>
          <p:nvPr/>
        </p:nvSpPr>
        <p:spPr bwMode="auto">
          <a:xfrm>
            <a:off x="268288" y="4789488"/>
            <a:ext cx="85693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>
                <a:latin typeface="Calibri" charset="0"/>
                <a:cs typeface="Calibri" charset="0"/>
              </a:rPr>
              <a:t>Eine physiologische Erklärung – wegen der Senkung des subglottalen Luftdrucks*</a:t>
            </a:r>
          </a:p>
        </p:txBody>
      </p:sp>
      <p:sp>
        <p:nvSpPr>
          <p:cNvPr id="32771" name="Text Box 14"/>
          <p:cNvSpPr txBox="1">
            <a:spLocks noChangeArrowheads="1"/>
          </p:cNvSpPr>
          <p:nvPr/>
        </p:nvSpPr>
        <p:spPr bwMode="auto">
          <a:xfrm>
            <a:off x="1711325" y="1133475"/>
            <a:ext cx="49307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>
                <a:latin typeface="Calibri" charset="0"/>
                <a:cs typeface="Calibri" charset="0"/>
              </a:rPr>
              <a:t>Deklination ist eine allmähliche Senkung von f0 in der Äußerung</a:t>
            </a:r>
          </a:p>
        </p:txBody>
      </p:sp>
      <p:sp>
        <p:nvSpPr>
          <p:cNvPr id="32772" name="Line 6"/>
          <p:cNvSpPr>
            <a:spLocks noChangeShapeType="1"/>
          </p:cNvSpPr>
          <p:nvPr/>
        </p:nvSpPr>
        <p:spPr bwMode="auto">
          <a:xfrm>
            <a:off x="1122363" y="2092325"/>
            <a:ext cx="6408737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3" name="Line 7"/>
          <p:cNvSpPr>
            <a:spLocks noChangeShapeType="1"/>
          </p:cNvSpPr>
          <p:nvPr/>
        </p:nvSpPr>
        <p:spPr bwMode="auto">
          <a:xfrm>
            <a:off x="1193800" y="3821113"/>
            <a:ext cx="633730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4" name="Freeform 10"/>
          <p:cNvSpPr>
            <a:spLocks/>
          </p:cNvSpPr>
          <p:nvPr/>
        </p:nvSpPr>
        <p:spPr bwMode="auto">
          <a:xfrm>
            <a:off x="1050925" y="2270125"/>
            <a:ext cx="6400800" cy="1814513"/>
          </a:xfrm>
          <a:custGeom>
            <a:avLst/>
            <a:gdLst>
              <a:gd name="T0" fmla="*/ 0 w 4032"/>
              <a:gd name="T1" fmla="*/ 2147483647 h 1143"/>
              <a:gd name="T2" fmla="*/ 2147483647 w 4032"/>
              <a:gd name="T3" fmla="*/ 2147483647 h 1143"/>
              <a:gd name="T4" fmla="*/ 2147483647 w 4032"/>
              <a:gd name="T5" fmla="*/ 2147483647 h 1143"/>
              <a:gd name="T6" fmla="*/ 2147483647 w 4032"/>
              <a:gd name="T7" fmla="*/ 2147483647 h 1143"/>
              <a:gd name="T8" fmla="*/ 2147483647 w 4032"/>
              <a:gd name="T9" fmla="*/ 2147483647 h 1143"/>
              <a:gd name="T10" fmla="*/ 2147483647 w 4032"/>
              <a:gd name="T11" fmla="*/ 2147483647 h 1143"/>
              <a:gd name="T12" fmla="*/ 2147483647 w 4032"/>
              <a:gd name="T13" fmla="*/ 2147483647 h 1143"/>
              <a:gd name="T14" fmla="*/ 2147483647 w 4032"/>
              <a:gd name="T15" fmla="*/ 2147483647 h 1143"/>
              <a:gd name="T16" fmla="*/ 2147483647 w 4032"/>
              <a:gd name="T17" fmla="*/ 2147483647 h 1143"/>
              <a:gd name="T18" fmla="*/ 2147483647 w 4032"/>
              <a:gd name="T19" fmla="*/ 2147483647 h 114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032"/>
              <a:gd name="T31" fmla="*/ 0 h 1143"/>
              <a:gd name="T32" fmla="*/ 4032 w 4032"/>
              <a:gd name="T33" fmla="*/ 1143 h 114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032" h="1143">
                <a:moveTo>
                  <a:pt x="0" y="970"/>
                </a:moveTo>
                <a:cubicBezTo>
                  <a:pt x="86" y="810"/>
                  <a:pt x="353" y="0"/>
                  <a:pt x="519" y="10"/>
                </a:cubicBezTo>
                <a:cubicBezTo>
                  <a:pt x="685" y="20"/>
                  <a:pt x="833" y="1000"/>
                  <a:pt x="994" y="1032"/>
                </a:cubicBezTo>
                <a:cubicBezTo>
                  <a:pt x="1155" y="1064"/>
                  <a:pt x="1348" y="201"/>
                  <a:pt x="1488" y="202"/>
                </a:cubicBezTo>
                <a:cubicBezTo>
                  <a:pt x="1628" y="203"/>
                  <a:pt x="1704" y="1009"/>
                  <a:pt x="1834" y="1038"/>
                </a:cubicBezTo>
                <a:cubicBezTo>
                  <a:pt x="1964" y="1067"/>
                  <a:pt x="2144" y="372"/>
                  <a:pt x="2266" y="375"/>
                </a:cubicBezTo>
                <a:cubicBezTo>
                  <a:pt x="2388" y="378"/>
                  <a:pt x="2428" y="1023"/>
                  <a:pt x="2569" y="1055"/>
                </a:cubicBezTo>
                <a:cubicBezTo>
                  <a:pt x="2710" y="1087"/>
                  <a:pt x="2957" y="557"/>
                  <a:pt x="3111" y="567"/>
                </a:cubicBezTo>
                <a:cubicBezTo>
                  <a:pt x="3265" y="577"/>
                  <a:pt x="3342" y="1085"/>
                  <a:pt x="3495" y="1114"/>
                </a:cubicBezTo>
                <a:cubicBezTo>
                  <a:pt x="3648" y="1143"/>
                  <a:pt x="3920" y="819"/>
                  <a:pt x="4032" y="74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>
              <a:latin typeface="Calibri" charset="0"/>
              <a:cs typeface="Calibri" charset="0"/>
            </a:endParaRPr>
          </a:p>
        </p:txBody>
      </p:sp>
      <p:sp>
        <p:nvSpPr>
          <p:cNvPr id="32775" name="Text Box 16"/>
          <p:cNvSpPr txBox="1">
            <a:spLocks noChangeArrowheads="1"/>
          </p:cNvSpPr>
          <p:nvPr/>
        </p:nvSpPr>
        <p:spPr bwMode="auto">
          <a:xfrm>
            <a:off x="519113" y="2800350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f0</a:t>
            </a:r>
          </a:p>
        </p:txBody>
      </p:sp>
      <p:sp>
        <p:nvSpPr>
          <p:cNvPr id="32776" name="Text Box 18"/>
          <p:cNvSpPr txBox="1">
            <a:spLocks noChangeArrowheads="1"/>
          </p:cNvSpPr>
          <p:nvPr/>
        </p:nvSpPr>
        <p:spPr bwMode="auto">
          <a:xfrm>
            <a:off x="1873250" y="696913"/>
            <a:ext cx="48069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/>
              <a:t>Cohen &amp; </a:t>
            </a:r>
            <a:r>
              <a:rPr lang="en-US" sz="1800" dirty="0" err="1"/>
              <a:t>t’Hart</a:t>
            </a:r>
            <a:r>
              <a:rPr lang="en-US" sz="1800" dirty="0"/>
              <a:t>, (1967), </a:t>
            </a:r>
            <a:r>
              <a:rPr lang="en-US" sz="1800" i="1" dirty="0"/>
              <a:t>Lingua</a:t>
            </a:r>
            <a:r>
              <a:rPr lang="en-US" sz="1800" dirty="0"/>
              <a:t>, 19, 177-192.</a:t>
            </a:r>
            <a:endParaRPr lang="de-DE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990600" y="152400"/>
            <a:ext cx="754184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de-DE" dirty="0">
                <a:solidFill>
                  <a:schemeClr val="tx2"/>
                </a:solidFill>
                <a:latin typeface="Calibri" pitchFamily="8" charset="0"/>
                <a:ea typeface="ＭＳ Ｐゴシック" pitchFamily="8" charset="-128"/>
                <a:cs typeface="ＭＳ Ｐゴシック" pitchFamily="8" charset="-128"/>
              </a:rPr>
              <a:t>3. Der Einfluss der prosodischen Phrase auf f0: Deklination</a:t>
            </a:r>
          </a:p>
        </p:txBody>
      </p:sp>
      <p:sp>
        <p:nvSpPr>
          <p:cNvPr id="32778" name="TextBox 12"/>
          <p:cNvSpPr txBox="1">
            <a:spLocks noChangeArrowheads="1"/>
          </p:cNvSpPr>
          <p:nvPr/>
        </p:nvSpPr>
        <p:spPr bwMode="auto">
          <a:xfrm>
            <a:off x="3949700" y="4152900"/>
            <a:ext cx="863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Zeit</a:t>
            </a:r>
          </a:p>
        </p:txBody>
      </p:sp>
      <p:sp>
        <p:nvSpPr>
          <p:cNvPr id="32779" name="TextBox 10"/>
          <p:cNvSpPr txBox="1">
            <a:spLocks noChangeArrowheads="1"/>
          </p:cNvSpPr>
          <p:nvPr/>
        </p:nvSpPr>
        <p:spPr bwMode="auto">
          <a:xfrm>
            <a:off x="1790700" y="6261100"/>
            <a:ext cx="4851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800" dirty="0">
                <a:latin typeface="Calibri" charset="0"/>
                <a:cs typeface="Calibri" charset="0"/>
              </a:rPr>
              <a:t>*</a:t>
            </a:r>
            <a:r>
              <a:rPr lang="de-DE" sz="1800" dirty="0">
                <a:latin typeface="Calibri" charset="0"/>
                <a:cs typeface="Calibri" charset="0"/>
                <a:hlinkClick r:id="rId3"/>
              </a:rPr>
              <a:t>Collier et al (1975), </a:t>
            </a:r>
            <a:r>
              <a:rPr lang="de-DE" sz="1800" i="1" dirty="0">
                <a:latin typeface="Calibri" charset="0"/>
                <a:cs typeface="Calibri" charset="0"/>
                <a:hlinkClick r:id="rId3"/>
              </a:rPr>
              <a:t>J. </a:t>
            </a:r>
            <a:r>
              <a:rPr lang="de-DE" sz="1800" i="1" dirty="0" err="1">
                <a:latin typeface="Calibri" charset="0"/>
                <a:cs typeface="Calibri" charset="0"/>
                <a:hlinkClick r:id="rId3"/>
              </a:rPr>
              <a:t>Acoustical</a:t>
            </a:r>
            <a:r>
              <a:rPr lang="de-DE" sz="1800" i="1" dirty="0">
                <a:latin typeface="Calibri" charset="0"/>
                <a:cs typeface="Calibri" charset="0"/>
                <a:hlinkClick r:id="rId3"/>
              </a:rPr>
              <a:t> </a:t>
            </a:r>
            <a:r>
              <a:rPr lang="de-DE" sz="1800" i="1" dirty="0" err="1">
                <a:latin typeface="Calibri" charset="0"/>
                <a:cs typeface="Calibri" charset="0"/>
                <a:hlinkClick r:id="rId3"/>
              </a:rPr>
              <a:t>Soc</a:t>
            </a:r>
            <a:r>
              <a:rPr lang="de-DE" sz="1800" i="1" dirty="0">
                <a:latin typeface="Calibri" charset="0"/>
                <a:cs typeface="Calibri" charset="0"/>
                <a:hlinkClick r:id="rId3"/>
              </a:rPr>
              <a:t>. </a:t>
            </a:r>
            <a:r>
              <a:rPr lang="de-DE" sz="1800" i="1" dirty="0" err="1">
                <a:latin typeface="Calibri" charset="0"/>
                <a:cs typeface="Calibri" charset="0"/>
                <a:hlinkClick r:id="rId3"/>
              </a:rPr>
              <a:t>America</a:t>
            </a:r>
            <a:r>
              <a:rPr lang="de-DE" sz="1800" dirty="0">
                <a:latin typeface="Calibri" charset="0"/>
                <a:cs typeface="Calibri" charset="0"/>
                <a:hlinkClick r:id="rId3"/>
              </a:rPr>
              <a:t> </a:t>
            </a:r>
            <a:endParaRPr lang="en-GB" sz="1800" dirty="0">
              <a:latin typeface="Calibri" charset="0"/>
              <a:cs typeface="Calibri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52400"/>
            <a:ext cx="63246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Einfluss von Deklination auf akzentuierte Wörter</a:t>
            </a:r>
          </a:p>
        </p:txBody>
      </p:sp>
      <p:sp>
        <p:nvSpPr>
          <p:cNvPr id="33795" name="TextBox 2"/>
          <p:cNvSpPr txBox="1">
            <a:spLocks noChangeArrowheads="1"/>
          </p:cNvSpPr>
          <p:nvPr/>
        </p:nvSpPr>
        <p:spPr bwMode="auto">
          <a:xfrm>
            <a:off x="381000" y="6172200"/>
            <a:ext cx="8153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 dirty="0">
                <a:latin typeface="Calibri" charset="0"/>
                <a:cs typeface="Calibri" charset="0"/>
              </a:rPr>
              <a:t>Pierrehumbert (1979) </a:t>
            </a:r>
            <a:r>
              <a:rPr lang="en-US" sz="1800" i="1" dirty="0">
                <a:latin typeface="Calibri" charset="0"/>
                <a:cs typeface="Calibri" charset="0"/>
              </a:rPr>
              <a:t>JASA</a:t>
            </a:r>
            <a:r>
              <a:rPr lang="en-US" sz="1800" dirty="0">
                <a:latin typeface="Calibri" charset="0"/>
                <a:cs typeface="Calibri" charset="0"/>
              </a:rPr>
              <a:t>, 66, 363-369</a:t>
            </a:r>
          </a:p>
          <a:p>
            <a:pPr eaLnBrk="1" hangingPunct="1"/>
            <a:r>
              <a:rPr lang="en-US" sz="1800" dirty="0">
                <a:latin typeface="Calibri" charset="0"/>
                <a:cs typeface="Calibri" charset="0"/>
                <a:hlinkClick r:id="rId2"/>
              </a:rPr>
              <a:t>http://</a:t>
            </a:r>
            <a:r>
              <a:rPr lang="en-US" sz="1800" dirty="0" err="1">
                <a:latin typeface="Calibri" charset="0"/>
                <a:cs typeface="Calibri" charset="0"/>
                <a:hlinkClick r:id="rId2"/>
              </a:rPr>
              <a:t>www.phon.ox.ac.uk</a:t>
            </a:r>
            <a:r>
              <a:rPr lang="en-US" sz="1800" dirty="0">
                <a:latin typeface="Calibri" charset="0"/>
                <a:cs typeface="Calibri" charset="0"/>
                <a:hlinkClick r:id="rId2"/>
              </a:rPr>
              <a:t>/</a:t>
            </a:r>
            <a:r>
              <a:rPr lang="en-US" sz="1800" dirty="0" err="1">
                <a:latin typeface="Calibri" charset="0"/>
                <a:cs typeface="Calibri" charset="0"/>
                <a:hlinkClick r:id="rId2"/>
              </a:rPr>
              <a:t>jpierrehumbert</a:t>
            </a:r>
            <a:r>
              <a:rPr lang="en-US" sz="1800" dirty="0">
                <a:latin typeface="Calibri" charset="0"/>
                <a:cs typeface="Calibri" charset="0"/>
                <a:hlinkClick r:id="rId2"/>
              </a:rPr>
              <a:t>/publications/f0_declination.pdf</a:t>
            </a:r>
            <a:endParaRPr lang="de-DE" sz="1800" dirty="0">
              <a:latin typeface="Calibri" charset="0"/>
              <a:cs typeface="Calibri" charset="0"/>
            </a:endParaRPr>
          </a:p>
        </p:txBody>
      </p:sp>
      <p:sp>
        <p:nvSpPr>
          <p:cNvPr id="33796" name="Line 6"/>
          <p:cNvSpPr>
            <a:spLocks noChangeShapeType="1"/>
          </p:cNvSpPr>
          <p:nvPr/>
        </p:nvSpPr>
        <p:spPr bwMode="auto">
          <a:xfrm>
            <a:off x="1138238" y="1346200"/>
            <a:ext cx="6408737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7" name="Line 7"/>
          <p:cNvSpPr>
            <a:spLocks noChangeShapeType="1"/>
          </p:cNvSpPr>
          <p:nvPr/>
        </p:nvSpPr>
        <p:spPr bwMode="auto">
          <a:xfrm>
            <a:off x="1209675" y="3074988"/>
            <a:ext cx="633730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8" name="Freeform 10"/>
          <p:cNvSpPr>
            <a:spLocks/>
          </p:cNvSpPr>
          <p:nvPr/>
        </p:nvSpPr>
        <p:spPr bwMode="auto">
          <a:xfrm>
            <a:off x="1066800" y="1524000"/>
            <a:ext cx="6400800" cy="1814513"/>
          </a:xfrm>
          <a:custGeom>
            <a:avLst/>
            <a:gdLst>
              <a:gd name="T0" fmla="*/ 0 w 4032"/>
              <a:gd name="T1" fmla="*/ 2147483647 h 1143"/>
              <a:gd name="T2" fmla="*/ 2147483647 w 4032"/>
              <a:gd name="T3" fmla="*/ 2147483647 h 1143"/>
              <a:gd name="T4" fmla="*/ 2147483647 w 4032"/>
              <a:gd name="T5" fmla="*/ 2147483647 h 1143"/>
              <a:gd name="T6" fmla="*/ 2147483647 w 4032"/>
              <a:gd name="T7" fmla="*/ 2147483647 h 1143"/>
              <a:gd name="T8" fmla="*/ 2147483647 w 4032"/>
              <a:gd name="T9" fmla="*/ 2147483647 h 1143"/>
              <a:gd name="T10" fmla="*/ 2147483647 w 4032"/>
              <a:gd name="T11" fmla="*/ 2147483647 h 1143"/>
              <a:gd name="T12" fmla="*/ 2147483647 w 4032"/>
              <a:gd name="T13" fmla="*/ 2147483647 h 1143"/>
              <a:gd name="T14" fmla="*/ 2147483647 w 4032"/>
              <a:gd name="T15" fmla="*/ 2147483647 h 1143"/>
              <a:gd name="T16" fmla="*/ 2147483647 w 4032"/>
              <a:gd name="T17" fmla="*/ 2147483647 h 1143"/>
              <a:gd name="T18" fmla="*/ 2147483647 w 4032"/>
              <a:gd name="T19" fmla="*/ 2147483647 h 114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032"/>
              <a:gd name="T31" fmla="*/ 0 h 1143"/>
              <a:gd name="T32" fmla="*/ 4032 w 4032"/>
              <a:gd name="T33" fmla="*/ 1143 h 114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032" h="1143">
                <a:moveTo>
                  <a:pt x="0" y="970"/>
                </a:moveTo>
                <a:cubicBezTo>
                  <a:pt x="86" y="810"/>
                  <a:pt x="353" y="0"/>
                  <a:pt x="519" y="10"/>
                </a:cubicBezTo>
                <a:cubicBezTo>
                  <a:pt x="685" y="20"/>
                  <a:pt x="833" y="1000"/>
                  <a:pt x="994" y="1032"/>
                </a:cubicBezTo>
                <a:cubicBezTo>
                  <a:pt x="1155" y="1064"/>
                  <a:pt x="1348" y="201"/>
                  <a:pt x="1488" y="202"/>
                </a:cubicBezTo>
                <a:cubicBezTo>
                  <a:pt x="1628" y="203"/>
                  <a:pt x="1704" y="1009"/>
                  <a:pt x="1834" y="1038"/>
                </a:cubicBezTo>
                <a:cubicBezTo>
                  <a:pt x="1964" y="1067"/>
                  <a:pt x="2144" y="372"/>
                  <a:pt x="2266" y="375"/>
                </a:cubicBezTo>
                <a:cubicBezTo>
                  <a:pt x="2388" y="378"/>
                  <a:pt x="2428" y="1023"/>
                  <a:pt x="2569" y="1055"/>
                </a:cubicBezTo>
                <a:cubicBezTo>
                  <a:pt x="2710" y="1087"/>
                  <a:pt x="2957" y="557"/>
                  <a:pt x="3111" y="567"/>
                </a:cubicBezTo>
                <a:cubicBezTo>
                  <a:pt x="3265" y="577"/>
                  <a:pt x="3342" y="1085"/>
                  <a:pt x="3495" y="1114"/>
                </a:cubicBezTo>
                <a:cubicBezTo>
                  <a:pt x="3648" y="1143"/>
                  <a:pt x="3920" y="819"/>
                  <a:pt x="4032" y="74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>
              <a:latin typeface="Calibri" charset="0"/>
              <a:cs typeface="Calibri" charset="0"/>
            </a:endParaRPr>
          </a:p>
        </p:txBody>
      </p:sp>
      <p:sp>
        <p:nvSpPr>
          <p:cNvPr id="33799" name="Text Box 16"/>
          <p:cNvSpPr txBox="1">
            <a:spLocks noChangeArrowheads="1"/>
          </p:cNvSpPr>
          <p:nvPr/>
        </p:nvSpPr>
        <p:spPr bwMode="auto">
          <a:xfrm>
            <a:off x="534988" y="2054225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f0</a:t>
            </a:r>
          </a:p>
        </p:txBody>
      </p:sp>
      <p:sp>
        <p:nvSpPr>
          <p:cNvPr id="33800" name="TextBox 12"/>
          <p:cNvSpPr txBox="1">
            <a:spLocks noChangeArrowheads="1"/>
          </p:cNvSpPr>
          <p:nvPr/>
        </p:nvSpPr>
        <p:spPr bwMode="auto">
          <a:xfrm>
            <a:off x="3965575" y="3406775"/>
            <a:ext cx="863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Zeit</a:t>
            </a:r>
          </a:p>
        </p:txBody>
      </p:sp>
      <p:sp>
        <p:nvSpPr>
          <p:cNvPr id="33801" name="TextBox 8"/>
          <p:cNvSpPr txBox="1">
            <a:spLocks noChangeArrowheads="1"/>
          </p:cNvSpPr>
          <p:nvPr/>
        </p:nvSpPr>
        <p:spPr bwMode="auto">
          <a:xfrm>
            <a:off x="685800" y="4267200"/>
            <a:ext cx="7086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Hörer nehmen die Deutlichkeit/Salienz akzentuierter Wörter im Verhältnis zur Phrasenposition wahr.</a:t>
            </a:r>
          </a:p>
        </p:txBody>
      </p:sp>
      <p:sp>
        <p:nvSpPr>
          <p:cNvPr id="33802" name="TextBox 9"/>
          <p:cNvSpPr txBox="1">
            <a:spLocks noChangeArrowheads="1"/>
          </p:cNvSpPr>
          <p:nvPr/>
        </p:nvSpPr>
        <p:spPr bwMode="auto">
          <a:xfrm>
            <a:off x="762000" y="5181600"/>
            <a:ext cx="6858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dirty="0">
                <a:solidFill>
                  <a:srgbClr val="0000FF"/>
                </a:solidFill>
                <a:latin typeface="Calibri" charset="0"/>
                <a:cs typeface="Calibri" charset="0"/>
              </a:rPr>
              <a:t>A</a:t>
            </a:r>
            <a:r>
              <a:rPr lang="de-DE" dirty="0">
                <a:latin typeface="Calibri" charset="0"/>
                <a:cs typeface="Calibri" charset="0"/>
              </a:rPr>
              <a:t>, </a:t>
            </a:r>
            <a:r>
              <a:rPr lang="de-DE" dirty="0">
                <a:solidFill>
                  <a:srgbClr val="0000FF"/>
                </a:solidFill>
                <a:latin typeface="Calibri" charset="0"/>
                <a:cs typeface="Calibri" charset="0"/>
              </a:rPr>
              <a:t>B</a:t>
            </a:r>
            <a:r>
              <a:rPr lang="de-DE" dirty="0">
                <a:latin typeface="Calibri" charset="0"/>
                <a:cs typeface="Calibri" charset="0"/>
              </a:rPr>
              <a:t> ähnliche Salienz. </a:t>
            </a:r>
          </a:p>
          <a:p>
            <a:pPr eaLnBrk="1" hangingPunct="1"/>
            <a:r>
              <a:rPr lang="de-DE" dirty="0">
                <a:solidFill>
                  <a:srgbClr val="0000FF"/>
                </a:solidFill>
                <a:latin typeface="Calibri" charset="0"/>
                <a:cs typeface="Calibri" charset="0"/>
              </a:rPr>
              <a:t>C</a:t>
            </a:r>
            <a:r>
              <a:rPr lang="de-DE" dirty="0">
                <a:latin typeface="Calibri" charset="0"/>
                <a:cs typeface="Calibri" charset="0"/>
              </a:rPr>
              <a:t> &gt; </a:t>
            </a:r>
            <a:r>
              <a:rPr lang="de-DE" dirty="0">
                <a:solidFill>
                  <a:srgbClr val="0000FF"/>
                </a:solidFill>
                <a:latin typeface="Calibri" charset="0"/>
                <a:cs typeface="Calibri" charset="0"/>
              </a:rPr>
              <a:t>A</a:t>
            </a:r>
            <a:r>
              <a:rPr lang="de-DE" dirty="0">
                <a:latin typeface="Calibri" charset="0"/>
                <a:cs typeface="Calibri" charset="0"/>
              </a:rPr>
              <a:t>  (obwohl die f0-Höhe von </a:t>
            </a:r>
            <a:r>
              <a:rPr lang="de-DE" dirty="0">
                <a:solidFill>
                  <a:srgbClr val="0000FF"/>
                </a:solidFill>
                <a:latin typeface="Calibri" charset="0"/>
                <a:cs typeface="Calibri" charset="0"/>
              </a:rPr>
              <a:t>A</a:t>
            </a:r>
            <a:r>
              <a:rPr lang="de-DE" dirty="0">
                <a:latin typeface="Calibri" charset="0"/>
                <a:cs typeface="Calibri" charset="0"/>
              </a:rPr>
              <a:t>, </a:t>
            </a:r>
            <a:r>
              <a:rPr lang="de-DE" dirty="0">
                <a:solidFill>
                  <a:srgbClr val="0000FF"/>
                </a:solidFill>
                <a:latin typeface="Calibri" charset="0"/>
                <a:cs typeface="Calibri" charset="0"/>
              </a:rPr>
              <a:t>C</a:t>
            </a:r>
            <a:r>
              <a:rPr lang="de-DE" dirty="0">
                <a:latin typeface="Calibri" charset="0"/>
                <a:cs typeface="Calibri" charset="0"/>
              </a:rPr>
              <a:t> dieselbe ist).</a:t>
            </a:r>
          </a:p>
        </p:txBody>
      </p:sp>
      <p:sp>
        <p:nvSpPr>
          <p:cNvPr id="33803" name="TextBox 10"/>
          <p:cNvSpPr txBox="1">
            <a:spLocks noChangeArrowheads="1"/>
          </p:cNvSpPr>
          <p:nvPr/>
        </p:nvSpPr>
        <p:spPr bwMode="auto">
          <a:xfrm>
            <a:off x="1676400" y="16002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A</a:t>
            </a:r>
          </a:p>
        </p:txBody>
      </p:sp>
      <p:sp>
        <p:nvSpPr>
          <p:cNvPr id="33804" name="TextBox 11"/>
          <p:cNvSpPr txBox="1">
            <a:spLocks noChangeArrowheads="1"/>
          </p:cNvSpPr>
          <p:nvPr/>
        </p:nvSpPr>
        <p:spPr bwMode="auto">
          <a:xfrm>
            <a:off x="4495800" y="21336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B</a:t>
            </a:r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1600200" y="1524000"/>
            <a:ext cx="3505200" cy="1703388"/>
            <a:chOff x="1600200" y="1524000"/>
            <a:chExt cx="3505200" cy="1703388"/>
          </a:xfrm>
        </p:grpSpPr>
        <p:sp>
          <p:nvSpPr>
            <p:cNvPr id="13" name="Freeform 12"/>
            <p:cNvSpPr/>
            <p:nvPr/>
          </p:nvSpPr>
          <p:spPr>
            <a:xfrm>
              <a:off x="3962400" y="1676400"/>
              <a:ext cx="1143000" cy="1550988"/>
            </a:xfrm>
            <a:custGeom>
              <a:avLst/>
              <a:gdLst>
                <a:gd name="connsiteX0" fmla="*/ 0 w 1346200"/>
                <a:gd name="connsiteY0" fmla="*/ 1694745 h 1703211"/>
                <a:gd name="connsiteX1" fmla="*/ 787400 w 1346200"/>
                <a:gd name="connsiteY1" fmla="*/ 1411 h 1703211"/>
                <a:gd name="connsiteX2" fmla="*/ 1346200 w 1346200"/>
                <a:gd name="connsiteY2" fmla="*/ 1703211 h 1703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46200" h="1703211">
                  <a:moveTo>
                    <a:pt x="0" y="1694745"/>
                  </a:moveTo>
                  <a:cubicBezTo>
                    <a:pt x="281516" y="847372"/>
                    <a:pt x="563033" y="0"/>
                    <a:pt x="787400" y="1411"/>
                  </a:cubicBezTo>
                  <a:cubicBezTo>
                    <a:pt x="1011767" y="2822"/>
                    <a:pt x="1346200" y="1703211"/>
                    <a:pt x="1346200" y="1703211"/>
                  </a:cubicBez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1600200" y="1524000"/>
              <a:ext cx="3352800" cy="15240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808" name="TextBox 15"/>
            <p:cNvSpPr txBox="1">
              <a:spLocks noChangeArrowheads="1"/>
            </p:cNvSpPr>
            <p:nvPr/>
          </p:nvSpPr>
          <p:spPr bwMode="auto">
            <a:xfrm>
              <a:off x="4419600" y="1600200"/>
              <a:ext cx="457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 dirty="0">
                  <a:solidFill>
                    <a:srgbClr val="0000FF"/>
                  </a:solidFill>
                  <a:latin typeface="Calibri" charset="0"/>
                  <a:cs typeface="Calibri" charset="0"/>
                </a:rPr>
                <a:t>C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0"/>
            <a:ext cx="79248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solidFill>
                  <a:schemeClr val="tx2"/>
                </a:solidFill>
                <a:latin typeface="Calibri"/>
                <a:ea typeface="ＭＳ Ｐゴシック" charset="-128"/>
                <a:cs typeface="Calibri"/>
              </a:rPr>
              <a:t>Einfluss der prosodischen Phrase: phrasenfinale Knarrstimme</a:t>
            </a:r>
          </a:p>
        </p:txBody>
      </p:sp>
      <p:pic>
        <p:nvPicPr>
          <p:cNvPr id="34819" name="Picture 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0" y="1752600"/>
            <a:ext cx="6400800" cy="466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TextBox 5"/>
          <p:cNvSpPr txBox="1">
            <a:spLocks noChangeArrowheads="1"/>
          </p:cNvSpPr>
          <p:nvPr/>
        </p:nvSpPr>
        <p:spPr bwMode="auto">
          <a:xfrm>
            <a:off x="3810000" y="1219200"/>
            <a:ext cx="685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an</a:t>
            </a:r>
          </a:p>
        </p:txBody>
      </p:sp>
      <p:pic>
        <p:nvPicPr>
          <p:cNvPr id="8" name="26B8E1A4.WAV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85800"/>
            <a:ext cx="185738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TextBox 8"/>
          <p:cNvSpPr txBox="1">
            <a:spLocks noChangeArrowheads="1"/>
          </p:cNvSpPr>
          <p:nvPr/>
        </p:nvSpPr>
        <p:spPr bwMode="auto">
          <a:xfrm>
            <a:off x="1600200" y="533400"/>
            <a:ext cx="5257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Fangen wir mit den zwei Tagen an</a:t>
            </a:r>
          </a:p>
        </p:txBody>
      </p:sp>
      <p:pic>
        <p:nvPicPr>
          <p:cNvPr id="10" name="CCB8D115.WAV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990600"/>
            <a:ext cx="185738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8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5"/>
          <p:cNvSpPr txBox="1">
            <a:spLocks noChangeArrowheads="1"/>
          </p:cNvSpPr>
          <p:nvPr/>
        </p:nvSpPr>
        <p:spPr bwMode="auto">
          <a:xfrm>
            <a:off x="838200" y="609600"/>
            <a:ext cx="7239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(</a:t>
            </a:r>
            <a:r>
              <a:rPr lang="de-DE">
                <a:solidFill>
                  <a:srgbClr val="FF0000"/>
                </a:solidFill>
                <a:latin typeface="Calibri" charset="0"/>
                <a:cs typeface="Calibri" charset="0"/>
              </a:rPr>
              <a:t>Nuklear-Akzent </a:t>
            </a:r>
            <a:r>
              <a:rPr lang="de-DE">
                <a:latin typeface="Calibri" charset="0"/>
                <a:cs typeface="Calibri" charset="0"/>
              </a:rPr>
              <a:t>= das letzte akzentuierte Wort einer prosodischen Phrase)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38200" y="0"/>
            <a:ext cx="70104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solidFill>
                  <a:schemeClr val="tx2"/>
                </a:solidFill>
                <a:latin typeface="Calibri"/>
                <a:ea typeface="ＭＳ Ｐゴシック" charset="-128"/>
                <a:cs typeface="Calibri"/>
              </a:rPr>
              <a:t>Einfluss der prosodischen Phrase: Gipfelverschiebung</a:t>
            </a:r>
          </a:p>
        </p:txBody>
      </p:sp>
      <p:sp>
        <p:nvSpPr>
          <p:cNvPr id="35844" name="TextBox 13"/>
          <p:cNvSpPr txBox="1">
            <a:spLocks noChangeArrowheads="1"/>
          </p:cNvSpPr>
          <p:nvPr/>
        </p:nvSpPr>
        <p:spPr bwMode="auto">
          <a:xfrm>
            <a:off x="914400" y="5791200"/>
            <a:ext cx="7467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800" dirty="0" err="1">
                <a:latin typeface="Calibri" charset="0"/>
                <a:cs typeface="Calibri" charset="0"/>
              </a:rPr>
              <a:t>Silverman</a:t>
            </a:r>
            <a:r>
              <a:rPr lang="de-DE" sz="1800" dirty="0">
                <a:latin typeface="Calibri" charset="0"/>
                <a:cs typeface="Calibri" charset="0"/>
              </a:rPr>
              <a:t>, K.  &amp; Pierrehumbert, J.  (1990) The </a:t>
            </a:r>
            <a:r>
              <a:rPr lang="de-DE" sz="1800" dirty="0" err="1">
                <a:latin typeface="Calibri" charset="0"/>
                <a:cs typeface="Calibri" charset="0"/>
              </a:rPr>
              <a:t>timing</a:t>
            </a:r>
            <a:r>
              <a:rPr lang="de-DE" sz="1800" dirty="0">
                <a:latin typeface="Calibri" charset="0"/>
                <a:cs typeface="Calibri" charset="0"/>
              </a:rPr>
              <a:t> </a:t>
            </a:r>
            <a:r>
              <a:rPr lang="de-DE" sz="1800" dirty="0" err="1">
                <a:latin typeface="Calibri" charset="0"/>
                <a:cs typeface="Calibri" charset="0"/>
              </a:rPr>
              <a:t>of</a:t>
            </a:r>
            <a:r>
              <a:rPr lang="de-DE" sz="1800" dirty="0">
                <a:latin typeface="Calibri" charset="0"/>
                <a:cs typeface="Calibri" charset="0"/>
              </a:rPr>
              <a:t> </a:t>
            </a:r>
            <a:r>
              <a:rPr lang="de-DE" sz="1800" dirty="0" err="1">
                <a:latin typeface="Calibri" charset="0"/>
                <a:cs typeface="Calibri" charset="0"/>
              </a:rPr>
              <a:t>prenuclear</a:t>
            </a:r>
            <a:r>
              <a:rPr lang="de-DE" sz="1800" dirty="0">
                <a:latin typeface="Calibri" charset="0"/>
                <a:cs typeface="Calibri" charset="0"/>
              </a:rPr>
              <a:t> high </a:t>
            </a:r>
            <a:r>
              <a:rPr lang="de-DE" sz="1800" dirty="0" err="1">
                <a:latin typeface="Calibri" charset="0"/>
                <a:cs typeface="Calibri" charset="0"/>
              </a:rPr>
              <a:t>accents</a:t>
            </a:r>
            <a:r>
              <a:rPr lang="de-DE" sz="1800" dirty="0">
                <a:latin typeface="Calibri" charset="0"/>
                <a:cs typeface="Calibri" charset="0"/>
              </a:rPr>
              <a:t> in English. In J. Kingston &amp; M. </a:t>
            </a:r>
            <a:r>
              <a:rPr lang="de-DE" sz="1800" dirty="0" err="1">
                <a:latin typeface="Calibri" charset="0"/>
                <a:cs typeface="Calibri" charset="0"/>
              </a:rPr>
              <a:t>Beckman</a:t>
            </a:r>
            <a:r>
              <a:rPr lang="de-DE" sz="1800" dirty="0">
                <a:latin typeface="Calibri" charset="0"/>
                <a:cs typeface="Calibri" charset="0"/>
              </a:rPr>
              <a:t> (Eds.),</a:t>
            </a:r>
            <a:r>
              <a:rPr lang="de-DE" sz="1800" i="1" dirty="0">
                <a:latin typeface="Calibri" charset="0"/>
                <a:cs typeface="Calibri" charset="0"/>
              </a:rPr>
              <a:t>Papers in Laboratory </a:t>
            </a:r>
            <a:r>
              <a:rPr lang="de-DE" sz="1800" i="1" dirty="0" err="1">
                <a:latin typeface="Calibri" charset="0"/>
                <a:cs typeface="Calibri" charset="0"/>
              </a:rPr>
              <a:t>Phonology</a:t>
            </a:r>
            <a:r>
              <a:rPr lang="de-DE" sz="1800" i="1" dirty="0">
                <a:latin typeface="Calibri" charset="0"/>
                <a:cs typeface="Calibri" charset="0"/>
              </a:rPr>
              <a:t> I</a:t>
            </a:r>
            <a:r>
              <a:rPr lang="de-DE" sz="1800" dirty="0">
                <a:latin typeface="Calibri" charset="0"/>
                <a:cs typeface="Calibri" charset="0"/>
              </a:rPr>
              <a:t>, p. 72-106. Cambridge University Press</a:t>
            </a:r>
            <a:r>
              <a:rPr lang="de-DE" sz="1600" dirty="0">
                <a:latin typeface="Calibri" charset="0"/>
                <a:cs typeface="Calibri" charset="0"/>
              </a:rPr>
              <a:t>.</a:t>
            </a:r>
          </a:p>
        </p:txBody>
      </p:sp>
      <p:sp>
        <p:nvSpPr>
          <p:cNvPr id="35845" name="TextBox 14"/>
          <p:cNvSpPr txBox="1">
            <a:spLocks noChangeArrowheads="1"/>
          </p:cNvSpPr>
          <p:nvPr/>
        </p:nvSpPr>
        <p:spPr bwMode="auto">
          <a:xfrm>
            <a:off x="685800" y="2057400"/>
            <a:ext cx="2971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Benno kam mit Karin</a:t>
            </a:r>
          </a:p>
        </p:txBody>
      </p:sp>
      <p:sp>
        <p:nvSpPr>
          <p:cNvPr id="35846" name="TextBox 16"/>
          <p:cNvSpPr txBox="1">
            <a:spLocks noChangeArrowheads="1"/>
          </p:cNvSpPr>
          <p:nvPr/>
        </p:nvSpPr>
        <p:spPr bwMode="auto">
          <a:xfrm>
            <a:off x="914400" y="1676400"/>
            <a:ext cx="2514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A</a:t>
            </a:r>
            <a:r>
              <a:rPr lang="de-DE">
                <a:latin typeface="Calibri" charset="0"/>
                <a:cs typeface="Calibri" charset="0"/>
              </a:rPr>
              <a:t>        U       U    </a:t>
            </a:r>
            <a:r>
              <a:rPr lang="de-DE">
                <a:solidFill>
                  <a:srgbClr val="FF0000"/>
                </a:solidFill>
                <a:latin typeface="Calibri" charset="0"/>
                <a:cs typeface="Calibri" charset="0"/>
              </a:rPr>
              <a:t>A</a:t>
            </a:r>
          </a:p>
        </p:txBody>
      </p:sp>
      <p:sp>
        <p:nvSpPr>
          <p:cNvPr id="35847" name="TextBox 19"/>
          <p:cNvSpPr txBox="1">
            <a:spLocks noChangeArrowheads="1"/>
          </p:cNvSpPr>
          <p:nvPr/>
        </p:nvSpPr>
        <p:spPr bwMode="auto">
          <a:xfrm>
            <a:off x="5105400" y="2057400"/>
            <a:ext cx="2971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Karin  kam mit  Benno</a:t>
            </a:r>
          </a:p>
        </p:txBody>
      </p:sp>
      <p:sp>
        <p:nvSpPr>
          <p:cNvPr id="35848" name="TextBox 20"/>
          <p:cNvSpPr txBox="1">
            <a:spLocks noChangeArrowheads="1"/>
          </p:cNvSpPr>
          <p:nvPr/>
        </p:nvSpPr>
        <p:spPr bwMode="auto">
          <a:xfrm>
            <a:off x="5334000" y="1676400"/>
            <a:ext cx="2514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A</a:t>
            </a:r>
            <a:r>
              <a:rPr lang="de-DE">
                <a:latin typeface="Calibri" charset="0"/>
                <a:cs typeface="Calibri" charset="0"/>
              </a:rPr>
              <a:t>        U       U    </a:t>
            </a:r>
            <a:r>
              <a:rPr lang="de-DE">
                <a:solidFill>
                  <a:srgbClr val="FF0000"/>
                </a:solidFill>
                <a:latin typeface="Calibri" charset="0"/>
                <a:cs typeface="Calibri" charset="0"/>
              </a:rPr>
              <a:t>A</a:t>
            </a: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762000" y="2514600"/>
            <a:ext cx="7620000" cy="1668463"/>
            <a:chOff x="762000" y="2514600"/>
            <a:chExt cx="7620000" cy="1668463"/>
          </a:xfrm>
        </p:grpSpPr>
        <p:sp>
          <p:nvSpPr>
            <p:cNvPr id="35856" name="TextBox 28"/>
            <p:cNvSpPr txBox="1">
              <a:spLocks noChangeArrowheads="1"/>
            </p:cNvSpPr>
            <p:nvPr/>
          </p:nvSpPr>
          <p:spPr bwMode="auto">
            <a:xfrm>
              <a:off x="914400" y="3352800"/>
              <a:ext cx="7467600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 dirty="0">
                  <a:latin typeface="Calibri" charset="0"/>
                  <a:cs typeface="Calibri" charset="0"/>
                </a:rPr>
                <a:t>Wenn 'Benno' akzentuiert wird, erwarten wir einen f0-Gipfel in der Nähe dessen primär betonten Silbe, /</a:t>
              </a:r>
              <a:r>
                <a:rPr lang="de-DE" dirty="0" err="1">
                  <a:latin typeface="Calibri" charset="0"/>
                  <a:cs typeface="Calibri" charset="0"/>
                </a:rPr>
                <a:t>ɛn</a:t>
              </a:r>
              <a:r>
                <a:rPr lang="de-DE" dirty="0">
                  <a:latin typeface="Calibri" charset="0"/>
                  <a:cs typeface="Calibri" charset="0"/>
                </a:rPr>
                <a:t>/</a:t>
              </a:r>
            </a:p>
          </p:txBody>
        </p:sp>
        <p:sp>
          <p:nvSpPr>
            <p:cNvPr id="22" name="Freeform 21"/>
            <p:cNvSpPr/>
            <p:nvPr/>
          </p:nvSpPr>
          <p:spPr>
            <a:xfrm>
              <a:off x="762000" y="2514600"/>
              <a:ext cx="820738" cy="606425"/>
            </a:xfrm>
            <a:custGeom>
              <a:avLst/>
              <a:gdLst>
                <a:gd name="connsiteX0" fmla="*/ 0 w 897466"/>
                <a:gd name="connsiteY0" fmla="*/ 555856 h 606656"/>
                <a:gd name="connsiteX1" fmla="*/ 67733 w 897466"/>
                <a:gd name="connsiteY1" fmla="*/ 530456 h 606656"/>
                <a:gd name="connsiteX2" fmla="*/ 118533 w 897466"/>
                <a:gd name="connsiteY2" fmla="*/ 496589 h 606656"/>
                <a:gd name="connsiteX3" fmla="*/ 143933 w 897466"/>
                <a:gd name="connsiteY3" fmla="*/ 479656 h 606656"/>
                <a:gd name="connsiteX4" fmla="*/ 194733 w 897466"/>
                <a:gd name="connsiteY4" fmla="*/ 437322 h 606656"/>
                <a:gd name="connsiteX5" fmla="*/ 211666 w 897466"/>
                <a:gd name="connsiteY5" fmla="*/ 411922 h 606656"/>
                <a:gd name="connsiteX6" fmla="*/ 262466 w 897466"/>
                <a:gd name="connsiteY6" fmla="*/ 361122 h 606656"/>
                <a:gd name="connsiteX7" fmla="*/ 270933 w 897466"/>
                <a:gd name="connsiteY7" fmla="*/ 335722 h 606656"/>
                <a:gd name="connsiteX8" fmla="*/ 304800 w 897466"/>
                <a:gd name="connsiteY8" fmla="*/ 284922 h 606656"/>
                <a:gd name="connsiteX9" fmla="*/ 330200 w 897466"/>
                <a:gd name="connsiteY9" fmla="*/ 242589 h 606656"/>
                <a:gd name="connsiteX10" fmla="*/ 338666 w 897466"/>
                <a:gd name="connsiteY10" fmla="*/ 217189 h 606656"/>
                <a:gd name="connsiteX11" fmla="*/ 355600 w 897466"/>
                <a:gd name="connsiteY11" fmla="*/ 191789 h 606656"/>
                <a:gd name="connsiteX12" fmla="*/ 381000 w 897466"/>
                <a:gd name="connsiteY12" fmla="*/ 140989 h 606656"/>
                <a:gd name="connsiteX13" fmla="*/ 406400 w 897466"/>
                <a:gd name="connsiteY13" fmla="*/ 115589 h 606656"/>
                <a:gd name="connsiteX14" fmla="*/ 465666 w 897466"/>
                <a:gd name="connsiteY14" fmla="*/ 56322 h 606656"/>
                <a:gd name="connsiteX15" fmla="*/ 482600 w 897466"/>
                <a:gd name="connsiteY15" fmla="*/ 39389 h 606656"/>
                <a:gd name="connsiteX16" fmla="*/ 643466 w 897466"/>
                <a:gd name="connsiteY16" fmla="*/ 47856 h 606656"/>
                <a:gd name="connsiteX17" fmla="*/ 660400 w 897466"/>
                <a:gd name="connsiteY17" fmla="*/ 64789 h 606656"/>
                <a:gd name="connsiteX18" fmla="*/ 694266 w 897466"/>
                <a:gd name="connsiteY18" fmla="*/ 140989 h 606656"/>
                <a:gd name="connsiteX19" fmla="*/ 711200 w 897466"/>
                <a:gd name="connsiteY19" fmla="*/ 166389 h 606656"/>
                <a:gd name="connsiteX20" fmla="*/ 719666 w 897466"/>
                <a:gd name="connsiteY20" fmla="*/ 200256 h 606656"/>
                <a:gd name="connsiteX21" fmla="*/ 745066 w 897466"/>
                <a:gd name="connsiteY21" fmla="*/ 310322 h 606656"/>
                <a:gd name="connsiteX22" fmla="*/ 753533 w 897466"/>
                <a:gd name="connsiteY22" fmla="*/ 335722 h 606656"/>
                <a:gd name="connsiteX23" fmla="*/ 770466 w 897466"/>
                <a:gd name="connsiteY23" fmla="*/ 369589 h 606656"/>
                <a:gd name="connsiteX24" fmla="*/ 778933 w 897466"/>
                <a:gd name="connsiteY24" fmla="*/ 411922 h 606656"/>
                <a:gd name="connsiteX25" fmla="*/ 787400 w 897466"/>
                <a:gd name="connsiteY25" fmla="*/ 445789 h 606656"/>
                <a:gd name="connsiteX26" fmla="*/ 821266 w 897466"/>
                <a:gd name="connsiteY26" fmla="*/ 530456 h 606656"/>
                <a:gd name="connsiteX27" fmla="*/ 855133 w 897466"/>
                <a:gd name="connsiteY27" fmla="*/ 581256 h 606656"/>
                <a:gd name="connsiteX28" fmla="*/ 897466 w 897466"/>
                <a:gd name="connsiteY28" fmla="*/ 606656 h 606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897466" h="606656">
                  <a:moveTo>
                    <a:pt x="0" y="555856"/>
                  </a:moveTo>
                  <a:cubicBezTo>
                    <a:pt x="19433" y="549378"/>
                    <a:pt x="51827" y="539132"/>
                    <a:pt x="67733" y="530456"/>
                  </a:cubicBezTo>
                  <a:cubicBezTo>
                    <a:pt x="85599" y="520711"/>
                    <a:pt x="101600" y="507878"/>
                    <a:pt x="118533" y="496589"/>
                  </a:cubicBezTo>
                  <a:cubicBezTo>
                    <a:pt x="127000" y="490945"/>
                    <a:pt x="136738" y="486851"/>
                    <a:pt x="143933" y="479656"/>
                  </a:cubicBezTo>
                  <a:cubicBezTo>
                    <a:pt x="176528" y="447061"/>
                    <a:pt x="159370" y="460898"/>
                    <a:pt x="194733" y="437322"/>
                  </a:cubicBezTo>
                  <a:cubicBezTo>
                    <a:pt x="200377" y="428855"/>
                    <a:pt x="204906" y="419527"/>
                    <a:pt x="211666" y="411922"/>
                  </a:cubicBezTo>
                  <a:cubicBezTo>
                    <a:pt x="227576" y="394023"/>
                    <a:pt x="262466" y="361122"/>
                    <a:pt x="262466" y="361122"/>
                  </a:cubicBezTo>
                  <a:cubicBezTo>
                    <a:pt x="265288" y="352655"/>
                    <a:pt x="266599" y="343524"/>
                    <a:pt x="270933" y="335722"/>
                  </a:cubicBezTo>
                  <a:cubicBezTo>
                    <a:pt x="280817" y="317932"/>
                    <a:pt x="304800" y="284922"/>
                    <a:pt x="304800" y="284922"/>
                  </a:cubicBezTo>
                  <a:cubicBezTo>
                    <a:pt x="328783" y="212969"/>
                    <a:pt x="295334" y="300698"/>
                    <a:pt x="330200" y="242589"/>
                  </a:cubicBezTo>
                  <a:cubicBezTo>
                    <a:pt x="334792" y="234936"/>
                    <a:pt x="334675" y="225171"/>
                    <a:pt x="338666" y="217189"/>
                  </a:cubicBezTo>
                  <a:cubicBezTo>
                    <a:pt x="343217" y="208087"/>
                    <a:pt x="349955" y="200256"/>
                    <a:pt x="355600" y="191789"/>
                  </a:cubicBezTo>
                  <a:cubicBezTo>
                    <a:pt x="364086" y="166330"/>
                    <a:pt x="362762" y="162874"/>
                    <a:pt x="381000" y="140989"/>
                  </a:cubicBezTo>
                  <a:cubicBezTo>
                    <a:pt x="388665" y="131791"/>
                    <a:pt x="399049" y="125040"/>
                    <a:pt x="406400" y="115589"/>
                  </a:cubicBezTo>
                  <a:cubicBezTo>
                    <a:pt x="453951" y="54452"/>
                    <a:pt x="417129" y="72502"/>
                    <a:pt x="465666" y="56322"/>
                  </a:cubicBezTo>
                  <a:cubicBezTo>
                    <a:pt x="471311" y="50678"/>
                    <a:pt x="474627" y="39769"/>
                    <a:pt x="482600" y="39389"/>
                  </a:cubicBezTo>
                  <a:cubicBezTo>
                    <a:pt x="536235" y="36835"/>
                    <a:pt x="590309" y="40262"/>
                    <a:pt x="643466" y="47856"/>
                  </a:cubicBezTo>
                  <a:cubicBezTo>
                    <a:pt x="651368" y="48985"/>
                    <a:pt x="655413" y="58556"/>
                    <a:pt x="660400" y="64789"/>
                  </a:cubicBezTo>
                  <a:cubicBezTo>
                    <a:pt x="729332" y="150952"/>
                    <a:pt x="600270" y="0"/>
                    <a:pt x="694266" y="140989"/>
                  </a:cubicBezTo>
                  <a:lnTo>
                    <a:pt x="711200" y="166389"/>
                  </a:lnTo>
                  <a:cubicBezTo>
                    <a:pt x="714022" y="177678"/>
                    <a:pt x="717142" y="188897"/>
                    <a:pt x="719666" y="200256"/>
                  </a:cubicBezTo>
                  <a:cubicBezTo>
                    <a:pt x="728618" y="240542"/>
                    <a:pt x="731240" y="268844"/>
                    <a:pt x="745066" y="310322"/>
                  </a:cubicBezTo>
                  <a:cubicBezTo>
                    <a:pt x="747888" y="318789"/>
                    <a:pt x="750017" y="327519"/>
                    <a:pt x="753533" y="335722"/>
                  </a:cubicBezTo>
                  <a:cubicBezTo>
                    <a:pt x="758505" y="347323"/>
                    <a:pt x="764822" y="358300"/>
                    <a:pt x="770466" y="369589"/>
                  </a:cubicBezTo>
                  <a:cubicBezTo>
                    <a:pt x="773288" y="383700"/>
                    <a:pt x="775811" y="397874"/>
                    <a:pt x="778933" y="411922"/>
                  </a:cubicBezTo>
                  <a:cubicBezTo>
                    <a:pt x="781457" y="423281"/>
                    <a:pt x="784056" y="434643"/>
                    <a:pt x="787400" y="445789"/>
                  </a:cubicBezTo>
                  <a:cubicBezTo>
                    <a:pt x="797092" y="478095"/>
                    <a:pt x="804293" y="502168"/>
                    <a:pt x="821266" y="530456"/>
                  </a:cubicBezTo>
                  <a:cubicBezTo>
                    <a:pt x="831737" y="547907"/>
                    <a:pt x="838200" y="569967"/>
                    <a:pt x="855133" y="581256"/>
                  </a:cubicBezTo>
                  <a:cubicBezTo>
                    <a:pt x="885784" y="601689"/>
                    <a:pt x="871432" y="593638"/>
                    <a:pt x="897466" y="606656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6858000" y="2514600"/>
              <a:ext cx="820738" cy="606425"/>
            </a:xfrm>
            <a:custGeom>
              <a:avLst/>
              <a:gdLst>
                <a:gd name="connsiteX0" fmla="*/ 0 w 897466"/>
                <a:gd name="connsiteY0" fmla="*/ 555856 h 606656"/>
                <a:gd name="connsiteX1" fmla="*/ 67733 w 897466"/>
                <a:gd name="connsiteY1" fmla="*/ 530456 h 606656"/>
                <a:gd name="connsiteX2" fmla="*/ 118533 w 897466"/>
                <a:gd name="connsiteY2" fmla="*/ 496589 h 606656"/>
                <a:gd name="connsiteX3" fmla="*/ 143933 w 897466"/>
                <a:gd name="connsiteY3" fmla="*/ 479656 h 606656"/>
                <a:gd name="connsiteX4" fmla="*/ 194733 w 897466"/>
                <a:gd name="connsiteY4" fmla="*/ 437322 h 606656"/>
                <a:gd name="connsiteX5" fmla="*/ 211666 w 897466"/>
                <a:gd name="connsiteY5" fmla="*/ 411922 h 606656"/>
                <a:gd name="connsiteX6" fmla="*/ 262466 w 897466"/>
                <a:gd name="connsiteY6" fmla="*/ 361122 h 606656"/>
                <a:gd name="connsiteX7" fmla="*/ 270933 w 897466"/>
                <a:gd name="connsiteY7" fmla="*/ 335722 h 606656"/>
                <a:gd name="connsiteX8" fmla="*/ 304800 w 897466"/>
                <a:gd name="connsiteY8" fmla="*/ 284922 h 606656"/>
                <a:gd name="connsiteX9" fmla="*/ 330200 w 897466"/>
                <a:gd name="connsiteY9" fmla="*/ 242589 h 606656"/>
                <a:gd name="connsiteX10" fmla="*/ 338666 w 897466"/>
                <a:gd name="connsiteY10" fmla="*/ 217189 h 606656"/>
                <a:gd name="connsiteX11" fmla="*/ 355600 w 897466"/>
                <a:gd name="connsiteY11" fmla="*/ 191789 h 606656"/>
                <a:gd name="connsiteX12" fmla="*/ 381000 w 897466"/>
                <a:gd name="connsiteY12" fmla="*/ 140989 h 606656"/>
                <a:gd name="connsiteX13" fmla="*/ 406400 w 897466"/>
                <a:gd name="connsiteY13" fmla="*/ 115589 h 606656"/>
                <a:gd name="connsiteX14" fmla="*/ 465666 w 897466"/>
                <a:gd name="connsiteY14" fmla="*/ 56322 h 606656"/>
                <a:gd name="connsiteX15" fmla="*/ 482600 w 897466"/>
                <a:gd name="connsiteY15" fmla="*/ 39389 h 606656"/>
                <a:gd name="connsiteX16" fmla="*/ 643466 w 897466"/>
                <a:gd name="connsiteY16" fmla="*/ 47856 h 606656"/>
                <a:gd name="connsiteX17" fmla="*/ 660400 w 897466"/>
                <a:gd name="connsiteY17" fmla="*/ 64789 h 606656"/>
                <a:gd name="connsiteX18" fmla="*/ 694266 w 897466"/>
                <a:gd name="connsiteY18" fmla="*/ 140989 h 606656"/>
                <a:gd name="connsiteX19" fmla="*/ 711200 w 897466"/>
                <a:gd name="connsiteY19" fmla="*/ 166389 h 606656"/>
                <a:gd name="connsiteX20" fmla="*/ 719666 w 897466"/>
                <a:gd name="connsiteY20" fmla="*/ 200256 h 606656"/>
                <a:gd name="connsiteX21" fmla="*/ 745066 w 897466"/>
                <a:gd name="connsiteY21" fmla="*/ 310322 h 606656"/>
                <a:gd name="connsiteX22" fmla="*/ 753533 w 897466"/>
                <a:gd name="connsiteY22" fmla="*/ 335722 h 606656"/>
                <a:gd name="connsiteX23" fmla="*/ 770466 w 897466"/>
                <a:gd name="connsiteY23" fmla="*/ 369589 h 606656"/>
                <a:gd name="connsiteX24" fmla="*/ 778933 w 897466"/>
                <a:gd name="connsiteY24" fmla="*/ 411922 h 606656"/>
                <a:gd name="connsiteX25" fmla="*/ 787400 w 897466"/>
                <a:gd name="connsiteY25" fmla="*/ 445789 h 606656"/>
                <a:gd name="connsiteX26" fmla="*/ 821266 w 897466"/>
                <a:gd name="connsiteY26" fmla="*/ 530456 h 606656"/>
                <a:gd name="connsiteX27" fmla="*/ 855133 w 897466"/>
                <a:gd name="connsiteY27" fmla="*/ 581256 h 606656"/>
                <a:gd name="connsiteX28" fmla="*/ 897466 w 897466"/>
                <a:gd name="connsiteY28" fmla="*/ 606656 h 606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897466" h="606656">
                  <a:moveTo>
                    <a:pt x="0" y="555856"/>
                  </a:moveTo>
                  <a:cubicBezTo>
                    <a:pt x="19433" y="549378"/>
                    <a:pt x="51827" y="539132"/>
                    <a:pt x="67733" y="530456"/>
                  </a:cubicBezTo>
                  <a:cubicBezTo>
                    <a:pt x="85599" y="520711"/>
                    <a:pt x="101600" y="507878"/>
                    <a:pt x="118533" y="496589"/>
                  </a:cubicBezTo>
                  <a:cubicBezTo>
                    <a:pt x="127000" y="490945"/>
                    <a:pt x="136738" y="486851"/>
                    <a:pt x="143933" y="479656"/>
                  </a:cubicBezTo>
                  <a:cubicBezTo>
                    <a:pt x="176528" y="447061"/>
                    <a:pt x="159370" y="460898"/>
                    <a:pt x="194733" y="437322"/>
                  </a:cubicBezTo>
                  <a:cubicBezTo>
                    <a:pt x="200377" y="428855"/>
                    <a:pt x="204906" y="419527"/>
                    <a:pt x="211666" y="411922"/>
                  </a:cubicBezTo>
                  <a:cubicBezTo>
                    <a:pt x="227576" y="394023"/>
                    <a:pt x="262466" y="361122"/>
                    <a:pt x="262466" y="361122"/>
                  </a:cubicBezTo>
                  <a:cubicBezTo>
                    <a:pt x="265288" y="352655"/>
                    <a:pt x="266599" y="343524"/>
                    <a:pt x="270933" y="335722"/>
                  </a:cubicBezTo>
                  <a:cubicBezTo>
                    <a:pt x="280817" y="317932"/>
                    <a:pt x="304800" y="284922"/>
                    <a:pt x="304800" y="284922"/>
                  </a:cubicBezTo>
                  <a:cubicBezTo>
                    <a:pt x="328783" y="212969"/>
                    <a:pt x="295334" y="300698"/>
                    <a:pt x="330200" y="242589"/>
                  </a:cubicBezTo>
                  <a:cubicBezTo>
                    <a:pt x="334792" y="234936"/>
                    <a:pt x="334675" y="225171"/>
                    <a:pt x="338666" y="217189"/>
                  </a:cubicBezTo>
                  <a:cubicBezTo>
                    <a:pt x="343217" y="208087"/>
                    <a:pt x="349955" y="200256"/>
                    <a:pt x="355600" y="191789"/>
                  </a:cubicBezTo>
                  <a:cubicBezTo>
                    <a:pt x="364086" y="166330"/>
                    <a:pt x="362762" y="162874"/>
                    <a:pt x="381000" y="140989"/>
                  </a:cubicBezTo>
                  <a:cubicBezTo>
                    <a:pt x="388665" y="131791"/>
                    <a:pt x="399049" y="125040"/>
                    <a:pt x="406400" y="115589"/>
                  </a:cubicBezTo>
                  <a:cubicBezTo>
                    <a:pt x="453951" y="54452"/>
                    <a:pt x="417129" y="72502"/>
                    <a:pt x="465666" y="56322"/>
                  </a:cubicBezTo>
                  <a:cubicBezTo>
                    <a:pt x="471311" y="50678"/>
                    <a:pt x="474627" y="39769"/>
                    <a:pt x="482600" y="39389"/>
                  </a:cubicBezTo>
                  <a:cubicBezTo>
                    <a:pt x="536235" y="36835"/>
                    <a:pt x="590309" y="40262"/>
                    <a:pt x="643466" y="47856"/>
                  </a:cubicBezTo>
                  <a:cubicBezTo>
                    <a:pt x="651368" y="48985"/>
                    <a:pt x="655413" y="58556"/>
                    <a:pt x="660400" y="64789"/>
                  </a:cubicBezTo>
                  <a:cubicBezTo>
                    <a:pt x="729332" y="150952"/>
                    <a:pt x="600270" y="0"/>
                    <a:pt x="694266" y="140989"/>
                  </a:cubicBezTo>
                  <a:lnTo>
                    <a:pt x="711200" y="166389"/>
                  </a:lnTo>
                  <a:cubicBezTo>
                    <a:pt x="714022" y="177678"/>
                    <a:pt x="717142" y="188897"/>
                    <a:pt x="719666" y="200256"/>
                  </a:cubicBezTo>
                  <a:cubicBezTo>
                    <a:pt x="728618" y="240542"/>
                    <a:pt x="731240" y="268844"/>
                    <a:pt x="745066" y="310322"/>
                  </a:cubicBezTo>
                  <a:cubicBezTo>
                    <a:pt x="747888" y="318789"/>
                    <a:pt x="750017" y="327519"/>
                    <a:pt x="753533" y="335722"/>
                  </a:cubicBezTo>
                  <a:cubicBezTo>
                    <a:pt x="758505" y="347323"/>
                    <a:pt x="764822" y="358300"/>
                    <a:pt x="770466" y="369589"/>
                  </a:cubicBezTo>
                  <a:cubicBezTo>
                    <a:pt x="773288" y="383700"/>
                    <a:pt x="775811" y="397874"/>
                    <a:pt x="778933" y="411922"/>
                  </a:cubicBezTo>
                  <a:cubicBezTo>
                    <a:pt x="781457" y="423281"/>
                    <a:pt x="784056" y="434643"/>
                    <a:pt x="787400" y="445789"/>
                  </a:cubicBezTo>
                  <a:cubicBezTo>
                    <a:pt x="797092" y="478095"/>
                    <a:pt x="804293" y="502168"/>
                    <a:pt x="821266" y="530456"/>
                  </a:cubicBezTo>
                  <a:cubicBezTo>
                    <a:pt x="831737" y="547907"/>
                    <a:pt x="838200" y="569967"/>
                    <a:pt x="855133" y="581256"/>
                  </a:cubicBezTo>
                  <a:cubicBezTo>
                    <a:pt x="885784" y="601689"/>
                    <a:pt x="871432" y="593638"/>
                    <a:pt x="897466" y="606656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2362200" y="2514600"/>
              <a:ext cx="820738" cy="606425"/>
            </a:xfrm>
            <a:custGeom>
              <a:avLst/>
              <a:gdLst>
                <a:gd name="connsiteX0" fmla="*/ 0 w 897466"/>
                <a:gd name="connsiteY0" fmla="*/ 555856 h 606656"/>
                <a:gd name="connsiteX1" fmla="*/ 67733 w 897466"/>
                <a:gd name="connsiteY1" fmla="*/ 530456 h 606656"/>
                <a:gd name="connsiteX2" fmla="*/ 118533 w 897466"/>
                <a:gd name="connsiteY2" fmla="*/ 496589 h 606656"/>
                <a:gd name="connsiteX3" fmla="*/ 143933 w 897466"/>
                <a:gd name="connsiteY3" fmla="*/ 479656 h 606656"/>
                <a:gd name="connsiteX4" fmla="*/ 194733 w 897466"/>
                <a:gd name="connsiteY4" fmla="*/ 437322 h 606656"/>
                <a:gd name="connsiteX5" fmla="*/ 211666 w 897466"/>
                <a:gd name="connsiteY5" fmla="*/ 411922 h 606656"/>
                <a:gd name="connsiteX6" fmla="*/ 262466 w 897466"/>
                <a:gd name="connsiteY6" fmla="*/ 361122 h 606656"/>
                <a:gd name="connsiteX7" fmla="*/ 270933 w 897466"/>
                <a:gd name="connsiteY7" fmla="*/ 335722 h 606656"/>
                <a:gd name="connsiteX8" fmla="*/ 304800 w 897466"/>
                <a:gd name="connsiteY8" fmla="*/ 284922 h 606656"/>
                <a:gd name="connsiteX9" fmla="*/ 330200 w 897466"/>
                <a:gd name="connsiteY9" fmla="*/ 242589 h 606656"/>
                <a:gd name="connsiteX10" fmla="*/ 338666 w 897466"/>
                <a:gd name="connsiteY10" fmla="*/ 217189 h 606656"/>
                <a:gd name="connsiteX11" fmla="*/ 355600 w 897466"/>
                <a:gd name="connsiteY11" fmla="*/ 191789 h 606656"/>
                <a:gd name="connsiteX12" fmla="*/ 381000 w 897466"/>
                <a:gd name="connsiteY12" fmla="*/ 140989 h 606656"/>
                <a:gd name="connsiteX13" fmla="*/ 406400 w 897466"/>
                <a:gd name="connsiteY13" fmla="*/ 115589 h 606656"/>
                <a:gd name="connsiteX14" fmla="*/ 465666 w 897466"/>
                <a:gd name="connsiteY14" fmla="*/ 56322 h 606656"/>
                <a:gd name="connsiteX15" fmla="*/ 482600 w 897466"/>
                <a:gd name="connsiteY15" fmla="*/ 39389 h 606656"/>
                <a:gd name="connsiteX16" fmla="*/ 643466 w 897466"/>
                <a:gd name="connsiteY16" fmla="*/ 47856 h 606656"/>
                <a:gd name="connsiteX17" fmla="*/ 660400 w 897466"/>
                <a:gd name="connsiteY17" fmla="*/ 64789 h 606656"/>
                <a:gd name="connsiteX18" fmla="*/ 694266 w 897466"/>
                <a:gd name="connsiteY18" fmla="*/ 140989 h 606656"/>
                <a:gd name="connsiteX19" fmla="*/ 711200 w 897466"/>
                <a:gd name="connsiteY19" fmla="*/ 166389 h 606656"/>
                <a:gd name="connsiteX20" fmla="*/ 719666 w 897466"/>
                <a:gd name="connsiteY20" fmla="*/ 200256 h 606656"/>
                <a:gd name="connsiteX21" fmla="*/ 745066 w 897466"/>
                <a:gd name="connsiteY21" fmla="*/ 310322 h 606656"/>
                <a:gd name="connsiteX22" fmla="*/ 753533 w 897466"/>
                <a:gd name="connsiteY22" fmla="*/ 335722 h 606656"/>
                <a:gd name="connsiteX23" fmla="*/ 770466 w 897466"/>
                <a:gd name="connsiteY23" fmla="*/ 369589 h 606656"/>
                <a:gd name="connsiteX24" fmla="*/ 778933 w 897466"/>
                <a:gd name="connsiteY24" fmla="*/ 411922 h 606656"/>
                <a:gd name="connsiteX25" fmla="*/ 787400 w 897466"/>
                <a:gd name="connsiteY25" fmla="*/ 445789 h 606656"/>
                <a:gd name="connsiteX26" fmla="*/ 821266 w 897466"/>
                <a:gd name="connsiteY26" fmla="*/ 530456 h 606656"/>
                <a:gd name="connsiteX27" fmla="*/ 855133 w 897466"/>
                <a:gd name="connsiteY27" fmla="*/ 581256 h 606656"/>
                <a:gd name="connsiteX28" fmla="*/ 897466 w 897466"/>
                <a:gd name="connsiteY28" fmla="*/ 606656 h 606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897466" h="606656">
                  <a:moveTo>
                    <a:pt x="0" y="555856"/>
                  </a:moveTo>
                  <a:cubicBezTo>
                    <a:pt x="19433" y="549378"/>
                    <a:pt x="51827" y="539132"/>
                    <a:pt x="67733" y="530456"/>
                  </a:cubicBezTo>
                  <a:cubicBezTo>
                    <a:pt x="85599" y="520711"/>
                    <a:pt x="101600" y="507878"/>
                    <a:pt x="118533" y="496589"/>
                  </a:cubicBezTo>
                  <a:cubicBezTo>
                    <a:pt x="127000" y="490945"/>
                    <a:pt x="136738" y="486851"/>
                    <a:pt x="143933" y="479656"/>
                  </a:cubicBezTo>
                  <a:cubicBezTo>
                    <a:pt x="176528" y="447061"/>
                    <a:pt x="159370" y="460898"/>
                    <a:pt x="194733" y="437322"/>
                  </a:cubicBezTo>
                  <a:cubicBezTo>
                    <a:pt x="200377" y="428855"/>
                    <a:pt x="204906" y="419527"/>
                    <a:pt x="211666" y="411922"/>
                  </a:cubicBezTo>
                  <a:cubicBezTo>
                    <a:pt x="227576" y="394023"/>
                    <a:pt x="262466" y="361122"/>
                    <a:pt x="262466" y="361122"/>
                  </a:cubicBezTo>
                  <a:cubicBezTo>
                    <a:pt x="265288" y="352655"/>
                    <a:pt x="266599" y="343524"/>
                    <a:pt x="270933" y="335722"/>
                  </a:cubicBezTo>
                  <a:cubicBezTo>
                    <a:pt x="280817" y="317932"/>
                    <a:pt x="304800" y="284922"/>
                    <a:pt x="304800" y="284922"/>
                  </a:cubicBezTo>
                  <a:cubicBezTo>
                    <a:pt x="328783" y="212969"/>
                    <a:pt x="295334" y="300698"/>
                    <a:pt x="330200" y="242589"/>
                  </a:cubicBezTo>
                  <a:cubicBezTo>
                    <a:pt x="334792" y="234936"/>
                    <a:pt x="334675" y="225171"/>
                    <a:pt x="338666" y="217189"/>
                  </a:cubicBezTo>
                  <a:cubicBezTo>
                    <a:pt x="343217" y="208087"/>
                    <a:pt x="349955" y="200256"/>
                    <a:pt x="355600" y="191789"/>
                  </a:cubicBezTo>
                  <a:cubicBezTo>
                    <a:pt x="364086" y="166330"/>
                    <a:pt x="362762" y="162874"/>
                    <a:pt x="381000" y="140989"/>
                  </a:cubicBezTo>
                  <a:cubicBezTo>
                    <a:pt x="388665" y="131791"/>
                    <a:pt x="399049" y="125040"/>
                    <a:pt x="406400" y="115589"/>
                  </a:cubicBezTo>
                  <a:cubicBezTo>
                    <a:pt x="453951" y="54452"/>
                    <a:pt x="417129" y="72502"/>
                    <a:pt x="465666" y="56322"/>
                  </a:cubicBezTo>
                  <a:cubicBezTo>
                    <a:pt x="471311" y="50678"/>
                    <a:pt x="474627" y="39769"/>
                    <a:pt x="482600" y="39389"/>
                  </a:cubicBezTo>
                  <a:cubicBezTo>
                    <a:pt x="536235" y="36835"/>
                    <a:pt x="590309" y="40262"/>
                    <a:pt x="643466" y="47856"/>
                  </a:cubicBezTo>
                  <a:cubicBezTo>
                    <a:pt x="651368" y="48985"/>
                    <a:pt x="655413" y="58556"/>
                    <a:pt x="660400" y="64789"/>
                  </a:cubicBezTo>
                  <a:cubicBezTo>
                    <a:pt x="729332" y="150952"/>
                    <a:pt x="600270" y="0"/>
                    <a:pt x="694266" y="140989"/>
                  </a:cubicBezTo>
                  <a:lnTo>
                    <a:pt x="711200" y="166389"/>
                  </a:lnTo>
                  <a:cubicBezTo>
                    <a:pt x="714022" y="177678"/>
                    <a:pt x="717142" y="188897"/>
                    <a:pt x="719666" y="200256"/>
                  </a:cubicBezTo>
                  <a:cubicBezTo>
                    <a:pt x="728618" y="240542"/>
                    <a:pt x="731240" y="268844"/>
                    <a:pt x="745066" y="310322"/>
                  </a:cubicBezTo>
                  <a:cubicBezTo>
                    <a:pt x="747888" y="318789"/>
                    <a:pt x="750017" y="327519"/>
                    <a:pt x="753533" y="335722"/>
                  </a:cubicBezTo>
                  <a:cubicBezTo>
                    <a:pt x="758505" y="347323"/>
                    <a:pt x="764822" y="358300"/>
                    <a:pt x="770466" y="369589"/>
                  </a:cubicBezTo>
                  <a:cubicBezTo>
                    <a:pt x="773288" y="383700"/>
                    <a:pt x="775811" y="397874"/>
                    <a:pt x="778933" y="411922"/>
                  </a:cubicBezTo>
                  <a:cubicBezTo>
                    <a:pt x="781457" y="423281"/>
                    <a:pt x="784056" y="434643"/>
                    <a:pt x="787400" y="445789"/>
                  </a:cubicBezTo>
                  <a:cubicBezTo>
                    <a:pt x="797092" y="478095"/>
                    <a:pt x="804293" y="502168"/>
                    <a:pt x="821266" y="530456"/>
                  </a:cubicBezTo>
                  <a:cubicBezTo>
                    <a:pt x="831737" y="547907"/>
                    <a:pt x="838200" y="569967"/>
                    <a:pt x="855133" y="581256"/>
                  </a:cubicBezTo>
                  <a:cubicBezTo>
                    <a:pt x="885784" y="601689"/>
                    <a:pt x="871432" y="593638"/>
                    <a:pt x="897466" y="606656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5105400" y="2514600"/>
              <a:ext cx="820738" cy="606425"/>
            </a:xfrm>
            <a:custGeom>
              <a:avLst/>
              <a:gdLst>
                <a:gd name="connsiteX0" fmla="*/ 0 w 897466"/>
                <a:gd name="connsiteY0" fmla="*/ 555856 h 606656"/>
                <a:gd name="connsiteX1" fmla="*/ 67733 w 897466"/>
                <a:gd name="connsiteY1" fmla="*/ 530456 h 606656"/>
                <a:gd name="connsiteX2" fmla="*/ 118533 w 897466"/>
                <a:gd name="connsiteY2" fmla="*/ 496589 h 606656"/>
                <a:gd name="connsiteX3" fmla="*/ 143933 w 897466"/>
                <a:gd name="connsiteY3" fmla="*/ 479656 h 606656"/>
                <a:gd name="connsiteX4" fmla="*/ 194733 w 897466"/>
                <a:gd name="connsiteY4" fmla="*/ 437322 h 606656"/>
                <a:gd name="connsiteX5" fmla="*/ 211666 w 897466"/>
                <a:gd name="connsiteY5" fmla="*/ 411922 h 606656"/>
                <a:gd name="connsiteX6" fmla="*/ 262466 w 897466"/>
                <a:gd name="connsiteY6" fmla="*/ 361122 h 606656"/>
                <a:gd name="connsiteX7" fmla="*/ 270933 w 897466"/>
                <a:gd name="connsiteY7" fmla="*/ 335722 h 606656"/>
                <a:gd name="connsiteX8" fmla="*/ 304800 w 897466"/>
                <a:gd name="connsiteY8" fmla="*/ 284922 h 606656"/>
                <a:gd name="connsiteX9" fmla="*/ 330200 w 897466"/>
                <a:gd name="connsiteY9" fmla="*/ 242589 h 606656"/>
                <a:gd name="connsiteX10" fmla="*/ 338666 w 897466"/>
                <a:gd name="connsiteY10" fmla="*/ 217189 h 606656"/>
                <a:gd name="connsiteX11" fmla="*/ 355600 w 897466"/>
                <a:gd name="connsiteY11" fmla="*/ 191789 h 606656"/>
                <a:gd name="connsiteX12" fmla="*/ 381000 w 897466"/>
                <a:gd name="connsiteY12" fmla="*/ 140989 h 606656"/>
                <a:gd name="connsiteX13" fmla="*/ 406400 w 897466"/>
                <a:gd name="connsiteY13" fmla="*/ 115589 h 606656"/>
                <a:gd name="connsiteX14" fmla="*/ 465666 w 897466"/>
                <a:gd name="connsiteY14" fmla="*/ 56322 h 606656"/>
                <a:gd name="connsiteX15" fmla="*/ 482600 w 897466"/>
                <a:gd name="connsiteY15" fmla="*/ 39389 h 606656"/>
                <a:gd name="connsiteX16" fmla="*/ 643466 w 897466"/>
                <a:gd name="connsiteY16" fmla="*/ 47856 h 606656"/>
                <a:gd name="connsiteX17" fmla="*/ 660400 w 897466"/>
                <a:gd name="connsiteY17" fmla="*/ 64789 h 606656"/>
                <a:gd name="connsiteX18" fmla="*/ 694266 w 897466"/>
                <a:gd name="connsiteY18" fmla="*/ 140989 h 606656"/>
                <a:gd name="connsiteX19" fmla="*/ 711200 w 897466"/>
                <a:gd name="connsiteY19" fmla="*/ 166389 h 606656"/>
                <a:gd name="connsiteX20" fmla="*/ 719666 w 897466"/>
                <a:gd name="connsiteY20" fmla="*/ 200256 h 606656"/>
                <a:gd name="connsiteX21" fmla="*/ 745066 w 897466"/>
                <a:gd name="connsiteY21" fmla="*/ 310322 h 606656"/>
                <a:gd name="connsiteX22" fmla="*/ 753533 w 897466"/>
                <a:gd name="connsiteY22" fmla="*/ 335722 h 606656"/>
                <a:gd name="connsiteX23" fmla="*/ 770466 w 897466"/>
                <a:gd name="connsiteY23" fmla="*/ 369589 h 606656"/>
                <a:gd name="connsiteX24" fmla="*/ 778933 w 897466"/>
                <a:gd name="connsiteY24" fmla="*/ 411922 h 606656"/>
                <a:gd name="connsiteX25" fmla="*/ 787400 w 897466"/>
                <a:gd name="connsiteY25" fmla="*/ 445789 h 606656"/>
                <a:gd name="connsiteX26" fmla="*/ 821266 w 897466"/>
                <a:gd name="connsiteY26" fmla="*/ 530456 h 606656"/>
                <a:gd name="connsiteX27" fmla="*/ 855133 w 897466"/>
                <a:gd name="connsiteY27" fmla="*/ 581256 h 606656"/>
                <a:gd name="connsiteX28" fmla="*/ 897466 w 897466"/>
                <a:gd name="connsiteY28" fmla="*/ 606656 h 606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897466" h="606656">
                  <a:moveTo>
                    <a:pt x="0" y="555856"/>
                  </a:moveTo>
                  <a:cubicBezTo>
                    <a:pt x="19433" y="549378"/>
                    <a:pt x="51827" y="539132"/>
                    <a:pt x="67733" y="530456"/>
                  </a:cubicBezTo>
                  <a:cubicBezTo>
                    <a:pt x="85599" y="520711"/>
                    <a:pt x="101600" y="507878"/>
                    <a:pt x="118533" y="496589"/>
                  </a:cubicBezTo>
                  <a:cubicBezTo>
                    <a:pt x="127000" y="490945"/>
                    <a:pt x="136738" y="486851"/>
                    <a:pt x="143933" y="479656"/>
                  </a:cubicBezTo>
                  <a:cubicBezTo>
                    <a:pt x="176528" y="447061"/>
                    <a:pt x="159370" y="460898"/>
                    <a:pt x="194733" y="437322"/>
                  </a:cubicBezTo>
                  <a:cubicBezTo>
                    <a:pt x="200377" y="428855"/>
                    <a:pt x="204906" y="419527"/>
                    <a:pt x="211666" y="411922"/>
                  </a:cubicBezTo>
                  <a:cubicBezTo>
                    <a:pt x="227576" y="394023"/>
                    <a:pt x="262466" y="361122"/>
                    <a:pt x="262466" y="361122"/>
                  </a:cubicBezTo>
                  <a:cubicBezTo>
                    <a:pt x="265288" y="352655"/>
                    <a:pt x="266599" y="343524"/>
                    <a:pt x="270933" y="335722"/>
                  </a:cubicBezTo>
                  <a:cubicBezTo>
                    <a:pt x="280817" y="317932"/>
                    <a:pt x="304800" y="284922"/>
                    <a:pt x="304800" y="284922"/>
                  </a:cubicBezTo>
                  <a:cubicBezTo>
                    <a:pt x="328783" y="212969"/>
                    <a:pt x="295334" y="300698"/>
                    <a:pt x="330200" y="242589"/>
                  </a:cubicBezTo>
                  <a:cubicBezTo>
                    <a:pt x="334792" y="234936"/>
                    <a:pt x="334675" y="225171"/>
                    <a:pt x="338666" y="217189"/>
                  </a:cubicBezTo>
                  <a:cubicBezTo>
                    <a:pt x="343217" y="208087"/>
                    <a:pt x="349955" y="200256"/>
                    <a:pt x="355600" y="191789"/>
                  </a:cubicBezTo>
                  <a:cubicBezTo>
                    <a:pt x="364086" y="166330"/>
                    <a:pt x="362762" y="162874"/>
                    <a:pt x="381000" y="140989"/>
                  </a:cubicBezTo>
                  <a:cubicBezTo>
                    <a:pt x="388665" y="131791"/>
                    <a:pt x="399049" y="125040"/>
                    <a:pt x="406400" y="115589"/>
                  </a:cubicBezTo>
                  <a:cubicBezTo>
                    <a:pt x="453951" y="54452"/>
                    <a:pt x="417129" y="72502"/>
                    <a:pt x="465666" y="56322"/>
                  </a:cubicBezTo>
                  <a:cubicBezTo>
                    <a:pt x="471311" y="50678"/>
                    <a:pt x="474627" y="39769"/>
                    <a:pt x="482600" y="39389"/>
                  </a:cubicBezTo>
                  <a:cubicBezTo>
                    <a:pt x="536235" y="36835"/>
                    <a:pt x="590309" y="40262"/>
                    <a:pt x="643466" y="47856"/>
                  </a:cubicBezTo>
                  <a:cubicBezTo>
                    <a:pt x="651368" y="48985"/>
                    <a:pt x="655413" y="58556"/>
                    <a:pt x="660400" y="64789"/>
                  </a:cubicBezTo>
                  <a:cubicBezTo>
                    <a:pt x="729332" y="150952"/>
                    <a:pt x="600270" y="0"/>
                    <a:pt x="694266" y="140989"/>
                  </a:cubicBezTo>
                  <a:lnTo>
                    <a:pt x="711200" y="166389"/>
                  </a:lnTo>
                  <a:cubicBezTo>
                    <a:pt x="714022" y="177678"/>
                    <a:pt x="717142" y="188897"/>
                    <a:pt x="719666" y="200256"/>
                  </a:cubicBezTo>
                  <a:cubicBezTo>
                    <a:pt x="728618" y="240542"/>
                    <a:pt x="731240" y="268844"/>
                    <a:pt x="745066" y="310322"/>
                  </a:cubicBezTo>
                  <a:cubicBezTo>
                    <a:pt x="747888" y="318789"/>
                    <a:pt x="750017" y="327519"/>
                    <a:pt x="753533" y="335722"/>
                  </a:cubicBezTo>
                  <a:cubicBezTo>
                    <a:pt x="758505" y="347323"/>
                    <a:pt x="764822" y="358300"/>
                    <a:pt x="770466" y="369589"/>
                  </a:cubicBezTo>
                  <a:cubicBezTo>
                    <a:pt x="773288" y="383700"/>
                    <a:pt x="775811" y="397874"/>
                    <a:pt x="778933" y="411922"/>
                  </a:cubicBezTo>
                  <a:cubicBezTo>
                    <a:pt x="781457" y="423281"/>
                    <a:pt x="784056" y="434643"/>
                    <a:pt x="787400" y="445789"/>
                  </a:cubicBezTo>
                  <a:cubicBezTo>
                    <a:pt x="797092" y="478095"/>
                    <a:pt x="804293" y="502168"/>
                    <a:pt x="821266" y="530456"/>
                  </a:cubicBezTo>
                  <a:cubicBezTo>
                    <a:pt x="831737" y="547907"/>
                    <a:pt x="838200" y="569967"/>
                    <a:pt x="855133" y="581256"/>
                  </a:cubicBezTo>
                  <a:cubicBezTo>
                    <a:pt x="885784" y="601689"/>
                    <a:pt x="871432" y="593638"/>
                    <a:pt x="897466" y="606656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685800" y="2743200"/>
            <a:ext cx="7239000" cy="2724150"/>
            <a:chOff x="685800" y="2743200"/>
            <a:chExt cx="7239000" cy="2724150"/>
          </a:xfrm>
        </p:grpSpPr>
        <p:sp>
          <p:nvSpPr>
            <p:cNvPr id="35851" name="TextBox 29"/>
            <p:cNvSpPr txBox="1">
              <a:spLocks noChangeArrowheads="1"/>
            </p:cNvSpPr>
            <p:nvPr/>
          </p:nvSpPr>
          <p:spPr bwMode="auto">
            <a:xfrm>
              <a:off x="914400" y="4267200"/>
              <a:ext cx="6858000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 dirty="0">
                  <a:latin typeface="Calibri" charset="0"/>
                  <a:cs typeface="Calibri" charset="0"/>
                </a:rPr>
                <a:t>Genau wo im /</a:t>
              </a:r>
              <a:r>
                <a:rPr lang="de-DE" dirty="0" err="1">
                  <a:latin typeface="Calibri" charset="0"/>
                  <a:cs typeface="Calibri" charset="0"/>
                </a:rPr>
                <a:t>ɛn</a:t>
              </a:r>
              <a:r>
                <a:rPr lang="de-DE" dirty="0">
                  <a:latin typeface="Calibri" charset="0"/>
                  <a:cs typeface="Calibri" charset="0"/>
                </a:rPr>
                <a:t>/ der Gipfel vorkommt, wird von der Phrasenposition beeinflusst: </a:t>
              </a:r>
              <a:r>
                <a:rPr lang="de-DE" dirty="0">
                  <a:solidFill>
                    <a:srgbClr val="008000"/>
                  </a:solidFill>
                  <a:latin typeface="Calibri" charset="0"/>
                  <a:cs typeface="Calibri" charset="0"/>
                </a:rPr>
                <a:t>später für pränuklear</a:t>
              </a:r>
              <a:r>
                <a:rPr lang="de-DE" dirty="0">
                  <a:latin typeface="Calibri" charset="0"/>
                  <a:cs typeface="Calibri" charset="0"/>
                </a:rPr>
                <a:t>; früher für nuklear</a:t>
              </a: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>
              <a:off x="685800" y="2743200"/>
              <a:ext cx="304800" cy="1588"/>
            </a:xfrm>
            <a:prstGeom prst="straightConnector1">
              <a:avLst/>
            </a:prstGeom>
            <a:ln>
              <a:solidFill>
                <a:srgbClr val="008000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H="1">
              <a:off x="7620000" y="2743200"/>
              <a:ext cx="304800" cy="1588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H="1">
              <a:off x="3124200" y="2743200"/>
              <a:ext cx="304800" cy="1588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5029200" y="2743200"/>
              <a:ext cx="304800" cy="1588"/>
            </a:xfrm>
            <a:prstGeom prst="straightConnector1">
              <a:avLst/>
            </a:prstGeom>
            <a:ln>
              <a:solidFill>
                <a:srgbClr val="008000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304800" y="533400"/>
            <a:ext cx="8305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Akzentuierung und Intonation (z.B. fallend vs fallend-steigend vs. steigend) sind Abstraktionen vom akustischen Signal, die von verschiedenen Kontexten beeinflusst werden, insbesondere: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0" y="76200"/>
            <a:ext cx="26670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Zusammenfassung</a:t>
            </a:r>
          </a:p>
        </p:txBody>
      </p:sp>
      <p:sp>
        <p:nvSpPr>
          <p:cNvPr id="36868" name="TextBox 4"/>
          <p:cNvSpPr txBox="1">
            <a:spLocks noChangeArrowheads="1"/>
          </p:cNvSpPr>
          <p:nvPr/>
        </p:nvSpPr>
        <p:spPr bwMode="auto">
          <a:xfrm>
            <a:off x="609600" y="2667000"/>
            <a:ext cx="19461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dirty="0">
                <a:solidFill>
                  <a:srgbClr val="0000FF"/>
                </a:solidFill>
                <a:latin typeface="Calibri" charset="0"/>
                <a:cs typeface="Calibri" charset="0"/>
              </a:rPr>
              <a:t>1. Sprecher</a:t>
            </a:r>
          </a:p>
        </p:txBody>
      </p:sp>
      <p:sp>
        <p:nvSpPr>
          <p:cNvPr id="36869" name="TextBox 5"/>
          <p:cNvSpPr txBox="1">
            <a:spLocks noChangeArrowheads="1"/>
          </p:cNvSpPr>
          <p:nvPr/>
        </p:nvSpPr>
        <p:spPr bwMode="auto">
          <a:xfrm>
            <a:off x="4800600" y="2667000"/>
            <a:ext cx="3657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dirty="0">
                <a:solidFill>
                  <a:srgbClr val="0000FF"/>
                </a:solidFill>
                <a:latin typeface="Calibri" charset="0"/>
                <a:cs typeface="Calibri" charset="0"/>
              </a:rPr>
              <a:t>2. </a:t>
            </a:r>
            <a:r>
              <a:rPr lang="de-DE" dirty="0" err="1">
                <a:solidFill>
                  <a:srgbClr val="0000FF"/>
                </a:solidFill>
                <a:latin typeface="Calibri" charset="0"/>
                <a:cs typeface="Calibri" charset="0"/>
              </a:rPr>
              <a:t>Segmenteller</a:t>
            </a:r>
            <a:r>
              <a:rPr lang="de-DE" dirty="0">
                <a:solidFill>
                  <a:srgbClr val="0000FF"/>
                </a:solidFill>
                <a:latin typeface="Calibri" charset="0"/>
                <a:cs typeface="Calibri" charset="0"/>
              </a:rPr>
              <a:t> Kontext</a:t>
            </a:r>
          </a:p>
        </p:txBody>
      </p:sp>
      <p:sp>
        <p:nvSpPr>
          <p:cNvPr id="36870" name="TextBox 6"/>
          <p:cNvSpPr txBox="1">
            <a:spLocks noChangeArrowheads="1"/>
          </p:cNvSpPr>
          <p:nvPr/>
        </p:nvSpPr>
        <p:spPr bwMode="auto">
          <a:xfrm>
            <a:off x="609600" y="4953000"/>
            <a:ext cx="3124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3. Prosodische Phrase</a:t>
            </a:r>
          </a:p>
        </p:txBody>
      </p:sp>
      <p:sp>
        <p:nvSpPr>
          <p:cNvPr id="36871" name="TextBox 7"/>
          <p:cNvSpPr txBox="1">
            <a:spLocks noChangeArrowheads="1"/>
          </p:cNvSpPr>
          <p:nvPr/>
        </p:nvSpPr>
        <p:spPr bwMode="auto">
          <a:xfrm>
            <a:off x="609600" y="3124200"/>
            <a:ext cx="2743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Anatomie Emotionen </a:t>
            </a:r>
          </a:p>
          <a:p>
            <a:pPr eaLnBrk="1" hangingPunct="1"/>
            <a:r>
              <a:rPr lang="de-DE">
                <a:latin typeface="Calibri" charset="0"/>
                <a:cs typeface="Calibri" charset="0"/>
              </a:rPr>
              <a:t>Dialekt</a:t>
            </a:r>
          </a:p>
        </p:txBody>
      </p:sp>
      <p:sp>
        <p:nvSpPr>
          <p:cNvPr id="36872" name="TextBox 8"/>
          <p:cNvSpPr txBox="1">
            <a:spLocks noChangeArrowheads="1"/>
          </p:cNvSpPr>
          <p:nvPr/>
        </p:nvSpPr>
        <p:spPr bwMode="auto">
          <a:xfrm>
            <a:off x="4876800" y="3124200"/>
            <a:ext cx="3886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Vokalhöhe</a:t>
            </a:r>
          </a:p>
          <a:p>
            <a:pPr eaLnBrk="1" hangingPunct="1"/>
            <a:r>
              <a:rPr lang="de-DE">
                <a:latin typeface="Calibri" charset="0"/>
                <a:cs typeface="Calibri" charset="0"/>
              </a:rPr>
              <a:t>K-Stimmhaftigkeit</a:t>
            </a:r>
          </a:p>
          <a:p>
            <a:pPr eaLnBrk="1" hangingPunct="1"/>
            <a:r>
              <a:rPr lang="de-DE">
                <a:latin typeface="Calibri" charset="0"/>
                <a:cs typeface="Calibri" charset="0"/>
              </a:rPr>
              <a:t>Nachlauf-Länge</a:t>
            </a:r>
          </a:p>
        </p:txBody>
      </p:sp>
      <p:sp>
        <p:nvSpPr>
          <p:cNvPr id="36873" name="TextBox 9"/>
          <p:cNvSpPr txBox="1">
            <a:spLocks noChangeArrowheads="1"/>
          </p:cNvSpPr>
          <p:nvPr/>
        </p:nvSpPr>
        <p:spPr bwMode="auto">
          <a:xfrm>
            <a:off x="609600" y="5334000"/>
            <a:ext cx="8153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Deklination</a:t>
            </a:r>
          </a:p>
          <a:p>
            <a:pPr eaLnBrk="1" hangingPunct="1"/>
            <a:r>
              <a:rPr lang="de-DE">
                <a:latin typeface="Calibri" charset="0"/>
                <a:cs typeface="Calibri" charset="0"/>
              </a:rPr>
              <a:t>Phrasenfinale Knarrstimme </a:t>
            </a:r>
          </a:p>
          <a:p>
            <a:pPr eaLnBrk="1" hangingPunct="1"/>
            <a:r>
              <a:rPr lang="de-DE">
                <a:latin typeface="Calibri" charset="0"/>
                <a:cs typeface="Calibri" charset="0"/>
              </a:rPr>
              <a:t>Unterschiedliche Gipfel-Synchronisierung phraseninitial vs. final.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1" grpId="0"/>
      <p:bldP spid="36872" grpId="0"/>
      <p:bldP spid="3687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/>
          <p:cNvSpPr txBox="1">
            <a:spLocks noChangeArrowheads="1"/>
          </p:cNvSpPr>
          <p:nvPr/>
        </p:nvSpPr>
        <p:spPr bwMode="auto">
          <a:xfrm>
            <a:off x="3124200" y="0"/>
            <a:ext cx="3429000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de-DE" dirty="0">
                <a:latin typeface="Calibri" pitchFamily="8" charset="0"/>
                <a:ea typeface="Calibri" pitchFamily="8" charset="0"/>
                <a:cs typeface="Calibri" pitchFamily="8" charset="0"/>
              </a:rPr>
              <a:t>1. Sprecher: Anatomie</a:t>
            </a:r>
          </a:p>
        </p:txBody>
      </p:sp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34211" y="606795"/>
            <a:ext cx="2737589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dirty="0">
                <a:latin typeface="Calibri" charset="0"/>
                <a:cs typeface="Calibri" charset="0"/>
              </a:rPr>
              <a:t>Kinder: 250-400 Hz</a:t>
            </a:r>
          </a:p>
        </p:txBody>
      </p:sp>
      <p:sp>
        <p:nvSpPr>
          <p:cNvPr id="15364" name="TextBox 3"/>
          <p:cNvSpPr txBox="1">
            <a:spLocks noChangeArrowheads="1"/>
          </p:cNvSpPr>
          <p:nvPr/>
        </p:nvSpPr>
        <p:spPr bwMode="auto">
          <a:xfrm>
            <a:off x="2712010" y="603795"/>
            <a:ext cx="2971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dirty="0">
                <a:latin typeface="Calibri" charset="0"/>
                <a:cs typeface="Calibri" charset="0"/>
              </a:rPr>
              <a:t>Frauen: 150-250 Hz</a:t>
            </a:r>
          </a:p>
        </p:txBody>
      </p:sp>
      <p:sp>
        <p:nvSpPr>
          <p:cNvPr id="15365" name="TextBox 4"/>
          <p:cNvSpPr txBox="1">
            <a:spLocks noChangeArrowheads="1"/>
          </p:cNvSpPr>
          <p:nvPr/>
        </p:nvSpPr>
        <p:spPr bwMode="auto">
          <a:xfrm>
            <a:off x="5683810" y="581538"/>
            <a:ext cx="2971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dirty="0">
                <a:latin typeface="Calibri" charset="0"/>
                <a:cs typeface="Calibri" charset="0"/>
              </a:rPr>
              <a:t>Männer:  90-200 Hz</a:t>
            </a:r>
          </a:p>
        </p:txBody>
      </p:sp>
      <p:sp>
        <p:nvSpPr>
          <p:cNvPr id="15368" name="TextBox 10"/>
          <p:cNvSpPr txBox="1">
            <a:spLocks noChangeArrowheads="1"/>
          </p:cNvSpPr>
          <p:nvPr/>
        </p:nvSpPr>
        <p:spPr bwMode="auto">
          <a:xfrm>
            <a:off x="322986" y="115326"/>
            <a:ext cx="1600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dirty="0">
                <a:solidFill>
                  <a:srgbClr val="0000FF"/>
                </a:solidFill>
                <a:latin typeface="Calibri" charset="0"/>
                <a:cs typeface="Calibri" charset="0"/>
              </a:rPr>
              <a:t>f0-Bereich</a:t>
            </a:r>
          </a:p>
        </p:txBody>
      </p:sp>
      <p:sp>
        <p:nvSpPr>
          <p:cNvPr id="15370" name="TextBox 11"/>
          <p:cNvSpPr txBox="1">
            <a:spLocks noChangeArrowheads="1"/>
          </p:cNvSpPr>
          <p:nvPr/>
        </p:nvSpPr>
        <p:spPr bwMode="auto">
          <a:xfrm>
            <a:off x="452851" y="1155623"/>
            <a:ext cx="74901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AU" dirty="0" err="1">
                <a:latin typeface="Calibri" charset="0"/>
                <a:cs typeface="Calibri" charset="0"/>
              </a:rPr>
              <a:t>Größerer</a:t>
            </a:r>
            <a:r>
              <a:rPr lang="en-AU" dirty="0">
                <a:latin typeface="Calibri" charset="0"/>
                <a:cs typeface="Calibri" charset="0"/>
              </a:rPr>
              <a:t> </a:t>
            </a:r>
            <a:r>
              <a:rPr lang="en-AU" dirty="0" err="1">
                <a:latin typeface="Calibri" charset="0"/>
                <a:cs typeface="Calibri" charset="0"/>
              </a:rPr>
              <a:t>Kehlkopf</a:t>
            </a:r>
            <a:r>
              <a:rPr lang="en-AU" dirty="0">
                <a:latin typeface="Calibri" charset="0"/>
                <a:cs typeface="Calibri" charset="0"/>
              </a:rPr>
              <a:t> und </a:t>
            </a:r>
            <a:r>
              <a:rPr lang="en-AU" dirty="0" err="1">
                <a:latin typeface="Calibri" charset="0"/>
                <a:cs typeface="Calibri" charset="0"/>
              </a:rPr>
              <a:t>längere</a:t>
            </a:r>
            <a:r>
              <a:rPr lang="en-AU" dirty="0">
                <a:latin typeface="Calibri" charset="0"/>
                <a:cs typeface="Calibri" charset="0"/>
              </a:rPr>
              <a:t> </a:t>
            </a:r>
            <a:r>
              <a:rPr lang="en-AU" dirty="0" err="1">
                <a:latin typeface="Calibri" charset="0"/>
                <a:cs typeface="Calibri" charset="0"/>
              </a:rPr>
              <a:t>Stimmlippen</a:t>
            </a:r>
            <a:r>
              <a:rPr lang="en-AU" dirty="0">
                <a:latin typeface="Calibri" charset="0"/>
                <a:cs typeface="Calibri" charset="0"/>
              </a:rPr>
              <a:t> in </a:t>
            </a:r>
            <a:r>
              <a:rPr lang="en-AU" dirty="0" err="1">
                <a:latin typeface="Calibri" charset="0"/>
                <a:cs typeface="Calibri" charset="0"/>
              </a:rPr>
              <a:t>Männern</a:t>
            </a:r>
            <a:r>
              <a:rPr lang="en-AU" dirty="0">
                <a:latin typeface="Calibri" charset="0"/>
                <a:cs typeface="Calibri" charset="0"/>
              </a:rPr>
              <a:t>.</a:t>
            </a:r>
            <a:endParaRPr lang="en-GB" dirty="0">
              <a:latin typeface="Calibri" charset="0"/>
              <a:cs typeface="Calibri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1B50A9-EF23-3548-4C11-286170DC80CB}"/>
              </a:ext>
            </a:extLst>
          </p:cNvPr>
          <p:cNvSpPr txBox="1"/>
          <p:nvPr/>
        </p:nvSpPr>
        <p:spPr>
          <a:xfrm>
            <a:off x="1043608" y="6307723"/>
            <a:ext cx="5995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Calibri"/>
                <a:cs typeface="Calibri"/>
                <a:hlinkClick r:id="rId2"/>
              </a:rPr>
              <a:t>Hunter, Smith, &amp; Tanner (2011). </a:t>
            </a:r>
            <a:r>
              <a:rPr lang="de-DE" sz="1600" i="1" dirty="0" err="1">
                <a:latin typeface="Calibri"/>
                <a:cs typeface="Calibri"/>
                <a:hlinkClick r:id="rId2"/>
              </a:rPr>
              <a:t>Logopedics</a:t>
            </a:r>
            <a:r>
              <a:rPr lang="de-DE" sz="1600" i="1" dirty="0">
                <a:latin typeface="Calibri"/>
                <a:cs typeface="Calibri"/>
                <a:hlinkClick r:id="rId2"/>
              </a:rPr>
              <a:t>, </a:t>
            </a:r>
            <a:r>
              <a:rPr lang="de-DE" sz="1600" i="1" dirty="0" err="1">
                <a:latin typeface="Calibri"/>
                <a:cs typeface="Calibri"/>
                <a:hlinkClick r:id="rId2"/>
              </a:rPr>
              <a:t>Phoniatrics</a:t>
            </a:r>
            <a:r>
              <a:rPr lang="de-DE" sz="1600" i="1" dirty="0">
                <a:latin typeface="Calibri"/>
                <a:cs typeface="Calibri"/>
                <a:hlinkClick r:id="rId2"/>
              </a:rPr>
              <a:t>, </a:t>
            </a:r>
            <a:r>
              <a:rPr lang="de-DE" sz="1600" i="1" dirty="0" err="1">
                <a:latin typeface="Calibri"/>
                <a:cs typeface="Calibri"/>
                <a:hlinkClick r:id="rId2"/>
              </a:rPr>
              <a:t>Vocology</a:t>
            </a:r>
            <a:r>
              <a:rPr lang="de-DE" sz="1600" i="1" dirty="0">
                <a:latin typeface="Calibri"/>
                <a:cs typeface="Calibri"/>
                <a:hlinkClick r:id="rId2"/>
              </a:rPr>
              <a:t> </a:t>
            </a:r>
            <a:endParaRPr lang="de-DE" sz="1600" i="1" dirty="0">
              <a:latin typeface="Calibri"/>
              <a:cs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1CEA28-1097-3041-F579-4BDFC1E2E9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56" t="6777" r="9782"/>
          <a:stretch/>
        </p:blipFill>
        <p:spPr>
          <a:xfrm>
            <a:off x="0" y="1729410"/>
            <a:ext cx="9028683" cy="419896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124200" y="0"/>
            <a:ext cx="2819400" cy="4619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 pitchFamily="8" charset="0"/>
                <a:ea typeface="Calibri" pitchFamily="8" charset="0"/>
                <a:cs typeface="Calibri" pitchFamily="8" charset="0"/>
              </a:rPr>
              <a:t>Sprecher: Anatomie</a:t>
            </a:r>
          </a:p>
        </p:txBody>
      </p:sp>
      <p:sp>
        <p:nvSpPr>
          <p:cNvPr id="16387" name="TextBox 9"/>
          <p:cNvSpPr txBox="1">
            <a:spLocks noChangeArrowheads="1"/>
          </p:cNvSpPr>
          <p:nvPr/>
        </p:nvSpPr>
        <p:spPr bwMode="auto">
          <a:xfrm>
            <a:off x="1600200" y="457200"/>
            <a:ext cx="6019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Grundfrequenz sinkt mit zunehmenden Alter</a:t>
            </a:r>
          </a:p>
        </p:txBody>
      </p:sp>
      <p:pic>
        <p:nvPicPr>
          <p:cNvPr id="16388" name="Picture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292225"/>
            <a:ext cx="8001000" cy="448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038600" y="1905000"/>
            <a:ext cx="609600" cy="461963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kern="0" dirty="0">
                <a:solidFill>
                  <a:sysClr val="windowText" lastClr="000000"/>
                </a:solidFill>
                <a:latin typeface="Arial"/>
                <a:ea typeface="+mn-ea"/>
                <a:cs typeface="Arial"/>
              </a:rPr>
              <a:t>F1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67200" y="4419600"/>
            <a:ext cx="457200" cy="461963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kern="0" dirty="0">
                <a:solidFill>
                  <a:sysClr val="windowText" lastClr="000000"/>
                </a:solidFill>
                <a:latin typeface="Arial"/>
                <a:ea typeface="+mn-ea"/>
                <a:cs typeface="Arial"/>
              </a:rPr>
              <a:t>f0</a:t>
            </a:r>
          </a:p>
        </p:txBody>
      </p:sp>
      <p:sp>
        <p:nvSpPr>
          <p:cNvPr id="16391" name="TextBox 16"/>
          <p:cNvSpPr txBox="1">
            <a:spLocks noChangeArrowheads="1"/>
          </p:cNvSpPr>
          <p:nvPr/>
        </p:nvSpPr>
        <p:spPr bwMode="auto">
          <a:xfrm>
            <a:off x="3451225" y="5775325"/>
            <a:ext cx="2819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Sprecheralter</a:t>
            </a:r>
          </a:p>
        </p:txBody>
      </p:sp>
      <p:sp>
        <p:nvSpPr>
          <p:cNvPr id="16392" name="TextBox 17"/>
          <p:cNvSpPr txBox="1">
            <a:spLocks noChangeArrowheads="1"/>
          </p:cNvSpPr>
          <p:nvPr/>
        </p:nvSpPr>
        <p:spPr bwMode="auto">
          <a:xfrm rot="-5400000">
            <a:off x="-762793" y="3429793"/>
            <a:ext cx="2139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 Frequenz (Hz)</a:t>
            </a:r>
          </a:p>
        </p:txBody>
      </p:sp>
      <p:sp>
        <p:nvSpPr>
          <p:cNvPr id="16393" name="TextBox 18"/>
          <p:cNvSpPr txBox="1">
            <a:spLocks noChangeArrowheads="1"/>
          </p:cNvSpPr>
          <p:nvPr/>
        </p:nvSpPr>
        <p:spPr bwMode="auto">
          <a:xfrm>
            <a:off x="1524000" y="6400800"/>
            <a:ext cx="57753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dirty="0">
                <a:latin typeface="Calibri" charset="0"/>
                <a:cs typeface="Calibri" charset="0"/>
                <a:hlinkClick r:id="rId3"/>
              </a:rPr>
              <a:t>Reubold, Harrington, Kleber (2010, </a:t>
            </a:r>
            <a:r>
              <a:rPr lang="en-GB" sz="1600" i="1" dirty="0">
                <a:latin typeface="Calibri" charset="0"/>
                <a:cs typeface="Calibri" charset="0"/>
                <a:hlinkClick r:id="rId3"/>
              </a:rPr>
              <a:t>Speech Communication</a:t>
            </a:r>
            <a:r>
              <a:rPr lang="en-GB" sz="1600" dirty="0">
                <a:latin typeface="Calibri" charset="0"/>
                <a:cs typeface="Calibri" charset="0"/>
                <a:hlinkClick r:id="rId3"/>
              </a:rPr>
              <a:t>).</a:t>
            </a:r>
            <a:endParaRPr lang="en-GB" sz="1600" i="1" dirty="0">
              <a:latin typeface="Calibri" charset="0"/>
              <a:cs typeface="Calibri" charset="0"/>
            </a:endParaRPr>
          </a:p>
        </p:txBody>
      </p:sp>
      <p:sp>
        <p:nvSpPr>
          <p:cNvPr id="16394" name="TextBox 19"/>
          <p:cNvSpPr txBox="1">
            <a:spLocks noChangeArrowheads="1"/>
          </p:cNvSpPr>
          <p:nvPr/>
        </p:nvSpPr>
        <p:spPr bwMode="auto">
          <a:xfrm>
            <a:off x="1295400" y="3200400"/>
            <a:ext cx="2667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Königin Elizabeth II</a:t>
            </a:r>
          </a:p>
        </p:txBody>
      </p:sp>
      <p:sp>
        <p:nvSpPr>
          <p:cNvPr id="16395" name="TextBox 20"/>
          <p:cNvSpPr txBox="1">
            <a:spLocks noChangeArrowheads="1"/>
          </p:cNvSpPr>
          <p:nvPr/>
        </p:nvSpPr>
        <p:spPr bwMode="auto">
          <a:xfrm>
            <a:off x="5791200" y="3124200"/>
            <a:ext cx="2286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Alistair Cooke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D63D07-F756-1E40-B6A0-1E5F7055A9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230" t="4524" r="22920" b="13108"/>
          <a:stretch/>
        </p:blipFill>
        <p:spPr>
          <a:xfrm>
            <a:off x="2123728" y="1484784"/>
            <a:ext cx="3816424" cy="4333255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5953F42B-27F3-9D1F-9140-36BAD1FBF1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116632"/>
            <a:ext cx="7848600" cy="4619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solidFill>
                  <a:srgbClr val="000000"/>
                </a:solidFill>
                <a:latin typeface="Calibri" pitchFamily="8" charset="0"/>
                <a:ea typeface="Calibri" pitchFamily="8" charset="0"/>
                <a:cs typeface="Calibri" pitchFamily="8" charset="0"/>
              </a:rPr>
              <a:t>Perzeptive Normalisierung für anatomische Einflüsse auf f0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76E679-566B-3DE3-27F5-A66CB4C5DE4D}"/>
              </a:ext>
            </a:extLst>
          </p:cNvPr>
          <p:cNvSpPr txBox="1"/>
          <p:nvPr/>
        </p:nvSpPr>
        <p:spPr>
          <a:xfrm>
            <a:off x="1853190" y="800857"/>
            <a:ext cx="35108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Calibri"/>
                <a:cs typeface="Calibri"/>
              </a:rPr>
              <a:t>Mandarin Chinesisch: [</a:t>
            </a:r>
            <a:r>
              <a:rPr lang="de-DE" dirty="0" err="1">
                <a:latin typeface="Calibri"/>
                <a:cs typeface="Calibri"/>
              </a:rPr>
              <a:t>wu</a:t>
            </a:r>
            <a:r>
              <a:rPr lang="de-DE" dirty="0">
                <a:latin typeface="Calibri"/>
                <a:cs typeface="Calibri"/>
              </a:rPr>
              <a:t>]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D3F358-BC51-6500-1241-653B125F44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5129" y="2120651"/>
            <a:ext cx="2185343" cy="307246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C612BE4-FDC7-91A4-A8C5-F4F7EA7FE44B}"/>
              </a:ext>
            </a:extLst>
          </p:cNvPr>
          <p:cNvSpPr txBox="1"/>
          <p:nvPr/>
        </p:nvSpPr>
        <p:spPr>
          <a:xfrm>
            <a:off x="647700" y="6279703"/>
            <a:ext cx="830741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US" sz="1600" dirty="0">
                <a:latin typeface="Calibri" charset="0"/>
                <a:cs typeface="Calibri" charset="0"/>
                <a:hlinkClick r:id="rId4"/>
              </a:rPr>
              <a:t>Huang &amp; Holt (2009), </a:t>
            </a:r>
            <a:r>
              <a:rPr lang="en-US" sz="1600" i="1" dirty="0">
                <a:latin typeface="Calibri" charset="0"/>
                <a:cs typeface="Calibri" charset="0"/>
                <a:hlinkClick r:id="rId4"/>
              </a:rPr>
              <a:t>J. Acoustical Soc. America</a:t>
            </a:r>
            <a:r>
              <a:rPr lang="en-US" sz="1600" dirty="0">
                <a:latin typeface="Calibri" charset="0"/>
                <a:cs typeface="Calibri" charset="0"/>
                <a:hlinkClick r:id="rId4"/>
              </a:rPr>
              <a:t>, 125, 3983–3994 </a:t>
            </a:r>
            <a:endParaRPr lang="en-US" sz="1600" dirty="0">
              <a:latin typeface="Calibri" charset="0"/>
              <a:cs typeface="Calibri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D1B2FB-7348-BB6E-C9C6-6140F2FAE4AA}"/>
              </a:ext>
            </a:extLst>
          </p:cNvPr>
          <p:cNvSpPr txBox="1"/>
          <p:nvPr/>
        </p:nvSpPr>
        <p:spPr>
          <a:xfrm>
            <a:off x="1558873" y="3540280"/>
            <a:ext cx="434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Calibri"/>
                <a:cs typeface="Calibri"/>
              </a:rPr>
              <a:t>f0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BB26E56-28FB-0D30-0A00-FBD788EB79DB}"/>
              </a:ext>
            </a:extLst>
          </p:cNvPr>
          <p:cNvSpPr txBox="1"/>
          <p:nvPr/>
        </p:nvSpPr>
        <p:spPr>
          <a:xfrm>
            <a:off x="3851920" y="5818039"/>
            <a:ext cx="944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Calibri"/>
                <a:cs typeface="Calibri"/>
              </a:rPr>
              <a:t>Dauer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EAC544-5622-DEC4-101D-F36071179C62}"/>
              </a:ext>
            </a:extLst>
          </p:cNvPr>
          <p:cNvSpPr txBox="1"/>
          <p:nvPr/>
        </p:nvSpPr>
        <p:spPr>
          <a:xfrm>
            <a:off x="5508104" y="1675011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>
                <a:latin typeface="Calibri"/>
                <a:cs typeface="Calibri"/>
              </a:rPr>
              <a:t>無 </a:t>
            </a:r>
            <a:r>
              <a:rPr lang="en-GB" dirty="0" err="1">
                <a:latin typeface="Calibri"/>
                <a:cs typeface="Calibri"/>
              </a:rPr>
              <a:t>keiner</a:t>
            </a:r>
            <a:endParaRPr lang="en-GB" dirty="0">
              <a:latin typeface="Calibri"/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B9B500-B6E7-4478-8443-BF699B25E7E5}"/>
              </a:ext>
            </a:extLst>
          </p:cNvPr>
          <p:cNvSpPr txBox="1"/>
          <p:nvPr/>
        </p:nvSpPr>
        <p:spPr>
          <a:xfrm>
            <a:off x="5315533" y="2208650"/>
            <a:ext cx="1488715" cy="471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>
                <a:latin typeface="Calibri"/>
                <a:cs typeface="Calibri"/>
              </a:rPr>
              <a:t>屋  </a:t>
            </a:r>
            <a:r>
              <a:rPr lang="en-GB" dirty="0" err="1">
                <a:latin typeface="Calibri"/>
                <a:cs typeface="Calibri"/>
              </a:rPr>
              <a:t>Raum</a:t>
            </a:r>
            <a:endParaRPr lang="en-GB" dirty="0">
              <a:latin typeface="Calibri"/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04400E-5C0C-1A5F-8C9D-4080A15A8FF0}"/>
              </a:ext>
            </a:extLst>
          </p:cNvPr>
          <p:cNvSpPr txBox="1"/>
          <p:nvPr/>
        </p:nvSpPr>
        <p:spPr>
          <a:xfrm>
            <a:off x="4211960" y="5085184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>
                <a:latin typeface="Calibri"/>
                <a:cs typeface="Calibri"/>
              </a:rPr>
              <a:t>霧  </a:t>
            </a:r>
            <a:r>
              <a:rPr lang="en-GB" dirty="0" err="1">
                <a:latin typeface="Calibri"/>
                <a:cs typeface="Calibri"/>
              </a:rPr>
              <a:t>Nebel</a:t>
            </a:r>
            <a:endParaRPr lang="en-GB" dirty="0">
              <a:latin typeface="Calibri"/>
              <a:cs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161525-9D20-F8FD-A931-82859A881FFB}"/>
              </a:ext>
            </a:extLst>
          </p:cNvPr>
          <p:cNvSpPr txBox="1"/>
          <p:nvPr/>
        </p:nvSpPr>
        <p:spPr>
          <a:xfrm>
            <a:off x="4739469" y="3068960"/>
            <a:ext cx="1330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>
                <a:latin typeface="Calibri"/>
                <a:cs typeface="Calibri"/>
              </a:rPr>
              <a:t> 舞 </a:t>
            </a:r>
            <a:r>
              <a:rPr lang="en-GB" dirty="0" err="1">
                <a:latin typeface="Calibri"/>
                <a:cs typeface="Calibri"/>
              </a:rPr>
              <a:t>Tanz</a:t>
            </a:r>
            <a:endParaRPr lang="en-GB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0993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609600" y="-14869"/>
            <a:ext cx="7848600" cy="4619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solidFill>
                  <a:srgbClr val="000000"/>
                </a:solidFill>
                <a:latin typeface="Calibri" pitchFamily="8" charset="0"/>
                <a:ea typeface="Calibri" pitchFamily="8" charset="0"/>
                <a:cs typeface="Calibri" pitchFamily="8" charset="0"/>
              </a:rPr>
              <a:t>Perzeptive Normalisierung für anatomische Einflüsse auf f0</a:t>
            </a:r>
          </a:p>
        </p:txBody>
      </p:sp>
      <p:sp>
        <p:nvSpPr>
          <p:cNvPr id="17411" name="TextBox 33"/>
          <p:cNvSpPr txBox="1">
            <a:spLocks noChangeArrowheads="1"/>
          </p:cNvSpPr>
          <p:nvPr/>
        </p:nvSpPr>
        <p:spPr bwMode="auto">
          <a:xfrm>
            <a:off x="228600" y="457200"/>
            <a:ext cx="8382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Hörer perzipieren lexikalische Töne nicht auf eine absolute Weise sondern </a:t>
            </a:r>
            <a:r>
              <a:rPr lang="de-DE" b="1">
                <a:latin typeface="Calibri" charset="0"/>
                <a:cs typeface="Calibri" charset="0"/>
              </a:rPr>
              <a:t>im Verhältnis zum Sprecher-f0-Mittelwert </a:t>
            </a: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609600" y="1371600"/>
            <a:ext cx="4573588" cy="4116388"/>
            <a:chOff x="609600" y="1371600"/>
            <a:chExt cx="4573588" cy="4116388"/>
          </a:xfrm>
        </p:grpSpPr>
        <p:sp>
          <p:nvSpPr>
            <p:cNvPr id="17431" name="TextBox 32"/>
            <p:cNvSpPr txBox="1">
              <a:spLocks noChangeArrowheads="1"/>
            </p:cNvSpPr>
            <p:nvPr/>
          </p:nvSpPr>
          <p:spPr bwMode="auto">
            <a:xfrm>
              <a:off x="838200" y="1371600"/>
              <a:ext cx="32004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Davor kommender Satz</a:t>
              </a:r>
            </a:p>
          </p:txBody>
        </p:sp>
        <p:sp>
          <p:nvSpPr>
            <p:cNvPr id="35" name="Freeform 34"/>
            <p:cNvSpPr/>
            <p:nvPr/>
          </p:nvSpPr>
          <p:spPr>
            <a:xfrm>
              <a:off x="609600" y="4953000"/>
              <a:ext cx="3352800" cy="468313"/>
            </a:xfrm>
            <a:custGeom>
              <a:avLst/>
              <a:gdLst>
                <a:gd name="connsiteX0" fmla="*/ 0 w 3352800"/>
                <a:gd name="connsiteY0" fmla="*/ 355600 h 467773"/>
                <a:gd name="connsiteX1" fmla="*/ 42333 w 3352800"/>
                <a:gd name="connsiteY1" fmla="*/ 321733 h 467773"/>
                <a:gd name="connsiteX2" fmla="*/ 135467 w 3352800"/>
                <a:gd name="connsiteY2" fmla="*/ 245533 h 467773"/>
                <a:gd name="connsiteX3" fmla="*/ 186267 w 3352800"/>
                <a:gd name="connsiteY3" fmla="*/ 237066 h 467773"/>
                <a:gd name="connsiteX4" fmla="*/ 254000 w 3352800"/>
                <a:gd name="connsiteY4" fmla="*/ 220133 h 467773"/>
                <a:gd name="connsiteX5" fmla="*/ 279400 w 3352800"/>
                <a:gd name="connsiteY5" fmla="*/ 203200 h 467773"/>
                <a:gd name="connsiteX6" fmla="*/ 440267 w 3352800"/>
                <a:gd name="connsiteY6" fmla="*/ 203200 h 467773"/>
                <a:gd name="connsiteX7" fmla="*/ 491067 w 3352800"/>
                <a:gd name="connsiteY7" fmla="*/ 228600 h 467773"/>
                <a:gd name="connsiteX8" fmla="*/ 524933 w 3352800"/>
                <a:gd name="connsiteY8" fmla="*/ 245533 h 467773"/>
                <a:gd name="connsiteX9" fmla="*/ 541867 w 3352800"/>
                <a:gd name="connsiteY9" fmla="*/ 262466 h 467773"/>
                <a:gd name="connsiteX10" fmla="*/ 592667 w 3352800"/>
                <a:gd name="connsiteY10" fmla="*/ 279400 h 467773"/>
                <a:gd name="connsiteX11" fmla="*/ 651933 w 3352800"/>
                <a:gd name="connsiteY11" fmla="*/ 313266 h 467773"/>
                <a:gd name="connsiteX12" fmla="*/ 702733 w 3352800"/>
                <a:gd name="connsiteY12" fmla="*/ 355600 h 467773"/>
                <a:gd name="connsiteX13" fmla="*/ 728133 w 3352800"/>
                <a:gd name="connsiteY13" fmla="*/ 381000 h 467773"/>
                <a:gd name="connsiteX14" fmla="*/ 753533 w 3352800"/>
                <a:gd name="connsiteY14" fmla="*/ 397933 h 467773"/>
                <a:gd name="connsiteX15" fmla="*/ 922867 w 3352800"/>
                <a:gd name="connsiteY15" fmla="*/ 431800 h 467773"/>
                <a:gd name="connsiteX16" fmla="*/ 990600 w 3352800"/>
                <a:gd name="connsiteY16" fmla="*/ 448733 h 467773"/>
                <a:gd name="connsiteX17" fmla="*/ 1049867 w 3352800"/>
                <a:gd name="connsiteY17" fmla="*/ 431800 h 467773"/>
                <a:gd name="connsiteX18" fmla="*/ 1109133 w 3352800"/>
                <a:gd name="connsiteY18" fmla="*/ 406400 h 467773"/>
                <a:gd name="connsiteX19" fmla="*/ 1143000 w 3352800"/>
                <a:gd name="connsiteY19" fmla="*/ 389466 h 467773"/>
                <a:gd name="connsiteX20" fmla="*/ 1176867 w 3352800"/>
                <a:gd name="connsiteY20" fmla="*/ 355600 h 467773"/>
                <a:gd name="connsiteX21" fmla="*/ 1278467 w 3352800"/>
                <a:gd name="connsiteY21" fmla="*/ 287866 h 467773"/>
                <a:gd name="connsiteX22" fmla="*/ 1329267 w 3352800"/>
                <a:gd name="connsiteY22" fmla="*/ 228600 h 467773"/>
                <a:gd name="connsiteX23" fmla="*/ 1363133 w 3352800"/>
                <a:gd name="connsiteY23" fmla="*/ 220133 h 467773"/>
                <a:gd name="connsiteX24" fmla="*/ 1405467 w 3352800"/>
                <a:gd name="connsiteY24" fmla="*/ 194733 h 467773"/>
                <a:gd name="connsiteX25" fmla="*/ 1473200 w 3352800"/>
                <a:gd name="connsiteY25" fmla="*/ 143933 h 467773"/>
                <a:gd name="connsiteX26" fmla="*/ 1549400 w 3352800"/>
                <a:gd name="connsiteY26" fmla="*/ 110066 h 467773"/>
                <a:gd name="connsiteX27" fmla="*/ 1761067 w 3352800"/>
                <a:gd name="connsiteY27" fmla="*/ 16933 h 467773"/>
                <a:gd name="connsiteX28" fmla="*/ 1837267 w 3352800"/>
                <a:gd name="connsiteY28" fmla="*/ 0 h 467773"/>
                <a:gd name="connsiteX29" fmla="*/ 1972733 w 3352800"/>
                <a:gd name="connsiteY29" fmla="*/ 8466 h 467773"/>
                <a:gd name="connsiteX30" fmla="*/ 2006600 w 3352800"/>
                <a:gd name="connsiteY30" fmla="*/ 25400 h 467773"/>
                <a:gd name="connsiteX31" fmla="*/ 2032000 w 3352800"/>
                <a:gd name="connsiteY31" fmla="*/ 33866 h 467773"/>
                <a:gd name="connsiteX32" fmla="*/ 2057400 w 3352800"/>
                <a:gd name="connsiteY32" fmla="*/ 50800 h 467773"/>
                <a:gd name="connsiteX33" fmla="*/ 2082800 w 3352800"/>
                <a:gd name="connsiteY33" fmla="*/ 59266 h 467773"/>
                <a:gd name="connsiteX34" fmla="*/ 2099733 w 3352800"/>
                <a:gd name="connsiteY34" fmla="*/ 76200 h 467773"/>
                <a:gd name="connsiteX35" fmla="*/ 2175933 w 3352800"/>
                <a:gd name="connsiteY35" fmla="*/ 118533 h 467773"/>
                <a:gd name="connsiteX36" fmla="*/ 2277533 w 3352800"/>
                <a:gd name="connsiteY36" fmla="*/ 160866 h 467773"/>
                <a:gd name="connsiteX37" fmla="*/ 2319867 w 3352800"/>
                <a:gd name="connsiteY37" fmla="*/ 177800 h 467773"/>
                <a:gd name="connsiteX38" fmla="*/ 2379133 w 3352800"/>
                <a:gd name="connsiteY38" fmla="*/ 228600 h 467773"/>
                <a:gd name="connsiteX39" fmla="*/ 2404533 w 3352800"/>
                <a:gd name="connsiteY39" fmla="*/ 262466 h 467773"/>
                <a:gd name="connsiteX40" fmla="*/ 2438400 w 3352800"/>
                <a:gd name="connsiteY40" fmla="*/ 287866 h 467773"/>
                <a:gd name="connsiteX41" fmla="*/ 2455333 w 3352800"/>
                <a:gd name="connsiteY41" fmla="*/ 304800 h 467773"/>
                <a:gd name="connsiteX42" fmla="*/ 2472267 w 3352800"/>
                <a:gd name="connsiteY42" fmla="*/ 330200 h 467773"/>
                <a:gd name="connsiteX43" fmla="*/ 2497667 w 3352800"/>
                <a:gd name="connsiteY43" fmla="*/ 338666 h 467773"/>
                <a:gd name="connsiteX44" fmla="*/ 2523067 w 3352800"/>
                <a:gd name="connsiteY44" fmla="*/ 355600 h 467773"/>
                <a:gd name="connsiteX45" fmla="*/ 2582333 w 3352800"/>
                <a:gd name="connsiteY45" fmla="*/ 372533 h 467773"/>
                <a:gd name="connsiteX46" fmla="*/ 2751667 w 3352800"/>
                <a:gd name="connsiteY46" fmla="*/ 364066 h 467773"/>
                <a:gd name="connsiteX47" fmla="*/ 2777067 w 3352800"/>
                <a:gd name="connsiteY47" fmla="*/ 347133 h 467773"/>
                <a:gd name="connsiteX48" fmla="*/ 2861733 w 3352800"/>
                <a:gd name="connsiteY48" fmla="*/ 321733 h 467773"/>
                <a:gd name="connsiteX49" fmla="*/ 2912533 w 3352800"/>
                <a:gd name="connsiteY49" fmla="*/ 304800 h 467773"/>
                <a:gd name="connsiteX50" fmla="*/ 2929467 w 3352800"/>
                <a:gd name="connsiteY50" fmla="*/ 287866 h 467773"/>
                <a:gd name="connsiteX51" fmla="*/ 2980267 w 3352800"/>
                <a:gd name="connsiteY51" fmla="*/ 270933 h 467773"/>
                <a:gd name="connsiteX52" fmla="*/ 3005667 w 3352800"/>
                <a:gd name="connsiteY52" fmla="*/ 262466 h 467773"/>
                <a:gd name="connsiteX53" fmla="*/ 3073400 w 3352800"/>
                <a:gd name="connsiteY53" fmla="*/ 245533 h 467773"/>
                <a:gd name="connsiteX54" fmla="*/ 3107267 w 3352800"/>
                <a:gd name="connsiteY54" fmla="*/ 237066 h 467773"/>
                <a:gd name="connsiteX55" fmla="*/ 3276600 w 3352800"/>
                <a:gd name="connsiteY55" fmla="*/ 245533 h 467773"/>
                <a:gd name="connsiteX56" fmla="*/ 3327400 w 3352800"/>
                <a:gd name="connsiteY56" fmla="*/ 279400 h 467773"/>
                <a:gd name="connsiteX57" fmla="*/ 3352800 w 3352800"/>
                <a:gd name="connsiteY57" fmla="*/ 287866 h 467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3352800" h="467773">
                  <a:moveTo>
                    <a:pt x="0" y="355600"/>
                  </a:moveTo>
                  <a:cubicBezTo>
                    <a:pt x="14111" y="344311"/>
                    <a:pt x="29054" y="333990"/>
                    <a:pt x="42333" y="321733"/>
                  </a:cubicBezTo>
                  <a:cubicBezTo>
                    <a:pt x="92914" y="275043"/>
                    <a:pt x="86334" y="256452"/>
                    <a:pt x="135467" y="245533"/>
                  </a:cubicBezTo>
                  <a:cubicBezTo>
                    <a:pt x="152225" y="241809"/>
                    <a:pt x="169481" y="240663"/>
                    <a:pt x="186267" y="237066"/>
                  </a:cubicBezTo>
                  <a:cubicBezTo>
                    <a:pt x="209023" y="232190"/>
                    <a:pt x="254000" y="220133"/>
                    <a:pt x="254000" y="220133"/>
                  </a:cubicBezTo>
                  <a:cubicBezTo>
                    <a:pt x="262467" y="214489"/>
                    <a:pt x="270299" y="207751"/>
                    <a:pt x="279400" y="203200"/>
                  </a:cubicBezTo>
                  <a:cubicBezTo>
                    <a:pt x="327480" y="179160"/>
                    <a:pt x="398509" y="200590"/>
                    <a:pt x="440267" y="203200"/>
                  </a:cubicBezTo>
                  <a:cubicBezTo>
                    <a:pt x="511217" y="220936"/>
                    <a:pt x="445777" y="198406"/>
                    <a:pt x="491067" y="228600"/>
                  </a:cubicBezTo>
                  <a:cubicBezTo>
                    <a:pt x="501568" y="235601"/>
                    <a:pt x="514432" y="238532"/>
                    <a:pt x="524933" y="245533"/>
                  </a:cubicBezTo>
                  <a:cubicBezTo>
                    <a:pt x="531575" y="249961"/>
                    <a:pt x="534727" y="258896"/>
                    <a:pt x="541867" y="262466"/>
                  </a:cubicBezTo>
                  <a:cubicBezTo>
                    <a:pt x="557832" y="270448"/>
                    <a:pt x="577815" y="269499"/>
                    <a:pt x="592667" y="279400"/>
                  </a:cubicBezTo>
                  <a:cubicBezTo>
                    <a:pt x="628568" y="303334"/>
                    <a:pt x="608966" y="291782"/>
                    <a:pt x="651933" y="313266"/>
                  </a:cubicBezTo>
                  <a:cubicBezTo>
                    <a:pt x="685317" y="363339"/>
                    <a:pt x="648047" y="316537"/>
                    <a:pt x="702733" y="355600"/>
                  </a:cubicBezTo>
                  <a:cubicBezTo>
                    <a:pt x="712476" y="362560"/>
                    <a:pt x="718935" y="373335"/>
                    <a:pt x="728133" y="381000"/>
                  </a:cubicBezTo>
                  <a:cubicBezTo>
                    <a:pt x="735950" y="387514"/>
                    <a:pt x="745066" y="392289"/>
                    <a:pt x="753533" y="397933"/>
                  </a:cubicBezTo>
                  <a:cubicBezTo>
                    <a:pt x="800095" y="467773"/>
                    <a:pt x="753283" y="412233"/>
                    <a:pt x="922867" y="431800"/>
                  </a:cubicBezTo>
                  <a:cubicBezTo>
                    <a:pt x="945986" y="434468"/>
                    <a:pt x="990600" y="448733"/>
                    <a:pt x="990600" y="448733"/>
                  </a:cubicBezTo>
                  <a:cubicBezTo>
                    <a:pt x="1001444" y="446022"/>
                    <a:pt x="1037725" y="437871"/>
                    <a:pt x="1049867" y="431800"/>
                  </a:cubicBezTo>
                  <a:cubicBezTo>
                    <a:pt x="1108339" y="402564"/>
                    <a:pt x="1038648" y="424020"/>
                    <a:pt x="1109133" y="406400"/>
                  </a:cubicBezTo>
                  <a:cubicBezTo>
                    <a:pt x="1120422" y="400755"/>
                    <a:pt x="1132903" y="397039"/>
                    <a:pt x="1143000" y="389466"/>
                  </a:cubicBezTo>
                  <a:cubicBezTo>
                    <a:pt x="1155772" y="379887"/>
                    <a:pt x="1164680" y="365912"/>
                    <a:pt x="1176867" y="355600"/>
                  </a:cubicBezTo>
                  <a:cubicBezTo>
                    <a:pt x="1249014" y="294553"/>
                    <a:pt x="1225618" y="305483"/>
                    <a:pt x="1278467" y="287866"/>
                  </a:cubicBezTo>
                  <a:cubicBezTo>
                    <a:pt x="1293040" y="266006"/>
                    <a:pt x="1305801" y="243266"/>
                    <a:pt x="1329267" y="228600"/>
                  </a:cubicBezTo>
                  <a:cubicBezTo>
                    <a:pt x="1339134" y="222433"/>
                    <a:pt x="1351844" y="222955"/>
                    <a:pt x="1363133" y="220133"/>
                  </a:cubicBezTo>
                  <a:cubicBezTo>
                    <a:pt x="1377244" y="211666"/>
                    <a:pt x="1391937" y="204100"/>
                    <a:pt x="1405467" y="194733"/>
                  </a:cubicBezTo>
                  <a:cubicBezTo>
                    <a:pt x="1428671" y="178669"/>
                    <a:pt x="1448874" y="158242"/>
                    <a:pt x="1473200" y="143933"/>
                  </a:cubicBezTo>
                  <a:cubicBezTo>
                    <a:pt x="1497158" y="129840"/>
                    <a:pt x="1524280" y="121965"/>
                    <a:pt x="1549400" y="110066"/>
                  </a:cubicBezTo>
                  <a:cubicBezTo>
                    <a:pt x="1607866" y="82372"/>
                    <a:pt x="1701559" y="28835"/>
                    <a:pt x="1761067" y="16933"/>
                  </a:cubicBezTo>
                  <a:cubicBezTo>
                    <a:pt x="1814810" y="6184"/>
                    <a:pt x="1789439" y="11956"/>
                    <a:pt x="1837267" y="0"/>
                  </a:cubicBezTo>
                  <a:cubicBezTo>
                    <a:pt x="1882422" y="2822"/>
                    <a:pt x="1927990" y="1755"/>
                    <a:pt x="1972733" y="8466"/>
                  </a:cubicBezTo>
                  <a:cubicBezTo>
                    <a:pt x="1985215" y="10338"/>
                    <a:pt x="1994999" y="20428"/>
                    <a:pt x="2006600" y="25400"/>
                  </a:cubicBezTo>
                  <a:cubicBezTo>
                    <a:pt x="2014803" y="28916"/>
                    <a:pt x="2023533" y="31044"/>
                    <a:pt x="2032000" y="33866"/>
                  </a:cubicBezTo>
                  <a:cubicBezTo>
                    <a:pt x="2040467" y="39511"/>
                    <a:pt x="2048298" y="46249"/>
                    <a:pt x="2057400" y="50800"/>
                  </a:cubicBezTo>
                  <a:cubicBezTo>
                    <a:pt x="2065382" y="54791"/>
                    <a:pt x="2075147" y="54674"/>
                    <a:pt x="2082800" y="59266"/>
                  </a:cubicBezTo>
                  <a:cubicBezTo>
                    <a:pt x="2089645" y="63373"/>
                    <a:pt x="2093237" y="71560"/>
                    <a:pt x="2099733" y="76200"/>
                  </a:cubicBezTo>
                  <a:cubicBezTo>
                    <a:pt x="2116634" y="88272"/>
                    <a:pt x="2155154" y="109442"/>
                    <a:pt x="2175933" y="118533"/>
                  </a:cubicBezTo>
                  <a:cubicBezTo>
                    <a:pt x="2209546" y="133239"/>
                    <a:pt x="2243608" y="146897"/>
                    <a:pt x="2277533" y="160866"/>
                  </a:cubicBezTo>
                  <a:cubicBezTo>
                    <a:pt x="2291587" y="166653"/>
                    <a:pt x="2307708" y="168681"/>
                    <a:pt x="2319867" y="177800"/>
                  </a:cubicBezTo>
                  <a:cubicBezTo>
                    <a:pt x="2346635" y="197876"/>
                    <a:pt x="2357906" y="203836"/>
                    <a:pt x="2379133" y="228600"/>
                  </a:cubicBezTo>
                  <a:cubicBezTo>
                    <a:pt x="2388316" y="239314"/>
                    <a:pt x="2394555" y="252488"/>
                    <a:pt x="2404533" y="262466"/>
                  </a:cubicBezTo>
                  <a:cubicBezTo>
                    <a:pt x="2414511" y="272444"/>
                    <a:pt x="2427560" y="278832"/>
                    <a:pt x="2438400" y="287866"/>
                  </a:cubicBezTo>
                  <a:cubicBezTo>
                    <a:pt x="2444532" y="292976"/>
                    <a:pt x="2450346" y="298567"/>
                    <a:pt x="2455333" y="304800"/>
                  </a:cubicBezTo>
                  <a:cubicBezTo>
                    <a:pt x="2461690" y="312746"/>
                    <a:pt x="2464321" y="323843"/>
                    <a:pt x="2472267" y="330200"/>
                  </a:cubicBezTo>
                  <a:cubicBezTo>
                    <a:pt x="2479236" y="335775"/>
                    <a:pt x="2489200" y="335844"/>
                    <a:pt x="2497667" y="338666"/>
                  </a:cubicBezTo>
                  <a:cubicBezTo>
                    <a:pt x="2506134" y="344311"/>
                    <a:pt x="2513965" y="351049"/>
                    <a:pt x="2523067" y="355600"/>
                  </a:cubicBezTo>
                  <a:cubicBezTo>
                    <a:pt x="2535208" y="361671"/>
                    <a:pt x="2571489" y="369822"/>
                    <a:pt x="2582333" y="372533"/>
                  </a:cubicBezTo>
                  <a:cubicBezTo>
                    <a:pt x="2638778" y="369711"/>
                    <a:pt x="2695627" y="371376"/>
                    <a:pt x="2751667" y="364066"/>
                  </a:cubicBezTo>
                  <a:cubicBezTo>
                    <a:pt x="2761757" y="362750"/>
                    <a:pt x="2767768" y="351266"/>
                    <a:pt x="2777067" y="347133"/>
                  </a:cubicBezTo>
                  <a:cubicBezTo>
                    <a:pt x="2818507" y="328716"/>
                    <a:pt x="2823849" y="333098"/>
                    <a:pt x="2861733" y="321733"/>
                  </a:cubicBezTo>
                  <a:cubicBezTo>
                    <a:pt x="2878829" y="316604"/>
                    <a:pt x="2912533" y="304800"/>
                    <a:pt x="2912533" y="304800"/>
                  </a:cubicBezTo>
                  <a:cubicBezTo>
                    <a:pt x="2918178" y="299155"/>
                    <a:pt x="2922327" y="291436"/>
                    <a:pt x="2929467" y="287866"/>
                  </a:cubicBezTo>
                  <a:cubicBezTo>
                    <a:pt x="2945432" y="279884"/>
                    <a:pt x="2963334" y="276577"/>
                    <a:pt x="2980267" y="270933"/>
                  </a:cubicBezTo>
                  <a:cubicBezTo>
                    <a:pt x="2988734" y="268111"/>
                    <a:pt x="2997009" y="264631"/>
                    <a:pt x="3005667" y="262466"/>
                  </a:cubicBezTo>
                  <a:lnTo>
                    <a:pt x="3073400" y="245533"/>
                  </a:lnTo>
                  <a:lnTo>
                    <a:pt x="3107267" y="237066"/>
                  </a:lnTo>
                  <a:cubicBezTo>
                    <a:pt x="3163711" y="239888"/>
                    <a:pt x="3220298" y="240637"/>
                    <a:pt x="3276600" y="245533"/>
                  </a:cubicBezTo>
                  <a:cubicBezTo>
                    <a:pt x="3311327" y="248553"/>
                    <a:pt x="3298416" y="260078"/>
                    <a:pt x="3327400" y="279400"/>
                  </a:cubicBezTo>
                  <a:cubicBezTo>
                    <a:pt x="3334826" y="284350"/>
                    <a:pt x="3352800" y="287866"/>
                    <a:pt x="3352800" y="287866"/>
                  </a:cubicBezTo>
                </a:path>
              </a:pathLst>
            </a:custGeom>
            <a:ln>
              <a:solidFill>
                <a:schemeClr val="bg2">
                  <a:lumMod val="50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grpSp>
          <p:nvGrpSpPr>
            <p:cNvPr id="17433" name="Group 22"/>
            <p:cNvGrpSpPr>
              <a:grpSpLocks/>
            </p:cNvGrpSpPr>
            <p:nvPr/>
          </p:nvGrpSpPr>
          <p:grpSpPr bwMode="auto">
            <a:xfrm>
              <a:off x="5180013" y="3659188"/>
              <a:ext cx="3175" cy="1828800"/>
              <a:chOff x="5180013" y="3659188"/>
              <a:chExt cx="3175" cy="1828800"/>
            </a:xfrm>
          </p:grpSpPr>
          <p:cxnSp>
            <p:nvCxnSpPr>
              <p:cNvPr id="21" name="Straight Connector 20"/>
              <p:cNvCxnSpPr/>
              <p:nvPr/>
            </p:nvCxnSpPr>
            <p:spPr>
              <a:xfrm rot="5400000" flipH="1" flipV="1">
                <a:off x="4876801" y="5181600"/>
                <a:ext cx="609600" cy="3175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dash"/>
                <a:headEnd type="triangl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5400000" flipH="1" flipV="1">
                <a:off x="4572001" y="4267200"/>
                <a:ext cx="1219200" cy="3175"/>
              </a:xfrm>
              <a:prstGeom prst="line">
                <a:avLst/>
              </a:prstGeom>
              <a:ln>
                <a:solidFill>
                  <a:srgbClr val="008000"/>
                </a:solidFill>
                <a:prstDash val="dash"/>
                <a:headEnd type="triangl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609600" y="3581400"/>
            <a:ext cx="4192588" cy="1905000"/>
            <a:chOff x="609600" y="3581400"/>
            <a:chExt cx="4192588" cy="1905000"/>
          </a:xfrm>
        </p:grpSpPr>
        <p:sp>
          <p:nvSpPr>
            <p:cNvPr id="36" name="Freeform 35"/>
            <p:cNvSpPr/>
            <p:nvPr/>
          </p:nvSpPr>
          <p:spPr>
            <a:xfrm>
              <a:off x="609600" y="3810000"/>
              <a:ext cx="3352800" cy="468313"/>
            </a:xfrm>
            <a:custGeom>
              <a:avLst/>
              <a:gdLst>
                <a:gd name="connsiteX0" fmla="*/ 0 w 3352800"/>
                <a:gd name="connsiteY0" fmla="*/ 355600 h 467773"/>
                <a:gd name="connsiteX1" fmla="*/ 42333 w 3352800"/>
                <a:gd name="connsiteY1" fmla="*/ 321733 h 467773"/>
                <a:gd name="connsiteX2" fmla="*/ 135467 w 3352800"/>
                <a:gd name="connsiteY2" fmla="*/ 245533 h 467773"/>
                <a:gd name="connsiteX3" fmla="*/ 186267 w 3352800"/>
                <a:gd name="connsiteY3" fmla="*/ 237066 h 467773"/>
                <a:gd name="connsiteX4" fmla="*/ 254000 w 3352800"/>
                <a:gd name="connsiteY4" fmla="*/ 220133 h 467773"/>
                <a:gd name="connsiteX5" fmla="*/ 279400 w 3352800"/>
                <a:gd name="connsiteY5" fmla="*/ 203200 h 467773"/>
                <a:gd name="connsiteX6" fmla="*/ 440267 w 3352800"/>
                <a:gd name="connsiteY6" fmla="*/ 203200 h 467773"/>
                <a:gd name="connsiteX7" fmla="*/ 491067 w 3352800"/>
                <a:gd name="connsiteY7" fmla="*/ 228600 h 467773"/>
                <a:gd name="connsiteX8" fmla="*/ 524933 w 3352800"/>
                <a:gd name="connsiteY8" fmla="*/ 245533 h 467773"/>
                <a:gd name="connsiteX9" fmla="*/ 541867 w 3352800"/>
                <a:gd name="connsiteY9" fmla="*/ 262466 h 467773"/>
                <a:gd name="connsiteX10" fmla="*/ 592667 w 3352800"/>
                <a:gd name="connsiteY10" fmla="*/ 279400 h 467773"/>
                <a:gd name="connsiteX11" fmla="*/ 651933 w 3352800"/>
                <a:gd name="connsiteY11" fmla="*/ 313266 h 467773"/>
                <a:gd name="connsiteX12" fmla="*/ 702733 w 3352800"/>
                <a:gd name="connsiteY12" fmla="*/ 355600 h 467773"/>
                <a:gd name="connsiteX13" fmla="*/ 728133 w 3352800"/>
                <a:gd name="connsiteY13" fmla="*/ 381000 h 467773"/>
                <a:gd name="connsiteX14" fmla="*/ 753533 w 3352800"/>
                <a:gd name="connsiteY14" fmla="*/ 397933 h 467773"/>
                <a:gd name="connsiteX15" fmla="*/ 922867 w 3352800"/>
                <a:gd name="connsiteY15" fmla="*/ 431800 h 467773"/>
                <a:gd name="connsiteX16" fmla="*/ 990600 w 3352800"/>
                <a:gd name="connsiteY16" fmla="*/ 448733 h 467773"/>
                <a:gd name="connsiteX17" fmla="*/ 1049867 w 3352800"/>
                <a:gd name="connsiteY17" fmla="*/ 431800 h 467773"/>
                <a:gd name="connsiteX18" fmla="*/ 1109133 w 3352800"/>
                <a:gd name="connsiteY18" fmla="*/ 406400 h 467773"/>
                <a:gd name="connsiteX19" fmla="*/ 1143000 w 3352800"/>
                <a:gd name="connsiteY19" fmla="*/ 389466 h 467773"/>
                <a:gd name="connsiteX20" fmla="*/ 1176867 w 3352800"/>
                <a:gd name="connsiteY20" fmla="*/ 355600 h 467773"/>
                <a:gd name="connsiteX21" fmla="*/ 1278467 w 3352800"/>
                <a:gd name="connsiteY21" fmla="*/ 287866 h 467773"/>
                <a:gd name="connsiteX22" fmla="*/ 1329267 w 3352800"/>
                <a:gd name="connsiteY22" fmla="*/ 228600 h 467773"/>
                <a:gd name="connsiteX23" fmla="*/ 1363133 w 3352800"/>
                <a:gd name="connsiteY23" fmla="*/ 220133 h 467773"/>
                <a:gd name="connsiteX24" fmla="*/ 1405467 w 3352800"/>
                <a:gd name="connsiteY24" fmla="*/ 194733 h 467773"/>
                <a:gd name="connsiteX25" fmla="*/ 1473200 w 3352800"/>
                <a:gd name="connsiteY25" fmla="*/ 143933 h 467773"/>
                <a:gd name="connsiteX26" fmla="*/ 1549400 w 3352800"/>
                <a:gd name="connsiteY26" fmla="*/ 110066 h 467773"/>
                <a:gd name="connsiteX27" fmla="*/ 1761067 w 3352800"/>
                <a:gd name="connsiteY27" fmla="*/ 16933 h 467773"/>
                <a:gd name="connsiteX28" fmla="*/ 1837267 w 3352800"/>
                <a:gd name="connsiteY28" fmla="*/ 0 h 467773"/>
                <a:gd name="connsiteX29" fmla="*/ 1972733 w 3352800"/>
                <a:gd name="connsiteY29" fmla="*/ 8466 h 467773"/>
                <a:gd name="connsiteX30" fmla="*/ 2006600 w 3352800"/>
                <a:gd name="connsiteY30" fmla="*/ 25400 h 467773"/>
                <a:gd name="connsiteX31" fmla="*/ 2032000 w 3352800"/>
                <a:gd name="connsiteY31" fmla="*/ 33866 h 467773"/>
                <a:gd name="connsiteX32" fmla="*/ 2057400 w 3352800"/>
                <a:gd name="connsiteY32" fmla="*/ 50800 h 467773"/>
                <a:gd name="connsiteX33" fmla="*/ 2082800 w 3352800"/>
                <a:gd name="connsiteY33" fmla="*/ 59266 h 467773"/>
                <a:gd name="connsiteX34" fmla="*/ 2099733 w 3352800"/>
                <a:gd name="connsiteY34" fmla="*/ 76200 h 467773"/>
                <a:gd name="connsiteX35" fmla="*/ 2175933 w 3352800"/>
                <a:gd name="connsiteY35" fmla="*/ 118533 h 467773"/>
                <a:gd name="connsiteX36" fmla="*/ 2277533 w 3352800"/>
                <a:gd name="connsiteY36" fmla="*/ 160866 h 467773"/>
                <a:gd name="connsiteX37" fmla="*/ 2319867 w 3352800"/>
                <a:gd name="connsiteY37" fmla="*/ 177800 h 467773"/>
                <a:gd name="connsiteX38" fmla="*/ 2379133 w 3352800"/>
                <a:gd name="connsiteY38" fmla="*/ 228600 h 467773"/>
                <a:gd name="connsiteX39" fmla="*/ 2404533 w 3352800"/>
                <a:gd name="connsiteY39" fmla="*/ 262466 h 467773"/>
                <a:gd name="connsiteX40" fmla="*/ 2438400 w 3352800"/>
                <a:gd name="connsiteY40" fmla="*/ 287866 h 467773"/>
                <a:gd name="connsiteX41" fmla="*/ 2455333 w 3352800"/>
                <a:gd name="connsiteY41" fmla="*/ 304800 h 467773"/>
                <a:gd name="connsiteX42" fmla="*/ 2472267 w 3352800"/>
                <a:gd name="connsiteY42" fmla="*/ 330200 h 467773"/>
                <a:gd name="connsiteX43" fmla="*/ 2497667 w 3352800"/>
                <a:gd name="connsiteY43" fmla="*/ 338666 h 467773"/>
                <a:gd name="connsiteX44" fmla="*/ 2523067 w 3352800"/>
                <a:gd name="connsiteY44" fmla="*/ 355600 h 467773"/>
                <a:gd name="connsiteX45" fmla="*/ 2582333 w 3352800"/>
                <a:gd name="connsiteY45" fmla="*/ 372533 h 467773"/>
                <a:gd name="connsiteX46" fmla="*/ 2751667 w 3352800"/>
                <a:gd name="connsiteY46" fmla="*/ 364066 h 467773"/>
                <a:gd name="connsiteX47" fmla="*/ 2777067 w 3352800"/>
                <a:gd name="connsiteY47" fmla="*/ 347133 h 467773"/>
                <a:gd name="connsiteX48" fmla="*/ 2861733 w 3352800"/>
                <a:gd name="connsiteY48" fmla="*/ 321733 h 467773"/>
                <a:gd name="connsiteX49" fmla="*/ 2912533 w 3352800"/>
                <a:gd name="connsiteY49" fmla="*/ 304800 h 467773"/>
                <a:gd name="connsiteX50" fmla="*/ 2929467 w 3352800"/>
                <a:gd name="connsiteY50" fmla="*/ 287866 h 467773"/>
                <a:gd name="connsiteX51" fmla="*/ 2980267 w 3352800"/>
                <a:gd name="connsiteY51" fmla="*/ 270933 h 467773"/>
                <a:gd name="connsiteX52" fmla="*/ 3005667 w 3352800"/>
                <a:gd name="connsiteY52" fmla="*/ 262466 h 467773"/>
                <a:gd name="connsiteX53" fmla="*/ 3073400 w 3352800"/>
                <a:gd name="connsiteY53" fmla="*/ 245533 h 467773"/>
                <a:gd name="connsiteX54" fmla="*/ 3107267 w 3352800"/>
                <a:gd name="connsiteY54" fmla="*/ 237066 h 467773"/>
                <a:gd name="connsiteX55" fmla="*/ 3276600 w 3352800"/>
                <a:gd name="connsiteY55" fmla="*/ 245533 h 467773"/>
                <a:gd name="connsiteX56" fmla="*/ 3327400 w 3352800"/>
                <a:gd name="connsiteY56" fmla="*/ 279400 h 467773"/>
                <a:gd name="connsiteX57" fmla="*/ 3352800 w 3352800"/>
                <a:gd name="connsiteY57" fmla="*/ 287866 h 467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3352800" h="467773">
                  <a:moveTo>
                    <a:pt x="0" y="355600"/>
                  </a:moveTo>
                  <a:cubicBezTo>
                    <a:pt x="14111" y="344311"/>
                    <a:pt x="29054" y="333990"/>
                    <a:pt x="42333" y="321733"/>
                  </a:cubicBezTo>
                  <a:cubicBezTo>
                    <a:pt x="92914" y="275043"/>
                    <a:pt x="86334" y="256452"/>
                    <a:pt x="135467" y="245533"/>
                  </a:cubicBezTo>
                  <a:cubicBezTo>
                    <a:pt x="152225" y="241809"/>
                    <a:pt x="169481" y="240663"/>
                    <a:pt x="186267" y="237066"/>
                  </a:cubicBezTo>
                  <a:cubicBezTo>
                    <a:pt x="209023" y="232190"/>
                    <a:pt x="254000" y="220133"/>
                    <a:pt x="254000" y="220133"/>
                  </a:cubicBezTo>
                  <a:cubicBezTo>
                    <a:pt x="262467" y="214489"/>
                    <a:pt x="270299" y="207751"/>
                    <a:pt x="279400" y="203200"/>
                  </a:cubicBezTo>
                  <a:cubicBezTo>
                    <a:pt x="327480" y="179160"/>
                    <a:pt x="398509" y="200590"/>
                    <a:pt x="440267" y="203200"/>
                  </a:cubicBezTo>
                  <a:cubicBezTo>
                    <a:pt x="511217" y="220936"/>
                    <a:pt x="445777" y="198406"/>
                    <a:pt x="491067" y="228600"/>
                  </a:cubicBezTo>
                  <a:cubicBezTo>
                    <a:pt x="501568" y="235601"/>
                    <a:pt x="514432" y="238532"/>
                    <a:pt x="524933" y="245533"/>
                  </a:cubicBezTo>
                  <a:cubicBezTo>
                    <a:pt x="531575" y="249961"/>
                    <a:pt x="534727" y="258896"/>
                    <a:pt x="541867" y="262466"/>
                  </a:cubicBezTo>
                  <a:cubicBezTo>
                    <a:pt x="557832" y="270448"/>
                    <a:pt x="577815" y="269499"/>
                    <a:pt x="592667" y="279400"/>
                  </a:cubicBezTo>
                  <a:cubicBezTo>
                    <a:pt x="628568" y="303334"/>
                    <a:pt x="608966" y="291782"/>
                    <a:pt x="651933" y="313266"/>
                  </a:cubicBezTo>
                  <a:cubicBezTo>
                    <a:pt x="685317" y="363339"/>
                    <a:pt x="648047" y="316537"/>
                    <a:pt x="702733" y="355600"/>
                  </a:cubicBezTo>
                  <a:cubicBezTo>
                    <a:pt x="712476" y="362560"/>
                    <a:pt x="718935" y="373335"/>
                    <a:pt x="728133" y="381000"/>
                  </a:cubicBezTo>
                  <a:cubicBezTo>
                    <a:pt x="735950" y="387514"/>
                    <a:pt x="745066" y="392289"/>
                    <a:pt x="753533" y="397933"/>
                  </a:cubicBezTo>
                  <a:cubicBezTo>
                    <a:pt x="800095" y="467773"/>
                    <a:pt x="753283" y="412233"/>
                    <a:pt x="922867" y="431800"/>
                  </a:cubicBezTo>
                  <a:cubicBezTo>
                    <a:pt x="945986" y="434468"/>
                    <a:pt x="990600" y="448733"/>
                    <a:pt x="990600" y="448733"/>
                  </a:cubicBezTo>
                  <a:cubicBezTo>
                    <a:pt x="1001444" y="446022"/>
                    <a:pt x="1037725" y="437871"/>
                    <a:pt x="1049867" y="431800"/>
                  </a:cubicBezTo>
                  <a:cubicBezTo>
                    <a:pt x="1108339" y="402564"/>
                    <a:pt x="1038648" y="424020"/>
                    <a:pt x="1109133" y="406400"/>
                  </a:cubicBezTo>
                  <a:cubicBezTo>
                    <a:pt x="1120422" y="400755"/>
                    <a:pt x="1132903" y="397039"/>
                    <a:pt x="1143000" y="389466"/>
                  </a:cubicBezTo>
                  <a:cubicBezTo>
                    <a:pt x="1155772" y="379887"/>
                    <a:pt x="1164680" y="365912"/>
                    <a:pt x="1176867" y="355600"/>
                  </a:cubicBezTo>
                  <a:cubicBezTo>
                    <a:pt x="1249014" y="294553"/>
                    <a:pt x="1225618" y="305483"/>
                    <a:pt x="1278467" y="287866"/>
                  </a:cubicBezTo>
                  <a:cubicBezTo>
                    <a:pt x="1293040" y="266006"/>
                    <a:pt x="1305801" y="243266"/>
                    <a:pt x="1329267" y="228600"/>
                  </a:cubicBezTo>
                  <a:cubicBezTo>
                    <a:pt x="1339134" y="222433"/>
                    <a:pt x="1351844" y="222955"/>
                    <a:pt x="1363133" y="220133"/>
                  </a:cubicBezTo>
                  <a:cubicBezTo>
                    <a:pt x="1377244" y="211666"/>
                    <a:pt x="1391937" y="204100"/>
                    <a:pt x="1405467" y="194733"/>
                  </a:cubicBezTo>
                  <a:cubicBezTo>
                    <a:pt x="1428671" y="178669"/>
                    <a:pt x="1448874" y="158242"/>
                    <a:pt x="1473200" y="143933"/>
                  </a:cubicBezTo>
                  <a:cubicBezTo>
                    <a:pt x="1497158" y="129840"/>
                    <a:pt x="1524280" y="121965"/>
                    <a:pt x="1549400" y="110066"/>
                  </a:cubicBezTo>
                  <a:cubicBezTo>
                    <a:pt x="1607866" y="82372"/>
                    <a:pt x="1701559" y="28835"/>
                    <a:pt x="1761067" y="16933"/>
                  </a:cubicBezTo>
                  <a:cubicBezTo>
                    <a:pt x="1814810" y="6184"/>
                    <a:pt x="1789439" y="11956"/>
                    <a:pt x="1837267" y="0"/>
                  </a:cubicBezTo>
                  <a:cubicBezTo>
                    <a:pt x="1882422" y="2822"/>
                    <a:pt x="1927990" y="1755"/>
                    <a:pt x="1972733" y="8466"/>
                  </a:cubicBezTo>
                  <a:cubicBezTo>
                    <a:pt x="1985215" y="10338"/>
                    <a:pt x="1994999" y="20428"/>
                    <a:pt x="2006600" y="25400"/>
                  </a:cubicBezTo>
                  <a:cubicBezTo>
                    <a:pt x="2014803" y="28916"/>
                    <a:pt x="2023533" y="31044"/>
                    <a:pt x="2032000" y="33866"/>
                  </a:cubicBezTo>
                  <a:cubicBezTo>
                    <a:pt x="2040467" y="39511"/>
                    <a:pt x="2048298" y="46249"/>
                    <a:pt x="2057400" y="50800"/>
                  </a:cubicBezTo>
                  <a:cubicBezTo>
                    <a:pt x="2065382" y="54791"/>
                    <a:pt x="2075147" y="54674"/>
                    <a:pt x="2082800" y="59266"/>
                  </a:cubicBezTo>
                  <a:cubicBezTo>
                    <a:pt x="2089645" y="63373"/>
                    <a:pt x="2093237" y="71560"/>
                    <a:pt x="2099733" y="76200"/>
                  </a:cubicBezTo>
                  <a:cubicBezTo>
                    <a:pt x="2116634" y="88272"/>
                    <a:pt x="2155154" y="109442"/>
                    <a:pt x="2175933" y="118533"/>
                  </a:cubicBezTo>
                  <a:cubicBezTo>
                    <a:pt x="2209546" y="133239"/>
                    <a:pt x="2243608" y="146897"/>
                    <a:pt x="2277533" y="160866"/>
                  </a:cubicBezTo>
                  <a:cubicBezTo>
                    <a:pt x="2291587" y="166653"/>
                    <a:pt x="2307708" y="168681"/>
                    <a:pt x="2319867" y="177800"/>
                  </a:cubicBezTo>
                  <a:cubicBezTo>
                    <a:pt x="2346635" y="197876"/>
                    <a:pt x="2357906" y="203836"/>
                    <a:pt x="2379133" y="228600"/>
                  </a:cubicBezTo>
                  <a:cubicBezTo>
                    <a:pt x="2388316" y="239314"/>
                    <a:pt x="2394555" y="252488"/>
                    <a:pt x="2404533" y="262466"/>
                  </a:cubicBezTo>
                  <a:cubicBezTo>
                    <a:pt x="2414511" y="272444"/>
                    <a:pt x="2427560" y="278832"/>
                    <a:pt x="2438400" y="287866"/>
                  </a:cubicBezTo>
                  <a:cubicBezTo>
                    <a:pt x="2444532" y="292976"/>
                    <a:pt x="2450346" y="298567"/>
                    <a:pt x="2455333" y="304800"/>
                  </a:cubicBezTo>
                  <a:cubicBezTo>
                    <a:pt x="2461690" y="312746"/>
                    <a:pt x="2464321" y="323843"/>
                    <a:pt x="2472267" y="330200"/>
                  </a:cubicBezTo>
                  <a:cubicBezTo>
                    <a:pt x="2479236" y="335775"/>
                    <a:pt x="2489200" y="335844"/>
                    <a:pt x="2497667" y="338666"/>
                  </a:cubicBezTo>
                  <a:cubicBezTo>
                    <a:pt x="2506134" y="344311"/>
                    <a:pt x="2513965" y="351049"/>
                    <a:pt x="2523067" y="355600"/>
                  </a:cubicBezTo>
                  <a:cubicBezTo>
                    <a:pt x="2535208" y="361671"/>
                    <a:pt x="2571489" y="369822"/>
                    <a:pt x="2582333" y="372533"/>
                  </a:cubicBezTo>
                  <a:cubicBezTo>
                    <a:pt x="2638778" y="369711"/>
                    <a:pt x="2695627" y="371376"/>
                    <a:pt x="2751667" y="364066"/>
                  </a:cubicBezTo>
                  <a:cubicBezTo>
                    <a:pt x="2761757" y="362750"/>
                    <a:pt x="2767768" y="351266"/>
                    <a:pt x="2777067" y="347133"/>
                  </a:cubicBezTo>
                  <a:cubicBezTo>
                    <a:pt x="2818507" y="328716"/>
                    <a:pt x="2823849" y="333098"/>
                    <a:pt x="2861733" y="321733"/>
                  </a:cubicBezTo>
                  <a:cubicBezTo>
                    <a:pt x="2878829" y="316604"/>
                    <a:pt x="2912533" y="304800"/>
                    <a:pt x="2912533" y="304800"/>
                  </a:cubicBezTo>
                  <a:cubicBezTo>
                    <a:pt x="2918178" y="299155"/>
                    <a:pt x="2922327" y="291436"/>
                    <a:pt x="2929467" y="287866"/>
                  </a:cubicBezTo>
                  <a:cubicBezTo>
                    <a:pt x="2945432" y="279884"/>
                    <a:pt x="2963334" y="276577"/>
                    <a:pt x="2980267" y="270933"/>
                  </a:cubicBezTo>
                  <a:cubicBezTo>
                    <a:pt x="2988734" y="268111"/>
                    <a:pt x="2997009" y="264631"/>
                    <a:pt x="3005667" y="262466"/>
                  </a:cubicBezTo>
                  <a:lnTo>
                    <a:pt x="3073400" y="245533"/>
                  </a:lnTo>
                  <a:lnTo>
                    <a:pt x="3107267" y="237066"/>
                  </a:lnTo>
                  <a:cubicBezTo>
                    <a:pt x="3163711" y="239888"/>
                    <a:pt x="3220298" y="240637"/>
                    <a:pt x="3276600" y="245533"/>
                  </a:cubicBezTo>
                  <a:cubicBezTo>
                    <a:pt x="3311327" y="248553"/>
                    <a:pt x="3298416" y="260078"/>
                    <a:pt x="3327400" y="279400"/>
                  </a:cubicBezTo>
                  <a:cubicBezTo>
                    <a:pt x="3334826" y="284350"/>
                    <a:pt x="3352800" y="287866"/>
                    <a:pt x="3352800" y="287866"/>
                  </a:cubicBezTo>
                </a:path>
              </a:pathLst>
            </a:custGeom>
            <a:ln>
              <a:solidFill>
                <a:schemeClr val="bg2">
                  <a:lumMod val="50000"/>
                </a:schemeClr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grpSp>
          <p:nvGrpSpPr>
            <p:cNvPr id="17428" name="Group 23"/>
            <p:cNvGrpSpPr>
              <a:grpSpLocks/>
            </p:cNvGrpSpPr>
            <p:nvPr/>
          </p:nvGrpSpPr>
          <p:grpSpPr bwMode="auto">
            <a:xfrm>
              <a:off x="4800600" y="3581400"/>
              <a:ext cx="1588" cy="1905000"/>
              <a:chOff x="4800600" y="3581400"/>
              <a:chExt cx="1588" cy="1905000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 rot="5400000" flipH="1" flipV="1">
                <a:off x="4458494" y="3923506"/>
                <a:ext cx="685800" cy="1588"/>
              </a:xfrm>
              <a:prstGeom prst="line">
                <a:avLst/>
              </a:prstGeom>
              <a:ln>
                <a:solidFill>
                  <a:srgbClr val="008000"/>
                </a:solidFill>
                <a:headEnd type="triangl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5400000" flipH="1" flipV="1">
                <a:off x="4191794" y="4876006"/>
                <a:ext cx="1219200" cy="1588"/>
              </a:xfrm>
              <a:prstGeom prst="line">
                <a:avLst/>
              </a:prstGeom>
              <a:ln>
                <a:solidFill>
                  <a:srgbClr val="FF0000"/>
                </a:solidFill>
                <a:headEnd type="triangl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" name="Group 29"/>
          <p:cNvGrpSpPr>
            <a:grpSpLocks/>
          </p:cNvGrpSpPr>
          <p:nvPr/>
        </p:nvGrpSpPr>
        <p:grpSpPr bwMode="auto">
          <a:xfrm>
            <a:off x="990600" y="1371600"/>
            <a:ext cx="7620000" cy="5246688"/>
            <a:chOff x="990600" y="1371600"/>
            <a:chExt cx="7620000" cy="5246688"/>
          </a:xfrm>
        </p:grpSpPr>
        <p:sp>
          <p:nvSpPr>
            <p:cNvPr id="17415" name="TextBox 2"/>
            <p:cNvSpPr txBox="1">
              <a:spLocks noChangeArrowheads="1"/>
            </p:cNvSpPr>
            <p:nvPr/>
          </p:nvSpPr>
          <p:spPr bwMode="auto">
            <a:xfrm>
              <a:off x="990600" y="6248400"/>
              <a:ext cx="73914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800" dirty="0">
                  <a:latin typeface="Calibri" charset="0"/>
                  <a:cs typeface="Calibri" charset="0"/>
                  <a:hlinkClick r:id="rId2"/>
                </a:rPr>
                <a:t>Huang &amp; Holt (2009), </a:t>
              </a:r>
              <a:r>
                <a:rPr lang="en-US" sz="1800" i="1" dirty="0">
                  <a:latin typeface="Calibri" charset="0"/>
                  <a:cs typeface="Calibri" charset="0"/>
                  <a:hlinkClick r:id="rId2"/>
                </a:rPr>
                <a:t>J. Acoustical Soc. America</a:t>
              </a:r>
              <a:r>
                <a:rPr lang="en-US" sz="1800" dirty="0">
                  <a:latin typeface="Calibri" charset="0"/>
                  <a:cs typeface="Calibri" charset="0"/>
                  <a:hlinkClick r:id="rId2"/>
                </a:rPr>
                <a:t>, 125, 3983–3994 </a:t>
              </a:r>
              <a:endParaRPr lang="en-US" sz="1800" dirty="0">
                <a:latin typeface="Calibri" charset="0"/>
                <a:cs typeface="Calibri" charset="0"/>
              </a:endParaRPr>
            </a:p>
          </p:txBody>
        </p:sp>
        <p:sp>
          <p:nvSpPr>
            <p:cNvPr id="17416" name="TextBox 10"/>
            <p:cNvSpPr txBox="1">
              <a:spLocks noChangeArrowheads="1"/>
            </p:cNvSpPr>
            <p:nvPr/>
          </p:nvSpPr>
          <p:spPr bwMode="auto">
            <a:xfrm>
              <a:off x="5716736" y="2961480"/>
              <a:ext cx="2665264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 dirty="0" err="1">
                  <a:solidFill>
                    <a:srgbClr val="008000"/>
                  </a:solidFill>
                  <a:latin typeface="Calibri" charset="0"/>
                  <a:cs typeface="Calibri" charset="0"/>
                </a:rPr>
                <a:t>wu</a:t>
              </a:r>
              <a:r>
                <a:rPr lang="de-DE" dirty="0">
                  <a:solidFill>
                    <a:srgbClr val="008000"/>
                  </a:solidFill>
                  <a:latin typeface="Calibri" charset="0"/>
                  <a:cs typeface="Calibri" charset="0"/>
                </a:rPr>
                <a:t> (hoch) = Raum</a:t>
              </a:r>
              <a:endParaRPr lang="de-DE" i="1" dirty="0">
                <a:solidFill>
                  <a:srgbClr val="008000"/>
                </a:solidFill>
                <a:latin typeface="Calibri" charset="0"/>
                <a:cs typeface="Calibri" charset="0"/>
              </a:endParaRPr>
            </a:p>
          </p:txBody>
        </p:sp>
        <p:sp>
          <p:nvSpPr>
            <p:cNvPr id="17417" name="TextBox 11"/>
            <p:cNvSpPr txBox="1">
              <a:spLocks noChangeArrowheads="1"/>
            </p:cNvSpPr>
            <p:nvPr/>
          </p:nvSpPr>
          <p:spPr bwMode="auto">
            <a:xfrm>
              <a:off x="5632872" y="5395813"/>
              <a:ext cx="2977728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 dirty="0" err="1">
                  <a:solidFill>
                    <a:srgbClr val="FF0000"/>
                  </a:solidFill>
                  <a:latin typeface="Calibri" charset="0"/>
                  <a:cs typeface="Calibri" charset="0"/>
                </a:rPr>
                <a:t>wu</a:t>
              </a:r>
              <a:r>
                <a:rPr lang="de-DE" dirty="0">
                  <a:solidFill>
                    <a:srgbClr val="FF0000"/>
                  </a:solidFill>
                  <a:latin typeface="Calibri" charset="0"/>
                  <a:cs typeface="Calibri" charset="0"/>
                </a:rPr>
                <a:t> (steigend) = </a:t>
              </a:r>
              <a:r>
                <a:rPr lang="de-DE" i="1" dirty="0">
                  <a:solidFill>
                    <a:srgbClr val="FF0000"/>
                  </a:solidFill>
                  <a:latin typeface="Calibri" charset="0"/>
                  <a:cs typeface="Calibri" charset="0"/>
                </a:rPr>
                <a:t>keiner</a:t>
              </a:r>
            </a:p>
          </p:txBody>
        </p:sp>
        <p:sp>
          <p:nvSpPr>
            <p:cNvPr id="17424" name="TextBox 31"/>
            <p:cNvSpPr txBox="1">
              <a:spLocks noChangeArrowheads="1"/>
            </p:cNvSpPr>
            <p:nvPr/>
          </p:nvSpPr>
          <p:spPr bwMode="auto">
            <a:xfrm>
              <a:off x="4953000" y="1371600"/>
              <a:ext cx="3505200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Synthetisches Kontinuum (Mandarin-Chinesisch)</a:t>
              </a:r>
            </a:p>
          </p:txBody>
        </p:sp>
        <p:sp>
          <p:nvSpPr>
            <p:cNvPr id="17425" name="TextBox 36"/>
            <p:cNvSpPr txBox="1">
              <a:spLocks noChangeArrowheads="1"/>
            </p:cNvSpPr>
            <p:nvPr/>
          </p:nvSpPr>
          <p:spPr bwMode="auto">
            <a:xfrm>
              <a:off x="6461720" y="5855097"/>
              <a:ext cx="9906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 dirty="0">
                  <a:latin typeface="Calibri" charset="0"/>
                  <a:cs typeface="Calibri" charset="0"/>
                </a:rPr>
                <a:t>Dauer</a:t>
              </a:r>
            </a:p>
          </p:txBody>
        </p:sp>
        <p:sp>
          <p:nvSpPr>
            <p:cNvPr id="17426" name="TextBox 37"/>
            <p:cNvSpPr txBox="1">
              <a:spLocks noChangeArrowheads="1"/>
            </p:cNvSpPr>
            <p:nvPr/>
          </p:nvSpPr>
          <p:spPr bwMode="auto">
            <a:xfrm>
              <a:off x="4724400" y="2971800"/>
              <a:ext cx="5334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 dirty="0">
                  <a:latin typeface="Calibri" charset="0"/>
                  <a:cs typeface="Calibri" charset="0"/>
                </a:rPr>
                <a:t>f0</a:t>
              </a:r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3FA4FEA-CAAC-FCA2-7230-E0D5B1270BAA}"/>
              </a:ext>
            </a:extLst>
          </p:cNvPr>
          <p:cNvCxnSpPr/>
          <p:nvPr/>
        </p:nvCxnSpPr>
        <p:spPr>
          <a:xfrm>
            <a:off x="5716736" y="3745310"/>
            <a:ext cx="17281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84FD735-6DE9-C5D0-3E07-5C01CA9BBBA2}"/>
              </a:ext>
            </a:extLst>
          </p:cNvPr>
          <p:cNvCxnSpPr>
            <a:cxnSpLocks/>
          </p:cNvCxnSpPr>
          <p:nvPr/>
        </p:nvCxnSpPr>
        <p:spPr>
          <a:xfrm flipV="1">
            <a:off x="5724128" y="3810000"/>
            <a:ext cx="1728192" cy="16113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A80BF3A-70D0-8D42-ABB3-223C1CEE1CF9}"/>
              </a:ext>
            </a:extLst>
          </p:cNvPr>
          <p:cNvCxnSpPr>
            <a:cxnSpLocks/>
          </p:cNvCxnSpPr>
          <p:nvPr/>
        </p:nvCxnSpPr>
        <p:spPr>
          <a:xfrm flipV="1">
            <a:off x="5733876" y="3725863"/>
            <a:ext cx="1718444" cy="13581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AA535E0-A9D3-6DB6-B814-62EA583B9729}"/>
              </a:ext>
            </a:extLst>
          </p:cNvPr>
          <p:cNvCxnSpPr>
            <a:cxnSpLocks/>
          </p:cNvCxnSpPr>
          <p:nvPr/>
        </p:nvCxnSpPr>
        <p:spPr>
          <a:xfrm flipV="1">
            <a:off x="5733876" y="3725863"/>
            <a:ext cx="1718444" cy="9917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162FCFC-0B30-BD59-0C27-BE88CC1B5B82}"/>
              </a:ext>
            </a:extLst>
          </p:cNvPr>
          <p:cNvCxnSpPr>
            <a:cxnSpLocks/>
          </p:cNvCxnSpPr>
          <p:nvPr/>
        </p:nvCxnSpPr>
        <p:spPr>
          <a:xfrm flipV="1">
            <a:off x="5716736" y="3735587"/>
            <a:ext cx="1735584" cy="6772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C2D92DA-2B61-4979-607D-FF740C717C19}"/>
              </a:ext>
            </a:extLst>
          </p:cNvPr>
          <p:cNvCxnSpPr>
            <a:cxnSpLocks/>
          </p:cNvCxnSpPr>
          <p:nvPr/>
        </p:nvCxnSpPr>
        <p:spPr>
          <a:xfrm flipV="1">
            <a:off x="5716736" y="3745310"/>
            <a:ext cx="1735584" cy="40272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EFD15632-69E6-4F45-412C-B3CDC350DE0F}"/>
              </a:ext>
            </a:extLst>
          </p:cNvPr>
          <p:cNvSpPr txBox="1"/>
          <p:nvPr/>
        </p:nvSpPr>
        <p:spPr>
          <a:xfrm>
            <a:off x="787833" y="2783313"/>
            <a:ext cx="29963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0" i="0" u="none" strike="noStrike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请说这词</a:t>
            </a:r>
            <a:endParaRPr lang="en-AU" altLang="ja-JP" b="0" i="0" u="none" strike="noStrike" dirty="0">
              <a:solidFill>
                <a:srgbClr val="212121"/>
              </a:solidFill>
              <a:effectLst/>
              <a:latin typeface="Cambria" panose="02040503050406030204" pitchFamily="18" charset="0"/>
            </a:endParaRPr>
          </a:p>
          <a:p>
            <a:r>
              <a:rPr lang="en-GB" b="0" i="0" u="none" strike="noStrike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qing3 shuo1 zhe4 ci2</a:t>
            </a:r>
            <a:endParaRPr lang="de-DE" dirty="0">
              <a:latin typeface="Calibri"/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124A23-EB6E-6559-FE48-3F0D856F9887}"/>
              </a:ext>
            </a:extLst>
          </p:cNvPr>
          <p:cNvSpPr txBox="1"/>
          <p:nvPr/>
        </p:nvSpPr>
        <p:spPr>
          <a:xfrm>
            <a:off x="609600" y="2387897"/>
            <a:ext cx="31189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alibri"/>
                <a:cs typeface="Calibri"/>
              </a:rPr>
              <a:t>Bitte dieses Wort </a:t>
            </a:r>
            <a:r>
              <a:rPr lang="en-GB" dirty="0" err="1">
                <a:latin typeface="Calibri"/>
                <a:cs typeface="Calibri"/>
              </a:rPr>
              <a:t>sagen</a:t>
            </a:r>
            <a:endParaRPr lang="en-GB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228600" y="596900"/>
            <a:ext cx="853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Spätere Gipfelsynchronisierung in vielen süddeutschen Varietäten</a:t>
            </a:r>
          </a:p>
        </p:txBody>
      </p:sp>
      <p:pic>
        <p:nvPicPr>
          <p:cNvPr id="18435" name="Picture 1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7875" y="1981200"/>
            <a:ext cx="4175125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9904F8B8.WAV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2209800"/>
            <a:ext cx="185738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6FA93D89.WAV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209800"/>
            <a:ext cx="185738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1905000"/>
            <a:ext cx="312102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7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70525" y="4724400"/>
            <a:ext cx="3292475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48099645.WAV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876800"/>
            <a:ext cx="185738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9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4800600"/>
            <a:ext cx="3325813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EE3E7A10.WAV">
            <a:hlinkClick r:id="" action="ppaction://media"/>
          </p:cNvPr>
          <p:cNvPicPr>
            <a:picLocks noRot="1"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876800"/>
            <a:ext cx="185738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16599B12.WAV">
            <a:hlinkClick r:id="" action="ppaction://media"/>
          </p:cNvPr>
          <p:cNvPicPr>
            <a:picLocks noRot="1"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09800"/>
            <a:ext cx="185738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Connector 13"/>
          <p:cNvCxnSpPr/>
          <p:nvPr/>
        </p:nvCxnSpPr>
        <p:spPr>
          <a:xfrm rot="5400000">
            <a:off x="915988" y="2971800"/>
            <a:ext cx="2589212" cy="1588"/>
          </a:xfrm>
          <a:prstGeom prst="line">
            <a:avLst/>
          </a:prstGeom>
          <a:ln>
            <a:solidFill>
              <a:schemeClr val="accent2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2020094" y="2932906"/>
            <a:ext cx="2667000" cy="1588"/>
          </a:xfrm>
          <a:prstGeom prst="line">
            <a:avLst/>
          </a:prstGeom>
          <a:ln>
            <a:solidFill>
              <a:schemeClr val="accent2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5411788" y="3048000"/>
            <a:ext cx="2436812" cy="1588"/>
          </a:xfrm>
          <a:prstGeom prst="line">
            <a:avLst/>
          </a:prstGeom>
          <a:ln>
            <a:solidFill>
              <a:schemeClr val="accent2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6401594" y="2971006"/>
            <a:ext cx="2438400" cy="1588"/>
          </a:xfrm>
          <a:prstGeom prst="line">
            <a:avLst/>
          </a:prstGeom>
          <a:ln>
            <a:solidFill>
              <a:schemeClr val="accent2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2057401" y="5486400"/>
            <a:ext cx="2286000" cy="3175"/>
          </a:xfrm>
          <a:prstGeom prst="line">
            <a:avLst/>
          </a:prstGeom>
          <a:ln>
            <a:solidFill>
              <a:schemeClr val="accent2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686594" y="5485606"/>
            <a:ext cx="2286000" cy="1588"/>
          </a:xfrm>
          <a:prstGeom prst="line">
            <a:avLst/>
          </a:prstGeom>
          <a:ln>
            <a:solidFill>
              <a:schemeClr val="accent2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6630194" y="5485606"/>
            <a:ext cx="2286000" cy="1588"/>
          </a:xfrm>
          <a:prstGeom prst="line">
            <a:avLst/>
          </a:prstGeom>
          <a:ln>
            <a:solidFill>
              <a:schemeClr val="accent2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4955382" y="5484019"/>
            <a:ext cx="2286000" cy="1587"/>
          </a:xfrm>
          <a:prstGeom prst="line">
            <a:avLst/>
          </a:prstGeom>
          <a:ln>
            <a:solidFill>
              <a:schemeClr val="accent2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452" name="TextBox 22"/>
          <p:cNvSpPr txBox="1">
            <a:spLocks noChangeArrowheads="1"/>
          </p:cNvSpPr>
          <p:nvPr/>
        </p:nvSpPr>
        <p:spPr bwMode="auto">
          <a:xfrm>
            <a:off x="2514600" y="1447800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[</a:t>
            </a:r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e</a:t>
            </a:r>
            <a:r>
              <a:rPr lang="de-DE">
                <a:latin typeface="Calibri" charset="0"/>
                <a:cs typeface="Calibri" charset="0"/>
              </a:rPr>
              <a:t>]</a:t>
            </a:r>
          </a:p>
        </p:txBody>
      </p:sp>
      <p:sp>
        <p:nvSpPr>
          <p:cNvPr id="18453" name="TextBox 25"/>
          <p:cNvSpPr txBox="1">
            <a:spLocks noChangeArrowheads="1"/>
          </p:cNvSpPr>
          <p:nvPr/>
        </p:nvSpPr>
        <p:spPr bwMode="auto">
          <a:xfrm>
            <a:off x="6858000" y="15240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[</a:t>
            </a:r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e</a:t>
            </a:r>
            <a:r>
              <a:rPr lang="de-DE">
                <a:latin typeface="Calibri" charset="0"/>
                <a:cs typeface="Calibri" charset="0"/>
              </a:rPr>
              <a:t>]</a:t>
            </a:r>
          </a:p>
        </p:txBody>
      </p:sp>
      <p:sp>
        <p:nvSpPr>
          <p:cNvPr id="18454" name="TextBox 26"/>
          <p:cNvSpPr txBox="1">
            <a:spLocks noChangeArrowheads="1"/>
          </p:cNvSpPr>
          <p:nvPr/>
        </p:nvSpPr>
        <p:spPr bwMode="auto">
          <a:xfrm>
            <a:off x="2209800" y="43434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[</a:t>
            </a:r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ai</a:t>
            </a:r>
            <a:r>
              <a:rPr lang="de-DE">
                <a:latin typeface="Calibri" charset="0"/>
                <a:cs typeface="Calibri" charset="0"/>
              </a:rPr>
              <a:t>]</a:t>
            </a:r>
          </a:p>
        </p:txBody>
      </p:sp>
      <p:sp>
        <p:nvSpPr>
          <p:cNvPr id="18455" name="TextBox 27"/>
          <p:cNvSpPr txBox="1">
            <a:spLocks noChangeArrowheads="1"/>
          </p:cNvSpPr>
          <p:nvPr/>
        </p:nvSpPr>
        <p:spPr bwMode="auto">
          <a:xfrm>
            <a:off x="6629400" y="43434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[</a:t>
            </a:r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ai</a:t>
            </a:r>
            <a:r>
              <a:rPr lang="de-DE">
                <a:latin typeface="Calibri" charset="0"/>
                <a:cs typeface="Calibri" charset="0"/>
              </a:rPr>
              <a:t>]</a:t>
            </a:r>
          </a:p>
        </p:txBody>
      </p:sp>
      <p:sp>
        <p:nvSpPr>
          <p:cNvPr id="18456" name="TextBox 28"/>
          <p:cNvSpPr txBox="1">
            <a:spLocks noChangeArrowheads="1"/>
          </p:cNvSpPr>
          <p:nvPr/>
        </p:nvSpPr>
        <p:spPr bwMode="auto">
          <a:xfrm>
            <a:off x="6172200" y="1143000"/>
            <a:ext cx="1295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Wien</a:t>
            </a:r>
          </a:p>
        </p:txBody>
      </p:sp>
      <p:sp>
        <p:nvSpPr>
          <p:cNvPr id="18457" name="TextBox 29"/>
          <p:cNvSpPr txBox="1">
            <a:spLocks noChangeArrowheads="1"/>
          </p:cNvSpPr>
          <p:nvPr/>
        </p:nvSpPr>
        <p:spPr bwMode="auto">
          <a:xfrm>
            <a:off x="1600200" y="1066800"/>
            <a:ext cx="2362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Standarddeutsch</a:t>
            </a:r>
          </a:p>
        </p:txBody>
      </p:sp>
      <p:sp>
        <p:nvSpPr>
          <p:cNvPr id="18458" name="TextBox 30"/>
          <p:cNvSpPr txBox="1">
            <a:spLocks noChangeArrowheads="1"/>
          </p:cNvSpPr>
          <p:nvPr/>
        </p:nvSpPr>
        <p:spPr bwMode="auto">
          <a:xfrm>
            <a:off x="0" y="2590800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M</a:t>
            </a:r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eh</a:t>
            </a:r>
            <a:r>
              <a:rPr lang="de-DE">
                <a:latin typeface="Calibri" charset="0"/>
                <a:cs typeface="Calibri" charset="0"/>
              </a:rPr>
              <a:t>l</a:t>
            </a:r>
          </a:p>
        </p:txBody>
      </p:sp>
      <p:sp>
        <p:nvSpPr>
          <p:cNvPr id="18459" name="TextBox 31"/>
          <p:cNvSpPr txBox="1">
            <a:spLocks noChangeArrowheads="1"/>
          </p:cNvSpPr>
          <p:nvPr/>
        </p:nvSpPr>
        <p:spPr bwMode="auto">
          <a:xfrm>
            <a:off x="0" y="5257800"/>
            <a:ext cx="838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N</a:t>
            </a:r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ei</a:t>
            </a:r>
            <a:r>
              <a:rPr lang="de-DE">
                <a:latin typeface="Calibri" charset="0"/>
                <a:cs typeface="Calibri" charset="0"/>
              </a:rPr>
              <a:t>n</a:t>
            </a:r>
          </a:p>
        </p:txBody>
      </p:sp>
      <p:cxnSp>
        <p:nvCxnSpPr>
          <p:cNvPr id="30" name="Straight Connector 29"/>
          <p:cNvCxnSpPr/>
          <p:nvPr/>
        </p:nvCxnSpPr>
        <p:spPr>
          <a:xfrm rot="5400000">
            <a:off x="2095501" y="2705100"/>
            <a:ext cx="1143000" cy="31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6820694" y="2704306"/>
            <a:ext cx="1143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7277894" y="5447506"/>
            <a:ext cx="1143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1181894" y="5676106"/>
            <a:ext cx="1143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438400" y="0"/>
            <a:ext cx="45720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Der Sprecher: Dialektunterschiede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2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61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8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31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6513" y="1531938"/>
            <a:ext cx="6529387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5EEF19AC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373216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601C7617.WAV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060848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990600" y="533400"/>
            <a:ext cx="7239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de-DE" sz="3200" kern="0">
              <a:solidFill>
                <a:sysClr val="windowText" lastClr="000000"/>
              </a:solidFill>
              <a:latin typeface="Arial" pitchFamily="8" charset="0"/>
              <a:ea typeface="Arial" pitchFamily="8" charset="0"/>
              <a:cs typeface="Arial" pitchFamily="8" charset="0"/>
            </a:endParaRP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1066800" y="533400"/>
            <a:ext cx="6858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  <a:latin typeface="Arial" pitchFamily="8" charset="0"/>
              <a:ea typeface="Arial" pitchFamily="8" charset="0"/>
              <a:cs typeface="Arial" pitchFamily="8" charset="0"/>
            </a:endParaRPr>
          </a:p>
        </p:txBody>
      </p:sp>
      <p:sp>
        <p:nvSpPr>
          <p:cNvPr id="17" name="TextBox 7"/>
          <p:cNvSpPr txBox="1">
            <a:spLocks noChangeArrowheads="1"/>
          </p:cNvSpPr>
          <p:nvPr/>
        </p:nvSpPr>
        <p:spPr bwMode="auto">
          <a:xfrm>
            <a:off x="1043608" y="6172200"/>
            <a:ext cx="71287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800" dirty="0">
                <a:solidFill>
                  <a:srgbClr val="000000"/>
                </a:solidFill>
              </a:rPr>
              <a:t>Julia Hirschberg: </a:t>
            </a:r>
            <a:r>
              <a:rPr lang="de-DE" sz="1800" dirty="0" err="1">
                <a:solidFill>
                  <a:srgbClr val="000000"/>
                </a:solidFill>
                <a:hlinkClick r:id="rId8"/>
              </a:rPr>
              <a:t>Computational</a:t>
            </a:r>
            <a:r>
              <a:rPr lang="de-DE" sz="1800" dirty="0">
                <a:solidFill>
                  <a:srgbClr val="000000"/>
                </a:solidFill>
                <a:hlinkClick r:id="rId8"/>
              </a:rPr>
              <a:t> </a:t>
            </a:r>
            <a:r>
              <a:rPr lang="de-DE" sz="1800" dirty="0" err="1">
                <a:solidFill>
                  <a:srgbClr val="000000"/>
                </a:solidFill>
                <a:hlinkClick r:id="rId8"/>
              </a:rPr>
              <a:t>Approaches</a:t>
            </a:r>
            <a:r>
              <a:rPr lang="de-DE" sz="1800" dirty="0">
                <a:solidFill>
                  <a:srgbClr val="000000"/>
                </a:solidFill>
                <a:hlinkClick r:id="rId8"/>
              </a:rPr>
              <a:t> </a:t>
            </a:r>
            <a:r>
              <a:rPr lang="de-DE" sz="1800" dirty="0" err="1">
                <a:solidFill>
                  <a:srgbClr val="000000"/>
                </a:solidFill>
                <a:hlinkClick r:id="rId8"/>
              </a:rPr>
              <a:t>to</a:t>
            </a:r>
            <a:r>
              <a:rPr lang="de-DE" sz="1800" dirty="0">
                <a:solidFill>
                  <a:srgbClr val="000000"/>
                </a:solidFill>
                <a:hlinkClick r:id="rId8"/>
              </a:rPr>
              <a:t> </a:t>
            </a:r>
            <a:r>
              <a:rPr lang="en-US" sz="1800" dirty="0">
                <a:solidFill>
                  <a:srgbClr val="000000"/>
                </a:solidFill>
                <a:hlinkClick r:id="rId8"/>
              </a:rPr>
              <a:t>Emotional Speech</a:t>
            </a:r>
            <a:endParaRPr lang="de-DE" sz="1800" dirty="0">
              <a:solidFill>
                <a:srgbClr val="000000"/>
              </a:solidFill>
            </a:endParaRPr>
          </a:p>
        </p:txBody>
      </p:sp>
      <p:sp>
        <p:nvSpPr>
          <p:cNvPr id="19" name="TextBox 1"/>
          <p:cNvSpPr txBox="1">
            <a:spLocks noChangeArrowheads="1"/>
          </p:cNvSpPr>
          <p:nvPr/>
        </p:nvSpPr>
        <p:spPr bwMode="auto">
          <a:xfrm>
            <a:off x="3048000" y="0"/>
            <a:ext cx="3124200" cy="4619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 pitchFamily="8" charset="0"/>
                <a:ea typeface="Calibri" pitchFamily="8" charset="0"/>
                <a:cs typeface="Calibri" pitchFamily="8" charset="0"/>
              </a:rPr>
              <a:t>Sprecher: Emotionen</a:t>
            </a:r>
          </a:p>
        </p:txBody>
      </p:sp>
      <p:sp>
        <p:nvSpPr>
          <p:cNvPr id="19465" name="TextBox 19"/>
          <p:cNvSpPr txBox="1">
            <a:spLocks noChangeArrowheads="1"/>
          </p:cNvSpPr>
          <p:nvPr/>
        </p:nvSpPr>
        <p:spPr bwMode="auto">
          <a:xfrm>
            <a:off x="457200" y="762000"/>
            <a:ext cx="7924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Emotionen haben meistens globale Wirkungen auf f0: z.B. ist f0 tiefer und komprimierter in traurig vs. glücklich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19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2973" y="1530821"/>
            <a:ext cx="6529387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601C7617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060848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7231C50.WAV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373216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Box 4"/>
          <p:cNvSpPr txBox="1">
            <a:spLocks noChangeArrowheads="1"/>
          </p:cNvSpPr>
          <p:nvPr/>
        </p:nvSpPr>
        <p:spPr bwMode="auto">
          <a:xfrm>
            <a:off x="1536700" y="533400"/>
            <a:ext cx="6159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Und komprimierter in verärgert vs. glücklich</a:t>
            </a: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3048000" y="0"/>
            <a:ext cx="3124200" cy="4619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 pitchFamily="8" charset="0"/>
                <a:ea typeface="Calibri" pitchFamily="8" charset="0"/>
                <a:cs typeface="Calibri" pitchFamily="8" charset="0"/>
              </a:rPr>
              <a:t>Sprecher: Emotionen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043608" y="6172200"/>
            <a:ext cx="71287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800" dirty="0">
                <a:solidFill>
                  <a:srgbClr val="000000"/>
                </a:solidFill>
              </a:rPr>
              <a:t>Julia Hirschberg: </a:t>
            </a:r>
            <a:r>
              <a:rPr lang="de-DE" sz="1800" dirty="0" err="1">
                <a:solidFill>
                  <a:srgbClr val="000000"/>
                </a:solidFill>
                <a:hlinkClick r:id="rId8"/>
              </a:rPr>
              <a:t>Computational</a:t>
            </a:r>
            <a:r>
              <a:rPr lang="de-DE" sz="1800" dirty="0">
                <a:solidFill>
                  <a:srgbClr val="000000"/>
                </a:solidFill>
                <a:hlinkClick r:id="rId8"/>
              </a:rPr>
              <a:t> </a:t>
            </a:r>
            <a:r>
              <a:rPr lang="de-DE" sz="1800" dirty="0" err="1">
                <a:solidFill>
                  <a:srgbClr val="000000"/>
                </a:solidFill>
                <a:hlinkClick r:id="rId8"/>
              </a:rPr>
              <a:t>Approaches</a:t>
            </a:r>
            <a:r>
              <a:rPr lang="de-DE" sz="1800" dirty="0">
                <a:solidFill>
                  <a:srgbClr val="000000"/>
                </a:solidFill>
                <a:hlinkClick r:id="rId8"/>
              </a:rPr>
              <a:t> </a:t>
            </a:r>
            <a:r>
              <a:rPr lang="de-DE" sz="1800" dirty="0" err="1">
                <a:solidFill>
                  <a:srgbClr val="000000"/>
                </a:solidFill>
                <a:hlinkClick r:id="rId8"/>
              </a:rPr>
              <a:t>to</a:t>
            </a:r>
            <a:r>
              <a:rPr lang="de-DE" sz="1800" dirty="0">
                <a:solidFill>
                  <a:srgbClr val="000000"/>
                </a:solidFill>
                <a:hlinkClick r:id="rId8"/>
              </a:rPr>
              <a:t> </a:t>
            </a:r>
            <a:r>
              <a:rPr lang="en-US" sz="1800" dirty="0">
                <a:solidFill>
                  <a:srgbClr val="000000"/>
                </a:solidFill>
                <a:hlinkClick r:id="rId8"/>
              </a:rPr>
              <a:t>Emotional Speech</a:t>
            </a:r>
            <a:endParaRPr lang="de-DE" sz="1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11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>
            <a:latin typeface="Calibri"/>
            <a:cs typeface="Calibri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1346</Words>
  <Application>Microsoft Macintosh PowerPoint</Application>
  <PresentationFormat>On-screen Show (4:3)</PresentationFormat>
  <Paragraphs>210</Paragraphs>
  <Slides>25</Slides>
  <Notes>2</Notes>
  <HiddenSlides>0</HiddenSlides>
  <MMClips>14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Cambria</vt:lpstr>
      <vt:lpstr>Helvetica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 ipds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jmh</dc:creator>
  <cp:keywords/>
  <dc:description/>
  <cp:lastModifiedBy>Microsoft Office User</cp:lastModifiedBy>
  <cp:revision>103</cp:revision>
  <dcterms:created xsi:type="dcterms:W3CDTF">2017-09-01T06:45:49Z</dcterms:created>
  <dcterms:modified xsi:type="dcterms:W3CDTF">2025-10-21T16:03:13Z</dcterms:modified>
  <cp:category/>
</cp:coreProperties>
</file>