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71" r:id="rId3"/>
    <p:sldId id="378" r:id="rId4"/>
    <p:sldId id="372" r:id="rId5"/>
    <p:sldId id="377" r:id="rId6"/>
    <p:sldId id="373" r:id="rId7"/>
    <p:sldId id="379" r:id="rId8"/>
    <p:sldId id="382" r:id="rId9"/>
    <p:sldId id="376" r:id="rId10"/>
    <p:sldId id="383" r:id="rId11"/>
    <p:sldId id="277" r:id="rId12"/>
    <p:sldId id="278" r:id="rId13"/>
    <p:sldId id="385" r:id="rId14"/>
    <p:sldId id="386" r:id="rId15"/>
    <p:sldId id="387" r:id="rId16"/>
    <p:sldId id="388" r:id="rId17"/>
    <p:sldId id="391" r:id="rId18"/>
    <p:sldId id="392" r:id="rId19"/>
    <p:sldId id="393" r:id="rId20"/>
    <p:sldId id="389" r:id="rId21"/>
    <p:sldId id="390" r:id="rId2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FF0000"/>
    <a:srgbClr val="FF00FF"/>
    <a:srgbClr val="000099"/>
    <a:srgbClr val="0099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1565"/>
  </p:normalViewPr>
  <p:slideViewPr>
    <p:cSldViewPr>
      <p:cViewPr varScale="1">
        <p:scale>
          <a:sx n="117" d="100"/>
          <a:sy n="117" d="100"/>
        </p:scale>
        <p:origin x="21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3502-1881-C04E-9B27-D6F81A8623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6C10-276D-8640-B513-280D97783C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CFBA3-D413-864F-9A98-5453C33D3B6B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696C0-AFDB-2A46-A0A8-1CB013B9070F}" type="slidenum">
              <a:rPr lang="de-DE" sz="1200"/>
              <a:pPr eaLnBrk="1" hangingPunct="1"/>
              <a:t>11</a:t>
            </a:fld>
            <a:endParaRPr lang="de-DE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7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C5DD8B-ECAC-DD42-84A9-4A7CC69912D5}" type="slidenum">
              <a:rPr lang="de-DE" sz="1200"/>
              <a:pPr eaLnBrk="1" hangingPunct="1"/>
              <a:t>12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6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633D-D398-D643-907B-54CB3B9410B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6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8E88A-AB95-014C-8401-18379A4EE0D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DD4E-8699-244A-8309-C15FE8B58A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03720-FF84-A94C-B614-AF2716D7A913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CFB5E-853A-444C-AA6F-0C859BE4ED3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5663-AB0C-9447-A87C-25A5BF8F186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F938B-59CB-894B-B7F4-E2A49116C89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0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3B5-CB62-144B-84D8-EE72BDE4FCC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5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9F058-1D31-3C4C-98C0-FB14211A23B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236-9243-A441-A8E5-6A4973E8E98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B545-1CBE-CC4A-BE3A-4157E2B538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F0263-B9DA-5C43-AFAC-C9A5E46C9F5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als.info/feature/17A?tg_format=map&amp;v1=cd00&amp;v2=c00d&amp;v3=c909&amp;v4=cccc&amp;v5=cff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ucris.lub.lu.se/ws/portalfiles/portal/4620686/625478.pdf" TargetMode="External"/><Relationship Id="rId3" Type="http://schemas.microsoft.com/office/2007/relationships/media" Target="../media/media6.wav"/><Relationship Id="rId7" Type="http://schemas.openxmlformats.org/officeDocument/2006/relationships/image" Target="../media/image1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als.info/chapter/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brucehayes.org/103/Haus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edt.berkeley.edu/pdf/JAM/Matisoff_1973_tonogenesis-SE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openxmlformats.org/officeDocument/2006/relationships/image" Target="../media/image9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541848" y="2564904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Jonathan Harrington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B4335-C8C5-62D9-AB3D-0500BAA3BD80}"/>
              </a:ext>
            </a:extLst>
          </p:cNvPr>
          <p:cNvSpPr txBox="1"/>
          <p:nvPr/>
        </p:nvSpPr>
        <p:spPr>
          <a:xfrm>
            <a:off x="1403648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Calibri" charset="0"/>
                <a:ea typeface="Calibri" charset="0"/>
                <a:cs typeface="Calibri" charset="0"/>
              </a:rPr>
              <a:t>Ton und  Wortbetonung</a:t>
            </a:r>
            <a:endParaRPr lang="en-GB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45E37B-CBC4-D622-7CE0-DB07E291FB7B}"/>
              </a:ext>
            </a:extLst>
          </p:cNvPr>
          <p:cNvSpPr txBox="1"/>
          <p:nvPr/>
        </p:nvSpPr>
        <p:spPr>
          <a:xfrm>
            <a:off x="262229" y="116632"/>
            <a:ext cx="6782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Betonungssprachen</a:t>
            </a:r>
            <a:r>
              <a:rPr lang="en-GB" sz="3600" dirty="0">
                <a:latin typeface="Calibri"/>
                <a:cs typeface="Calibri"/>
              </a:rPr>
              <a:t>: '</a:t>
            </a:r>
            <a:r>
              <a:rPr lang="en-GB" sz="3600" dirty="0" err="1">
                <a:latin typeface="Calibri"/>
                <a:cs typeface="Calibri"/>
              </a:rPr>
              <a:t>Culminativity</a:t>
            </a:r>
            <a:r>
              <a:rPr lang="en-GB" sz="3600" dirty="0">
                <a:latin typeface="Calibri"/>
                <a:cs typeface="Calibri"/>
              </a:rPr>
              <a:t>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2DA88-716F-8629-1B0E-9122DB62AF62}"/>
              </a:ext>
            </a:extLst>
          </p:cNvPr>
          <p:cNvSpPr txBox="1"/>
          <p:nvPr/>
        </p:nvSpPr>
        <p:spPr>
          <a:xfrm>
            <a:off x="467544" y="261439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In </a:t>
            </a:r>
            <a:r>
              <a:rPr lang="en-GB" sz="2800" dirty="0" err="1">
                <a:latin typeface="Calibri"/>
                <a:cs typeface="Calibri"/>
              </a:rPr>
              <a:t>mehrsilbigen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Wörtern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ist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b="1" dirty="0" err="1">
                <a:latin typeface="Calibri"/>
                <a:cs typeface="Calibri"/>
              </a:rPr>
              <a:t>eine</a:t>
            </a:r>
            <a:r>
              <a:rPr lang="en-GB" sz="2800" b="1" dirty="0">
                <a:latin typeface="Calibri"/>
                <a:cs typeface="Calibri"/>
              </a:rPr>
              <a:t> (und </a:t>
            </a:r>
            <a:r>
              <a:rPr lang="en-GB" sz="2800" b="1" dirty="0" err="1">
                <a:latin typeface="Calibri"/>
                <a:cs typeface="Calibri"/>
              </a:rPr>
              <a:t>nur</a:t>
            </a:r>
            <a:r>
              <a:rPr lang="en-GB" sz="2800" b="1" dirty="0">
                <a:latin typeface="Calibri"/>
                <a:cs typeface="Calibri"/>
              </a:rPr>
              <a:t> </a:t>
            </a:r>
            <a:r>
              <a:rPr lang="en-GB" sz="2800" b="1" dirty="0" err="1">
                <a:latin typeface="Calibri"/>
                <a:cs typeface="Calibri"/>
              </a:rPr>
              <a:t>eine</a:t>
            </a:r>
            <a:r>
              <a:rPr lang="en-GB" sz="2800" b="1" dirty="0">
                <a:latin typeface="Calibri"/>
                <a:cs typeface="Calibri"/>
              </a:rPr>
              <a:t>) </a:t>
            </a:r>
            <a:r>
              <a:rPr lang="en-GB" sz="2800" dirty="0" err="1">
                <a:latin typeface="Calibri"/>
                <a:cs typeface="Calibri"/>
              </a:rPr>
              <a:t>Silbe</a:t>
            </a:r>
            <a:r>
              <a:rPr lang="en-GB" sz="2800" dirty="0">
                <a:latin typeface="Calibri"/>
                <a:cs typeface="Calibri"/>
              </a:rPr>
              <a:t> am </a:t>
            </a:r>
            <a:r>
              <a:rPr lang="en-GB" sz="2800" dirty="0" err="1">
                <a:latin typeface="Calibri"/>
                <a:cs typeface="Calibri"/>
              </a:rPr>
              <a:t>Prominentesten</a:t>
            </a:r>
            <a:r>
              <a:rPr lang="en-GB" sz="2800" dirty="0">
                <a:latin typeface="Calibri"/>
                <a:cs typeface="Calibri"/>
              </a:rPr>
              <a:t> =  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die </a:t>
            </a:r>
            <a:r>
              <a:rPr lang="en-GB" sz="2800" dirty="0" err="1">
                <a:solidFill>
                  <a:srgbClr val="FF0000"/>
                </a:solidFill>
                <a:latin typeface="Calibri"/>
                <a:cs typeface="Calibri"/>
              </a:rPr>
              <a:t>Silbe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cs typeface="Calibri"/>
              </a:rPr>
              <a:t>mit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cs typeface="Calibri"/>
              </a:rPr>
              <a:t>primärer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cs typeface="Calibri"/>
              </a:rPr>
              <a:t>lexikalischen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/>
                <a:cs typeface="Calibri"/>
              </a:rPr>
              <a:t>Betonung</a:t>
            </a:r>
            <a:r>
              <a:rPr lang="en-GB"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58B51A-346F-96AB-DF58-B7FBDA8812D9}"/>
              </a:ext>
            </a:extLst>
          </p:cNvPr>
          <p:cNvSpPr txBox="1"/>
          <p:nvPr/>
        </p:nvSpPr>
        <p:spPr>
          <a:xfrm>
            <a:off x="487264" y="1945169"/>
            <a:ext cx="810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Ein </a:t>
            </a:r>
            <a:r>
              <a:rPr lang="en-GB" sz="2800" dirty="0" err="1">
                <a:latin typeface="Calibri"/>
                <a:cs typeface="Calibri"/>
              </a:rPr>
              <a:t>Merkmal</a:t>
            </a:r>
            <a:r>
              <a:rPr lang="en-GB" sz="2800" dirty="0">
                <a:latin typeface="Calibri"/>
                <a:cs typeface="Calibri"/>
              </a:rPr>
              <a:t> von </a:t>
            </a:r>
            <a:r>
              <a:rPr lang="en-GB" sz="2800" dirty="0" err="1">
                <a:latin typeface="Calibri"/>
                <a:cs typeface="Calibri"/>
              </a:rPr>
              <a:t>Betonungssprachen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ist</a:t>
            </a:r>
            <a:r>
              <a:rPr lang="en-GB" sz="2800" dirty="0">
                <a:latin typeface="Calibri"/>
                <a:cs typeface="Calibri"/>
              </a:rPr>
              <a:t> '</a:t>
            </a:r>
            <a:r>
              <a:rPr lang="en-GB" sz="2800" dirty="0" err="1">
                <a:latin typeface="Calibri"/>
                <a:cs typeface="Calibri"/>
              </a:rPr>
              <a:t>Culminativity</a:t>
            </a:r>
            <a:r>
              <a:rPr lang="en-GB" sz="2800" dirty="0">
                <a:latin typeface="Calibri"/>
                <a:cs typeface="Calibri"/>
              </a:rPr>
              <a:t>'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5DBD61DE-2A18-A282-6E49-3E696F48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181600"/>
            <a:ext cx="2351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Ge</a:t>
            </a:r>
            <a:r>
              <a:rPr lang="de-DE" sz="2800" dirty="0">
                <a:latin typeface="Calibri" charset="0"/>
                <a:cs typeface="Calibri" charset="0"/>
              </a:rPr>
              <a:t>genstand</a:t>
            </a: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9DBEE650-737E-45CA-0543-EAD5BCB9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manch</a:t>
            </a:r>
            <a:r>
              <a:rPr lang="de-DE" sz="2800" dirty="0">
                <a:latin typeface="Calibri" charset="0"/>
                <a:cs typeface="Calibri" charset="0"/>
              </a:rPr>
              <a:t>mal</a:t>
            </a:r>
          </a:p>
        </p:txBody>
      </p:sp>
      <p:sp>
        <p:nvSpPr>
          <p:cNvPr id="8" name="TextBox 34">
            <a:extLst>
              <a:ext uri="{FF2B5EF4-FFF2-40B4-BE49-F238E27FC236}">
                <a16:creationId xmlns:a16="http://schemas.microsoft.com/office/drawing/2014/main" id="{6936CFC2-3A80-24C1-F1CB-4538AD041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81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latin typeface="Calibri" charset="0"/>
                <a:cs typeface="Calibri" charset="0"/>
              </a:rPr>
              <a:t>Ökono</a:t>
            </a:r>
            <a:r>
              <a:rPr lang="de-DE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mie</a:t>
            </a: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51650F5-BF7B-A5D8-4B33-48B09760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181600"/>
            <a:ext cx="1958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latin typeface="Calibri" charset="0"/>
                <a:cs typeface="Calibri" charset="0"/>
              </a:rPr>
              <a:t>ver</a:t>
            </a:r>
            <a:r>
              <a:rPr lang="de-DE" sz="2800" dirty="0">
                <a:solidFill>
                  <a:srgbClr val="FF0000"/>
                </a:solidFill>
                <a:latin typeface="Calibri" charset="0"/>
                <a:cs typeface="Calibri" charset="0"/>
              </a:rPr>
              <a:t>nei</a:t>
            </a:r>
            <a:r>
              <a:rPr lang="de-DE" sz="2800" dirty="0">
                <a:latin typeface="Calibri" charset="0"/>
                <a:cs typeface="Calibri" charset="0"/>
              </a:rPr>
              <a:t>nen</a:t>
            </a:r>
          </a:p>
        </p:txBody>
      </p:sp>
    </p:spTree>
    <p:extLst>
      <p:ext uri="{BB962C8B-B14F-4D97-AF65-F5344CB8AC3E}">
        <p14:creationId xmlns:p14="http://schemas.microsoft.com/office/powerpoint/2010/main" val="89034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stark vs schwach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04800" y="2209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primär vs. stark</a:t>
            </a:r>
          </a:p>
        </p:txBody>
      </p:sp>
      <p:sp>
        <p:nvSpPr>
          <p:cNvPr id="24598" name="TextBox 22"/>
          <p:cNvSpPr txBox="1">
            <a:spLocks noChangeArrowheads="1"/>
          </p:cNvSpPr>
          <p:nvPr/>
        </p:nvSpPr>
        <p:spPr bwMode="auto">
          <a:xfrm>
            <a:off x="76200" y="4800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4599" name="TextBox 25"/>
          <p:cNvSpPr txBox="1">
            <a:spLocks noChangeArrowheads="1"/>
          </p:cNvSpPr>
          <p:nvPr/>
        </p:nvSpPr>
        <p:spPr bwMode="auto">
          <a:xfrm>
            <a:off x="1143000" y="5181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Gegenstand</a:t>
            </a:r>
          </a:p>
        </p:txBody>
      </p:sp>
      <p:sp>
        <p:nvSpPr>
          <p:cNvPr id="24600" name="TextBox 26"/>
          <p:cNvSpPr txBox="1">
            <a:spLocks noChangeArrowheads="1"/>
          </p:cNvSpPr>
          <p:nvPr/>
        </p:nvSpPr>
        <p:spPr bwMode="auto">
          <a:xfrm>
            <a:off x="1066800" y="4800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x   x      x</a:t>
            </a:r>
          </a:p>
        </p:txBody>
      </p:sp>
      <p:sp>
        <p:nvSpPr>
          <p:cNvPr id="24601" name="TextBox 29"/>
          <p:cNvSpPr txBox="1">
            <a:spLocks noChangeArrowheads="1"/>
          </p:cNvSpPr>
          <p:nvPr/>
        </p:nvSpPr>
        <p:spPr bwMode="auto">
          <a:xfrm>
            <a:off x="3048000" y="5181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manchmal</a:t>
            </a:r>
          </a:p>
        </p:txBody>
      </p:sp>
      <p:sp>
        <p:nvSpPr>
          <p:cNvPr id="24602" name="TextBox 30"/>
          <p:cNvSpPr txBox="1">
            <a:spLocks noChangeArrowheads="1"/>
          </p:cNvSpPr>
          <p:nvPr/>
        </p:nvSpPr>
        <p:spPr bwMode="auto">
          <a:xfrm>
            <a:off x="3200400" y="4800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x          x</a:t>
            </a:r>
          </a:p>
        </p:txBody>
      </p:sp>
      <p:sp>
        <p:nvSpPr>
          <p:cNvPr id="24603" name="TextBox 34"/>
          <p:cNvSpPr txBox="1">
            <a:spLocks noChangeArrowheads="1"/>
          </p:cNvSpPr>
          <p:nvPr/>
        </p:nvSpPr>
        <p:spPr bwMode="auto">
          <a:xfrm>
            <a:off x="4953000" y="5181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Ökonomie</a:t>
            </a:r>
          </a:p>
        </p:txBody>
      </p:sp>
      <p:sp>
        <p:nvSpPr>
          <p:cNvPr id="24604" name="TextBox 35"/>
          <p:cNvSpPr txBox="1">
            <a:spLocks noChangeArrowheads="1"/>
          </p:cNvSpPr>
          <p:nvPr/>
        </p:nvSpPr>
        <p:spPr bwMode="auto">
          <a:xfrm>
            <a:off x="4953000" y="4800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x   x  x    x</a:t>
            </a:r>
          </a:p>
        </p:txBody>
      </p:sp>
      <p:sp>
        <p:nvSpPr>
          <p:cNvPr id="24605" name="TextBox 38"/>
          <p:cNvSpPr txBox="1">
            <a:spLocks noChangeArrowheads="1"/>
          </p:cNvSpPr>
          <p:nvPr/>
        </p:nvSpPr>
        <p:spPr bwMode="auto">
          <a:xfrm>
            <a:off x="6934200" y="5181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verneinen</a:t>
            </a:r>
          </a:p>
        </p:txBody>
      </p:sp>
      <p:sp>
        <p:nvSpPr>
          <p:cNvPr id="24606" name="TextBox 39"/>
          <p:cNvSpPr txBox="1">
            <a:spLocks noChangeArrowheads="1"/>
          </p:cNvSpPr>
          <p:nvPr/>
        </p:nvSpPr>
        <p:spPr bwMode="auto">
          <a:xfrm>
            <a:off x="7010400" y="48006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x    x    x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" y="1219200"/>
            <a:ext cx="8077200" cy="3738563"/>
            <a:chOff x="76200" y="1219200"/>
            <a:chExt cx="8077200" cy="3738265"/>
          </a:xfrm>
        </p:grpSpPr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784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Schwache Silbe: der Vokal ist Schwa oder könnte zu einem Schwa reduziert werden</a:t>
              </a:r>
            </a:p>
          </p:txBody>
        </p:sp>
        <p:grpSp>
          <p:nvGrpSpPr>
            <p:cNvPr id="24591" name="Group 43"/>
            <p:cNvGrpSpPr>
              <a:grpSpLocks/>
            </p:cNvGrpSpPr>
            <p:nvPr/>
          </p:nvGrpSpPr>
          <p:grpSpPr bwMode="auto">
            <a:xfrm>
              <a:off x="76200" y="4495800"/>
              <a:ext cx="7772400" cy="461665"/>
              <a:chOff x="76200" y="5257800"/>
              <a:chExt cx="7772400" cy="461665"/>
            </a:xfrm>
          </p:grpSpPr>
          <p:sp>
            <p:nvSpPr>
              <p:cNvPr id="24592" name="TextBox 24"/>
              <p:cNvSpPr txBox="1">
                <a:spLocks noChangeArrowheads="1"/>
              </p:cNvSpPr>
              <p:nvPr/>
            </p:nvSpPr>
            <p:spPr bwMode="auto">
              <a:xfrm>
                <a:off x="76200" y="5257800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</a:t>
                </a:r>
              </a:p>
            </p:txBody>
          </p:sp>
          <p:sp>
            <p:nvSpPr>
              <p:cNvPr id="24593" name="TextBox 27"/>
              <p:cNvSpPr txBox="1">
                <a:spLocks noChangeArrowheads="1"/>
              </p:cNvSpPr>
              <p:nvPr/>
            </p:nvSpPr>
            <p:spPr bwMode="auto">
              <a:xfrm>
                <a:off x="1371600" y="5262265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        x</a:t>
                </a:r>
              </a:p>
            </p:txBody>
          </p:sp>
          <p:sp>
            <p:nvSpPr>
              <p:cNvPr id="24594" name="TextBox 31"/>
              <p:cNvSpPr txBox="1">
                <a:spLocks noChangeArrowheads="1"/>
              </p:cNvSpPr>
              <p:nvPr/>
            </p:nvSpPr>
            <p:spPr bwMode="auto">
              <a:xfrm>
                <a:off x="32766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5" name="TextBox 32"/>
              <p:cNvSpPr txBox="1">
                <a:spLocks noChangeArrowheads="1"/>
              </p:cNvSpPr>
              <p:nvPr/>
            </p:nvSpPr>
            <p:spPr bwMode="auto">
              <a:xfrm>
                <a:off x="41148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6" name="TextBox 36"/>
              <p:cNvSpPr txBox="1">
                <a:spLocks noChangeArrowheads="1"/>
              </p:cNvSpPr>
              <p:nvPr/>
            </p:nvSpPr>
            <p:spPr bwMode="auto">
              <a:xfrm>
                <a:off x="4953000" y="5257800"/>
                <a:ext cx="152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x  x    x</a:t>
                </a:r>
              </a:p>
            </p:txBody>
          </p:sp>
          <p:sp>
            <p:nvSpPr>
              <p:cNvPr id="24597" name="TextBox 40"/>
              <p:cNvSpPr txBox="1">
                <a:spLocks noChangeArrowheads="1"/>
              </p:cNvSpPr>
              <p:nvPr/>
            </p:nvSpPr>
            <p:spPr bwMode="auto">
              <a:xfrm>
                <a:off x="7467600" y="52578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2667000"/>
            <a:ext cx="8686800" cy="1985963"/>
            <a:chOff x="0" y="2667000"/>
            <a:chExt cx="8686800" cy="1985665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8382000" cy="12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Eine</a:t>
              </a:r>
              <a:r>
                <a:rPr lang="de-DE">
                  <a:latin typeface="Calibri" charset="0"/>
                  <a:cs typeface="Calibri" charset="0"/>
                </a:rPr>
                <a:t> der starken Silbe ist am deutlichsten: diese benennt man </a:t>
              </a:r>
              <a:r>
                <a:rPr lang="de-DE" b="1">
                  <a:latin typeface="Calibri" charset="0"/>
                  <a:cs typeface="Calibri" charset="0"/>
                </a:rPr>
                <a:t>die rhythmisch stärkste Silbe</a:t>
              </a:r>
              <a:r>
                <a:rPr lang="de-DE">
                  <a:latin typeface="Calibri" charset="0"/>
                  <a:cs typeface="Calibri" charset="0"/>
                </a:rPr>
                <a:t> oder </a:t>
              </a:r>
              <a:r>
                <a:rPr lang="de-DE" b="1">
                  <a:latin typeface="Calibri" charset="0"/>
                  <a:cs typeface="Calibri" charset="0"/>
                </a:rPr>
                <a:t>die Silbe mit primärer lexikalischer Betonung</a:t>
              </a:r>
            </a:p>
          </p:txBody>
        </p: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0" y="41910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  <p:sp>
          <p:nvSpPr>
            <p:cNvPr id="24586" name="TextBox 28"/>
            <p:cNvSpPr txBox="1">
              <a:spLocks noChangeArrowheads="1"/>
            </p:cNvSpPr>
            <p:nvPr/>
          </p:nvSpPr>
          <p:spPr bwMode="auto">
            <a:xfrm>
              <a:off x="1371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8" name="TextBox 37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9" name="TextBox 41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DDF6EF-60EB-42DF-9AB5-83CB7E2FFE22}"/>
              </a:ext>
            </a:extLst>
          </p:cNvPr>
          <p:cNvSpPr txBox="1"/>
          <p:nvPr/>
        </p:nvSpPr>
        <p:spPr>
          <a:xfrm>
            <a:off x="262229" y="116632"/>
            <a:ext cx="817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Wortbetonungsebenen</a:t>
            </a:r>
            <a:r>
              <a:rPr lang="en-GB" sz="3200" dirty="0">
                <a:latin typeface="Calibri"/>
                <a:cs typeface="Calibri"/>
              </a:rPr>
              <a:t> (</a:t>
            </a:r>
            <a:r>
              <a:rPr lang="en-GB" sz="3200" dirty="0" err="1">
                <a:latin typeface="Calibri"/>
                <a:cs typeface="Calibri"/>
              </a:rPr>
              <a:t>germanische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dirty="0" err="1">
                <a:latin typeface="Calibri"/>
                <a:cs typeface="Calibri"/>
              </a:rPr>
              <a:t>Sprachen</a:t>
            </a:r>
            <a:r>
              <a:rPr lang="en-GB" sz="32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081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53714" y="2052488"/>
            <a:ext cx="3803650" cy="269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>
                <a:latin typeface="Calibri" charset="0"/>
                <a:cs typeface="Calibri" charset="0"/>
              </a:rPr>
              <a:t>Englische Wörter haben  kaum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starke</a:t>
            </a:r>
            <a:r>
              <a:rPr lang="de-DE" dirty="0">
                <a:solidFill>
                  <a:srgbClr val="FF00FF"/>
                </a:solidFill>
                <a:latin typeface="Calibri" charset="0"/>
                <a:cs typeface="Calibri" charset="0"/>
              </a:rPr>
              <a:t> </a:t>
            </a:r>
            <a:r>
              <a:rPr lang="de-DE" dirty="0">
                <a:latin typeface="Calibri" charset="0"/>
                <a:cs typeface="Calibri" charset="0"/>
              </a:rPr>
              <a:t>Silben ohne primäre Betonung (= oft nur eine starke Silbe); und dagegen viel mehr </a:t>
            </a:r>
            <a:r>
              <a:rPr lang="de-DE" dirty="0">
                <a:solidFill>
                  <a:srgbClr val="000000"/>
                </a:solidFill>
                <a:latin typeface="Calibri" charset="0"/>
                <a:cs typeface="Calibri" charset="0"/>
              </a:rPr>
              <a:t>schwache</a:t>
            </a:r>
            <a:r>
              <a:rPr lang="de-DE" dirty="0">
                <a:latin typeface="Calibri" charset="0"/>
                <a:cs typeface="Calibri" charset="0"/>
              </a:rPr>
              <a:t> Silben im Vergleich zu Deutsch: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6472757" y="932954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Calibri" charset="0"/>
                <a:cs typeface="Calibri" charset="0"/>
              </a:rPr>
              <a:t>Patricia</a:t>
            </a:r>
            <a:endParaRPr lang="en-AU" i="1">
              <a:latin typeface="Calibri" charset="0"/>
              <a:cs typeface="Calibri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5237682" y="2726829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/p</a:t>
            </a:r>
            <a:r>
              <a:rPr lang="en-US">
                <a:latin typeface="Calibri" charset="0"/>
              </a:rPr>
              <a:t>ə</a:t>
            </a:r>
            <a:r>
              <a:rPr lang="en-US">
                <a:latin typeface="Calibri" charset="0"/>
                <a:cs typeface="Arial" charset="0"/>
              </a:rPr>
              <a:t>tr</a:t>
            </a:r>
            <a:r>
              <a:rPr lang="en-US">
                <a:latin typeface="Times New Roman" charset="0"/>
                <a:cs typeface="Arial" charset="0"/>
              </a:rPr>
              <a:t>ɪ</a:t>
            </a:r>
            <a:r>
              <a:rPr lang="en-GB">
                <a:latin typeface="Calibri" charset="0"/>
                <a:cs typeface="Arial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Arial" charset="0"/>
              </a:rPr>
              <a:t>ə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7447482" y="2726829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</a:t>
            </a:r>
            <a:r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t>patri:tsi:</a:t>
            </a:r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ɐ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4797944" y="3090242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(Oder /</a:t>
            </a:r>
            <a:r>
              <a:rPr lang="en-US" dirty="0" err="1">
                <a:latin typeface="Calibri" charset="0"/>
                <a:cs typeface="Calibri" charset="0"/>
              </a:rPr>
              <a:t>tr</a:t>
            </a:r>
            <a:r>
              <a:rPr lang="en-US" dirty="0" err="1">
                <a:latin typeface="Times New Roman" charset="0"/>
                <a:cs typeface="Calibri" charset="0"/>
              </a:rPr>
              <a:t>ɪ</a:t>
            </a:r>
            <a:r>
              <a:rPr lang="en-GB" dirty="0" err="1">
                <a:latin typeface="Calibri" charset="0"/>
                <a:cs typeface="Calibri" charset="0"/>
                <a:sym typeface="SILDoulosIPA" charset="0"/>
              </a:rPr>
              <a:t>ʃ</a:t>
            </a:r>
            <a:r>
              <a:rPr lang="en-US" dirty="0">
                <a:latin typeface="Calibri" charset="0"/>
                <a:cs typeface="Calibri" charset="0"/>
              </a:rPr>
              <a:t>/)</a:t>
            </a:r>
            <a:endParaRPr lang="en-AU" dirty="0">
              <a:latin typeface="Calibri" charset="0"/>
              <a:cs typeface="Calibri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5253557" y="1390154"/>
            <a:ext cx="119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Englisch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7539557" y="1390154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Deutsch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5405957" y="2456954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x   x x                      x   x   x  x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5405957" y="2152154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x   x   x  x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5405957" y="1847354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     x</a:t>
            </a:r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3958157" y="2456954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3958157" y="2152154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3958157" y="1771154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982764" y="4755405"/>
            <a:ext cx="5105400" cy="1985963"/>
            <a:chOff x="1524000" y="4495800"/>
            <a:chExt cx="5105400" cy="1985963"/>
          </a:xfrm>
        </p:grpSpPr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8600" y="4495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latin typeface="Calibri" charset="0"/>
                  <a:cs typeface="Calibri" charset="0"/>
                </a:rPr>
                <a:t>Elisabeth</a:t>
              </a:r>
              <a:endParaRPr lang="en-AU" i="1">
                <a:latin typeface="Calibri" charset="0"/>
                <a:cs typeface="Calibri" charset="0"/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743200" y="6019800"/>
              <a:ext cx="1492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Arial" charset="0"/>
                </a:rPr>
                <a:t>/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zəbə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θ</a:t>
              </a:r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/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5241925" y="5995987"/>
              <a:ext cx="1365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lizab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t</a:t>
              </a:r>
              <a:r>
                <a:rPr lang="en-US">
                  <a:latin typeface="Calibri" charset="0"/>
                  <a:cs typeface="Arial" charset="0"/>
                </a:rPr>
                <a:t>/</a:t>
              </a:r>
              <a:endParaRPr lang="en-AU">
                <a:latin typeface="Calibri" charset="0"/>
                <a:cs typeface="Arial" charset="0"/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2819400" y="5562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x x  x                         x x x   x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x x x   x</a:t>
              </a:r>
            </a:p>
          </p:txBody>
        </p:sp>
        <p:sp>
          <p:nvSpPr>
            <p:cNvPr id="26646" name="TextBox 20"/>
            <p:cNvSpPr txBox="1">
              <a:spLocks noChangeArrowheads="1"/>
            </p:cNvSpPr>
            <p:nvPr/>
          </p:nvSpPr>
          <p:spPr bwMode="auto">
            <a:xfrm>
              <a:off x="2819400" y="49530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   x</a:t>
              </a:r>
            </a:p>
          </p:txBody>
        </p:sp>
        <p:sp>
          <p:nvSpPr>
            <p:cNvPr id="26647" name="TextBox 2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06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6648" name="TextBox 26"/>
            <p:cNvSpPr txBox="1">
              <a:spLocks noChangeArrowheads="1"/>
            </p:cNvSpPr>
            <p:nvPr/>
          </p:nvSpPr>
          <p:spPr bwMode="auto">
            <a:xfrm>
              <a:off x="1524000" y="5257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Stark</a:t>
              </a:r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3A69DE-333E-D055-0EEA-27C70C593ED5}"/>
              </a:ext>
            </a:extLst>
          </p:cNvPr>
          <p:cNvSpPr txBox="1"/>
          <p:nvPr/>
        </p:nvSpPr>
        <p:spPr>
          <a:xfrm>
            <a:off x="262229" y="116632"/>
            <a:ext cx="8172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Wortbetonungsebenen</a:t>
            </a:r>
            <a:r>
              <a:rPr lang="en-GB" sz="3200" dirty="0">
                <a:latin typeface="Calibri"/>
                <a:cs typeface="Calibri"/>
              </a:rPr>
              <a:t> (</a:t>
            </a:r>
            <a:r>
              <a:rPr lang="en-GB" sz="3200" dirty="0" err="1">
                <a:latin typeface="Calibri"/>
                <a:cs typeface="Calibri"/>
              </a:rPr>
              <a:t>germanische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dirty="0" err="1">
                <a:latin typeface="Calibri"/>
                <a:cs typeface="Calibri"/>
              </a:rPr>
              <a:t>Sprachen</a:t>
            </a:r>
            <a:r>
              <a:rPr lang="en-GB" sz="32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793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DC27DB-61D0-1F41-9246-CCADEEF2583B}"/>
              </a:ext>
            </a:extLst>
          </p:cNvPr>
          <p:cNvSpPr txBox="1"/>
          <p:nvPr/>
        </p:nvSpPr>
        <p:spPr>
          <a:xfrm>
            <a:off x="262229" y="116632"/>
            <a:ext cx="8241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Betonungssprachen</a:t>
            </a:r>
            <a:r>
              <a:rPr lang="en-GB" sz="3600" dirty="0">
                <a:latin typeface="Calibri"/>
                <a:cs typeface="Calibri"/>
              </a:rPr>
              <a:t> und </a:t>
            </a:r>
            <a:r>
              <a:rPr lang="en-GB" sz="3600" dirty="0" err="1">
                <a:latin typeface="Calibri"/>
                <a:cs typeface="Calibri"/>
              </a:rPr>
              <a:t>Satzakzentuierung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800F2-A97A-1ED0-0A4E-7711E4580D8F}"/>
              </a:ext>
            </a:extLst>
          </p:cNvPr>
          <p:cNvSpPr txBox="1"/>
          <p:nvPr/>
        </p:nvSpPr>
        <p:spPr>
          <a:xfrm>
            <a:off x="287009" y="796003"/>
            <a:ext cx="8486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Silbe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primärer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lexikalischen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Betonung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stellt</a:t>
            </a:r>
            <a:r>
              <a:rPr lang="en-GB" dirty="0">
                <a:latin typeface="Calibri"/>
                <a:cs typeface="Calibri"/>
              </a:rPr>
              <a:t> die </a:t>
            </a:r>
            <a:r>
              <a:rPr lang="en-GB" dirty="0" err="1">
                <a:latin typeface="Calibri"/>
                <a:cs typeface="Calibri"/>
              </a:rPr>
              <a:t>Verbindung</a:t>
            </a:r>
            <a:r>
              <a:rPr lang="en-GB" dirty="0">
                <a:latin typeface="Calibri"/>
                <a:cs typeface="Calibri"/>
              </a:rPr>
              <a:t> ('docking site') </a:t>
            </a:r>
            <a:r>
              <a:rPr lang="en-GB" dirty="0" err="1">
                <a:latin typeface="Calibri"/>
                <a:cs typeface="Calibri"/>
              </a:rPr>
              <a:t>zur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Satzakzentuierung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dar</a:t>
            </a:r>
            <a:endParaRPr lang="en-GB" dirty="0">
              <a:latin typeface="Calibri"/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405934-0EC5-E3C3-20B0-09EDFEDFF07B}"/>
              </a:ext>
            </a:extLst>
          </p:cNvPr>
          <p:cNvCxnSpPr/>
          <p:nvPr/>
        </p:nvCxnSpPr>
        <p:spPr>
          <a:xfrm>
            <a:off x="25524" y="3531096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4">
            <a:extLst>
              <a:ext uri="{FF2B5EF4-FFF2-40B4-BE49-F238E27FC236}">
                <a16:creationId xmlns:a16="http://schemas.microsoft.com/office/drawing/2014/main" id="{79BB466A-DB7E-1B98-DA82-1ADCF4349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4" y="3683496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25E260D1-9F2D-37CC-6856-CFBDC362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4" y="2692896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FDECDE2E-03B3-5D1A-002B-FD3F8C6B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924" y="2311896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übersetzen                                               übersetzen         </a:t>
            </a:r>
          </a:p>
        </p:txBody>
      </p:sp>
      <p:sp>
        <p:nvSpPr>
          <p:cNvPr id="9" name="TextBox 28">
            <a:extLst>
              <a:ext uri="{FF2B5EF4-FFF2-40B4-BE49-F238E27FC236}">
                <a16:creationId xmlns:a16="http://schemas.microsoft.com/office/drawing/2014/main" id="{3EF6214E-2071-EEF1-DAFE-49EEAE80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24" y="429309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009B4BE5-A34B-28CC-E24D-831BAA02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24" y="398829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EACA8DDE-AFE5-AE9B-C2DD-89931405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24" y="3607296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12" name="TextBox 32">
            <a:extLst>
              <a:ext uri="{FF2B5EF4-FFF2-40B4-BE49-F238E27FC236}">
                <a16:creationId xmlns:a16="http://schemas.microsoft.com/office/drawing/2014/main" id="{8E741CF2-3F2F-F6CC-CF96-75557253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124" y="261669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13" name="TextBox 33">
            <a:extLst>
              <a:ext uri="{FF2B5EF4-FFF2-40B4-BE49-F238E27FC236}">
                <a16:creationId xmlns:a16="http://schemas.microsoft.com/office/drawing/2014/main" id="{68252E78-B844-E2B7-A3BD-240F4FF81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324" y="2692896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14" name="Group 27">
            <a:extLst>
              <a:ext uri="{FF2B5EF4-FFF2-40B4-BE49-F238E27FC236}">
                <a16:creationId xmlns:a16="http://schemas.microsoft.com/office/drawing/2014/main" id="{E98A3492-4677-E70C-97DA-BAE8C71A4648}"/>
              </a:ext>
            </a:extLst>
          </p:cNvPr>
          <p:cNvGrpSpPr>
            <a:grpSpLocks/>
          </p:cNvGrpSpPr>
          <p:nvPr/>
        </p:nvGrpSpPr>
        <p:grpSpPr bwMode="auto">
          <a:xfrm>
            <a:off x="939924" y="2997696"/>
            <a:ext cx="7281863" cy="2608263"/>
            <a:chOff x="1066800" y="1981200"/>
            <a:chExt cx="7281863" cy="2608263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C99C43E-411C-FECA-FB9C-705D27615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Akzentuiert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548300-B1C2-063B-B1D4-47C5E2DD5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7F3B1F-A578-4076-17B8-583AE0E56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D361A22D-320B-47B5-9424-33518B9E3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92E4C5C6-AB64-687C-0671-C8E3B68E8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12D563-9583-5088-F87E-563EE6F76669}"/>
                </a:ext>
              </a:extLst>
            </p:cNvPr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39A4762-9D25-AC83-5D48-C4D179133DF9}"/>
                </a:ext>
              </a:extLst>
            </p:cNvPr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75741A0-E976-14B7-06DD-0D3D35E1F0A9}"/>
                </a:ext>
              </a:extLst>
            </p:cNvPr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0DF49F3-F8A7-2538-9619-03B491FE1DDD}"/>
                </a:ext>
              </a:extLst>
            </p:cNvPr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8DA3535-3F16-E483-A9D0-ECDCBA2240AB}"/>
                </a:ext>
              </a:extLst>
            </p:cNvPr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083AF91-F923-5B3D-DD32-5A8896F6669F}"/>
                </a:ext>
              </a:extLst>
            </p:cNvPr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C11B581-7352-D666-9386-B0F81011E3BE}"/>
                </a:ext>
              </a:extLst>
            </p:cNvPr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D410658-FE91-7F48-BF07-64D377E76D48}"/>
                </a:ext>
              </a:extLst>
            </p:cNvPr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721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E0B326-21F7-9500-58D2-B6FD47A505C3}"/>
              </a:ext>
            </a:extLst>
          </p:cNvPr>
          <p:cNvSpPr txBox="1"/>
          <p:nvPr/>
        </p:nvSpPr>
        <p:spPr>
          <a:xfrm>
            <a:off x="899592" y="116632"/>
            <a:ext cx="716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Phonetische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lang="en-GB" sz="3600" dirty="0" err="1">
                <a:latin typeface="Calibri"/>
                <a:cs typeface="Calibri"/>
              </a:rPr>
              <a:t>Merkmale</a:t>
            </a:r>
            <a:r>
              <a:rPr lang="en-GB" sz="3600" dirty="0">
                <a:latin typeface="Calibri"/>
                <a:cs typeface="Calibri"/>
              </a:rPr>
              <a:t> der </a:t>
            </a:r>
            <a:r>
              <a:rPr lang="en-GB" sz="3600" dirty="0" err="1">
                <a:latin typeface="Calibri"/>
                <a:cs typeface="Calibri"/>
              </a:rPr>
              <a:t>Betonung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F9B9892-69E9-0A7E-D78E-D45B88B6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634" y="718177"/>
            <a:ext cx="288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Stark vs. Schwach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00CF1654-7BBE-BC04-0C85-1BCE2343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7" y="1596723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kurze Dauer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0C24A91-77DE-BB26-09F3-EB3083157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7" y="1977723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Formanten, die sehr stark vom Kontext beeinflusst werden: d.h.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Schwache Vokale haben kaum eine inhärente Identität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sondern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verändern sich je nach dem Kontext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in dem sie vorkommen.</a:t>
            </a:r>
          </a:p>
        </p:txBody>
      </p:sp>
      <p:grpSp>
        <p:nvGrpSpPr>
          <p:cNvPr id="6" name="Group 26">
            <a:extLst>
              <a:ext uri="{FF2B5EF4-FFF2-40B4-BE49-F238E27FC236}">
                <a16:creationId xmlns:a16="http://schemas.microsoft.com/office/drawing/2014/main" id="{76E5C37B-C4B5-A48A-C640-36E18CBE6066}"/>
              </a:ext>
            </a:extLst>
          </p:cNvPr>
          <p:cNvGrpSpPr>
            <a:grpSpLocks/>
          </p:cNvGrpSpPr>
          <p:nvPr/>
        </p:nvGrpSpPr>
        <p:grpSpPr bwMode="auto">
          <a:xfrm>
            <a:off x="96837" y="3577923"/>
            <a:ext cx="8950325" cy="3206750"/>
            <a:chOff x="76200" y="3276600"/>
            <a:chExt cx="8950325" cy="3206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E781CA-7D7C-84E3-E10B-0988ACB58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399415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B83EB4-640F-ABEC-483F-921A740A2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05200"/>
              <a:ext cx="43021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A2D130-8DEA-8301-30E2-ABB69C8B8A11}"/>
                </a:ext>
              </a:extLst>
            </p:cNvPr>
            <p:cNvSpPr txBox="1"/>
            <p:nvPr/>
          </p:nvSpPr>
          <p:spPr>
            <a:xfrm>
              <a:off x="12954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bedecken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D0E5B5-CC8E-BD64-3982-B0D5DDD6A040}"/>
                </a:ext>
              </a:extLst>
            </p:cNvPr>
            <p:cNvSpPr txBox="1"/>
            <p:nvPr/>
          </p:nvSpPr>
          <p:spPr>
            <a:xfrm>
              <a:off x="64008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begehen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91FD8DB-4392-3F30-9408-4E00C6A1ADAD}"/>
                </a:ext>
              </a:extLst>
            </p:cNvPr>
            <p:cNvCxnSpPr/>
            <p:nvPr/>
          </p:nvCxnSpPr>
          <p:spPr>
            <a:xfrm>
              <a:off x="990600" y="4267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D11B7-8379-86CA-D925-E434DF8296C1}"/>
                </a:ext>
              </a:extLst>
            </p:cNvPr>
            <p:cNvCxnSpPr/>
            <p:nvPr/>
          </p:nvCxnSpPr>
          <p:spPr>
            <a:xfrm>
              <a:off x="5410200" y="42672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6D423520-9A07-BE77-D9F9-29ED2CF10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0E8DC6BB-9823-5BF1-DA78-A3CC316CF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3ABF9BC6-0E5D-490F-A97C-5A7DD4A1E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EFEEC-954E-F382-72D3-FE31A363C4D5}"/>
                </a:ext>
              </a:extLst>
            </p:cNvPr>
            <p:cNvSpPr txBox="1"/>
            <p:nvPr/>
          </p:nvSpPr>
          <p:spPr>
            <a:xfrm>
              <a:off x="5943600" y="3733800"/>
              <a:ext cx="381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j-lt"/>
                  <a:ea typeface="+mn-ea"/>
                  <a:cs typeface="Calibri"/>
                </a:rPr>
                <a:t>g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26D1C25-EC16-73D4-7212-D8389617AA06}"/>
                </a:ext>
              </a:extLst>
            </p:cNvPr>
            <p:cNvSpPr/>
            <p:nvPr/>
          </p:nvSpPr>
          <p:spPr>
            <a:xfrm>
              <a:off x="896938" y="4960938"/>
              <a:ext cx="677862" cy="50800"/>
            </a:xfrm>
            <a:custGeom>
              <a:avLst/>
              <a:gdLst>
                <a:gd name="connsiteX0" fmla="*/ 0 w 677333"/>
                <a:gd name="connsiteY0" fmla="*/ 16933 h 50800"/>
                <a:gd name="connsiteX1" fmla="*/ 84666 w 677333"/>
                <a:gd name="connsiteY1" fmla="*/ 42333 h 50800"/>
                <a:gd name="connsiteX2" fmla="*/ 110066 w 677333"/>
                <a:gd name="connsiteY2" fmla="*/ 50800 h 50800"/>
                <a:gd name="connsiteX3" fmla="*/ 203200 w 677333"/>
                <a:gd name="connsiteY3" fmla="*/ 42333 h 50800"/>
                <a:gd name="connsiteX4" fmla="*/ 228600 w 677333"/>
                <a:gd name="connsiteY4" fmla="*/ 25400 h 50800"/>
                <a:gd name="connsiteX5" fmla="*/ 330200 w 677333"/>
                <a:gd name="connsiteY5" fmla="*/ 16933 h 50800"/>
                <a:gd name="connsiteX6" fmla="*/ 389466 w 677333"/>
                <a:gd name="connsiteY6" fmla="*/ 8466 h 50800"/>
                <a:gd name="connsiteX7" fmla="*/ 558800 w 677333"/>
                <a:gd name="connsiteY7" fmla="*/ 0 h 50800"/>
                <a:gd name="connsiteX8" fmla="*/ 677333 w 677333"/>
                <a:gd name="connsiteY8" fmla="*/ 84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333" h="50800">
                  <a:moveTo>
                    <a:pt x="0" y="16933"/>
                  </a:moveTo>
                  <a:cubicBezTo>
                    <a:pt x="51179" y="29729"/>
                    <a:pt x="22832" y="21722"/>
                    <a:pt x="84666" y="42333"/>
                  </a:cubicBezTo>
                  <a:lnTo>
                    <a:pt x="110066" y="50800"/>
                  </a:lnTo>
                  <a:cubicBezTo>
                    <a:pt x="141111" y="47978"/>
                    <a:pt x="172719" y="48865"/>
                    <a:pt x="203200" y="42333"/>
                  </a:cubicBezTo>
                  <a:cubicBezTo>
                    <a:pt x="213150" y="40201"/>
                    <a:pt x="218622" y="27396"/>
                    <a:pt x="228600" y="25400"/>
                  </a:cubicBezTo>
                  <a:cubicBezTo>
                    <a:pt x="261924" y="18735"/>
                    <a:pt x="296403" y="20491"/>
                    <a:pt x="330200" y="16933"/>
                  </a:cubicBezTo>
                  <a:cubicBezTo>
                    <a:pt x="350046" y="14844"/>
                    <a:pt x="369565" y="9940"/>
                    <a:pt x="389466" y="8466"/>
                  </a:cubicBezTo>
                  <a:cubicBezTo>
                    <a:pt x="445827" y="4291"/>
                    <a:pt x="502355" y="2822"/>
                    <a:pt x="558800" y="0"/>
                  </a:cubicBezTo>
                  <a:cubicBezTo>
                    <a:pt x="654699" y="9589"/>
                    <a:pt x="615103" y="8466"/>
                    <a:pt x="677333" y="8466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ED8B128-C50E-62A4-5806-E4EBAAD4E4E6}"/>
                </a:ext>
              </a:extLst>
            </p:cNvPr>
            <p:cNvSpPr/>
            <p:nvPr/>
          </p:nvSpPr>
          <p:spPr>
            <a:xfrm>
              <a:off x="833438" y="4519613"/>
              <a:ext cx="571500" cy="198437"/>
            </a:xfrm>
            <a:custGeom>
              <a:avLst/>
              <a:gdLst>
                <a:gd name="connsiteX0" fmla="*/ 47689 w 572623"/>
                <a:gd name="connsiteY0" fmla="*/ 180148 h 198520"/>
                <a:gd name="connsiteX1" fmla="*/ 98489 w 572623"/>
                <a:gd name="connsiteY1" fmla="*/ 154748 h 198520"/>
                <a:gd name="connsiteX2" fmla="*/ 149289 w 572623"/>
                <a:gd name="connsiteY2" fmla="*/ 137815 h 198520"/>
                <a:gd name="connsiteX3" fmla="*/ 174689 w 572623"/>
                <a:gd name="connsiteY3" fmla="*/ 129348 h 198520"/>
                <a:gd name="connsiteX4" fmla="*/ 327089 w 572623"/>
                <a:gd name="connsiteY4" fmla="*/ 112415 h 198520"/>
                <a:gd name="connsiteX5" fmla="*/ 360956 w 572623"/>
                <a:gd name="connsiteY5" fmla="*/ 103948 h 198520"/>
                <a:gd name="connsiteX6" fmla="*/ 428689 w 572623"/>
                <a:gd name="connsiteY6" fmla="*/ 95481 h 198520"/>
                <a:gd name="connsiteX7" fmla="*/ 479489 w 572623"/>
                <a:gd name="connsiteY7" fmla="*/ 78548 h 198520"/>
                <a:gd name="connsiteX8" fmla="*/ 547223 w 572623"/>
                <a:gd name="connsiteY8" fmla="*/ 27748 h 198520"/>
                <a:gd name="connsiteX9" fmla="*/ 572623 w 572623"/>
                <a:gd name="connsiteY9" fmla="*/ 2348 h 1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23" h="198520">
                  <a:moveTo>
                    <a:pt x="47689" y="180148"/>
                  </a:moveTo>
                  <a:cubicBezTo>
                    <a:pt x="140333" y="149265"/>
                    <a:pt x="0" y="198520"/>
                    <a:pt x="98489" y="154748"/>
                  </a:cubicBezTo>
                  <a:cubicBezTo>
                    <a:pt x="114800" y="147499"/>
                    <a:pt x="132356" y="143459"/>
                    <a:pt x="149289" y="137815"/>
                  </a:cubicBezTo>
                  <a:cubicBezTo>
                    <a:pt x="157756" y="134993"/>
                    <a:pt x="165819" y="130334"/>
                    <a:pt x="174689" y="129348"/>
                  </a:cubicBezTo>
                  <a:lnTo>
                    <a:pt x="327089" y="112415"/>
                  </a:lnTo>
                  <a:cubicBezTo>
                    <a:pt x="338378" y="109593"/>
                    <a:pt x="349478" y="105861"/>
                    <a:pt x="360956" y="103948"/>
                  </a:cubicBezTo>
                  <a:cubicBezTo>
                    <a:pt x="383400" y="100207"/>
                    <a:pt x="406441" y="100249"/>
                    <a:pt x="428689" y="95481"/>
                  </a:cubicBezTo>
                  <a:cubicBezTo>
                    <a:pt x="446142" y="91741"/>
                    <a:pt x="464638" y="88449"/>
                    <a:pt x="479489" y="78548"/>
                  </a:cubicBezTo>
                  <a:cubicBezTo>
                    <a:pt x="502697" y="63076"/>
                    <a:pt x="529326" y="50119"/>
                    <a:pt x="547223" y="27748"/>
                  </a:cubicBezTo>
                  <a:cubicBezTo>
                    <a:pt x="569422" y="0"/>
                    <a:pt x="552954" y="2348"/>
                    <a:pt x="572623" y="2348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AB17EFB-EC75-B685-FE1C-A6B1B78D5023}"/>
                </a:ext>
              </a:extLst>
            </p:cNvPr>
            <p:cNvSpPr/>
            <p:nvPr/>
          </p:nvSpPr>
          <p:spPr>
            <a:xfrm>
              <a:off x="5367338" y="4656138"/>
              <a:ext cx="568325" cy="330200"/>
            </a:xfrm>
            <a:custGeom>
              <a:avLst/>
              <a:gdLst>
                <a:gd name="connsiteX0" fmla="*/ 0 w 567266"/>
                <a:gd name="connsiteY0" fmla="*/ 330200 h 330200"/>
                <a:gd name="connsiteX1" fmla="*/ 101600 w 567266"/>
                <a:gd name="connsiteY1" fmla="*/ 313266 h 330200"/>
                <a:gd name="connsiteX2" fmla="*/ 127000 w 567266"/>
                <a:gd name="connsiteY2" fmla="*/ 304800 h 330200"/>
                <a:gd name="connsiteX3" fmla="*/ 160866 w 567266"/>
                <a:gd name="connsiteY3" fmla="*/ 262466 h 330200"/>
                <a:gd name="connsiteX4" fmla="*/ 169333 w 567266"/>
                <a:gd name="connsiteY4" fmla="*/ 237066 h 330200"/>
                <a:gd name="connsiteX5" fmla="*/ 194733 w 567266"/>
                <a:gd name="connsiteY5" fmla="*/ 220133 h 330200"/>
                <a:gd name="connsiteX6" fmla="*/ 211666 w 567266"/>
                <a:gd name="connsiteY6" fmla="*/ 186266 h 330200"/>
                <a:gd name="connsiteX7" fmla="*/ 245533 w 567266"/>
                <a:gd name="connsiteY7" fmla="*/ 110066 h 330200"/>
                <a:gd name="connsiteX8" fmla="*/ 296333 w 567266"/>
                <a:gd name="connsiteY8" fmla="*/ 76200 h 330200"/>
                <a:gd name="connsiteX9" fmla="*/ 313266 w 567266"/>
                <a:gd name="connsiteY9" fmla="*/ 50800 h 330200"/>
                <a:gd name="connsiteX10" fmla="*/ 364066 w 567266"/>
                <a:gd name="connsiteY10" fmla="*/ 33866 h 330200"/>
                <a:gd name="connsiteX11" fmla="*/ 406400 w 567266"/>
                <a:gd name="connsiteY11" fmla="*/ 8466 h 330200"/>
                <a:gd name="connsiteX12" fmla="*/ 567266 w 567266"/>
                <a:gd name="connsiteY1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266" h="330200">
                  <a:moveTo>
                    <a:pt x="0" y="330200"/>
                  </a:moveTo>
                  <a:cubicBezTo>
                    <a:pt x="33457" y="325420"/>
                    <a:pt x="68582" y="321520"/>
                    <a:pt x="101600" y="313266"/>
                  </a:cubicBezTo>
                  <a:cubicBezTo>
                    <a:pt x="110258" y="311102"/>
                    <a:pt x="118533" y="307622"/>
                    <a:pt x="127000" y="304800"/>
                  </a:cubicBezTo>
                  <a:cubicBezTo>
                    <a:pt x="142749" y="289050"/>
                    <a:pt x="150186" y="283827"/>
                    <a:pt x="160866" y="262466"/>
                  </a:cubicBezTo>
                  <a:cubicBezTo>
                    <a:pt x="164857" y="254484"/>
                    <a:pt x="163758" y="244035"/>
                    <a:pt x="169333" y="237066"/>
                  </a:cubicBezTo>
                  <a:cubicBezTo>
                    <a:pt x="175690" y="229120"/>
                    <a:pt x="186266" y="225777"/>
                    <a:pt x="194733" y="220133"/>
                  </a:cubicBezTo>
                  <a:cubicBezTo>
                    <a:pt x="200377" y="208844"/>
                    <a:pt x="206979" y="197985"/>
                    <a:pt x="211666" y="186266"/>
                  </a:cubicBezTo>
                  <a:cubicBezTo>
                    <a:pt x="219912" y="165651"/>
                    <a:pt x="225486" y="127607"/>
                    <a:pt x="245533" y="110066"/>
                  </a:cubicBezTo>
                  <a:cubicBezTo>
                    <a:pt x="260849" y="96665"/>
                    <a:pt x="296333" y="76200"/>
                    <a:pt x="296333" y="76200"/>
                  </a:cubicBezTo>
                  <a:cubicBezTo>
                    <a:pt x="301977" y="67733"/>
                    <a:pt x="304637" y="56193"/>
                    <a:pt x="313266" y="50800"/>
                  </a:cubicBezTo>
                  <a:cubicBezTo>
                    <a:pt x="328402" y="41340"/>
                    <a:pt x="364066" y="33866"/>
                    <a:pt x="364066" y="33866"/>
                  </a:cubicBezTo>
                  <a:cubicBezTo>
                    <a:pt x="379445" y="18488"/>
                    <a:pt x="382221" y="10664"/>
                    <a:pt x="406400" y="8466"/>
                  </a:cubicBezTo>
                  <a:cubicBezTo>
                    <a:pt x="459876" y="3605"/>
                    <a:pt x="567266" y="0"/>
                    <a:pt x="567266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66EB0BB-A37D-7E8E-5526-C0569CFD811A}"/>
                </a:ext>
              </a:extLst>
            </p:cNvPr>
            <p:cNvSpPr/>
            <p:nvPr/>
          </p:nvSpPr>
          <p:spPr>
            <a:xfrm>
              <a:off x="5351463" y="4418013"/>
              <a:ext cx="558800" cy="204787"/>
            </a:xfrm>
            <a:custGeom>
              <a:avLst/>
              <a:gdLst>
                <a:gd name="connsiteX0" fmla="*/ 0 w 558800"/>
                <a:gd name="connsiteY0" fmla="*/ 204092 h 204092"/>
                <a:gd name="connsiteX1" fmla="*/ 25400 w 558800"/>
                <a:gd name="connsiteY1" fmla="*/ 187159 h 204092"/>
                <a:gd name="connsiteX2" fmla="*/ 143934 w 558800"/>
                <a:gd name="connsiteY2" fmla="*/ 170225 h 204092"/>
                <a:gd name="connsiteX3" fmla="*/ 296334 w 558800"/>
                <a:gd name="connsiteY3" fmla="*/ 161759 h 204092"/>
                <a:gd name="connsiteX4" fmla="*/ 313267 w 558800"/>
                <a:gd name="connsiteY4" fmla="*/ 144825 h 204092"/>
                <a:gd name="connsiteX5" fmla="*/ 330200 w 558800"/>
                <a:gd name="connsiteY5" fmla="*/ 119425 h 204092"/>
                <a:gd name="connsiteX6" fmla="*/ 355600 w 558800"/>
                <a:gd name="connsiteY6" fmla="*/ 110959 h 204092"/>
                <a:gd name="connsiteX7" fmla="*/ 423334 w 558800"/>
                <a:gd name="connsiteY7" fmla="*/ 60159 h 204092"/>
                <a:gd name="connsiteX8" fmla="*/ 482600 w 558800"/>
                <a:gd name="connsiteY8" fmla="*/ 34759 h 204092"/>
                <a:gd name="connsiteX9" fmla="*/ 499534 w 558800"/>
                <a:gd name="connsiteY9" fmla="*/ 17825 h 204092"/>
                <a:gd name="connsiteX10" fmla="*/ 558800 w 558800"/>
                <a:gd name="connsiteY10" fmla="*/ 892 h 2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204092">
                  <a:moveTo>
                    <a:pt x="0" y="204092"/>
                  </a:moveTo>
                  <a:cubicBezTo>
                    <a:pt x="8467" y="198448"/>
                    <a:pt x="16047" y="191167"/>
                    <a:pt x="25400" y="187159"/>
                  </a:cubicBezTo>
                  <a:cubicBezTo>
                    <a:pt x="52934" y="175359"/>
                    <a:pt x="130194" y="171206"/>
                    <a:pt x="143934" y="170225"/>
                  </a:cubicBezTo>
                  <a:cubicBezTo>
                    <a:pt x="194683" y="166600"/>
                    <a:pt x="245534" y="164581"/>
                    <a:pt x="296334" y="161759"/>
                  </a:cubicBezTo>
                  <a:cubicBezTo>
                    <a:pt x="301978" y="156114"/>
                    <a:pt x="308280" y="151058"/>
                    <a:pt x="313267" y="144825"/>
                  </a:cubicBezTo>
                  <a:cubicBezTo>
                    <a:pt x="319624" y="136879"/>
                    <a:pt x="322254" y="125782"/>
                    <a:pt x="330200" y="119425"/>
                  </a:cubicBezTo>
                  <a:cubicBezTo>
                    <a:pt x="337169" y="113850"/>
                    <a:pt x="347133" y="113781"/>
                    <a:pt x="355600" y="110959"/>
                  </a:cubicBezTo>
                  <a:cubicBezTo>
                    <a:pt x="375659" y="90900"/>
                    <a:pt x="394611" y="69734"/>
                    <a:pt x="423334" y="60159"/>
                  </a:cubicBezTo>
                  <a:cubicBezTo>
                    <a:pt x="445910" y="52633"/>
                    <a:pt x="461677" y="48708"/>
                    <a:pt x="482600" y="34759"/>
                  </a:cubicBezTo>
                  <a:cubicBezTo>
                    <a:pt x="489242" y="30331"/>
                    <a:pt x="492394" y="21395"/>
                    <a:pt x="499534" y="17825"/>
                  </a:cubicBezTo>
                  <a:cubicBezTo>
                    <a:pt x="535185" y="0"/>
                    <a:pt x="535303" y="892"/>
                    <a:pt x="558800" y="892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E40F05A-86E9-AA81-3370-E296EC00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F2</a:t>
              </a: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028015F7-1218-C439-464D-0C7C8000B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9900"/>
                  </a:solidFill>
                  <a:latin typeface="Calibri" charset="0"/>
                  <a:cs typeface="Calibri" charset="0"/>
                </a:rPr>
                <a:t>F3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0B5E651-B838-E17E-EF91-DAFBA89F301A}"/>
              </a:ext>
            </a:extLst>
          </p:cNvPr>
          <p:cNvSpPr/>
          <p:nvPr/>
        </p:nvSpPr>
        <p:spPr>
          <a:xfrm>
            <a:off x="554037" y="1749123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361A43-7C06-1B45-A26D-F01F75AF8AD1}"/>
              </a:ext>
            </a:extLst>
          </p:cNvPr>
          <p:cNvSpPr/>
          <p:nvPr/>
        </p:nvSpPr>
        <p:spPr>
          <a:xfrm>
            <a:off x="554037" y="2130123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7F47D9-2720-B557-FBD7-003AAD6D16E5}"/>
              </a:ext>
            </a:extLst>
          </p:cNvPr>
          <p:cNvSpPr txBox="1"/>
          <p:nvPr/>
        </p:nvSpPr>
        <p:spPr>
          <a:xfrm>
            <a:off x="554037" y="1066480"/>
            <a:ext cx="232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Schwache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Vokale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7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4D8F07-AC89-F45F-C3C9-CC134CCFDCAA}"/>
              </a:ext>
            </a:extLst>
          </p:cNvPr>
          <p:cNvSpPr txBox="1"/>
          <p:nvPr/>
        </p:nvSpPr>
        <p:spPr>
          <a:xfrm>
            <a:off x="888856" y="-63195"/>
            <a:ext cx="716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Phonetische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lang="en-GB" sz="3600" dirty="0" err="1">
                <a:latin typeface="Calibri"/>
                <a:cs typeface="Calibri"/>
              </a:rPr>
              <a:t>Merkmale</a:t>
            </a:r>
            <a:r>
              <a:rPr lang="en-GB" sz="3600" dirty="0">
                <a:latin typeface="Calibri"/>
                <a:cs typeface="Calibri"/>
              </a:rPr>
              <a:t> der </a:t>
            </a:r>
            <a:r>
              <a:rPr lang="en-GB" sz="3600" dirty="0" err="1">
                <a:latin typeface="Calibri"/>
                <a:cs typeface="Calibri"/>
              </a:rPr>
              <a:t>Betonung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1ADEE59-06BC-3100-07C6-7D410E70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88" y="555843"/>
            <a:ext cx="8643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latin typeface="Calibri" charset="0"/>
                <a:cs typeface="Calibri" charset="0"/>
              </a:rPr>
              <a:t>Primär vs. Stark: wenn die Wörter satzakzentuiert sind.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98F58B1-043C-B232-8DBE-E4D3D817EEB5}"/>
              </a:ext>
            </a:extLst>
          </p:cNvPr>
          <p:cNvCxnSpPr/>
          <p:nvPr/>
        </p:nvCxnSpPr>
        <p:spPr>
          <a:xfrm>
            <a:off x="0" y="378904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14">
            <a:extLst>
              <a:ext uri="{FF2B5EF4-FFF2-40B4-BE49-F238E27FC236}">
                <a16:creationId xmlns:a16="http://schemas.microsoft.com/office/drawing/2014/main" id="{7371F29D-515D-CAD1-E3F9-5CBCB3A4E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4144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FABCFCD9-A4E3-7AA1-510F-E8452FC5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5084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54B8E410-E0D7-6589-7435-5A01AA76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6984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432FF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</a:t>
            </a:r>
            <a:r>
              <a:rPr lang="de-DE" dirty="0">
                <a:solidFill>
                  <a:srgbClr val="0432FF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52A7436F-28AA-486E-8B41-A9EA694A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5104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F7DAD1A1-5F2F-ED15-4D95-AA054DE9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24624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B2ADB963-2DCE-EFAE-D65A-547F84C6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6524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8B6AD2-B5B0-CB56-9767-2521E9DF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7464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7493CD-DB88-9F4B-6C1B-4B74FC16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95084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3C566045-5D2B-C00C-B837-9BBCF91EA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25564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Akzentuiert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3A34D1-8BA6-F038-38C9-37EEE61E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3184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A532D6-727C-30CB-50A1-CF2226E6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500824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H*</a:t>
            </a: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E8B9FF9E-09B0-6195-E7AC-17F1671D6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3184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x</a:t>
            </a:r>
          </a:p>
        </p:txBody>
      </p:sp>
      <p:sp>
        <p:nvSpPr>
          <p:cNvPr id="40" name="TextBox 32">
            <a:extLst>
              <a:ext uri="{FF2B5EF4-FFF2-40B4-BE49-F238E27FC236}">
                <a16:creationId xmlns:a16="http://schemas.microsoft.com/office/drawing/2014/main" id="{5F2420E8-8499-9F95-223B-5BEEA3F2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4947914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H*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57DF5660-3834-5188-B301-D63D7F13277D}"/>
              </a:ext>
            </a:extLst>
          </p:cNvPr>
          <p:cNvSpPr/>
          <p:nvPr/>
        </p:nvSpPr>
        <p:spPr bwMode="auto">
          <a:xfrm>
            <a:off x="2303463" y="5803578"/>
            <a:ext cx="177800" cy="0"/>
          </a:xfrm>
          <a:custGeom>
            <a:avLst/>
            <a:gdLst>
              <a:gd name="connsiteX0" fmla="*/ 0 w 177800"/>
              <a:gd name="connsiteY0" fmla="*/ 0 h 0"/>
              <a:gd name="connsiteX1" fmla="*/ 177800 w 177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3DEA581D-DCB2-BA31-51A3-6BBE965C7FA7}"/>
              </a:ext>
            </a:extLst>
          </p:cNvPr>
          <p:cNvSpPr/>
          <p:nvPr/>
        </p:nvSpPr>
        <p:spPr bwMode="auto">
          <a:xfrm>
            <a:off x="2598738" y="5811515"/>
            <a:ext cx="136525" cy="26988"/>
          </a:xfrm>
          <a:custGeom>
            <a:avLst/>
            <a:gdLst>
              <a:gd name="connsiteX0" fmla="*/ 0 w 135466"/>
              <a:gd name="connsiteY0" fmla="*/ 26507 h 26507"/>
              <a:gd name="connsiteX1" fmla="*/ 76200 w 135466"/>
              <a:gd name="connsiteY1" fmla="*/ 9574 h 26507"/>
              <a:gd name="connsiteX2" fmla="*/ 135466 w 135466"/>
              <a:gd name="connsiteY2" fmla="*/ 1107 h 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" h="26507">
                <a:moveTo>
                  <a:pt x="0" y="26507"/>
                </a:moveTo>
                <a:cubicBezTo>
                  <a:pt x="44786" y="11580"/>
                  <a:pt x="10635" y="21495"/>
                  <a:pt x="76200" y="9574"/>
                </a:cubicBezTo>
                <a:cubicBezTo>
                  <a:pt x="128855" y="0"/>
                  <a:pt x="102265" y="1107"/>
                  <a:pt x="135466" y="110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7CF293E5-62AF-D97C-1F51-A7E72472620D}"/>
              </a:ext>
            </a:extLst>
          </p:cNvPr>
          <p:cNvSpPr/>
          <p:nvPr/>
        </p:nvSpPr>
        <p:spPr bwMode="auto">
          <a:xfrm>
            <a:off x="2819400" y="5432103"/>
            <a:ext cx="381000" cy="406400"/>
          </a:xfrm>
          <a:custGeom>
            <a:avLst/>
            <a:gdLst>
              <a:gd name="connsiteX0" fmla="*/ 0 w 381000"/>
              <a:gd name="connsiteY0" fmla="*/ 406400 h 406400"/>
              <a:gd name="connsiteX1" fmla="*/ 59267 w 381000"/>
              <a:gd name="connsiteY1" fmla="*/ 372534 h 406400"/>
              <a:gd name="connsiteX2" fmla="*/ 76200 w 381000"/>
              <a:gd name="connsiteY2" fmla="*/ 355600 h 406400"/>
              <a:gd name="connsiteX3" fmla="*/ 101600 w 381000"/>
              <a:gd name="connsiteY3" fmla="*/ 347134 h 406400"/>
              <a:gd name="connsiteX4" fmla="*/ 135467 w 381000"/>
              <a:gd name="connsiteY4" fmla="*/ 296334 h 406400"/>
              <a:gd name="connsiteX5" fmla="*/ 152400 w 381000"/>
              <a:gd name="connsiteY5" fmla="*/ 245534 h 406400"/>
              <a:gd name="connsiteX6" fmla="*/ 160867 w 381000"/>
              <a:gd name="connsiteY6" fmla="*/ 211667 h 406400"/>
              <a:gd name="connsiteX7" fmla="*/ 177800 w 381000"/>
              <a:gd name="connsiteY7" fmla="*/ 186267 h 406400"/>
              <a:gd name="connsiteX8" fmla="*/ 186267 w 381000"/>
              <a:gd name="connsiteY8" fmla="*/ 152400 h 406400"/>
              <a:gd name="connsiteX9" fmla="*/ 194733 w 381000"/>
              <a:gd name="connsiteY9" fmla="*/ 127000 h 406400"/>
              <a:gd name="connsiteX10" fmla="*/ 203200 w 381000"/>
              <a:gd name="connsiteY10" fmla="*/ 84667 h 406400"/>
              <a:gd name="connsiteX11" fmla="*/ 228600 w 381000"/>
              <a:gd name="connsiteY11" fmla="*/ 33867 h 406400"/>
              <a:gd name="connsiteX12" fmla="*/ 254000 w 381000"/>
              <a:gd name="connsiteY12" fmla="*/ 8467 h 406400"/>
              <a:gd name="connsiteX13" fmla="*/ 279400 w 381000"/>
              <a:gd name="connsiteY13" fmla="*/ 0 h 406400"/>
              <a:gd name="connsiteX14" fmla="*/ 321733 w 381000"/>
              <a:gd name="connsiteY14" fmla="*/ 16934 h 406400"/>
              <a:gd name="connsiteX15" fmla="*/ 338667 w 381000"/>
              <a:gd name="connsiteY15" fmla="*/ 33867 h 406400"/>
              <a:gd name="connsiteX16" fmla="*/ 364067 w 381000"/>
              <a:gd name="connsiteY16" fmla="*/ 50800 h 406400"/>
              <a:gd name="connsiteX17" fmla="*/ 381000 w 381000"/>
              <a:gd name="connsiteY17" fmla="*/ 93134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000" h="406400">
                <a:moveTo>
                  <a:pt x="0" y="406400"/>
                </a:moveTo>
                <a:cubicBezTo>
                  <a:pt x="34464" y="394913"/>
                  <a:pt x="25096" y="401010"/>
                  <a:pt x="59267" y="372534"/>
                </a:cubicBezTo>
                <a:cubicBezTo>
                  <a:pt x="65399" y="367424"/>
                  <a:pt x="69355" y="359707"/>
                  <a:pt x="76200" y="355600"/>
                </a:cubicBezTo>
                <a:cubicBezTo>
                  <a:pt x="83853" y="351008"/>
                  <a:pt x="93133" y="349956"/>
                  <a:pt x="101600" y="347134"/>
                </a:cubicBezTo>
                <a:cubicBezTo>
                  <a:pt x="112889" y="330201"/>
                  <a:pt x="129031" y="315641"/>
                  <a:pt x="135467" y="296334"/>
                </a:cubicBezTo>
                <a:cubicBezTo>
                  <a:pt x="141111" y="279401"/>
                  <a:pt x="148071" y="262850"/>
                  <a:pt x="152400" y="245534"/>
                </a:cubicBezTo>
                <a:cubicBezTo>
                  <a:pt x="155222" y="234245"/>
                  <a:pt x="156283" y="222363"/>
                  <a:pt x="160867" y="211667"/>
                </a:cubicBezTo>
                <a:cubicBezTo>
                  <a:pt x="164875" y="202314"/>
                  <a:pt x="172156" y="194734"/>
                  <a:pt x="177800" y="186267"/>
                </a:cubicBezTo>
                <a:cubicBezTo>
                  <a:pt x="180622" y="174978"/>
                  <a:pt x="183070" y="163589"/>
                  <a:pt x="186267" y="152400"/>
                </a:cubicBezTo>
                <a:cubicBezTo>
                  <a:pt x="188719" y="143819"/>
                  <a:pt x="192569" y="135658"/>
                  <a:pt x="194733" y="127000"/>
                </a:cubicBezTo>
                <a:cubicBezTo>
                  <a:pt x="198223" y="113039"/>
                  <a:pt x="199710" y="98628"/>
                  <a:pt x="203200" y="84667"/>
                </a:cubicBezTo>
                <a:cubicBezTo>
                  <a:pt x="208655" y="62848"/>
                  <a:pt x="213820" y="51604"/>
                  <a:pt x="228600" y="33867"/>
                </a:cubicBezTo>
                <a:cubicBezTo>
                  <a:pt x="236265" y="24669"/>
                  <a:pt x="244037" y="15109"/>
                  <a:pt x="254000" y="8467"/>
                </a:cubicBezTo>
                <a:cubicBezTo>
                  <a:pt x="261426" y="3516"/>
                  <a:pt x="270933" y="2822"/>
                  <a:pt x="279400" y="0"/>
                </a:cubicBezTo>
                <a:cubicBezTo>
                  <a:pt x="293511" y="5645"/>
                  <a:pt x="308537" y="9394"/>
                  <a:pt x="321733" y="16934"/>
                </a:cubicBezTo>
                <a:cubicBezTo>
                  <a:pt x="328664" y="20894"/>
                  <a:pt x="332434" y="28880"/>
                  <a:pt x="338667" y="33867"/>
                </a:cubicBezTo>
                <a:cubicBezTo>
                  <a:pt x="346613" y="40224"/>
                  <a:pt x="355600" y="45156"/>
                  <a:pt x="364067" y="50800"/>
                </a:cubicBezTo>
                <a:cubicBezTo>
                  <a:pt x="374529" y="82187"/>
                  <a:pt x="368542" y="68218"/>
                  <a:pt x="381000" y="93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51A138EF-B971-9719-D1A4-77C242413001}"/>
              </a:ext>
            </a:extLst>
          </p:cNvPr>
          <p:cNvSpPr/>
          <p:nvPr/>
        </p:nvSpPr>
        <p:spPr bwMode="auto">
          <a:xfrm>
            <a:off x="3327400" y="5795640"/>
            <a:ext cx="195263" cy="68263"/>
          </a:xfrm>
          <a:custGeom>
            <a:avLst/>
            <a:gdLst>
              <a:gd name="connsiteX0" fmla="*/ 0 w 194733"/>
              <a:gd name="connsiteY0" fmla="*/ 0 h 68980"/>
              <a:gd name="connsiteX1" fmla="*/ 33867 w 194733"/>
              <a:gd name="connsiteY1" fmla="*/ 16933 h 68980"/>
              <a:gd name="connsiteX2" fmla="*/ 67733 w 194733"/>
              <a:gd name="connsiteY2" fmla="*/ 42333 h 68980"/>
              <a:gd name="connsiteX3" fmla="*/ 160867 w 194733"/>
              <a:gd name="connsiteY3" fmla="*/ 67733 h 68980"/>
              <a:gd name="connsiteX4" fmla="*/ 194733 w 194733"/>
              <a:gd name="connsiteY4" fmla="*/ 67733 h 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33" h="68980">
                <a:moveTo>
                  <a:pt x="0" y="0"/>
                </a:moveTo>
                <a:cubicBezTo>
                  <a:pt x="11289" y="5644"/>
                  <a:pt x="23164" y="10244"/>
                  <a:pt x="33867" y="16933"/>
                </a:cubicBezTo>
                <a:cubicBezTo>
                  <a:pt x="45833" y="24412"/>
                  <a:pt x="55112" y="36022"/>
                  <a:pt x="67733" y="42333"/>
                </a:cubicBezTo>
                <a:cubicBezTo>
                  <a:pt x="87603" y="52268"/>
                  <a:pt x="136974" y="65078"/>
                  <a:pt x="160867" y="67733"/>
                </a:cubicBezTo>
                <a:cubicBezTo>
                  <a:pt x="172087" y="68980"/>
                  <a:pt x="183444" y="67733"/>
                  <a:pt x="194733" y="677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CB41C680-6E32-7924-7B26-E770EA8F7DFC}"/>
              </a:ext>
            </a:extLst>
          </p:cNvPr>
          <p:cNvSpPr/>
          <p:nvPr/>
        </p:nvSpPr>
        <p:spPr bwMode="auto">
          <a:xfrm>
            <a:off x="6705600" y="5389240"/>
            <a:ext cx="381000" cy="406400"/>
          </a:xfrm>
          <a:custGeom>
            <a:avLst/>
            <a:gdLst>
              <a:gd name="connsiteX0" fmla="*/ 0 w 381000"/>
              <a:gd name="connsiteY0" fmla="*/ 406400 h 406400"/>
              <a:gd name="connsiteX1" fmla="*/ 59267 w 381000"/>
              <a:gd name="connsiteY1" fmla="*/ 372534 h 406400"/>
              <a:gd name="connsiteX2" fmla="*/ 76200 w 381000"/>
              <a:gd name="connsiteY2" fmla="*/ 355600 h 406400"/>
              <a:gd name="connsiteX3" fmla="*/ 101600 w 381000"/>
              <a:gd name="connsiteY3" fmla="*/ 347134 h 406400"/>
              <a:gd name="connsiteX4" fmla="*/ 135467 w 381000"/>
              <a:gd name="connsiteY4" fmla="*/ 296334 h 406400"/>
              <a:gd name="connsiteX5" fmla="*/ 152400 w 381000"/>
              <a:gd name="connsiteY5" fmla="*/ 245534 h 406400"/>
              <a:gd name="connsiteX6" fmla="*/ 160867 w 381000"/>
              <a:gd name="connsiteY6" fmla="*/ 211667 h 406400"/>
              <a:gd name="connsiteX7" fmla="*/ 177800 w 381000"/>
              <a:gd name="connsiteY7" fmla="*/ 186267 h 406400"/>
              <a:gd name="connsiteX8" fmla="*/ 186267 w 381000"/>
              <a:gd name="connsiteY8" fmla="*/ 152400 h 406400"/>
              <a:gd name="connsiteX9" fmla="*/ 194733 w 381000"/>
              <a:gd name="connsiteY9" fmla="*/ 127000 h 406400"/>
              <a:gd name="connsiteX10" fmla="*/ 203200 w 381000"/>
              <a:gd name="connsiteY10" fmla="*/ 84667 h 406400"/>
              <a:gd name="connsiteX11" fmla="*/ 228600 w 381000"/>
              <a:gd name="connsiteY11" fmla="*/ 33867 h 406400"/>
              <a:gd name="connsiteX12" fmla="*/ 254000 w 381000"/>
              <a:gd name="connsiteY12" fmla="*/ 8467 h 406400"/>
              <a:gd name="connsiteX13" fmla="*/ 279400 w 381000"/>
              <a:gd name="connsiteY13" fmla="*/ 0 h 406400"/>
              <a:gd name="connsiteX14" fmla="*/ 321733 w 381000"/>
              <a:gd name="connsiteY14" fmla="*/ 16934 h 406400"/>
              <a:gd name="connsiteX15" fmla="*/ 338667 w 381000"/>
              <a:gd name="connsiteY15" fmla="*/ 33867 h 406400"/>
              <a:gd name="connsiteX16" fmla="*/ 364067 w 381000"/>
              <a:gd name="connsiteY16" fmla="*/ 50800 h 406400"/>
              <a:gd name="connsiteX17" fmla="*/ 381000 w 381000"/>
              <a:gd name="connsiteY17" fmla="*/ 93134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1000" h="406400">
                <a:moveTo>
                  <a:pt x="0" y="406400"/>
                </a:moveTo>
                <a:cubicBezTo>
                  <a:pt x="34464" y="394913"/>
                  <a:pt x="25096" y="401010"/>
                  <a:pt x="59267" y="372534"/>
                </a:cubicBezTo>
                <a:cubicBezTo>
                  <a:pt x="65399" y="367424"/>
                  <a:pt x="69355" y="359707"/>
                  <a:pt x="76200" y="355600"/>
                </a:cubicBezTo>
                <a:cubicBezTo>
                  <a:pt x="83853" y="351008"/>
                  <a:pt x="93133" y="349956"/>
                  <a:pt x="101600" y="347134"/>
                </a:cubicBezTo>
                <a:cubicBezTo>
                  <a:pt x="112889" y="330201"/>
                  <a:pt x="129031" y="315641"/>
                  <a:pt x="135467" y="296334"/>
                </a:cubicBezTo>
                <a:cubicBezTo>
                  <a:pt x="141111" y="279401"/>
                  <a:pt x="148071" y="262850"/>
                  <a:pt x="152400" y="245534"/>
                </a:cubicBezTo>
                <a:cubicBezTo>
                  <a:pt x="155222" y="234245"/>
                  <a:pt x="156283" y="222363"/>
                  <a:pt x="160867" y="211667"/>
                </a:cubicBezTo>
                <a:cubicBezTo>
                  <a:pt x="164875" y="202314"/>
                  <a:pt x="172156" y="194734"/>
                  <a:pt x="177800" y="186267"/>
                </a:cubicBezTo>
                <a:cubicBezTo>
                  <a:pt x="180622" y="174978"/>
                  <a:pt x="183070" y="163589"/>
                  <a:pt x="186267" y="152400"/>
                </a:cubicBezTo>
                <a:cubicBezTo>
                  <a:pt x="188719" y="143819"/>
                  <a:pt x="192569" y="135658"/>
                  <a:pt x="194733" y="127000"/>
                </a:cubicBezTo>
                <a:cubicBezTo>
                  <a:pt x="198223" y="113039"/>
                  <a:pt x="199710" y="98628"/>
                  <a:pt x="203200" y="84667"/>
                </a:cubicBezTo>
                <a:cubicBezTo>
                  <a:pt x="208655" y="62848"/>
                  <a:pt x="213820" y="51604"/>
                  <a:pt x="228600" y="33867"/>
                </a:cubicBezTo>
                <a:cubicBezTo>
                  <a:pt x="236265" y="24669"/>
                  <a:pt x="244037" y="15109"/>
                  <a:pt x="254000" y="8467"/>
                </a:cubicBezTo>
                <a:cubicBezTo>
                  <a:pt x="261426" y="3516"/>
                  <a:pt x="270933" y="2822"/>
                  <a:pt x="279400" y="0"/>
                </a:cubicBezTo>
                <a:cubicBezTo>
                  <a:pt x="293511" y="5645"/>
                  <a:pt x="308537" y="9394"/>
                  <a:pt x="321733" y="16934"/>
                </a:cubicBezTo>
                <a:cubicBezTo>
                  <a:pt x="328664" y="20894"/>
                  <a:pt x="332434" y="28880"/>
                  <a:pt x="338667" y="33867"/>
                </a:cubicBezTo>
                <a:cubicBezTo>
                  <a:pt x="346613" y="40224"/>
                  <a:pt x="355600" y="45156"/>
                  <a:pt x="364067" y="50800"/>
                </a:cubicBezTo>
                <a:cubicBezTo>
                  <a:pt x="374529" y="82187"/>
                  <a:pt x="368542" y="68218"/>
                  <a:pt x="381000" y="93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82D34F20-29F4-EFF1-BED5-509421486C48}"/>
              </a:ext>
            </a:extLst>
          </p:cNvPr>
          <p:cNvSpPr/>
          <p:nvPr/>
        </p:nvSpPr>
        <p:spPr bwMode="auto">
          <a:xfrm>
            <a:off x="7205663" y="5778178"/>
            <a:ext cx="177800" cy="0"/>
          </a:xfrm>
          <a:custGeom>
            <a:avLst/>
            <a:gdLst>
              <a:gd name="connsiteX0" fmla="*/ 0 w 177800"/>
              <a:gd name="connsiteY0" fmla="*/ 0 h 0"/>
              <a:gd name="connsiteX1" fmla="*/ 177800 w 177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">
                <a:moveTo>
                  <a:pt x="0" y="0"/>
                </a:moveTo>
                <a:lnTo>
                  <a:pt x="1778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36DC9948-7F09-0ABE-0EBD-5A8FC5DFC412}"/>
              </a:ext>
            </a:extLst>
          </p:cNvPr>
          <p:cNvSpPr/>
          <p:nvPr/>
        </p:nvSpPr>
        <p:spPr bwMode="auto">
          <a:xfrm>
            <a:off x="7620000" y="5770240"/>
            <a:ext cx="134938" cy="26988"/>
          </a:xfrm>
          <a:custGeom>
            <a:avLst/>
            <a:gdLst>
              <a:gd name="connsiteX0" fmla="*/ 0 w 135466"/>
              <a:gd name="connsiteY0" fmla="*/ 26507 h 26507"/>
              <a:gd name="connsiteX1" fmla="*/ 76200 w 135466"/>
              <a:gd name="connsiteY1" fmla="*/ 9574 h 26507"/>
              <a:gd name="connsiteX2" fmla="*/ 135466 w 135466"/>
              <a:gd name="connsiteY2" fmla="*/ 1107 h 2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" h="26507">
                <a:moveTo>
                  <a:pt x="0" y="26507"/>
                </a:moveTo>
                <a:cubicBezTo>
                  <a:pt x="44786" y="11580"/>
                  <a:pt x="10635" y="21495"/>
                  <a:pt x="76200" y="9574"/>
                </a:cubicBezTo>
                <a:cubicBezTo>
                  <a:pt x="128855" y="0"/>
                  <a:pt x="102265" y="1107"/>
                  <a:pt x="135466" y="110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0DEDF39E-6888-21DC-F8D6-205204FD30EC}"/>
              </a:ext>
            </a:extLst>
          </p:cNvPr>
          <p:cNvSpPr/>
          <p:nvPr/>
        </p:nvSpPr>
        <p:spPr bwMode="auto">
          <a:xfrm>
            <a:off x="8001000" y="5770240"/>
            <a:ext cx="195263" cy="68263"/>
          </a:xfrm>
          <a:custGeom>
            <a:avLst/>
            <a:gdLst>
              <a:gd name="connsiteX0" fmla="*/ 0 w 194733"/>
              <a:gd name="connsiteY0" fmla="*/ 0 h 68980"/>
              <a:gd name="connsiteX1" fmla="*/ 33867 w 194733"/>
              <a:gd name="connsiteY1" fmla="*/ 16933 h 68980"/>
              <a:gd name="connsiteX2" fmla="*/ 67733 w 194733"/>
              <a:gd name="connsiteY2" fmla="*/ 42333 h 68980"/>
              <a:gd name="connsiteX3" fmla="*/ 160867 w 194733"/>
              <a:gd name="connsiteY3" fmla="*/ 67733 h 68980"/>
              <a:gd name="connsiteX4" fmla="*/ 194733 w 194733"/>
              <a:gd name="connsiteY4" fmla="*/ 67733 h 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33" h="68980">
                <a:moveTo>
                  <a:pt x="0" y="0"/>
                </a:moveTo>
                <a:cubicBezTo>
                  <a:pt x="11289" y="5644"/>
                  <a:pt x="23164" y="10244"/>
                  <a:pt x="33867" y="16933"/>
                </a:cubicBezTo>
                <a:cubicBezTo>
                  <a:pt x="45833" y="24412"/>
                  <a:pt x="55112" y="36022"/>
                  <a:pt x="67733" y="42333"/>
                </a:cubicBezTo>
                <a:cubicBezTo>
                  <a:pt x="87603" y="52268"/>
                  <a:pt x="136974" y="65078"/>
                  <a:pt x="160867" y="67733"/>
                </a:cubicBezTo>
                <a:cubicBezTo>
                  <a:pt x="172087" y="68980"/>
                  <a:pt x="183444" y="67733"/>
                  <a:pt x="194733" y="677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947F45-D5D0-D2B0-75E8-9F205A9E38CE}"/>
              </a:ext>
            </a:extLst>
          </p:cNvPr>
          <p:cNvSpPr txBox="1"/>
          <p:nvPr/>
        </p:nvSpPr>
        <p:spPr>
          <a:xfrm>
            <a:off x="3682628" y="1581680"/>
            <a:ext cx="2848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f0 (</a:t>
            </a:r>
            <a:r>
              <a:rPr lang="en-GB" dirty="0" err="1">
                <a:latin typeface="Calibri"/>
                <a:cs typeface="Calibri"/>
              </a:rPr>
              <a:t>aufgrund</a:t>
            </a:r>
            <a:r>
              <a:rPr lang="en-GB" dirty="0">
                <a:latin typeface="Calibri"/>
                <a:cs typeface="Calibri"/>
              </a:rPr>
              <a:t> von H*):</a:t>
            </a:r>
          </a:p>
          <a:p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lang="en-GB" dirty="0">
                <a:latin typeface="Calibri"/>
                <a:cs typeface="Calibri"/>
              </a:rPr>
              <a:t> &gt; </a:t>
            </a:r>
            <a:r>
              <a:rPr lang="en-GB" dirty="0" err="1">
                <a:solidFill>
                  <a:srgbClr val="0432FF"/>
                </a:solidFill>
                <a:latin typeface="Calibri"/>
                <a:cs typeface="Calibri"/>
              </a:rPr>
              <a:t>ü</a:t>
            </a:r>
            <a:r>
              <a:rPr lang="en-GB" dirty="0">
                <a:latin typeface="Calibri"/>
                <a:cs typeface="Calibri"/>
              </a:rPr>
              <a:t> und 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GB" dirty="0">
                <a:latin typeface="Calibri"/>
                <a:cs typeface="Calibri"/>
              </a:rPr>
              <a:t> &gt; </a:t>
            </a:r>
            <a:r>
              <a:rPr lang="en-GB" dirty="0">
                <a:solidFill>
                  <a:srgbClr val="0432FF"/>
                </a:solidFill>
                <a:latin typeface="Calibri"/>
                <a:cs typeface="Calibri"/>
              </a:rPr>
              <a:t>e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43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7772BF-1E78-6A07-CE98-3C5DB300F4EA}"/>
              </a:ext>
            </a:extLst>
          </p:cNvPr>
          <p:cNvSpPr txBox="1"/>
          <p:nvPr/>
        </p:nvSpPr>
        <p:spPr>
          <a:xfrm>
            <a:off x="888856" y="-63195"/>
            <a:ext cx="716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Phonetische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lang="en-GB" sz="3600" dirty="0" err="1">
                <a:latin typeface="Calibri"/>
                <a:cs typeface="Calibri"/>
              </a:rPr>
              <a:t>Merkmale</a:t>
            </a:r>
            <a:r>
              <a:rPr lang="en-GB" sz="3600" dirty="0">
                <a:latin typeface="Calibri"/>
                <a:cs typeface="Calibri"/>
              </a:rPr>
              <a:t> der </a:t>
            </a:r>
            <a:r>
              <a:rPr lang="en-GB" sz="3600" dirty="0" err="1">
                <a:latin typeface="Calibri"/>
                <a:cs typeface="Calibri"/>
              </a:rPr>
              <a:t>Betonung</a:t>
            </a:r>
            <a:endParaRPr lang="en-GB" sz="3600" dirty="0">
              <a:latin typeface="Calibri"/>
              <a:cs typeface="Calibri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C52CD4A3-6184-F60C-8E38-B472D3D4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52" y="1079063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Primäre betonte Vokale werden mit größerer physiologischer Kraft produziert, wodurch die Stimmlippen energischer schließen</a:t>
            </a:r>
            <a:r>
              <a:rPr lang="de-DE" baseline="30000" dirty="0">
                <a:latin typeface="Calibri" charset="0"/>
                <a:cs typeface="Calibri" charset="0"/>
              </a:rPr>
              <a:t>1, 2</a:t>
            </a:r>
            <a:r>
              <a:rPr lang="de-DE" dirty="0">
                <a:latin typeface="Calibri" charset="0"/>
                <a:cs typeface="Calibri" charset="0"/>
              </a:rPr>
              <a:t>: dies </a:t>
            </a:r>
            <a:r>
              <a:rPr lang="de-DE" dirty="0">
                <a:solidFill>
                  <a:srgbClr val="FFC000"/>
                </a:solidFill>
                <a:latin typeface="Calibri" charset="0"/>
                <a:cs typeface="Calibri" charset="0"/>
              </a:rPr>
              <a:t>bewirkt akustisch einen Anstieg der Energie in oberen Frequenzen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631823-A31C-7239-AA70-0FE3D6048B17}"/>
              </a:ext>
            </a:extLst>
          </p:cNvPr>
          <p:cNvCxnSpPr/>
          <p:nvPr/>
        </p:nvCxnSpPr>
        <p:spPr bwMode="auto">
          <a:xfrm rot="5400000" flipH="1" flipV="1">
            <a:off x="5413277" y="1923547"/>
            <a:ext cx="1524000" cy="317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F6299D-5809-9DF3-9B9F-9DB6F3010FA6}"/>
              </a:ext>
            </a:extLst>
          </p:cNvPr>
          <p:cNvCxnSpPr/>
          <p:nvPr/>
        </p:nvCxnSpPr>
        <p:spPr bwMode="auto">
          <a:xfrm>
            <a:off x="6175276" y="2685547"/>
            <a:ext cx="22098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8">
            <a:extLst>
              <a:ext uri="{FF2B5EF4-FFF2-40B4-BE49-F238E27FC236}">
                <a16:creationId xmlns:a16="http://schemas.microsoft.com/office/drawing/2014/main" id="{556A7633-E146-4F0E-6CAF-0F1DF405E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876" y="1313947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dB</a:t>
            </a: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99531B28-095A-CC96-3C74-35007F44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276" y="2533147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Frequenz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4E93731-36A8-9AD5-9164-F3269D727615}"/>
              </a:ext>
            </a:extLst>
          </p:cNvPr>
          <p:cNvSpPr/>
          <p:nvPr/>
        </p:nvSpPr>
        <p:spPr bwMode="auto">
          <a:xfrm>
            <a:off x="6192739" y="1517147"/>
            <a:ext cx="2184400" cy="569913"/>
          </a:xfrm>
          <a:custGeom>
            <a:avLst/>
            <a:gdLst>
              <a:gd name="connsiteX0" fmla="*/ 0 w 2184400"/>
              <a:gd name="connsiteY0" fmla="*/ 118533 h 569142"/>
              <a:gd name="connsiteX1" fmla="*/ 50800 w 2184400"/>
              <a:gd name="connsiteY1" fmla="*/ 110067 h 569142"/>
              <a:gd name="connsiteX2" fmla="*/ 93134 w 2184400"/>
              <a:gd name="connsiteY2" fmla="*/ 93133 h 569142"/>
              <a:gd name="connsiteX3" fmla="*/ 118534 w 2184400"/>
              <a:gd name="connsiteY3" fmla="*/ 84667 h 569142"/>
              <a:gd name="connsiteX4" fmla="*/ 143934 w 2184400"/>
              <a:gd name="connsiteY4" fmla="*/ 67733 h 569142"/>
              <a:gd name="connsiteX5" fmla="*/ 160867 w 2184400"/>
              <a:gd name="connsiteY5" fmla="*/ 42333 h 569142"/>
              <a:gd name="connsiteX6" fmla="*/ 211667 w 2184400"/>
              <a:gd name="connsiteY6" fmla="*/ 25400 h 569142"/>
              <a:gd name="connsiteX7" fmla="*/ 262467 w 2184400"/>
              <a:gd name="connsiteY7" fmla="*/ 0 h 569142"/>
              <a:gd name="connsiteX8" fmla="*/ 287867 w 2184400"/>
              <a:gd name="connsiteY8" fmla="*/ 16933 h 569142"/>
              <a:gd name="connsiteX9" fmla="*/ 296334 w 2184400"/>
              <a:gd name="connsiteY9" fmla="*/ 50800 h 569142"/>
              <a:gd name="connsiteX10" fmla="*/ 304800 w 2184400"/>
              <a:gd name="connsiteY10" fmla="*/ 76200 h 569142"/>
              <a:gd name="connsiteX11" fmla="*/ 321734 w 2184400"/>
              <a:gd name="connsiteY11" fmla="*/ 93133 h 569142"/>
              <a:gd name="connsiteX12" fmla="*/ 355600 w 2184400"/>
              <a:gd name="connsiteY12" fmla="*/ 135467 h 569142"/>
              <a:gd name="connsiteX13" fmla="*/ 381000 w 2184400"/>
              <a:gd name="connsiteY13" fmla="*/ 143933 h 569142"/>
              <a:gd name="connsiteX14" fmla="*/ 491067 w 2184400"/>
              <a:gd name="connsiteY14" fmla="*/ 135467 h 569142"/>
              <a:gd name="connsiteX15" fmla="*/ 508000 w 2184400"/>
              <a:gd name="connsiteY15" fmla="*/ 118533 h 569142"/>
              <a:gd name="connsiteX16" fmla="*/ 558800 w 2184400"/>
              <a:gd name="connsiteY16" fmla="*/ 101600 h 569142"/>
              <a:gd name="connsiteX17" fmla="*/ 575734 w 2184400"/>
              <a:gd name="connsiteY17" fmla="*/ 84667 h 569142"/>
              <a:gd name="connsiteX18" fmla="*/ 677334 w 2184400"/>
              <a:gd name="connsiteY18" fmla="*/ 84667 h 569142"/>
              <a:gd name="connsiteX19" fmla="*/ 702734 w 2184400"/>
              <a:gd name="connsiteY19" fmla="*/ 118533 h 569142"/>
              <a:gd name="connsiteX20" fmla="*/ 719667 w 2184400"/>
              <a:gd name="connsiteY20" fmla="*/ 169333 h 569142"/>
              <a:gd name="connsiteX21" fmla="*/ 753534 w 2184400"/>
              <a:gd name="connsiteY21" fmla="*/ 203200 h 569142"/>
              <a:gd name="connsiteX22" fmla="*/ 778934 w 2184400"/>
              <a:gd name="connsiteY22" fmla="*/ 228600 h 569142"/>
              <a:gd name="connsiteX23" fmla="*/ 838200 w 2184400"/>
              <a:gd name="connsiteY23" fmla="*/ 245533 h 569142"/>
              <a:gd name="connsiteX24" fmla="*/ 931334 w 2184400"/>
              <a:gd name="connsiteY24" fmla="*/ 237067 h 569142"/>
              <a:gd name="connsiteX25" fmla="*/ 956734 w 2184400"/>
              <a:gd name="connsiteY25" fmla="*/ 228600 h 569142"/>
              <a:gd name="connsiteX26" fmla="*/ 990600 w 2184400"/>
              <a:gd name="connsiteY26" fmla="*/ 220133 h 569142"/>
              <a:gd name="connsiteX27" fmla="*/ 1016000 w 2184400"/>
              <a:gd name="connsiteY27" fmla="*/ 228600 h 569142"/>
              <a:gd name="connsiteX28" fmla="*/ 1032934 w 2184400"/>
              <a:gd name="connsiteY28" fmla="*/ 254000 h 569142"/>
              <a:gd name="connsiteX29" fmla="*/ 1058334 w 2184400"/>
              <a:gd name="connsiteY29" fmla="*/ 270933 h 569142"/>
              <a:gd name="connsiteX30" fmla="*/ 1066800 w 2184400"/>
              <a:gd name="connsiteY30" fmla="*/ 296333 h 569142"/>
              <a:gd name="connsiteX31" fmla="*/ 1092200 w 2184400"/>
              <a:gd name="connsiteY31" fmla="*/ 304800 h 569142"/>
              <a:gd name="connsiteX32" fmla="*/ 1159934 w 2184400"/>
              <a:gd name="connsiteY32" fmla="*/ 330200 h 569142"/>
              <a:gd name="connsiteX33" fmla="*/ 1278467 w 2184400"/>
              <a:gd name="connsiteY33" fmla="*/ 321733 h 569142"/>
              <a:gd name="connsiteX34" fmla="*/ 1380067 w 2184400"/>
              <a:gd name="connsiteY34" fmla="*/ 347133 h 569142"/>
              <a:gd name="connsiteX35" fmla="*/ 1422400 w 2184400"/>
              <a:gd name="connsiteY35" fmla="*/ 372533 h 569142"/>
              <a:gd name="connsiteX36" fmla="*/ 1439334 w 2184400"/>
              <a:gd name="connsiteY36" fmla="*/ 389467 h 569142"/>
              <a:gd name="connsiteX37" fmla="*/ 1464734 w 2184400"/>
              <a:gd name="connsiteY37" fmla="*/ 397933 h 569142"/>
              <a:gd name="connsiteX38" fmla="*/ 1532467 w 2184400"/>
              <a:gd name="connsiteY38" fmla="*/ 414867 h 569142"/>
              <a:gd name="connsiteX39" fmla="*/ 1752600 w 2184400"/>
              <a:gd name="connsiteY39" fmla="*/ 406400 h 569142"/>
              <a:gd name="connsiteX40" fmla="*/ 1778000 w 2184400"/>
              <a:gd name="connsiteY40" fmla="*/ 440267 h 569142"/>
              <a:gd name="connsiteX41" fmla="*/ 1803400 w 2184400"/>
              <a:gd name="connsiteY41" fmla="*/ 465667 h 569142"/>
              <a:gd name="connsiteX42" fmla="*/ 1820334 w 2184400"/>
              <a:gd name="connsiteY42" fmla="*/ 491067 h 569142"/>
              <a:gd name="connsiteX43" fmla="*/ 1913467 w 2184400"/>
              <a:gd name="connsiteY43" fmla="*/ 499533 h 569142"/>
              <a:gd name="connsiteX44" fmla="*/ 1955800 w 2184400"/>
              <a:gd name="connsiteY44" fmla="*/ 508000 h 569142"/>
              <a:gd name="connsiteX45" fmla="*/ 1981200 w 2184400"/>
              <a:gd name="connsiteY45" fmla="*/ 524933 h 569142"/>
              <a:gd name="connsiteX46" fmla="*/ 2023534 w 2184400"/>
              <a:gd name="connsiteY46" fmla="*/ 533400 h 569142"/>
              <a:gd name="connsiteX47" fmla="*/ 2082800 w 2184400"/>
              <a:gd name="connsiteY47" fmla="*/ 558800 h 569142"/>
              <a:gd name="connsiteX48" fmla="*/ 2116667 w 2184400"/>
              <a:gd name="connsiteY48" fmla="*/ 567267 h 569142"/>
              <a:gd name="connsiteX49" fmla="*/ 2184400 w 2184400"/>
              <a:gd name="connsiteY49" fmla="*/ 567267 h 56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84400" h="569142">
                <a:moveTo>
                  <a:pt x="0" y="118533"/>
                </a:moveTo>
                <a:cubicBezTo>
                  <a:pt x="16933" y="115711"/>
                  <a:pt x="34238" y="114584"/>
                  <a:pt x="50800" y="110067"/>
                </a:cubicBezTo>
                <a:cubicBezTo>
                  <a:pt x="65463" y="106068"/>
                  <a:pt x="78903" y="98469"/>
                  <a:pt x="93134" y="93133"/>
                </a:cubicBezTo>
                <a:cubicBezTo>
                  <a:pt x="101490" y="89999"/>
                  <a:pt x="110067" y="87489"/>
                  <a:pt x="118534" y="84667"/>
                </a:cubicBezTo>
                <a:cubicBezTo>
                  <a:pt x="127001" y="79022"/>
                  <a:pt x="136739" y="74928"/>
                  <a:pt x="143934" y="67733"/>
                </a:cubicBezTo>
                <a:cubicBezTo>
                  <a:pt x="151129" y="60538"/>
                  <a:pt x="152238" y="47726"/>
                  <a:pt x="160867" y="42333"/>
                </a:cubicBezTo>
                <a:cubicBezTo>
                  <a:pt x="176003" y="32873"/>
                  <a:pt x="196815" y="35301"/>
                  <a:pt x="211667" y="25400"/>
                </a:cubicBezTo>
                <a:cubicBezTo>
                  <a:pt x="244493" y="3517"/>
                  <a:pt x="227414" y="11685"/>
                  <a:pt x="262467" y="0"/>
                </a:cubicBezTo>
                <a:cubicBezTo>
                  <a:pt x="270934" y="5644"/>
                  <a:pt x="282223" y="8466"/>
                  <a:pt x="287867" y="16933"/>
                </a:cubicBezTo>
                <a:cubicBezTo>
                  <a:pt x="294322" y="26615"/>
                  <a:pt x="293137" y="39611"/>
                  <a:pt x="296334" y="50800"/>
                </a:cubicBezTo>
                <a:cubicBezTo>
                  <a:pt x="298786" y="59381"/>
                  <a:pt x="300208" y="68547"/>
                  <a:pt x="304800" y="76200"/>
                </a:cubicBezTo>
                <a:cubicBezTo>
                  <a:pt x="308907" y="83045"/>
                  <a:pt x="316747" y="86900"/>
                  <a:pt x="321734" y="93133"/>
                </a:cubicBezTo>
                <a:cubicBezTo>
                  <a:pt x="332382" y="106443"/>
                  <a:pt x="339876" y="126033"/>
                  <a:pt x="355600" y="135467"/>
                </a:cubicBezTo>
                <a:cubicBezTo>
                  <a:pt x="363253" y="140059"/>
                  <a:pt x="372533" y="141111"/>
                  <a:pt x="381000" y="143933"/>
                </a:cubicBezTo>
                <a:cubicBezTo>
                  <a:pt x="417689" y="141111"/>
                  <a:pt x="454984" y="142684"/>
                  <a:pt x="491067" y="135467"/>
                </a:cubicBezTo>
                <a:cubicBezTo>
                  <a:pt x="498895" y="133901"/>
                  <a:pt x="500860" y="122103"/>
                  <a:pt x="508000" y="118533"/>
                </a:cubicBezTo>
                <a:cubicBezTo>
                  <a:pt x="523965" y="110550"/>
                  <a:pt x="558800" y="101600"/>
                  <a:pt x="558800" y="101600"/>
                </a:cubicBezTo>
                <a:cubicBezTo>
                  <a:pt x="564445" y="95956"/>
                  <a:pt x="568594" y="88237"/>
                  <a:pt x="575734" y="84667"/>
                </a:cubicBezTo>
                <a:cubicBezTo>
                  <a:pt x="609300" y="67884"/>
                  <a:pt x="641806" y="80226"/>
                  <a:pt x="677334" y="84667"/>
                </a:cubicBezTo>
                <a:cubicBezTo>
                  <a:pt x="685801" y="95956"/>
                  <a:pt x="696423" y="105912"/>
                  <a:pt x="702734" y="118533"/>
                </a:cubicBezTo>
                <a:cubicBezTo>
                  <a:pt x="710716" y="134498"/>
                  <a:pt x="707046" y="156712"/>
                  <a:pt x="719667" y="169333"/>
                </a:cubicBezTo>
                <a:lnTo>
                  <a:pt x="753534" y="203200"/>
                </a:lnTo>
                <a:cubicBezTo>
                  <a:pt x="762001" y="211667"/>
                  <a:pt x="767318" y="225696"/>
                  <a:pt x="778934" y="228600"/>
                </a:cubicBezTo>
                <a:cubicBezTo>
                  <a:pt x="821458" y="239232"/>
                  <a:pt x="801761" y="233388"/>
                  <a:pt x="838200" y="245533"/>
                </a:cubicBezTo>
                <a:cubicBezTo>
                  <a:pt x="869245" y="242711"/>
                  <a:pt x="900475" y="241475"/>
                  <a:pt x="931334" y="237067"/>
                </a:cubicBezTo>
                <a:cubicBezTo>
                  <a:pt x="940169" y="235805"/>
                  <a:pt x="948153" y="231052"/>
                  <a:pt x="956734" y="228600"/>
                </a:cubicBezTo>
                <a:cubicBezTo>
                  <a:pt x="967922" y="225403"/>
                  <a:pt x="979311" y="222955"/>
                  <a:pt x="990600" y="220133"/>
                </a:cubicBezTo>
                <a:cubicBezTo>
                  <a:pt x="999067" y="222955"/>
                  <a:pt x="1009031" y="223025"/>
                  <a:pt x="1016000" y="228600"/>
                </a:cubicBezTo>
                <a:cubicBezTo>
                  <a:pt x="1023946" y="234957"/>
                  <a:pt x="1025739" y="246805"/>
                  <a:pt x="1032934" y="254000"/>
                </a:cubicBezTo>
                <a:cubicBezTo>
                  <a:pt x="1040129" y="261195"/>
                  <a:pt x="1049867" y="265289"/>
                  <a:pt x="1058334" y="270933"/>
                </a:cubicBezTo>
                <a:cubicBezTo>
                  <a:pt x="1061156" y="279400"/>
                  <a:pt x="1060489" y="290022"/>
                  <a:pt x="1066800" y="296333"/>
                </a:cubicBezTo>
                <a:cubicBezTo>
                  <a:pt x="1073111" y="302644"/>
                  <a:pt x="1084547" y="300208"/>
                  <a:pt x="1092200" y="304800"/>
                </a:cubicBezTo>
                <a:cubicBezTo>
                  <a:pt x="1148108" y="338344"/>
                  <a:pt x="1043551" y="310802"/>
                  <a:pt x="1159934" y="330200"/>
                </a:cubicBezTo>
                <a:cubicBezTo>
                  <a:pt x="1199445" y="327378"/>
                  <a:pt x="1238893" y="320012"/>
                  <a:pt x="1278467" y="321733"/>
                </a:cubicBezTo>
                <a:cubicBezTo>
                  <a:pt x="1311010" y="323148"/>
                  <a:pt x="1347945" y="336426"/>
                  <a:pt x="1380067" y="347133"/>
                </a:cubicBezTo>
                <a:cubicBezTo>
                  <a:pt x="1422970" y="390038"/>
                  <a:pt x="1367447" y="339562"/>
                  <a:pt x="1422400" y="372533"/>
                </a:cubicBezTo>
                <a:cubicBezTo>
                  <a:pt x="1429245" y="376640"/>
                  <a:pt x="1432489" y="385360"/>
                  <a:pt x="1439334" y="389467"/>
                </a:cubicBezTo>
                <a:cubicBezTo>
                  <a:pt x="1446987" y="394059"/>
                  <a:pt x="1456124" y="395585"/>
                  <a:pt x="1464734" y="397933"/>
                </a:cubicBezTo>
                <a:cubicBezTo>
                  <a:pt x="1487187" y="404056"/>
                  <a:pt x="1509889" y="409222"/>
                  <a:pt x="1532467" y="414867"/>
                </a:cubicBezTo>
                <a:cubicBezTo>
                  <a:pt x="1597475" y="405580"/>
                  <a:pt x="1685446" y="384015"/>
                  <a:pt x="1752600" y="406400"/>
                </a:cubicBezTo>
                <a:cubicBezTo>
                  <a:pt x="1765987" y="410862"/>
                  <a:pt x="1768817" y="429553"/>
                  <a:pt x="1778000" y="440267"/>
                </a:cubicBezTo>
                <a:cubicBezTo>
                  <a:pt x="1785792" y="449358"/>
                  <a:pt x="1795735" y="456469"/>
                  <a:pt x="1803400" y="465667"/>
                </a:cubicBezTo>
                <a:cubicBezTo>
                  <a:pt x="1809914" y="473484"/>
                  <a:pt x="1810608" y="488075"/>
                  <a:pt x="1820334" y="491067"/>
                </a:cubicBezTo>
                <a:cubicBezTo>
                  <a:pt x="1850128" y="500234"/>
                  <a:pt x="1882423" y="496711"/>
                  <a:pt x="1913467" y="499533"/>
                </a:cubicBezTo>
                <a:cubicBezTo>
                  <a:pt x="1927578" y="502355"/>
                  <a:pt x="1942326" y="502947"/>
                  <a:pt x="1955800" y="508000"/>
                </a:cubicBezTo>
                <a:cubicBezTo>
                  <a:pt x="1965328" y="511573"/>
                  <a:pt x="1971672" y="521360"/>
                  <a:pt x="1981200" y="524933"/>
                </a:cubicBezTo>
                <a:cubicBezTo>
                  <a:pt x="1994675" y="529986"/>
                  <a:pt x="2009423" y="530578"/>
                  <a:pt x="2023534" y="533400"/>
                </a:cubicBezTo>
                <a:cubicBezTo>
                  <a:pt x="2053636" y="548451"/>
                  <a:pt x="2053733" y="550495"/>
                  <a:pt x="2082800" y="558800"/>
                </a:cubicBezTo>
                <a:cubicBezTo>
                  <a:pt x="2093989" y="561997"/>
                  <a:pt x="2105071" y="566301"/>
                  <a:pt x="2116667" y="567267"/>
                </a:cubicBezTo>
                <a:cubicBezTo>
                  <a:pt x="2139167" y="569142"/>
                  <a:pt x="2161822" y="567267"/>
                  <a:pt x="2184400" y="5672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0BFCEAE-CDD5-95D3-9B26-871607C3DECA}"/>
              </a:ext>
            </a:extLst>
          </p:cNvPr>
          <p:cNvSpPr/>
          <p:nvPr/>
        </p:nvSpPr>
        <p:spPr bwMode="auto">
          <a:xfrm>
            <a:off x="6200676" y="1533022"/>
            <a:ext cx="2170113" cy="220663"/>
          </a:xfrm>
          <a:custGeom>
            <a:avLst/>
            <a:gdLst>
              <a:gd name="connsiteX0" fmla="*/ 0 w 2169734"/>
              <a:gd name="connsiteY0" fmla="*/ 127557 h 220691"/>
              <a:gd name="connsiteX1" fmla="*/ 50800 w 2169734"/>
              <a:gd name="connsiteY1" fmla="*/ 110624 h 220691"/>
              <a:gd name="connsiteX2" fmla="*/ 118533 w 2169734"/>
              <a:gd name="connsiteY2" fmla="*/ 93691 h 220691"/>
              <a:gd name="connsiteX3" fmla="*/ 160867 w 2169734"/>
              <a:gd name="connsiteY3" fmla="*/ 68291 h 220691"/>
              <a:gd name="connsiteX4" fmla="*/ 177800 w 2169734"/>
              <a:gd name="connsiteY4" fmla="*/ 51357 h 220691"/>
              <a:gd name="connsiteX5" fmla="*/ 228600 w 2169734"/>
              <a:gd name="connsiteY5" fmla="*/ 34424 h 220691"/>
              <a:gd name="connsiteX6" fmla="*/ 245533 w 2169734"/>
              <a:gd name="connsiteY6" fmla="*/ 9024 h 220691"/>
              <a:gd name="connsiteX7" fmla="*/ 296333 w 2169734"/>
              <a:gd name="connsiteY7" fmla="*/ 42891 h 220691"/>
              <a:gd name="connsiteX8" fmla="*/ 304800 w 2169734"/>
              <a:gd name="connsiteY8" fmla="*/ 68291 h 220691"/>
              <a:gd name="connsiteX9" fmla="*/ 338667 w 2169734"/>
              <a:gd name="connsiteY9" fmla="*/ 110624 h 220691"/>
              <a:gd name="connsiteX10" fmla="*/ 355600 w 2169734"/>
              <a:gd name="connsiteY10" fmla="*/ 136024 h 220691"/>
              <a:gd name="connsiteX11" fmla="*/ 533400 w 2169734"/>
              <a:gd name="connsiteY11" fmla="*/ 110624 h 220691"/>
              <a:gd name="connsiteX12" fmla="*/ 609600 w 2169734"/>
              <a:gd name="connsiteY12" fmla="*/ 85224 h 220691"/>
              <a:gd name="connsiteX13" fmla="*/ 635000 w 2169734"/>
              <a:gd name="connsiteY13" fmla="*/ 76757 h 220691"/>
              <a:gd name="connsiteX14" fmla="*/ 677333 w 2169734"/>
              <a:gd name="connsiteY14" fmla="*/ 85224 h 220691"/>
              <a:gd name="connsiteX15" fmla="*/ 702733 w 2169734"/>
              <a:gd name="connsiteY15" fmla="*/ 93691 h 220691"/>
              <a:gd name="connsiteX16" fmla="*/ 711200 w 2169734"/>
              <a:gd name="connsiteY16" fmla="*/ 119091 h 220691"/>
              <a:gd name="connsiteX17" fmla="*/ 745067 w 2169734"/>
              <a:gd name="connsiteY17" fmla="*/ 169891 h 220691"/>
              <a:gd name="connsiteX18" fmla="*/ 795867 w 2169734"/>
              <a:gd name="connsiteY18" fmla="*/ 203757 h 220691"/>
              <a:gd name="connsiteX19" fmla="*/ 821267 w 2169734"/>
              <a:gd name="connsiteY19" fmla="*/ 220691 h 220691"/>
              <a:gd name="connsiteX20" fmla="*/ 897467 w 2169734"/>
              <a:gd name="connsiteY20" fmla="*/ 212224 h 220691"/>
              <a:gd name="connsiteX21" fmla="*/ 922867 w 2169734"/>
              <a:gd name="connsiteY21" fmla="*/ 203757 h 220691"/>
              <a:gd name="connsiteX22" fmla="*/ 948267 w 2169734"/>
              <a:gd name="connsiteY22" fmla="*/ 178357 h 220691"/>
              <a:gd name="connsiteX23" fmla="*/ 999067 w 2169734"/>
              <a:gd name="connsiteY23" fmla="*/ 161424 h 220691"/>
              <a:gd name="connsiteX24" fmla="*/ 1024467 w 2169734"/>
              <a:gd name="connsiteY24" fmla="*/ 152957 h 220691"/>
              <a:gd name="connsiteX25" fmla="*/ 1049867 w 2169734"/>
              <a:gd name="connsiteY25" fmla="*/ 144491 h 220691"/>
              <a:gd name="connsiteX26" fmla="*/ 1168400 w 2169734"/>
              <a:gd name="connsiteY26" fmla="*/ 169891 h 220691"/>
              <a:gd name="connsiteX27" fmla="*/ 1244600 w 2169734"/>
              <a:gd name="connsiteY27" fmla="*/ 212224 h 220691"/>
              <a:gd name="connsiteX28" fmla="*/ 1405467 w 2169734"/>
              <a:gd name="connsiteY28" fmla="*/ 195291 h 220691"/>
              <a:gd name="connsiteX29" fmla="*/ 1456267 w 2169734"/>
              <a:gd name="connsiteY29" fmla="*/ 178357 h 220691"/>
              <a:gd name="connsiteX30" fmla="*/ 1481667 w 2169734"/>
              <a:gd name="connsiteY30" fmla="*/ 169891 h 220691"/>
              <a:gd name="connsiteX31" fmla="*/ 1532467 w 2169734"/>
              <a:gd name="connsiteY31" fmla="*/ 178357 h 220691"/>
              <a:gd name="connsiteX32" fmla="*/ 1557867 w 2169734"/>
              <a:gd name="connsiteY32" fmla="*/ 186824 h 220691"/>
              <a:gd name="connsiteX33" fmla="*/ 1591733 w 2169734"/>
              <a:gd name="connsiteY33" fmla="*/ 195291 h 220691"/>
              <a:gd name="connsiteX34" fmla="*/ 1710267 w 2169734"/>
              <a:gd name="connsiteY34" fmla="*/ 186824 h 220691"/>
              <a:gd name="connsiteX35" fmla="*/ 1761067 w 2169734"/>
              <a:gd name="connsiteY35" fmla="*/ 169891 h 220691"/>
              <a:gd name="connsiteX36" fmla="*/ 1896533 w 2169734"/>
              <a:gd name="connsiteY36" fmla="*/ 178357 h 220691"/>
              <a:gd name="connsiteX37" fmla="*/ 2048933 w 2169734"/>
              <a:gd name="connsiteY37" fmla="*/ 186824 h 220691"/>
              <a:gd name="connsiteX38" fmla="*/ 2133600 w 2169734"/>
              <a:gd name="connsiteY38" fmla="*/ 195291 h 22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69734" h="220691">
                <a:moveTo>
                  <a:pt x="0" y="127557"/>
                </a:moveTo>
                <a:cubicBezTo>
                  <a:pt x="16933" y="121913"/>
                  <a:pt x="33297" y="114125"/>
                  <a:pt x="50800" y="110624"/>
                </a:cubicBezTo>
                <a:cubicBezTo>
                  <a:pt x="101884" y="100407"/>
                  <a:pt x="79481" y="106707"/>
                  <a:pt x="118533" y="93691"/>
                </a:cubicBezTo>
                <a:cubicBezTo>
                  <a:pt x="161442" y="50782"/>
                  <a:pt x="105909" y="101266"/>
                  <a:pt x="160867" y="68291"/>
                </a:cubicBezTo>
                <a:cubicBezTo>
                  <a:pt x="167712" y="64184"/>
                  <a:pt x="170660" y="54927"/>
                  <a:pt x="177800" y="51357"/>
                </a:cubicBezTo>
                <a:cubicBezTo>
                  <a:pt x="193765" y="43374"/>
                  <a:pt x="228600" y="34424"/>
                  <a:pt x="228600" y="34424"/>
                </a:cubicBezTo>
                <a:cubicBezTo>
                  <a:pt x="234244" y="25957"/>
                  <a:pt x="235880" y="12242"/>
                  <a:pt x="245533" y="9024"/>
                </a:cubicBezTo>
                <a:cubicBezTo>
                  <a:pt x="272606" y="0"/>
                  <a:pt x="287519" y="25262"/>
                  <a:pt x="296333" y="42891"/>
                </a:cubicBezTo>
                <a:cubicBezTo>
                  <a:pt x="300324" y="50873"/>
                  <a:pt x="300809" y="60309"/>
                  <a:pt x="304800" y="68291"/>
                </a:cubicBezTo>
                <a:cubicBezTo>
                  <a:pt x="322176" y="103042"/>
                  <a:pt x="317664" y="84371"/>
                  <a:pt x="338667" y="110624"/>
                </a:cubicBezTo>
                <a:cubicBezTo>
                  <a:pt x="345024" y="118570"/>
                  <a:pt x="349956" y="127557"/>
                  <a:pt x="355600" y="136024"/>
                </a:cubicBezTo>
                <a:cubicBezTo>
                  <a:pt x="500404" y="126370"/>
                  <a:pt x="442352" y="140973"/>
                  <a:pt x="533400" y="110624"/>
                </a:cubicBezTo>
                <a:lnTo>
                  <a:pt x="609600" y="85224"/>
                </a:lnTo>
                <a:lnTo>
                  <a:pt x="635000" y="76757"/>
                </a:lnTo>
                <a:cubicBezTo>
                  <a:pt x="649111" y="79579"/>
                  <a:pt x="663372" y="81734"/>
                  <a:pt x="677333" y="85224"/>
                </a:cubicBezTo>
                <a:cubicBezTo>
                  <a:pt x="685991" y="87389"/>
                  <a:pt x="696422" y="87380"/>
                  <a:pt x="702733" y="93691"/>
                </a:cubicBezTo>
                <a:cubicBezTo>
                  <a:pt x="709044" y="100002"/>
                  <a:pt x="706866" y="111289"/>
                  <a:pt x="711200" y="119091"/>
                </a:cubicBezTo>
                <a:cubicBezTo>
                  <a:pt x="721084" y="136881"/>
                  <a:pt x="728134" y="158602"/>
                  <a:pt x="745067" y="169891"/>
                </a:cubicBezTo>
                <a:lnTo>
                  <a:pt x="795867" y="203757"/>
                </a:lnTo>
                <a:lnTo>
                  <a:pt x="821267" y="220691"/>
                </a:lnTo>
                <a:cubicBezTo>
                  <a:pt x="846667" y="217869"/>
                  <a:pt x="872258" y="216426"/>
                  <a:pt x="897467" y="212224"/>
                </a:cubicBezTo>
                <a:cubicBezTo>
                  <a:pt x="906270" y="210757"/>
                  <a:pt x="915441" y="208708"/>
                  <a:pt x="922867" y="203757"/>
                </a:cubicBezTo>
                <a:cubicBezTo>
                  <a:pt x="932830" y="197115"/>
                  <a:pt x="937800" y="184172"/>
                  <a:pt x="948267" y="178357"/>
                </a:cubicBezTo>
                <a:cubicBezTo>
                  <a:pt x="963870" y="169689"/>
                  <a:pt x="982134" y="167068"/>
                  <a:pt x="999067" y="161424"/>
                </a:cubicBezTo>
                <a:lnTo>
                  <a:pt x="1024467" y="152957"/>
                </a:lnTo>
                <a:lnTo>
                  <a:pt x="1049867" y="144491"/>
                </a:lnTo>
                <a:cubicBezTo>
                  <a:pt x="1078532" y="148074"/>
                  <a:pt x="1140556" y="151329"/>
                  <a:pt x="1168400" y="169891"/>
                </a:cubicBezTo>
                <a:cubicBezTo>
                  <a:pt x="1226626" y="208707"/>
                  <a:pt x="1199893" y="197321"/>
                  <a:pt x="1244600" y="212224"/>
                </a:cubicBezTo>
                <a:cubicBezTo>
                  <a:pt x="1324565" y="206893"/>
                  <a:pt x="1346524" y="212974"/>
                  <a:pt x="1405467" y="195291"/>
                </a:cubicBezTo>
                <a:cubicBezTo>
                  <a:pt x="1422564" y="190162"/>
                  <a:pt x="1439334" y="184001"/>
                  <a:pt x="1456267" y="178357"/>
                </a:cubicBezTo>
                <a:lnTo>
                  <a:pt x="1481667" y="169891"/>
                </a:lnTo>
                <a:cubicBezTo>
                  <a:pt x="1498600" y="172713"/>
                  <a:pt x="1515709" y="174633"/>
                  <a:pt x="1532467" y="178357"/>
                </a:cubicBezTo>
                <a:cubicBezTo>
                  <a:pt x="1541179" y="180293"/>
                  <a:pt x="1549286" y="184372"/>
                  <a:pt x="1557867" y="186824"/>
                </a:cubicBezTo>
                <a:cubicBezTo>
                  <a:pt x="1569055" y="190021"/>
                  <a:pt x="1580444" y="192469"/>
                  <a:pt x="1591733" y="195291"/>
                </a:cubicBezTo>
                <a:cubicBezTo>
                  <a:pt x="1631244" y="192469"/>
                  <a:pt x="1671093" y="192700"/>
                  <a:pt x="1710267" y="186824"/>
                </a:cubicBezTo>
                <a:cubicBezTo>
                  <a:pt x="1727919" y="184176"/>
                  <a:pt x="1761067" y="169891"/>
                  <a:pt x="1761067" y="169891"/>
                </a:cubicBezTo>
                <a:lnTo>
                  <a:pt x="1896533" y="178357"/>
                </a:lnTo>
                <a:cubicBezTo>
                  <a:pt x="1947324" y="181345"/>
                  <a:pt x="1998217" y="182767"/>
                  <a:pt x="2048933" y="186824"/>
                </a:cubicBezTo>
                <a:cubicBezTo>
                  <a:pt x="2169734" y="196488"/>
                  <a:pt x="2065693" y="195291"/>
                  <a:pt x="2133600" y="195291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C000"/>
              </a:solidFill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A0DCA409-3F6F-1D06-23D5-E41E3ACCC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2. </a:t>
            </a:r>
            <a:r>
              <a:rPr lang="de-DE" sz="1600" dirty="0" err="1">
                <a:latin typeface="Calibri" charset="0"/>
                <a:cs typeface="Calibri" charset="0"/>
              </a:rPr>
              <a:t>Sluijter</a:t>
            </a:r>
            <a:r>
              <a:rPr lang="de-DE" sz="1600" dirty="0">
                <a:latin typeface="Calibri" charset="0"/>
                <a:cs typeface="Calibri" charset="0"/>
              </a:rPr>
              <a:t> &amp; van </a:t>
            </a:r>
            <a:r>
              <a:rPr lang="de-DE" sz="1600" dirty="0" err="1">
                <a:latin typeface="Calibri" charset="0"/>
                <a:cs typeface="Calibri" charset="0"/>
              </a:rPr>
              <a:t>Heuven</a:t>
            </a:r>
            <a:r>
              <a:rPr lang="de-DE" sz="1600" dirty="0">
                <a:latin typeface="Calibri" charset="0"/>
                <a:cs typeface="Calibri" charset="0"/>
              </a:rPr>
              <a:t> (1996), </a:t>
            </a:r>
            <a:r>
              <a:rPr lang="de-DE" sz="1600" i="1" dirty="0">
                <a:latin typeface="Calibri" charset="0"/>
                <a:cs typeface="Calibri" charset="0"/>
              </a:rPr>
              <a:t>JASA</a:t>
            </a:r>
            <a:r>
              <a:rPr lang="de-DE" sz="1600" dirty="0">
                <a:latin typeface="Calibri" charset="0"/>
                <a:cs typeface="Calibri" charset="0"/>
              </a:rPr>
              <a:t>, 100, 2471-2485</a:t>
            </a: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BF442F6B-D34F-2508-7665-7541D0A8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</a:rPr>
              <a:t>1. </a:t>
            </a:r>
            <a:r>
              <a:rPr lang="de-DE" sz="1600" dirty="0" err="1">
                <a:latin typeface="Calibri" charset="0"/>
                <a:cs typeface="Calibri" charset="0"/>
              </a:rPr>
              <a:t>Glave</a:t>
            </a:r>
            <a:r>
              <a:rPr lang="de-DE" sz="1600" dirty="0">
                <a:latin typeface="Calibri" charset="0"/>
                <a:cs typeface="Calibri" charset="0"/>
              </a:rPr>
              <a:t> &amp; Rietveld (1975), </a:t>
            </a:r>
            <a:r>
              <a:rPr lang="de-DE" sz="1600" i="1" dirty="0">
                <a:latin typeface="Calibri" charset="0"/>
                <a:cs typeface="Calibri" charset="0"/>
              </a:rPr>
              <a:t>JASA</a:t>
            </a:r>
            <a:r>
              <a:rPr lang="de-DE" sz="1600" dirty="0">
                <a:latin typeface="Calibri" charset="0"/>
                <a:cs typeface="Calibri" charset="0"/>
              </a:rPr>
              <a:t>, </a:t>
            </a:r>
            <a:r>
              <a:rPr lang="en-US" sz="1600" dirty="0">
                <a:cs typeface="Calibri" charset="0"/>
              </a:rPr>
              <a:t>58, 875–879.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4EE0B90E-D878-16E9-EE0E-A534A56D8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88" y="555843"/>
            <a:ext cx="86432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>
                <a:latin typeface="Calibri" charset="0"/>
                <a:cs typeface="Calibri" charset="0"/>
              </a:rPr>
              <a:t>Primär vs. Stark: wenn die Wörter </a:t>
            </a:r>
            <a:r>
              <a:rPr lang="de-DE" sz="2800" b="1" dirty="0" err="1">
                <a:latin typeface="Calibri" charset="0"/>
                <a:cs typeface="Calibri" charset="0"/>
              </a:rPr>
              <a:t>unakzentuiert</a:t>
            </a:r>
            <a:r>
              <a:rPr lang="de-DE" sz="2800" dirty="0">
                <a:latin typeface="Calibri" charset="0"/>
                <a:cs typeface="Calibri" charset="0"/>
              </a:rPr>
              <a:t> sind. 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04A5ACE3-4474-9D99-F158-612396BC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624" y="510803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5AB4EF09-6280-230B-C3A0-87BA65678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772" y="4252344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432FF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</a:t>
            </a:r>
            <a:r>
              <a:rPr lang="de-DE" dirty="0">
                <a:solidFill>
                  <a:srgbClr val="0432FF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210A67E4-922C-1BD4-46E5-F3E739A5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576" y="571763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B56149C4-B9A3-C114-F987-241F374DD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576" y="541283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34C57199-28BC-D491-4D3A-8B391D0C6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576" y="503183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9D3A95-6D0A-BB68-735B-E625810A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72" y="4557144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545470-F8ED-B2C8-6945-087507C06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172" y="4633344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42538-FC53-B526-8409-9C337C4247E3}"/>
              </a:ext>
            </a:extLst>
          </p:cNvPr>
          <p:cNvSpPr txBox="1"/>
          <p:nvPr/>
        </p:nvSpPr>
        <p:spPr>
          <a:xfrm>
            <a:off x="3448020" y="3523747"/>
            <a:ext cx="391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Energie</a:t>
            </a:r>
            <a:r>
              <a:rPr lang="en-GB" dirty="0">
                <a:latin typeface="Calibri"/>
                <a:cs typeface="Calibri"/>
              </a:rPr>
              <a:t> in </a:t>
            </a:r>
            <a:r>
              <a:rPr lang="en-GB" dirty="0" err="1">
                <a:latin typeface="Calibri"/>
                <a:cs typeface="Calibri"/>
              </a:rPr>
              <a:t>hohen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Frequenzen</a:t>
            </a:r>
            <a:r>
              <a:rPr lang="en-GB" dirty="0">
                <a:latin typeface="Calibri"/>
                <a:cs typeface="Calibri"/>
              </a:rPr>
              <a:t>:</a:t>
            </a:r>
          </a:p>
          <a:p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ü</a:t>
            </a:r>
            <a:r>
              <a:rPr lang="en-GB" dirty="0">
                <a:latin typeface="Calibri"/>
                <a:cs typeface="Calibri"/>
              </a:rPr>
              <a:t> &gt; </a:t>
            </a:r>
            <a:r>
              <a:rPr lang="en-GB" dirty="0" err="1">
                <a:solidFill>
                  <a:srgbClr val="0432FF"/>
                </a:solidFill>
                <a:latin typeface="Calibri"/>
                <a:cs typeface="Calibri"/>
              </a:rPr>
              <a:t>ü</a:t>
            </a:r>
            <a:r>
              <a:rPr lang="en-GB" dirty="0">
                <a:latin typeface="Calibri"/>
                <a:cs typeface="Calibri"/>
              </a:rPr>
              <a:t> und 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GB" dirty="0">
                <a:latin typeface="Calibri"/>
                <a:cs typeface="Calibri"/>
              </a:rPr>
              <a:t> &gt; </a:t>
            </a:r>
            <a:r>
              <a:rPr lang="en-GB" dirty="0">
                <a:solidFill>
                  <a:srgbClr val="0432FF"/>
                </a:solidFill>
                <a:latin typeface="Calibri"/>
                <a:cs typeface="Calibri"/>
              </a:rPr>
              <a:t>e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19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829F40D-D2FA-0EA5-61F2-13E4832D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Beweglich oder fest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A77DA5B-83FB-39C5-552B-A6DABACF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Trochäisch, jambisch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0F817FE6-A707-9739-4EBB-CE020B1BCE5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638800"/>
            <a:ext cx="7696200" cy="995363"/>
            <a:chOff x="457200" y="1524000"/>
            <a:chExt cx="7696200" cy="995065"/>
          </a:xfrm>
        </p:grpSpPr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263CC98-BD07-88DE-FED5-7A068245C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685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Beweglich: Deutsch (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Ma</a:t>
              </a:r>
              <a:r>
                <a:rPr lang="de-DE">
                  <a:latin typeface="Calibri" charset="0"/>
                  <a:cs typeface="Calibri" charset="0"/>
                </a:rPr>
                <a:t>gen, Ökonom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ie</a:t>
              </a:r>
              <a:r>
                <a:rPr lang="de-DE">
                  <a:latin typeface="Calibri" charset="0"/>
                  <a:cs typeface="Calibri" charset="0"/>
                </a:rPr>
                <a:t>, ver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nein</a:t>
              </a:r>
              <a:r>
                <a:rPr lang="de-DE">
                  <a:latin typeface="Calibri" charset="0"/>
                  <a:cs typeface="Calibri" charset="0"/>
                </a:rPr>
                <a:t>en)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F585A524-CEE5-E1A6-040E-13E016003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05740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Fest: z.B. Polnisch (Betonung immer auf der vorletzten Silbe) </a:t>
              </a: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9AA484C3-C4F0-9AA2-3B11-7A60DD42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Einige Phonologen (z.B. Bruce Hayes) behaupten, dass eine Sprache entweder prinzipiell </a:t>
            </a:r>
            <a:r>
              <a:rPr lang="de-DE" dirty="0">
                <a:latin typeface="Calibri" charset="0"/>
                <a:cs typeface="Calibri" charset="0"/>
                <a:hlinkClick r:id="rId2"/>
              </a:rPr>
              <a:t>trochäisch oder jambisch ist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AF642F9-EAD1-9A5F-DDC1-4B5D2CC4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Deutsch/Englisch: trochäisch (die meisten Wörter haben ein stark-schwaches Betonungsmuster (</a:t>
            </a:r>
            <a:r>
              <a:rPr lang="de-DE" i="1">
                <a:latin typeface="Calibri" charset="0"/>
                <a:cs typeface="Calibri" charset="0"/>
              </a:rPr>
              <a:t>Magen</a:t>
            </a:r>
            <a:r>
              <a:rPr lang="de-DE">
                <a:latin typeface="Calibri" charset="0"/>
                <a:cs typeface="Calibri" charset="0"/>
              </a:rPr>
              <a:t>), obwohl jambische Wörter (</a:t>
            </a:r>
            <a:r>
              <a:rPr lang="de-DE" i="1">
                <a:latin typeface="Calibri" charset="0"/>
                <a:cs typeface="Calibri" charset="0"/>
              </a:rPr>
              <a:t>kaputt</a:t>
            </a:r>
            <a:r>
              <a:rPr lang="de-DE">
                <a:latin typeface="Calibri" charset="0"/>
                <a:cs typeface="Calibri" charset="0"/>
              </a:rPr>
              <a:t>) vorkommen können.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B92217-A299-BE52-5DF0-912ADED1ECE1}"/>
              </a:ext>
            </a:extLst>
          </p:cNvPr>
          <p:cNvSpPr txBox="1"/>
          <p:nvPr/>
        </p:nvSpPr>
        <p:spPr>
          <a:xfrm>
            <a:off x="0" y="389735"/>
            <a:ext cx="920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Calibri"/>
                <a:cs typeface="Calibri"/>
              </a:rPr>
              <a:t>Wortbetonungsunterschiede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lang="en-GB" sz="3600" dirty="0" err="1">
                <a:latin typeface="Calibri"/>
                <a:cs typeface="Calibri"/>
              </a:rPr>
              <a:t>zwischen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lang="en-GB" sz="3600" dirty="0" err="1">
                <a:latin typeface="Calibri"/>
                <a:cs typeface="Calibri"/>
              </a:rPr>
              <a:t>Sprachen</a:t>
            </a:r>
            <a:endParaRPr lang="en-GB"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1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E21F00-8104-247C-9B38-5F28BCEDA75D}"/>
              </a:ext>
            </a:extLst>
          </p:cNvPr>
          <p:cNvSpPr txBox="1"/>
          <p:nvPr/>
        </p:nvSpPr>
        <p:spPr>
          <a:xfrm>
            <a:off x="323528" y="476672"/>
            <a:ext cx="858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alibri"/>
                <a:cs typeface="Calibri"/>
              </a:rPr>
              <a:t>Einige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Einflüsse</a:t>
            </a:r>
            <a:r>
              <a:rPr lang="en-GB" sz="2800" dirty="0">
                <a:latin typeface="Calibri"/>
                <a:cs typeface="Calibri"/>
              </a:rPr>
              <a:t> auf die Position der </a:t>
            </a:r>
            <a:r>
              <a:rPr lang="en-GB" sz="2800" dirty="0" err="1">
                <a:latin typeface="Calibri"/>
                <a:cs typeface="Calibri"/>
              </a:rPr>
              <a:t>primär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betonten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Silbe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A0468797-66C3-836C-D618-5D419E8C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0" y="25908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sogenannten </a:t>
            </a:r>
            <a:r>
              <a:rPr lang="de-DE" b="1" dirty="0">
                <a:latin typeface="Calibri" charset="0"/>
                <a:cs typeface="Calibri" charset="0"/>
              </a:rPr>
              <a:t>quantitäts-sensitiv</a:t>
            </a:r>
            <a:r>
              <a:rPr lang="de-DE" dirty="0">
                <a:latin typeface="Calibri" charset="0"/>
                <a:cs typeface="Calibri" charset="0"/>
              </a:rPr>
              <a:t>en Sprachen (Latein, Englisch, Italienisch) wird oft </a:t>
            </a:r>
            <a:r>
              <a:rPr lang="de-DE" b="1" dirty="0">
                <a:latin typeface="Calibri" charset="0"/>
                <a:cs typeface="Calibri" charset="0"/>
              </a:rPr>
              <a:t>ein schwerer Reim </a:t>
            </a:r>
            <a:r>
              <a:rPr lang="de-DE" dirty="0">
                <a:latin typeface="Calibri" charset="0"/>
                <a:cs typeface="Calibri" charset="0"/>
              </a:rPr>
              <a:t>in der vorletzten Silbe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betont</a:t>
            </a:r>
            <a:r>
              <a:rPr lang="de-DE" dirty="0">
                <a:latin typeface="Calibri" charset="0"/>
                <a:cs typeface="Calibri" charset="0"/>
              </a:rPr>
              <a:t>: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F6F5C63-3825-DB5E-5D72-6F2B94557A60}"/>
              </a:ext>
            </a:extLst>
          </p:cNvPr>
          <p:cNvGrpSpPr>
            <a:grpSpLocks/>
          </p:cNvGrpSpPr>
          <p:nvPr/>
        </p:nvGrpSpPr>
        <p:grpSpPr bwMode="auto">
          <a:xfrm>
            <a:off x="170200" y="3429000"/>
            <a:ext cx="6019800" cy="1452563"/>
            <a:chOff x="152400" y="1600201"/>
            <a:chExt cx="6019800" cy="145256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A14B25DB-82AA-47AB-8466-077348D60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60020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 dirty="0">
                  <a:latin typeface="Calibri" charset="0"/>
                  <a:cs typeface="Calibri" charset="0"/>
                </a:rPr>
                <a:t>Schwerer Reim</a:t>
              </a:r>
              <a:r>
                <a:rPr lang="de-DE" dirty="0">
                  <a:latin typeface="Calibri" charset="0"/>
                  <a:cs typeface="Calibri" charset="0"/>
                </a:rPr>
                <a:t>: eine Silbe mit entweder:</a:t>
              </a: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DA98DFE1-D415-912D-539B-743F7B8E6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ab.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an</a:t>
              </a:r>
              <a:r>
                <a:rPr lang="de-DE">
                  <a:latin typeface="Calibri" charset="0"/>
                  <a:cs typeface="Calibri" charset="0"/>
                </a:rPr>
                <a:t>.don</a:t>
              </a: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0A939EAD-686B-1ADA-855B-27A241A26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a.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o</a:t>
              </a:r>
              <a:r>
                <a:rPr lang="de-DE">
                  <a:latin typeface="Calibri" charset="0"/>
                  <a:cs typeface="Calibri" charset="0"/>
                </a:rPr>
                <a:t>.ma</a:t>
              </a:r>
            </a:p>
          </p:txBody>
        </p:sp>
        <p:sp>
          <p:nvSpPr>
            <p:cNvPr id="8" name="TextBox 22">
              <a:extLst>
                <a:ext uri="{FF2B5EF4-FFF2-40B4-BE49-F238E27FC236}">
                  <a16:creationId xmlns:a16="http://schemas.microsoft.com/office/drawing/2014/main" id="{915A266C-49EC-F01C-28DA-78064C9AD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langen Vokal</a:t>
              </a: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E65D1E0B-DDC5-AAD4-514E-664F199B2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kurzen V + K</a:t>
              </a:r>
            </a:p>
          </p:txBody>
        </p:sp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9FDD4A9A-A405-12B1-845D-A5882CE2D9A3}"/>
              </a:ext>
            </a:extLst>
          </p:cNvPr>
          <p:cNvGrpSpPr>
            <a:grpSpLocks/>
          </p:cNvGrpSpPr>
          <p:nvPr/>
        </p:nvGrpSpPr>
        <p:grpSpPr bwMode="auto">
          <a:xfrm>
            <a:off x="6113800" y="3429000"/>
            <a:ext cx="3276600" cy="1376363"/>
            <a:chOff x="6096000" y="1600201"/>
            <a:chExt cx="3276600" cy="1376362"/>
          </a:xfrm>
        </p:grpSpPr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F9BD24F6-E24D-17F5-1449-DCC2E773B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600201"/>
              <a:ext cx="327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Leichter Reim</a:t>
              </a:r>
              <a:r>
                <a:rPr lang="de-DE">
                  <a:latin typeface="Calibri" charset="0"/>
                  <a:cs typeface="Calibri" charset="0"/>
                </a:rPr>
                <a:t>: Silbe mit</a:t>
              </a:r>
            </a:p>
          </p:txBody>
        </p:sp>
        <p:grpSp>
          <p:nvGrpSpPr>
            <p:cNvPr id="12" name="Group 30">
              <a:extLst>
                <a:ext uri="{FF2B5EF4-FFF2-40B4-BE49-F238E27FC236}">
                  <a16:creationId xmlns:a16="http://schemas.microsoft.com/office/drawing/2014/main" id="{FCBBA038-5C48-6C58-411B-8D6997D86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4600" y="2133601"/>
              <a:ext cx="2819400" cy="842962"/>
              <a:chOff x="6324600" y="2133601"/>
              <a:chExt cx="2819400" cy="842962"/>
            </a:xfrm>
          </p:grpSpPr>
          <p:sp>
            <p:nvSpPr>
              <p:cNvPr id="13" name="TextBox 21">
                <a:extLst>
                  <a:ext uri="{FF2B5EF4-FFF2-40B4-BE49-F238E27FC236}">
                    <a16:creationId xmlns:a16="http://schemas.microsoft.com/office/drawing/2014/main" id="{8CADDC1A-FD85-6485-662E-27B158BA8F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0800" y="2514600"/>
                <a:ext cx="1371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pa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  <a:r>
                  <a:rPr lang="de-DE" u="sng">
                    <a:latin typeface="Calibri" charset="0"/>
                    <a:cs typeface="Calibri" charset="0"/>
                  </a:rPr>
                  <a:t>ra</a:t>
                </a:r>
                <a:r>
                  <a:rPr lang="de-DE">
                    <a:latin typeface="Calibri" charset="0"/>
                    <a:cs typeface="Calibri" charset="0"/>
                  </a:rPr>
                  <a:t>.sol</a:t>
                </a:r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1EFF0021-B446-EA02-301A-CDEE5BE7F1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4600" y="2133601"/>
                <a:ext cx="2819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einem </a:t>
                </a:r>
                <a:r>
                  <a:rPr lang="de-DE" u="sng">
                    <a:latin typeface="Calibri" charset="0"/>
                    <a:cs typeface="Calibri" charset="0"/>
                  </a:rPr>
                  <a:t>kurzen Vokal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6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6FCC0-5D42-D854-3B05-7A0F2B448E24}"/>
              </a:ext>
            </a:extLst>
          </p:cNvPr>
          <p:cNvSpPr txBox="1"/>
          <p:nvPr/>
        </p:nvSpPr>
        <p:spPr>
          <a:xfrm>
            <a:off x="323528" y="476672"/>
            <a:ext cx="877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alibri"/>
                <a:cs typeface="Calibri"/>
              </a:rPr>
              <a:t>Einige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Einflüsse</a:t>
            </a:r>
            <a:r>
              <a:rPr lang="en-GB" sz="2800" dirty="0">
                <a:latin typeface="Calibri"/>
                <a:cs typeface="Calibri"/>
              </a:rPr>
              <a:t> auf die Position der </a:t>
            </a:r>
            <a:r>
              <a:rPr lang="en-GB" sz="2800" dirty="0" err="1">
                <a:latin typeface="Calibri"/>
                <a:cs typeface="Calibri"/>
              </a:rPr>
              <a:t>primär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betonten</a:t>
            </a:r>
            <a:r>
              <a:rPr lang="en-GB" sz="2800" dirty="0">
                <a:latin typeface="Calibri"/>
                <a:cs typeface="Calibri"/>
              </a:rPr>
              <a:t> Silbe</a:t>
            </a:r>
            <a:r>
              <a:rPr lang="en-GB" sz="2800" baseline="30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8535EC9-C058-845C-8A8E-67F796F1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28" y="1673901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Morphologie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F64EF464-01F9-C883-3026-1CBDF16CD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04" y="3807737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Syntaktische Kategorie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47C34C0-A077-23EA-5286-0E402DA17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264937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Englisch: Ein großer Anteil von Verben hat finale Wortbetonung. Daher auch einige Minimalpaare: ‘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sub</a:t>
            </a:r>
            <a:r>
              <a:rPr lang="de-DE" altLang="ja-JP"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('Staatsbürger', Nomen), </a:t>
            </a:r>
            <a:r>
              <a:rPr lang="de-DE">
                <a:latin typeface="Calibri" charset="0"/>
                <a:cs typeface="Calibri" charset="0"/>
              </a:rPr>
              <a:t>‘</a:t>
            </a:r>
            <a:r>
              <a:rPr lang="de-DE" altLang="ja-JP">
                <a:latin typeface="Calibri" charset="0"/>
                <a:cs typeface="Calibri" charset="0"/>
              </a:rPr>
              <a:t>sub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('unterwerfen', Verb)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6DA40AD1-57E4-3851-3F08-1DC96255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477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Siehe Wiese, 1996, </a:t>
            </a:r>
            <a:r>
              <a:rPr lang="de-DE" sz="1800" i="1">
                <a:latin typeface="Calibri" charset="0"/>
                <a:cs typeface="Calibri" charset="0"/>
              </a:rPr>
              <a:t>The Phonology of German</a:t>
            </a:r>
            <a:r>
              <a:rPr lang="de-DE" sz="1800">
                <a:latin typeface="Calibri" charset="0"/>
                <a:cs typeface="Calibri" charset="0"/>
              </a:rPr>
              <a:t>, Kap. 8 für Deutsch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6324457F-6AB1-7AF4-25FC-85AE2E03CBCB}"/>
              </a:ext>
            </a:extLst>
          </p:cNvPr>
          <p:cNvGrpSpPr>
            <a:grpSpLocks/>
          </p:cNvGrpSpPr>
          <p:nvPr/>
        </p:nvGrpSpPr>
        <p:grpSpPr bwMode="auto">
          <a:xfrm>
            <a:off x="323528" y="2054901"/>
            <a:ext cx="8839200" cy="995363"/>
            <a:chOff x="304800" y="3657600"/>
            <a:chExt cx="8839200" cy="995363"/>
          </a:xfrm>
        </p:grpSpPr>
        <p:grpSp>
          <p:nvGrpSpPr>
            <p:cNvPr id="8" name="Group 24">
              <a:extLst>
                <a:ext uri="{FF2B5EF4-FFF2-40B4-BE49-F238E27FC236}">
                  <a16:creationId xmlns:a16="http://schemas.microsoft.com/office/drawing/2014/main" id="{586E5BBC-D153-5583-6AB1-AADB7FA38F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733800"/>
              <a:ext cx="4411663" cy="842963"/>
              <a:chOff x="2208" y="2496"/>
              <a:chExt cx="2779" cy="531"/>
            </a:xfrm>
          </p:grpSpPr>
          <p:sp>
            <p:nvSpPr>
              <p:cNvPr id="13" name="Text Box 17">
                <a:extLst>
                  <a:ext uri="{FF2B5EF4-FFF2-40B4-BE49-F238E27FC236}">
                    <a16:creationId xmlns:a16="http://schemas.microsoft.com/office/drawing/2014/main" id="{10418975-EBBD-E917-E888-CE857352C6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6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on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7C0C22D2-F070-EAAE-E4F4-28234DA78A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7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al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5" name="Text Box 19">
                <a:extLst>
                  <a:ext uri="{FF2B5EF4-FFF2-40B4-BE49-F238E27FC236}">
                    <a16:creationId xmlns:a16="http://schemas.microsoft.com/office/drawing/2014/main" id="{2A01688F-BA13-C0AD-F4FA-98071B76E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10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Nationali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tät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6" name="Text Box 21">
                <a:extLst>
                  <a:ext uri="{FF2B5EF4-FFF2-40B4-BE49-F238E27FC236}">
                    <a16:creationId xmlns:a16="http://schemas.microsoft.com/office/drawing/2014/main" id="{9CB0C109-212C-C788-F08F-83F61224D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736"/>
                <a:ext cx="76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schau</a:t>
                </a:r>
                <a:r>
                  <a:rPr lang="en-US">
                    <a:latin typeface="Calibri" charset="0"/>
                    <a:cs typeface="Calibri" charset="0"/>
                  </a:rPr>
                  <a:t>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17" name="Text Box 22">
                <a:extLst>
                  <a:ext uri="{FF2B5EF4-FFF2-40B4-BE49-F238E27FC236}">
                    <a16:creationId xmlns:a16="http://schemas.microsoft.com/office/drawing/2014/main" id="{79E02DED-9778-27C0-7E1D-2C2E1FD601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736"/>
                <a:ext cx="94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zu</a:t>
                </a:r>
                <a:r>
                  <a:rPr lang="en-US">
                    <a:latin typeface="Calibri" charset="0"/>
                    <a:cs typeface="Calibri" charset="0"/>
                  </a:rPr>
                  <a:t>schauen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6937958D-1E7C-5D90-8A92-EB23A7D60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Rot</a:t>
              </a:r>
              <a:r>
                <a:rPr lang="de-DE">
                  <a:latin typeface="Calibri" charset="0"/>
                  <a:cs typeface="Calibri" charset="0"/>
                </a:rPr>
                <a:t>weinpunsch</a:t>
              </a: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65BAD74A-95DE-3928-1C09-55CF22DAE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Stadt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bau</a:t>
              </a:r>
              <a:r>
                <a:rPr lang="de-DE">
                  <a:latin typeface="Calibri" charset="0"/>
                  <a:cs typeface="Calibri" charset="0"/>
                </a:rPr>
                <a:t>amt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EC59E4B-B67A-6F91-7438-D3B21BEC4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 B]C]</a:t>
              </a: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C9AB1B26-C4E8-774D-9F93-B12ECCA97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 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</a:t>
              </a:r>
              <a:r>
                <a:rPr lang="de-DE">
                  <a:latin typeface="Calibri" charset="0"/>
                  <a:cs typeface="Calibri" charset="0"/>
                </a:rPr>
                <a:t> C]]</a:t>
              </a:r>
            </a:p>
          </p:txBody>
        </p:sp>
      </p:grpSp>
      <p:sp>
        <p:nvSpPr>
          <p:cNvPr id="18" name="TextBox 26">
            <a:extLst>
              <a:ext uri="{FF2B5EF4-FFF2-40B4-BE49-F238E27FC236}">
                <a16:creationId xmlns:a16="http://schemas.microsoft.com/office/drawing/2014/main" id="{D4B6EE93-81A1-7F97-1E8D-316341F15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2728" y="1673901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Komposita-Struktur</a:t>
            </a:r>
          </a:p>
        </p:txBody>
      </p:sp>
    </p:spTree>
    <p:extLst>
      <p:ext uri="{BB962C8B-B14F-4D97-AF65-F5344CB8AC3E}">
        <p14:creationId xmlns:p14="http://schemas.microsoft.com/office/powerpoint/2010/main" val="32604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99BED7-F3AD-7DE0-9C9A-42008182DC47}"/>
              </a:ext>
            </a:extLst>
          </p:cNvPr>
          <p:cNvSpPr txBox="1"/>
          <p:nvPr/>
        </p:nvSpPr>
        <p:spPr>
          <a:xfrm>
            <a:off x="1711120" y="-172653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alibri"/>
                <a:cs typeface="Calibri"/>
              </a:rPr>
              <a:t>Lexikalische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Prosodie</a:t>
            </a:r>
            <a:endParaRPr lang="en-GB" sz="40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6DB57-AA15-B316-61F2-989CC0B8177F}"/>
              </a:ext>
            </a:extLst>
          </p:cNvPr>
          <p:cNvSpPr txBox="1"/>
          <p:nvPr/>
        </p:nvSpPr>
        <p:spPr>
          <a:xfrm>
            <a:off x="658651" y="476929"/>
            <a:ext cx="7932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Wie </a:t>
            </a:r>
            <a:r>
              <a:rPr lang="en-GB" dirty="0" err="1">
                <a:latin typeface="Calibri"/>
                <a:cs typeface="Calibri"/>
              </a:rPr>
              <a:t>Wörter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durch</a:t>
            </a:r>
            <a:r>
              <a:rPr lang="en-GB" dirty="0">
                <a:latin typeface="Calibri"/>
                <a:cs typeface="Calibri"/>
              </a:rPr>
              <a:t> Ton und </a:t>
            </a:r>
            <a:r>
              <a:rPr lang="en-GB" dirty="0" err="1">
                <a:latin typeface="Calibri"/>
                <a:cs typeface="Calibri"/>
              </a:rPr>
              <a:t>Betonung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differenziert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werden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B5D8-160D-2823-6F97-3190D9E32FBE}"/>
              </a:ext>
            </a:extLst>
          </p:cNvPr>
          <p:cNvSpPr txBox="1"/>
          <p:nvPr/>
        </p:nvSpPr>
        <p:spPr>
          <a:xfrm>
            <a:off x="394984" y="2166555"/>
            <a:ext cx="413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Sprachen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lexikalischem</a:t>
            </a:r>
            <a:r>
              <a:rPr lang="en-GB" b="1" dirty="0">
                <a:latin typeface="Calibri"/>
                <a:cs typeface="Calibri"/>
              </a:rPr>
              <a:t> Ton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736FA-A35D-327A-400D-55FBDD395BC3}"/>
              </a:ext>
            </a:extLst>
          </p:cNvPr>
          <p:cNvSpPr txBox="1"/>
          <p:nvPr/>
        </p:nvSpPr>
        <p:spPr>
          <a:xfrm>
            <a:off x="327200" y="2784322"/>
            <a:ext cx="286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- oft </a:t>
            </a:r>
            <a:r>
              <a:rPr lang="en-GB" dirty="0" err="1">
                <a:latin typeface="Calibri"/>
                <a:cs typeface="Calibri"/>
              </a:rPr>
              <a:t>ein</a:t>
            </a:r>
            <a:r>
              <a:rPr lang="en-GB" dirty="0">
                <a:latin typeface="Calibri"/>
                <a:cs typeface="Calibri"/>
              </a:rPr>
              <a:t> Ton </a:t>
            </a:r>
            <a:r>
              <a:rPr lang="en-GB" b="1" dirty="0">
                <a:latin typeface="Calibri"/>
                <a:cs typeface="Calibri"/>
              </a:rPr>
              <a:t>pro </a:t>
            </a:r>
            <a:r>
              <a:rPr lang="en-GB" b="1" dirty="0" err="1">
                <a:latin typeface="Calibri"/>
                <a:cs typeface="Calibri"/>
              </a:rPr>
              <a:t>Silbe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DCD4C-6352-7DCE-5356-A684B45F33CD}"/>
              </a:ext>
            </a:extLst>
          </p:cNvPr>
          <p:cNvSpPr txBox="1"/>
          <p:nvPr/>
        </p:nvSpPr>
        <p:spPr>
          <a:xfrm>
            <a:off x="325867" y="3469871"/>
            <a:ext cx="497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Sprachen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lexikalischem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Tonakzent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CE35FA-6642-FFBA-1B88-1A7AA26AA6F5}"/>
              </a:ext>
            </a:extLst>
          </p:cNvPr>
          <p:cNvSpPr txBox="1"/>
          <p:nvPr/>
        </p:nvSpPr>
        <p:spPr>
          <a:xfrm>
            <a:off x="271573" y="3884282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- </a:t>
            </a:r>
            <a:r>
              <a:rPr lang="en-GB" dirty="0" err="1">
                <a:latin typeface="Calibri"/>
                <a:cs typeface="Calibri"/>
              </a:rPr>
              <a:t>Japanisch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8D021-488D-1270-2049-8F4EBE1B39E2}"/>
              </a:ext>
            </a:extLst>
          </p:cNvPr>
          <p:cNvSpPr txBox="1"/>
          <p:nvPr/>
        </p:nvSpPr>
        <p:spPr>
          <a:xfrm>
            <a:off x="268187" y="4284250"/>
            <a:ext cx="487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- </a:t>
            </a:r>
            <a:r>
              <a:rPr lang="en-GB" dirty="0" err="1">
                <a:latin typeface="Calibri"/>
                <a:cs typeface="Calibri"/>
              </a:rPr>
              <a:t>meistens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kein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</a:t>
            </a:r>
            <a:r>
              <a:rPr lang="en-GB" dirty="0">
                <a:latin typeface="Calibri"/>
                <a:cs typeface="Calibri"/>
              </a:rPr>
              <a:t> Ton </a:t>
            </a:r>
            <a:r>
              <a:rPr lang="en-GB" b="1" dirty="0">
                <a:latin typeface="Calibri"/>
                <a:cs typeface="Calibri"/>
              </a:rPr>
              <a:t>pro Wort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0E178-F371-AE70-39D5-5D644148B321}"/>
              </a:ext>
            </a:extLst>
          </p:cNvPr>
          <p:cNvSpPr txBox="1"/>
          <p:nvPr/>
        </p:nvSpPr>
        <p:spPr>
          <a:xfrm>
            <a:off x="241081" y="5261583"/>
            <a:ext cx="2653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432FF"/>
                </a:solidFill>
                <a:latin typeface="Calibri"/>
                <a:cs typeface="Calibri"/>
              </a:rPr>
              <a:t>Betonungssprachen</a:t>
            </a:r>
            <a:endParaRPr lang="en-GB" dirty="0">
              <a:solidFill>
                <a:srgbClr val="0432FF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F9410-CAD3-DC92-18B4-F0F062FDCDD3}"/>
              </a:ext>
            </a:extLst>
          </p:cNvPr>
          <p:cNvSpPr txBox="1"/>
          <p:nvPr/>
        </p:nvSpPr>
        <p:spPr>
          <a:xfrm>
            <a:off x="313499" y="5748901"/>
            <a:ext cx="606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Variation in der </a:t>
            </a:r>
            <a:r>
              <a:rPr lang="en-GB" b="1" dirty="0" err="1">
                <a:latin typeface="Calibri"/>
                <a:cs typeface="Calibri"/>
              </a:rPr>
              <a:t>Silbendeutlichkeit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des </a:t>
            </a:r>
            <a:r>
              <a:rPr lang="en-GB" dirty="0" err="1">
                <a:latin typeface="Calibri"/>
                <a:cs typeface="Calibri"/>
              </a:rPr>
              <a:t>Wortes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E329D7-7360-4355-5752-34502982EBEF}"/>
              </a:ext>
            </a:extLst>
          </p:cNvPr>
          <p:cNvSpPr txBox="1"/>
          <p:nvPr/>
        </p:nvSpPr>
        <p:spPr>
          <a:xfrm>
            <a:off x="340141" y="6220602"/>
            <a:ext cx="7042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Viele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europäische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vor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allem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Germanische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Sprachen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9E638-2553-77E1-EA71-CAFFD38985CF}"/>
              </a:ext>
            </a:extLst>
          </p:cNvPr>
          <p:cNvSpPr txBox="1"/>
          <p:nvPr/>
        </p:nvSpPr>
        <p:spPr>
          <a:xfrm>
            <a:off x="254238" y="1071854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432FF"/>
                </a:solidFill>
                <a:latin typeface="Calibri"/>
                <a:cs typeface="Calibri"/>
              </a:rPr>
              <a:t>Tonsprachen</a:t>
            </a:r>
            <a:endParaRPr lang="en-GB" dirty="0">
              <a:solidFill>
                <a:srgbClr val="0432FF"/>
              </a:solidFill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D8EB1F-4248-7CDB-F3EA-77E4C4759C53}"/>
              </a:ext>
            </a:extLst>
          </p:cNvPr>
          <p:cNvSpPr txBox="1"/>
          <p:nvPr/>
        </p:nvSpPr>
        <p:spPr>
          <a:xfrm>
            <a:off x="6280308" y="3055724"/>
            <a:ext cx="2424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Intonation für </a:t>
            </a:r>
            <a:r>
              <a:rPr lang="en-GB" dirty="0" err="1">
                <a:latin typeface="Calibri"/>
                <a:cs typeface="Calibri"/>
              </a:rPr>
              <a:t>Satzbedeutung</a:t>
            </a:r>
            <a:r>
              <a:rPr lang="en-GB" dirty="0">
                <a:latin typeface="Calibri"/>
                <a:cs typeface="Calibri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0DABF-310E-396C-2B6D-274A584DA720}"/>
              </a:ext>
            </a:extLst>
          </p:cNvPr>
          <p:cNvSpPr txBox="1"/>
          <p:nvPr/>
        </p:nvSpPr>
        <p:spPr>
          <a:xfrm>
            <a:off x="6845079" y="5286291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häufig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28485A-EDDB-F7BB-4758-6C44D6DE4D08}"/>
              </a:ext>
            </a:extLst>
          </p:cNvPr>
          <p:cNvSpPr txBox="1"/>
          <p:nvPr/>
        </p:nvSpPr>
        <p:spPr>
          <a:xfrm>
            <a:off x="6537784" y="1081373"/>
            <a:ext cx="157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geringfügig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72BE29-23F8-406F-89F3-2156FD2690BC}"/>
              </a:ext>
            </a:extLst>
          </p:cNvPr>
          <p:cNvSpPr/>
          <p:nvPr/>
        </p:nvSpPr>
        <p:spPr>
          <a:xfrm>
            <a:off x="6060017" y="2721386"/>
            <a:ext cx="2644571" cy="15696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EBD110-721C-2319-B7B7-8B5B6C37871E}"/>
              </a:ext>
            </a:extLst>
          </p:cNvPr>
          <p:cNvCxnSpPr>
            <a:cxnSpLocks/>
          </p:cNvCxnSpPr>
          <p:nvPr/>
        </p:nvCxnSpPr>
        <p:spPr>
          <a:xfrm flipH="1">
            <a:off x="2850983" y="1336223"/>
            <a:ext cx="35481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E8DA2C-0C0A-0211-3F88-7673182E4D80}"/>
              </a:ext>
            </a:extLst>
          </p:cNvPr>
          <p:cNvCxnSpPr>
            <a:cxnSpLocks/>
          </p:cNvCxnSpPr>
          <p:nvPr/>
        </p:nvCxnSpPr>
        <p:spPr>
          <a:xfrm flipH="1">
            <a:off x="2894628" y="5492415"/>
            <a:ext cx="35481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5B1E7F4-9E44-CF9C-BC27-C644AC58AF99}"/>
              </a:ext>
            </a:extLst>
          </p:cNvPr>
          <p:cNvCxnSpPr>
            <a:cxnSpLocks/>
          </p:cNvCxnSpPr>
          <p:nvPr/>
        </p:nvCxnSpPr>
        <p:spPr>
          <a:xfrm flipV="1">
            <a:off x="7338427" y="1628800"/>
            <a:ext cx="0" cy="1092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9949C56-897C-A09E-E1EA-BEDB272709EB}"/>
              </a:ext>
            </a:extLst>
          </p:cNvPr>
          <p:cNvSpPr txBox="1"/>
          <p:nvPr/>
        </p:nvSpPr>
        <p:spPr>
          <a:xfrm>
            <a:off x="611560" y="1549964"/>
            <a:ext cx="5725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Wörter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werden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durch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Tonhöhe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differenziert</a:t>
            </a:r>
            <a:r>
              <a:rPr lang="en-GB" dirty="0">
                <a:latin typeface="Calibri"/>
                <a:cs typeface="Calibri"/>
              </a:rPr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AC3301D-0AEB-1A67-6D50-5E1A77A78D6D}"/>
              </a:ext>
            </a:extLst>
          </p:cNvPr>
          <p:cNvCxnSpPr>
            <a:cxnSpLocks/>
          </p:cNvCxnSpPr>
          <p:nvPr/>
        </p:nvCxnSpPr>
        <p:spPr>
          <a:xfrm flipV="1">
            <a:off x="7342029" y="4304615"/>
            <a:ext cx="0" cy="1092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7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64DB0D-5758-EE64-C624-634D2E3DAC7B}"/>
              </a:ext>
            </a:extLst>
          </p:cNvPr>
          <p:cNvSpPr txBox="1"/>
          <p:nvPr/>
        </p:nvSpPr>
        <p:spPr>
          <a:xfrm>
            <a:off x="619933" y="589430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Tonsprachen</a:t>
            </a: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051A7-BA80-7F43-2DF5-7112C304C686}"/>
              </a:ext>
            </a:extLst>
          </p:cNvPr>
          <p:cNvSpPr txBox="1"/>
          <p:nvPr/>
        </p:nvSpPr>
        <p:spPr>
          <a:xfrm>
            <a:off x="4940413" y="589429"/>
            <a:ext cx="348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Betonungssprachen</a:t>
            </a:r>
            <a:endParaRPr lang="en-GB" sz="32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9B018-9907-6688-4CD9-786194DDB758}"/>
              </a:ext>
            </a:extLst>
          </p:cNvPr>
          <p:cNvSpPr txBox="1"/>
          <p:nvPr/>
        </p:nvSpPr>
        <p:spPr>
          <a:xfrm>
            <a:off x="331609" y="1384450"/>
            <a:ext cx="334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Wörter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werden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durch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Tonhöhe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differenziert</a:t>
            </a:r>
            <a:r>
              <a:rPr lang="en-GB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0AB63-BC1E-B592-E73C-2614CAC58D46}"/>
              </a:ext>
            </a:extLst>
          </p:cNvPr>
          <p:cNvSpPr txBox="1"/>
          <p:nvPr/>
        </p:nvSpPr>
        <p:spPr>
          <a:xfrm>
            <a:off x="4940413" y="14035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Silben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eines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Wortes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haben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nicht</a:t>
            </a:r>
            <a:r>
              <a:rPr lang="en-GB" dirty="0">
                <a:latin typeface="Calibri"/>
                <a:cs typeface="Calibri"/>
              </a:rPr>
              <a:t> die </a:t>
            </a:r>
            <a:r>
              <a:rPr lang="en-GB" dirty="0" err="1">
                <a:latin typeface="Calibri"/>
                <a:cs typeface="Calibri"/>
              </a:rPr>
              <a:t>selbe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Deutlichkeit</a:t>
            </a:r>
            <a:r>
              <a:rPr lang="en-GB" dirty="0">
                <a:latin typeface="Calibri"/>
                <a:cs typeface="Calibri"/>
              </a:rPr>
              <a:t>/</a:t>
            </a:r>
            <a:r>
              <a:rPr lang="en-GB" dirty="0" err="1">
                <a:latin typeface="Calibri"/>
                <a:cs typeface="Calibri"/>
              </a:rPr>
              <a:t>Prominenz</a:t>
            </a:r>
            <a:r>
              <a:rPr lang="en-GB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0FAF8-1DEB-F34D-E8F2-88CDBE2E8E9C}"/>
              </a:ext>
            </a:extLst>
          </p:cNvPr>
          <p:cNvSpPr txBox="1"/>
          <p:nvPr/>
        </p:nvSpPr>
        <p:spPr>
          <a:xfrm>
            <a:off x="90721" y="4819571"/>
            <a:ext cx="409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alibri"/>
                <a:cs typeface="Calibri"/>
              </a:rPr>
              <a:t>Tonsprachen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mit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Betonung</a:t>
            </a: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7F8DB-6AAE-2225-3352-0213992523C6}"/>
              </a:ext>
            </a:extLst>
          </p:cNvPr>
          <p:cNvSpPr txBox="1"/>
          <p:nvPr/>
        </p:nvSpPr>
        <p:spPr>
          <a:xfrm>
            <a:off x="522769" y="6126376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Mandarin </a:t>
            </a:r>
            <a:r>
              <a:rPr lang="en-GB" dirty="0" err="1">
                <a:latin typeface="Calibri"/>
                <a:cs typeface="Calibri"/>
              </a:rPr>
              <a:t>Chinesisch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60238-9E00-EE9C-99C1-A37C28CFF79E}"/>
              </a:ext>
            </a:extLst>
          </p:cNvPr>
          <p:cNvSpPr txBox="1"/>
          <p:nvPr/>
        </p:nvSpPr>
        <p:spPr>
          <a:xfrm>
            <a:off x="954817" y="5650483"/>
            <a:ext cx="1798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relativ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selten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FD7FC-F065-32EE-4A49-EB639876CC9D}"/>
              </a:ext>
            </a:extLst>
          </p:cNvPr>
          <p:cNvSpPr txBox="1"/>
          <p:nvPr/>
        </p:nvSpPr>
        <p:spPr>
          <a:xfrm>
            <a:off x="4534354" y="4819571"/>
            <a:ext cx="424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alibri"/>
                <a:cs typeface="Calibri"/>
              </a:rPr>
              <a:t>Betonungssprachen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mit</a:t>
            </a:r>
            <a:r>
              <a:rPr lang="en-GB" sz="2800" dirty="0">
                <a:latin typeface="Calibri"/>
                <a:cs typeface="Calibri"/>
              </a:rPr>
              <a:t> 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EDB04E-6CE7-CE92-330F-F78D960A2E69}"/>
              </a:ext>
            </a:extLst>
          </p:cNvPr>
          <p:cNvSpPr txBox="1"/>
          <p:nvPr/>
        </p:nvSpPr>
        <p:spPr>
          <a:xfrm>
            <a:off x="5260103" y="5550312"/>
            <a:ext cx="155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sehr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selten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97422-CC20-B5A2-1D32-163024AA4892}"/>
              </a:ext>
            </a:extLst>
          </p:cNvPr>
          <p:cNvSpPr txBox="1"/>
          <p:nvPr/>
        </p:nvSpPr>
        <p:spPr>
          <a:xfrm>
            <a:off x="5148064" y="6093296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Schwedisch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C97F1-A74A-600D-FAA8-8D9929584811}"/>
              </a:ext>
            </a:extLst>
          </p:cNvPr>
          <p:cNvSpPr txBox="1"/>
          <p:nvPr/>
        </p:nvSpPr>
        <p:spPr>
          <a:xfrm>
            <a:off x="331609" y="2449905"/>
            <a:ext cx="3718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Minimalpaare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sind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häufig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zB</a:t>
            </a:r>
            <a:endParaRPr lang="en-GB" dirty="0">
              <a:latin typeface="Calibri"/>
              <a:cs typeface="Calibri"/>
            </a:endParaRPr>
          </a:p>
          <a:p>
            <a:endParaRPr lang="en-GB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9D2F3-6BD3-1675-1E91-C5391F06743F}"/>
              </a:ext>
            </a:extLst>
          </p:cNvPr>
          <p:cNvSpPr txBox="1"/>
          <p:nvPr/>
        </p:nvSpPr>
        <p:spPr>
          <a:xfrm>
            <a:off x="4980949" y="2708695"/>
            <a:ext cx="424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Kaum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Minimalpaare</a:t>
            </a:r>
            <a:r>
              <a:rPr lang="en-GB" dirty="0">
                <a:latin typeface="Calibri"/>
                <a:cs typeface="Calibri"/>
              </a:rPr>
              <a:t> (</a:t>
            </a:r>
            <a:r>
              <a:rPr lang="en-GB" dirty="0" err="1">
                <a:latin typeface="Calibri"/>
                <a:cs typeface="Calibri"/>
              </a:rPr>
              <a:t>wie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über's</a:t>
            </a:r>
            <a:r>
              <a:rPr lang="en-GB" b="1" dirty="0" err="1">
                <a:latin typeface="Calibri"/>
                <a:cs typeface="Calibri"/>
              </a:rPr>
              <a:t>e</a:t>
            </a:r>
            <a:r>
              <a:rPr lang="en-GB" dirty="0" err="1">
                <a:latin typeface="Calibri"/>
                <a:cs typeface="Calibri"/>
              </a:rPr>
              <a:t>tzen</a:t>
            </a:r>
            <a:r>
              <a:rPr lang="en-GB" dirty="0">
                <a:latin typeface="Calibri"/>
                <a:cs typeface="Calibri"/>
              </a:rPr>
              <a:t> '</a:t>
            </a:r>
            <a:r>
              <a:rPr lang="en-GB" dirty="0" err="1">
                <a:latin typeface="Calibri"/>
                <a:cs typeface="Calibri"/>
              </a:rPr>
              <a:t>übersetzen</a:t>
            </a:r>
            <a:r>
              <a:rPr lang="en-GB" dirty="0">
                <a:latin typeface="Calibri"/>
                <a:cs typeface="Calibri"/>
              </a:rPr>
              <a:t>)</a:t>
            </a:r>
          </a:p>
          <a:p>
            <a:endParaRPr lang="en-GB" dirty="0">
              <a:latin typeface="Calibri"/>
              <a:cs typeface="Calibri"/>
            </a:endParaRPr>
          </a:p>
        </p:txBody>
      </p:sp>
      <p:pic>
        <p:nvPicPr>
          <p:cNvPr id="14" name="ba_sishi">
            <a:hlinkClick r:id="" action="ppaction://media"/>
            <a:extLst>
              <a:ext uri="{FF2B5EF4-FFF2-40B4-BE49-F238E27FC236}">
                <a16:creationId xmlns:a16="http://schemas.microsoft.com/office/drawing/2014/main" id="{A9085B4E-1F31-3D20-2860-96D65CF00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760" y="2865403"/>
            <a:ext cx="812800" cy="812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854003-02D4-B83F-0A2D-2D8A7FA8D4F2}"/>
              </a:ext>
            </a:extLst>
          </p:cNvPr>
          <p:cNvSpPr txBox="1"/>
          <p:nvPr/>
        </p:nvSpPr>
        <p:spPr>
          <a:xfrm>
            <a:off x="928278" y="3019292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bā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2DD303-D17A-7D5B-FC9C-8DB758A6F07D}"/>
              </a:ext>
            </a:extLst>
          </p:cNvPr>
          <p:cNvSpPr txBox="1"/>
          <p:nvPr/>
        </p:nvSpPr>
        <p:spPr>
          <a:xfrm>
            <a:off x="1422048" y="3017631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bá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04E140-600D-5CDF-3A48-F8D6AFDFF950}"/>
              </a:ext>
            </a:extLst>
          </p:cNvPr>
          <p:cNvSpPr txBox="1"/>
          <p:nvPr/>
        </p:nvSpPr>
        <p:spPr>
          <a:xfrm>
            <a:off x="1900075" y="3010193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bǎ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FBB85-F620-0567-6603-A0724E82599E}"/>
              </a:ext>
            </a:extLst>
          </p:cNvPr>
          <p:cNvSpPr txBox="1"/>
          <p:nvPr/>
        </p:nvSpPr>
        <p:spPr>
          <a:xfrm>
            <a:off x="2419819" y="2992140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659125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2E6019-3E4A-9E40-E53C-51CB99F1ACA6}"/>
              </a:ext>
            </a:extLst>
          </p:cNvPr>
          <p:cNvSpPr txBox="1"/>
          <p:nvPr/>
        </p:nvSpPr>
        <p:spPr>
          <a:xfrm>
            <a:off x="1404139" y="423396"/>
            <a:ext cx="6107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Calibri"/>
                <a:cs typeface="Calibri"/>
              </a:rPr>
              <a:t>Schwedisch</a:t>
            </a:r>
            <a:r>
              <a:rPr lang="en-GB" sz="2800" dirty="0">
                <a:latin typeface="Calibri"/>
                <a:cs typeface="Calibri"/>
              </a:rPr>
              <a:t>: </a:t>
            </a:r>
            <a:r>
              <a:rPr lang="en-GB" sz="2800" dirty="0" err="1">
                <a:latin typeface="Calibri"/>
                <a:cs typeface="Calibri"/>
              </a:rPr>
              <a:t>Betonungssprache</a:t>
            </a:r>
            <a:r>
              <a:rPr lang="en-GB" sz="2800" dirty="0">
                <a:latin typeface="Calibri"/>
                <a:cs typeface="Calibri"/>
              </a:rPr>
              <a:t> </a:t>
            </a:r>
            <a:r>
              <a:rPr lang="en-GB" sz="2800" dirty="0" err="1">
                <a:latin typeface="Calibri"/>
                <a:cs typeface="Calibri"/>
              </a:rPr>
              <a:t>mit</a:t>
            </a:r>
            <a:r>
              <a:rPr lang="en-GB" sz="2800" dirty="0">
                <a:latin typeface="Calibri"/>
                <a:cs typeface="Calibri"/>
              </a:rPr>
              <a:t> Ton</a:t>
            </a:r>
          </a:p>
        </p:txBody>
      </p:sp>
      <p:sp>
        <p:nvSpPr>
          <p:cNvPr id="3" name="Line 11">
            <a:extLst>
              <a:ext uri="{FF2B5EF4-FFF2-40B4-BE49-F238E27FC236}">
                <a16:creationId xmlns:a16="http://schemas.microsoft.com/office/drawing/2014/main" id="{7555130B-C5C1-7326-3E42-3F70DF426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0238" y="2678907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6AABABE3-46CF-CA94-22BE-FDAA79D2A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3199607"/>
            <a:ext cx="1800225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id="{325D09BF-FE35-F4DF-23C8-ADB7D5F2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772944"/>
            <a:ext cx="487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>
                <a:latin typeface="Calibri" charset="0"/>
                <a:cs typeface="Calibri" charset="0"/>
              </a:rPr>
              <a:t>siehe auch IPS Magisterarbeit, Regina Kaiser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2F02416-F2AA-6A24-BC35-6C1156528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49164" r="43629" b="30592"/>
          <a:stretch>
            <a:fillRect/>
          </a:stretch>
        </p:blipFill>
        <p:spPr bwMode="auto">
          <a:xfrm>
            <a:off x="2324100" y="3334544"/>
            <a:ext cx="43513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2AD6BC9-15D8-A3D0-B3DB-CA9A164F8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191544"/>
            <a:ext cx="1268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Akzent 1 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8B75A1EF-6EC2-232D-21AB-FDE76E15B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191544"/>
            <a:ext cx="75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Ente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E05101A5-8710-18A6-D2C5-5D56442B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2769394"/>
            <a:ext cx="1268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 2 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829A48B9-B6E5-F3E6-9739-64EECEE27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724944"/>
            <a:ext cx="825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Geist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FE635A53-63C0-1CA8-C777-E44B1850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505744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Schwedisch ca. 100 Minimalpaare wie:</a:t>
            </a:r>
          </a:p>
        </p:txBody>
      </p:sp>
      <p:pic>
        <p:nvPicPr>
          <p:cNvPr id="13" name="F5B321D7.WAV">
            <a:hlinkClick r:id="" action="ppaction://media"/>
            <a:extLst>
              <a:ext uri="{FF2B5EF4-FFF2-40B4-BE49-F238E27FC236}">
                <a16:creationId xmlns:a16="http://schemas.microsoft.com/office/drawing/2014/main" id="{361A253E-1B80-0D89-7D1F-A77657120A23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221707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2A2625C.WAV">
            <a:hlinkClick r:id="" action="ppaction://media"/>
            <a:extLst>
              <a:ext uri="{FF2B5EF4-FFF2-40B4-BE49-F238E27FC236}">
                <a16:creationId xmlns:a16="http://schemas.microsoft.com/office/drawing/2014/main" id="{AFE3CE73-21BF-BE74-4A9E-D61BC8130FC7}"/>
              </a:ext>
            </a:extLst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80114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6E6A0C39-4AFD-9B1D-246C-6F5D93328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5391944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  <a:hlinkClick r:id="rId8"/>
              </a:rPr>
              <a:t>Ambrazaitis &amp; Bruce (2006)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16" name="ac1-dimm-no5.wav">
            <a:hlinkClick r:id="" action="ppaction://media"/>
            <a:extLst>
              <a:ext uri="{FF2B5EF4-FFF2-40B4-BE49-F238E27FC236}">
                <a16:creationId xmlns:a16="http://schemas.microsoft.com/office/drawing/2014/main" id="{8F1DE8A2-8814-90AE-E864-937B51A254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6108" y="2157264"/>
            <a:ext cx="576064" cy="576064"/>
          </a:xfrm>
          <a:prstGeom prst="rect">
            <a:avLst/>
          </a:prstGeom>
        </p:spPr>
      </p:pic>
      <p:pic>
        <p:nvPicPr>
          <p:cNvPr id="17" name="ac2-dimm-no6.wav">
            <a:hlinkClick r:id="" action="ppaction://media"/>
            <a:extLst>
              <a:ext uri="{FF2B5EF4-FFF2-40B4-BE49-F238E27FC236}">
                <a16:creationId xmlns:a16="http://schemas.microsoft.com/office/drawing/2014/main" id="{BC20644C-2BC8-6692-9CEF-F954FE9B2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96108" y="2805336"/>
            <a:ext cx="576064" cy="576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6F09F5-BA9C-66F4-5B9E-F67AB782C254}"/>
              </a:ext>
            </a:extLst>
          </p:cNvPr>
          <p:cNvSpPr txBox="1"/>
          <p:nvPr/>
        </p:nvSpPr>
        <p:spPr>
          <a:xfrm>
            <a:off x="6728691" y="2221707"/>
            <a:ext cx="187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Gipfel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ist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früh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5650EE-AB62-D5C4-61DB-476FD333CEC3}"/>
              </a:ext>
            </a:extLst>
          </p:cNvPr>
          <p:cNvSpPr txBox="1"/>
          <p:nvPr/>
        </p:nvSpPr>
        <p:spPr>
          <a:xfrm>
            <a:off x="6709537" y="2737942"/>
            <a:ext cx="1876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Gipfel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ist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spät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933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118A0D-7585-DF89-32FD-B13E889BC72C}"/>
              </a:ext>
            </a:extLst>
          </p:cNvPr>
          <p:cNvSpPr txBox="1"/>
          <p:nvPr/>
        </p:nvSpPr>
        <p:spPr>
          <a:xfrm>
            <a:off x="251520" y="6081129"/>
            <a:ext cx="8310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Helvetica" pitchFamily="2" charset="0"/>
              </a:rPr>
              <a:t>Maddieson</a:t>
            </a: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</a:rPr>
              <a:t>, Ian. 2005, 2011. </a:t>
            </a:r>
            <a:r>
              <a:rPr lang="en-GB" sz="2000" dirty="0">
                <a:solidFill>
                  <a:srgbClr val="000000"/>
                </a:solidFill>
                <a:effectLst/>
                <a:latin typeface="Helvetica" pitchFamily="2" charset="0"/>
                <a:hlinkClick r:id="rId2"/>
              </a:rPr>
              <a:t>Tone. Chapter 13 in World Atlas of Language Structures,  and World Atlas of Language Structures Online</a:t>
            </a:r>
            <a:endParaRPr lang="en-GB" sz="20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219A9-08E7-B0FF-EC26-3BB5D92F3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3" y="761380"/>
            <a:ext cx="8310197" cy="3528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F08F2-1453-D5D0-F1DA-54961938D496}"/>
              </a:ext>
            </a:extLst>
          </p:cNvPr>
          <p:cNvSpPr txBox="1"/>
          <p:nvPr/>
        </p:nvSpPr>
        <p:spPr>
          <a:xfrm>
            <a:off x="467543" y="151620"/>
            <a:ext cx="809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Verteilung</a:t>
            </a:r>
            <a:r>
              <a:rPr lang="en-GB" sz="3200" dirty="0">
                <a:latin typeface="Calibri"/>
                <a:cs typeface="Calibri"/>
              </a:rPr>
              <a:t> von </a:t>
            </a:r>
            <a:r>
              <a:rPr lang="en-GB" sz="3200" dirty="0" err="1">
                <a:latin typeface="Calibri"/>
                <a:cs typeface="Calibri"/>
              </a:rPr>
              <a:t>Sprachen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dirty="0" err="1">
                <a:latin typeface="Calibri"/>
                <a:cs typeface="Calibri"/>
              </a:rPr>
              <a:t>mit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lang="en-GB" sz="3200" dirty="0" err="1">
                <a:latin typeface="Calibri"/>
                <a:cs typeface="Calibri"/>
              </a:rPr>
              <a:t>lexikalischem</a:t>
            </a:r>
            <a:r>
              <a:rPr lang="en-GB" sz="3200" dirty="0">
                <a:latin typeface="Calibri"/>
                <a:cs typeface="Calibri"/>
              </a:rPr>
              <a:t> 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55029-BE13-77EF-72C7-6B3259845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76" y="4210498"/>
            <a:ext cx="571500" cy="158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399C7-5513-0496-B1E1-8A1C4154CE97}"/>
              </a:ext>
            </a:extLst>
          </p:cNvPr>
          <p:cNvSpPr txBox="1"/>
          <p:nvPr/>
        </p:nvSpPr>
        <p:spPr>
          <a:xfrm>
            <a:off x="2640135" y="4277516"/>
            <a:ext cx="227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Keine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Töne</a:t>
            </a:r>
            <a:r>
              <a:rPr lang="en-GB" dirty="0">
                <a:latin typeface="Calibri"/>
                <a:cs typeface="Calibri"/>
              </a:rPr>
              <a:t> (307)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1EB81-66D2-FDC0-C2CB-7D48B96022C3}"/>
              </a:ext>
            </a:extLst>
          </p:cNvPr>
          <p:cNvSpPr txBox="1"/>
          <p:nvPr/>
        </p:nvSpPr>
        <p:spPr>
          <a:xfrm>
            <a:off x="2555776" y="4807357"/>
            <a:ext cx="421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Kontrast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zwischen</a:t>
            </a:r>
            <a:r>
              <a:rPr lang="en-GB" dirty="0">
                <a:latin typeface="Calibri"/>
                <a:cs typeface="Calibri"/>
              </a:rPr>
              <a:t> 2 </a:t>
            </a:r>
            <a:r>
              <a:rPr lang="en-GB" dirty="0" err="1">
                <a:latin typeface="Calibri"/>
                <a:cs typeface="Calibri"/>
              </a:rPr>
              <a:t>Tönen</a:t>
            </a:r>
            <a:r>
              <a:rPr lang="en-GB" dirty="0">
                <a:latin typeface="Calibri"/>
                <a:cs typeface="Calibri"/>
              </a:rPr>
              <a:t> (307)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69A23-CBD2-D4F3-1B39-01ED26C988BB}"/>
              </a:ext>
            </a:extLst>
          </p:cNvPr>
          <p:cNvSpPr txBox="1"/>
          <p:nvPr/>
        </p:nvSpPr>
        <p:spPr>
          <a:xfrm>
            <a:off x="2555776" y="5287846"/>
            <a:ext cx="520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Kontrast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zwischen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mehreren</a:t>
            </a:r>
            <a:r>
              <a:rPr lang="en-GB" dirty="0">
                <a:latin typeface="Calibri"/>
                <a:cs typeface="Calibri"/>
              </a:rPr>
              <a:t>  </a:t>
            </a:r>
            <a:r>
              <a:rPr lang="en-GB" dirty="0" err="1">
                <a:latin typeface="Calibri"/>
                <a:cs typeface="Calibri"/>
              </a:rPr>
              <a:t>Tönen</a:t>
            </a:r>
            <a:r>
              <a:rPr lang="en-GB" dirty="0">
                <a:latin typeface="Calibri"/>
                <a:cs typeface="Calibri"/>
              </a:rPr>
              <a:t> (88)</a:t>
            </a:r>
          </a:p>
        </p:txBody>
      </p:sp>
    </p:spTree>
    <p:extLst>
      <p:ext uri="{BB962C8B-B14F-4D97-AF65-F5344CB8AC3E}">
        <p14:creationId xmlns:p14="http://schemas.microsoft.com/office/powerpoint/2010/main" val="9805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F65BD-8889-9CF6-EDD2-216281508101}"/>
              </a:ext>
            </a:extLst>
          </p:cNvPr>
          <p:cNvSpPr txBox="1"/>
          <p:nvPr/>
        </p:nvSpPr>
        <p:spPr>
          <a:xfrm>
            <a:off x="683568" y="116632"/>
            <a:ext cx="743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alibri"/>
                <a:cs typeface="Calibri"/>
              </a:rPr>
              <a:t>Sprachen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mit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lexikalischem</a:t>
            </a:r>
            <a:r>
              <a:rPr lang="en-GB" sz="4000" dirty="0">
                <a:latin typeface="Calibri"/>
                <a:cs typeface="Calibri"/>
              </a:rPr>
              <a:t> 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CC2FA-52A5-DA4E-3637-0CC7E4C4224F}"/>
              </a:ext>
            </a:extLst>
          </p:cNvPr>
          <p:cNvSpPr txBox="1"/>
          <p:nvPr/>
        </p:nvSpPr>
        <p:spPr>
          <a:xfrm>
            <a:off x="656975" y="715976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Registertonsprachen</a:t>
            </a:r>
            <a:r>
              <a:rPr lang="en-GB" b="1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b="1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gleichbleibenden</a:t>
            </a:r>
            <a:r>
              <a:rPr lang="en-GB" b="1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Tonhöhen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F7E59-EA05-0501-9327-FAAB1F24B471}"/>
              </a:ext>
            </a:extLst>
          </p:cNvPr>
          <p:cNvSpPr txBox="1"/>
          <p:nvPr/>
        </p:nvSpPr>
        <p:spPr>
          <a:xfrm>
            <a:off x="656975" y="1076093"/>
            <a:ext cx="4935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Häufig</a:t>
            </a:r>
            <a:r>
              <a:rPr lang="en-GB" dirty="0">
                <a:latin typeface="Calibri"/>
                <a:cs typeface="Calibri"/>
              </a:rPr>
              <a:t> in Afrika: Ewe, Hausa, Yoruba...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B0678-0AAE-A953-9E1C-C11951EAF6CF}"/>
              </a:ext>
            </a:extLst>
          </p:cNvPr>
          <p:cNvSpPr txBox="1"/>
          <p:nvPr/>
        </p:nvSpPr>
        <p:spPr>
          <a:xfrm>
            <a:off x="669342" y="1461491"/>
            <a:ext cx="83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Typisch</a:t>
            </a:r>
            <a:r>
              <a:rPr lang="en-GB" dirty="0">
                <a:latin typeface="Calibri"/>
                <a:cs typeface="Calibri"/>
              </a:rPr>
              <a:t>: 2 (H, L) </a:t>
            </a:r>
            <a:r>
              <a:rPr lang="en-GB" dirty="0" err="1">
                <a:latin typeface="Calibri"/>
                <a:cs typeface="Calibri"/>
              </a:rPr>
              <a:t>manchmal</a:t>
            </a:r>
            <a:r>
              <a:rPr lang="en-GB" dirty="0">
                <a:latin typeface="Calibri"/>
                <a:cs typeface="Calibri"/>
              </a:rPr>
              <a:t> 3 (H, M, L) </a:t>
            </a:r>
            <a:r>
              <a:rPr lang="en-GB" dirty="0" err="1">
                <a:latin typeface="Calibri"/>
                <a:cs typeface="Calibri"/>
              </a:rPr>
              <a:t>Töne</a:t>
            </a:r>
            <a:r>
              <a:rPr lang="en-GB" dirty="0">
                <a:latin typeface="Calibri"/>
                <a:cs typeface="Calibri"/>
              </a:rPr>
              <a:t>. Ein Ton pro </a:t>
            </a:r>
            <a:r>
              <a:rPr lang="en-GB" dirty="0" err="1">
                <a:latin typeface="Calibri"/>
                <a:cs typeface="Calibri"/>
              </a:rPr>
              <a:t>Silbe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46A9C-975A-9FE7-FB21-FB56ACB75D62}"/>
              </a:ext>
            </a:extLst>
          </p:cNvPr>
          <p:cNvSpPr txBox="1"/>
          <p:nvPr/>
        </p:nvSpPr>
        <p:spPr>
          <a:xfrm>
            <a:off x="630721" y="2618577"/>
            <a:ext cx="369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HL: [</a:t>
            </a:r>
            <a:r>
              <a:rPr lang="en-GB" dirty="0" err="1">
                <a:latin typeface="Calibri"/>
                <a:cs typeface="Calibri"/>
              </a:rPr>
              <a:t>kú:kà</a:t>
            </a:r>
            <a:r>
              <a:rPr lang="en-GB" dirty="0">
                <a:latin typeface="Calibri"/>
                <a:cs typeface="Calibri"/>
              </a:rPr>
              <a:t>:]   </a:t>
            </a:r>
            <a:r>
              <a:rPr lang="en-GB" dirty="0" err="1">
                <a:latin typeface="Calibri"/>
                <a:cs typeface="Calibri"/>
              </a:rPr>
              <a:t>Affenbrotbaum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582BA-6758-1A06-A404-46BC05E6E737}"/>
              </a:ext>
            </a:extLst>
          </p:cNvPr>
          <p:cNvSpPr txBox="1"/>
          <p:nvPr/>
        </p:nvSpPr>
        <p:spPr>
          <a:xfrm>
            <a:off x="5220072" y="2677026"/>
            <a:ext cx="2736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LH: [</a:t>
            </a:r>
            <a:r>
              <a:rPr lang="en-GB" dirty="0" err="1">
                <a:latin typeface="Calibri"/>
                <a:cs typeface="Calibri"/>
              </a:rPr>
              <a:t>gù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gá</a:t>
            </a:r>
            <a:r>
              <a:rPr lang="en-GB" dirty="0">
                <a:latin typeface="Calibri"/>
                <a:cs typeface="Calibri"/>
              </a:rPr>
              <a:t>:]  </a:t>
            </a:r>
            <a:r>
              <a:rPr lang="en-GB" dirty="0" err="1">
                <a:latin typeface="Calibri"/>
                <a:cs typeface="Calibri"/>
              </a:rPr>
              <a:t>Eimer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EF046-08BB-E188-593B-DA01B18D7D37}"/>
              </a:ext>
            </a:extLst>
          </p:cNvPr>
          <p:cNvSpPr txBox="1"/>
          <p:nvPr/>
        </p:nvSpPr>
        <p:spPr>
          <a:xfrm>
            <a:off x="656975" y="6279703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alibri"/>
                <a:cs typeface="Calibri"/>
              </a:rPr>
              <a:t>Aus</a:t>
            </a:r>
            <a:r>
              <a:rPr lang="en-GB" sz="2000" dirty="0">
                <a:latin typeface="Calibri"/>
                <a:cs typeface="Calibri"/>
              </a:rPr>
              <a:t>: Bruce Hayes, UCLA: </a:t>
            </a:r>
            <a:r>
              <a:rPr lang="en-GB" sz="2000" dirty="0">
                <a:latin typeface="Calibri"/>
                <a:cs typeface="Calibri"/>
                <a:hlinkClick r:id="rId4"/>
              </a:rPr>
              <a:t>https://brucehayes.org/103/Hausa/</a:t>
            </a:r>
            <a:r>
              <a:rPr lang="en-GB" sz="2000" dirty="0">
                <a:latin typeface="Calibri"/>
                <a:cs typeface="Calibri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6E6827-9C40-C84B-F739-59EF4100B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0" y="3108264"/>
            <a:ext cx="7253305" cy="2979501"/>
          </a:xfrm>
          <a:prstGeom prst="rect">
            <a:avLst/>
          </a:prstGeom>
        </p:spPr>
      </p:pic>
      <p:pic>
        <p:nvPicPr>
          <p:cNvPr id="16" name="baobab_bucket">
            <a:hlinkClick r:id="" action="ppaction://media"/>
            <a:extLst>
              <a:ext uri="{FF2B5EF4-FFF2-40B4-BE49-F238E27FC236}">
                <a16:creationId xmlns:a16="http://schemas.microsoft.com/office/drawing/2014/main" id="{A04BA799-C9B5-DBD0-958D-C047E1E65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9832" y="3532870"/>
            <a:ext cx="812800" cy="812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660806-E2F8-59CE-B4E6-663682B58B00}"/>
              </a:ext>
            </a:extLst>
          </p:cNvPr>
          <p:cNvSpPr txBox="1"/>
          <p:nvPr/>
        </p:nvSpPr>
        <p:spPr>
          <a:xfrm>
            <a:off x="3820790" y="2237577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Hausa</a:t>
            </a:r>
          </a:p>
        </p:txBody>
      </p:sp>
    </p:spTree>
    <p:extLst>
      <p:ext uri="{BB962C8B-B14F-4D97-AF65-F5344CB8AC3E}">
        <p14:creationId xmlns:p14="http://schemas.microsoft.com/office/powerpoint/2010/main" val="13284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4F708B-36E4-A52F-A186-2BF32A1DB8DD}"/>
              </a:ext>
            </a:extLst>
          </p:cNvPr>
          <p:cNvSpPr txBox="1"/>
          <p:nvPr/>
        </p:nvSpPr>
        <p:spPr>
          <a:xfrm>
            <a:off x="683568" y="116632"/>
            <a:ext cx="743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alibri"/>
                <a:cs typeface="Calibri"/>
              </a:rPr>
              <a:t>Sprachen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mit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lexikalischem</a:t>
            </a:r>
            <a:r>
              <a:rPr lang="en-GB" sz="4000" dirty="0">
                <a:latin typeface="Calibri"/>
                <a:cs typeface="Calibri"/>
              </a:rPr>
              <a:t> 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77E0B-EF8E-03EC-1766-31983D477FB0}"/>
              </a:ext>
            </a:extLst>
          </p:cNvPr>
          <p:cNvSpPr txBox="1"/>
          <p:nvPr/>
        </p:nvSpPr>
        <p:spPr>
          <a:xfrm>
            <a:off x="1198137" y="652584"/>
            <a:ext cx="584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Konturtonsprachen</a:t>
            </a:r>
            <a:r>
              <a:rPr lang="en-GB" b="1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GB" b="1" i="0" u="none" strike="noStrike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0" u="none" strike="noStrike" dirty="0" err="1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Tonhöhenverläufen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D8C744-9A16-5EB4-74DB-6D90C9DC0AC8}"/>
              </a:ext>
            </a:extLst>
          </p:cNvPr>
          <p:cNvSpPr txBox="1"/>
          <p:nvPr/>
        </p:nvSpPr>
        <p:spPr>
          <a:xfrm>
            <a:off x="852101" y="1022723"/>
            <a:ext cx="676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Verbreitet</a:t>
            </a:r>
            <a:r>
              <a:rPr lang="en-GB" dirty="0">
                <a:latin typeface="Calibri"/>
                <a:cs typeface="Calibri"/>
              </a:rPr>
              <a:t> in </a:t>
            </a:r>
            <a:r>
              <a:rPr lang="en-GB" dirty="0" err="1">
                <a:latin typeface="Calibri"/>
                <a:cs typeface="Calibri"/>
              </a:rPr>
              <a:t>Asien</a:t>
            </a:r>
            <a:r>
              <a:rPr lang="en-GB" dirty="0">
                <a:latin typeface="Calibri"/>
                <a:cs typeface="Calibri"/>
              </a:rPr>
              <a:t> (</a:t>
            </a:r>
            <a:r>
              <a:rPr lang="en-GB" dirty="0" err="1">
                <a:latin typeface="Calibri"/>
                <a:cs typeface="Calibri"/>
              </a:rPr>
              <a:t>Chinesisch</a:t>
            </a:r>
            <a:r>
              <a:rPr lang="en-GB" dirty="0">
                <a:latin typeface="Calibri"/>
                <a:cs typeface="Calibri"/>
              </a:rPr>
              <a:t>, Thai, </a:t>
            </a:r>
            <a:r>
              <a:rPr lang="en-GB" dirty="0" err="1">
                <a:latin typeface="Calibri"/>
                <a:cs typeface="Calibri"/>
              </a:rPr>
              <a:t>Vietnamesisch</a:t>
            </a:r>
            <a:r>
              <a:rPr lang="en-GB" dirty="0">
                <a:latin typeface="Calibri"/>
                <a:cs typeface="Calibri"/>
              </a:rPr>
              <a:t>)</a:t>
            </a:r>
          </a:p>
        </p:txBody>
      </p:sp>
      <p:pic>
        <p:nvPicPr>
          <p:cNvPr id="28" name="ba_sishi">
            <a:hlinkClick r:id="" action="ppaction://media"/>
            <a:extLst>
              <a:ext uri="{FF2B5EF4-FFF2-40B4-BE49-F238E27FC236}">
                <a16:creationId xmlns:a16="http://schemas.microsoft.com/office/drawing/2014/main" id="{14E7A814-EC5D-1CCB-4BF0-548BFFF782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4" y="2018517"/>
            <a:ext cx="812800" cy="812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36A045-CBDC-63F6-ECDB-E14286106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02" y="2440091"/>
            <a:ext cx="7393595" cy="351922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8247265-550E-2C45-2E7C-654FF7B47388}"/>
              </a:ext>
            </a:extLst>
          </p:cNvPr>
          <p:cNvSpPr txBox="1"/>
          <p:nvPr/>
        </p:nvSpPr>
        <p:spPr>
          <a:xfrm>
            <a:off x="1400660" y="2632921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bā</a:t>
            </a:r>
            <a:endParaRPr lang="en-GB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2109E1-BCC6-EF79-F9BB-54F6CAEFAF30}"/>
              </a:ext>
            </a:extLst>
          </p:cNvPr>
          <p:cNvSpPr txBox="1"/>
          <p:nvPr/>
        </p:nvSpPr>
        <p:spPr>
          <a:xfrm>
            <a:off x="3338878" y="2650990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bá</a:t>
            </a:r>
            <a:endParaRPr lang="en-GB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D383AA-343E-DA7B-DBB4-B72DDFEA6ED6}"/>
              </a:ext>
            </a:extLst>
          </p:cNvPr>
          <p:cNvSpPr txBox="1"/>
          <p:nvPr/>
        </p:nvSpPr>
        <p:spPr>
          <a:xfrm>
            <a:off x="5255018" y="2650990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bǎ</a:t>
            </a:r>
            <a:endParaRPr lang="en-GB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EE7622-BDD4-015E-57AE-AFCF1FC51635}"/>
              </a:ext>
            </a:extLst>
          </p:cNvPr>
          <p:cNvSpPr txBox="1"/>
          <p:nvPr/>
        </p:nvSpPr>
        <p:spPr>
          <a:xfrm>
            <a:off x="7075651" y="2702152"/>
            <a:ext cx="54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/>
              <a:t>bà</a:t>
            </a:r>
            <a:endParaRPr lang="en-GB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B602D1-BB28-0540-5D4F-E630E64FA67F}"/>
              </a:ext>
            </a:extLst>
          </p:cNvPr>
          <p:cNvSpPr txBox="1"/>
          <p:nvPr/>
        </p:nvSpPr>
        <p:spPr>
          <a:xfrm>
            <a:off x="5625813" y="2065404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sz="2400" dirty="0">
                <a:solidFill>
                  <a:schemeClr val="bg1">
                    <a:lumMod val="50000"/>
                  </a:schemeClr>
                </a:solidFill>
              </a:rPr>
              <a:t>靶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761D4B-F219-617A-74EC-A2F228A07529}"/>
              </a:ext>
            </a:extLst>
          </p:cNvPr>
          <p:cNvSpPr txBox="1"/>
          <p:nvPr/>
        </p:nvSpPr>
        <p:spPr>
          <a:xfrm>
            <a:off x="8285887" y="2110180"/>
            <a:ext cx="7053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sz="2400" dirty="0">
                <a:solidFill>
                  <a:schemeClr val="bg1">
                    <a:lumMod val="50000"/>
                  </a:schemeClr>
                </a:solidFill>
              </a:rPr>
              <a:t>坝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B5528F-AD71-9238-0671-60D24479FD25}"/>
              </a:ext>
            </a:extLst>
          </p:cNvPr>
          <p:cNvSpPr txBox="1"/>
          <p:nvPr/>
        </p:nvSpPr>
        <p:spPr>
          <a:xfrm>
            <a:off x="1926117" y="2149063"/>
            <a:ext cx="6386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sz="2400" dirty="0">
                <a:solidFill>
                  <a:schemeClr val="bg1">
                    <a:lumMod val="50000"/>
                  </a:schemeClr>
                </a:solidFill>
              </a:rPr>
              <a:t>疤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8DA91A-294D-1699-BA0B-D049CDE6F761}"/>
              </a:ext>
            </a:extLst>
          </p:cNvPr>
          <p:cNvSpPr txBox="1"/>
          <p:nvPr/>
        </p:nvSpPr>
        <p:spPr>
          <a:xfrm>
            <a:off x="3973566" y="2099800"/>
            <a:ext cx="7458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chemeClr val="bg1">
                    <a:lumMod val="50000"/>
                  </a:schemeClr>
                </a:solidFill>
              </a:rPr>
              <a:t>拔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117979-5812-8345-E02D-5AD93C60EC15}"/>
              </a:ext>
            </a:extLst>
          </p:cNvPr>
          <p:cNvSpPr txBox="1"/>
          <p:nvPr/>
        </p:nvSpPr>
        <p:spPr>
          <a:xfrm>
            <a:off x="1070308" y="5892030"/>
            <a:ext cx="918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eben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96D060-2A66-0749-9689-E6E1F0811613}"/>
              </a:ext>
            </a:extLst>
          </p:cNvPr>
          <p:cNvSpPr txBox="1"/>
          <p:nvPr/>
        </p:nvSpPr>
        <p:spPr>
          <a:xfrm>
            <a:off x="2867879" y="5963149"/>
            <a:ext cx="141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steigend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EEF319-A093-361A-D813-5ADC06E4DF4F}"/>
              </a:ext>
            </a:extLst>
          </p:cNvPr>
          <p:cNvSpPr txBox="1"/>
          <p:nvPr/>
        </p:nvSpPr>
        <p:spPr>
          <a:xfrm>
            <a:off x="4500965" y="5878628"/>
            <a:ext cx="2523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fallend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fallend-steigend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E7DC76-B035-CABF-1137-5B565C8CEED1}"/>
              </a:ext>
            </a:extLst>
          </p:cNvPr>
          <p:cNvSpPr txBox="1"/>
          <p:nvPr/>
        </p:nvSpPr>
        <p:spPr>
          <a:xfrm>
            <a:off x="6799058" y="5896857"/>
            <a:ext cx="1979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fallend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CF6192-3025-BC8C-0ACF-B7969CB2A3E1}"/>
              </a:ext>
            </a:extLst>
          </p:cNvPr>
          <p:cNvSpPr txBox="1"/>
          <p:nvPr/>
        </p:nvSpPr>
        <p:spPr>
          <a:xfrm>
            <a:off x="923606" y="2142793"/>
            <a:ext cx="9541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Narbe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81B3AD-3126-1CEE-50E1-E9A42DEAEE1B}"/>
              </a:ext>
            </a:extLst>
          </p:cNvPr>
          <p:cNvSpPr txBox="1"/>
          <p:nvPr/>
        </p:nvSpPr>
        <p:spPr>
          <a:xfrm>
            <a:off x="4959545" y="2055948"/>
            <a:ext cx="6238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Ziel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B0DC41-636F-C94D-82DC-E8C7512C6009}"/>
              </a:ext>
            </a:extLst>
          </p:cNvPr>
          <p:cNvSpPr txBox="1"/>
          <p:nvPr/>
        </p:nvSpPr>
        <p:spPr>
          <a:xfrm>
            <a:off x="6624449" y="2044535"/>
            <a:ext cx="15338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Staudamm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CF214A-530B-6319-A1D7-EF3D79E04856}"/>
              </a:ext>
            </a:extLst>
          </p:cNvPr>
          <p:cNvSpPr txBox="1"/>
          <p:nvPr/>
        </p:nvSpPr>
        <p:spPr>
          <a:xfrm>
            <a:off x="2894994" y="2110181"/>
            <a:ext cx="10086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400" dirty="0" err="1">
                <a:solidFill>
                  <a:schemeClr val="bg1">
                    <a:lumMod val="50000"/>
                  </a:schemeClr>
                </a:solidFill>
              </a:rPr>
              <a:t>ziehen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6A27F-4329-8DFE-21E3-E9B6F9E098E9}"/>
              </a:ext>
            </a:extLst>
          </p:cNvPr>
          <p:cNvSpPr txBox="1"/>
          <p:nvPr/>
        </p:nvSpPr>
        <p:spPr>
          <a:xfrm>
            <a:off x="2393618" y="1615942"/>
            <a:ext cx="401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Chengdu-Mandarin-</a:t>
            </a:r>
            <a:r>
              <a:rPr lang="en-GB" dirty="0" err="1">
                <a:latin typeface="Calibri"/>
                <a:cs typeface="Calibri"/>
              </a:rPr>
              <a:t>Chinesisch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5673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E3DD21-0D2C-9100-63B3-F4080EE2570F}"/>
              </a:ext>
            </a:extLst>
          </p:cNvPr>
          <p:cNvSpPr txBox="1"/>
          <p:nvPr/>
        </p:nvSpPr>
        <p:spPr>
          <a:xfrm>
            <a:off x="683568" y="116632"/>
            <a:ext cx="743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Calibri"/>
                <a:cs typeface="Calibri"/>
              </a:rPr>
              <a:t>Sprachen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mit</a:t>
            </a:r>
            <a:r>
              <a:rPr lang="en-GB" sz="4000" dirty="0">
                <a:latin typeface="Calibri"/>
                <a:cs typeface="Calibri"/>
              </a:rPr>
              <a:t> </a:t>
            </a:r>
            <a:r>
              <a:rPr lang="en-GB" sz="4000" dirty="0" err="1">
                <a:latin typeface="Calibri"/>
                <a:cs typeface="Calibri"/>
              </a:rPr>
              <a:t>lexikalischem</a:t>
            </a:r>
            <a:r>
              <a:rPr lang="en-GB" sz="4000" dirty="0">
                <a:latin typeface="Calibri"/>
                <a:cs typeface="Calibri"/>
              </a:rPr>
              <a:t> 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32C5D-80D5-73F7-139C-AFA38AD4AB4F}"/>
              </a:ext>
            </a:extLst>
          </p:cNvPr>
          <p:cNvSpPr txBox="1"/>
          <p:nvPr/>
        </p:nvSpPr>
        <p:spPr>
          <a:xfrm>
            <a:off x="210293" y="821903"/>
            <a:ext cx="436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Tonogenese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Matisoff</a:t>
            </a:r>
            <a:r>
              <a:rPr lang="en-GB" sz="2400" dirty="0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1973</a:t>
            </a:r>
            <a:r>
              <a:rPr lang="en-GB" sz="3200" dirty="0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dirty="0">
              <a:solidFill>
                <a:srgbClr val="53535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E567C-41E3-9E26-4255-DD04F2DBF05C}"/>
              </a:ext>
            </a:extLst>
          </p:cNvPr>
          <p:cNvSpPr txBox="1"/>
          <p:nvPr/>
        </p:nvSpPr>
        <p:spPr>
          <a:xfrm>
            <a:off x="232080" y="134076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diachrone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Entwicklung</a:t>
            </a:r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von </a:t>
            </a:r>
            <a:r>
              <a:rPr lang="en-GB" dirty="0" err="1">
                <a:latin typeface="Calibri"/>
                <a:cs typeface="Calibri"/>
              </a:rPr>
              <a:t>Tönen</a:t>
            </a:r>
            <a:r>
              <a:rPr lang="en-GB" dirty="0">
                <a:latin typeface="Calibri"/>
                <a:cs typeface="Calibri"/>
              </a:rPr>
              <a:t> in CV </a:t>
            </a:r>
            <a:r>
              <a:rPr lang="en-GB" dirty="0" err="1">
                <a:latin typeface="Calibri"/>
                <a:cs typeface="Calibri"/>
              </a:rPr>
              <a:t>Silben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aufgrund</a:t>
            </a:r>
            <a:r>
              <a:rPr lang="en-GB" dirty="0">
                <a:latin typeface="Calibri"/>
                <a:cs typeface="Calibri"/>
              </a:rPr>
              <a:t> der </a:t>
            </a:r>
            <a:r>
              <a:rPr lang="en-GB" dirty="0" err="1">
                <a:latin typeface="Calibri"/>
                <a:cs typeface="Calibri"/>
              </a:rPr>
              <a:t>Mikroprosodie</a:t>
            </a:r>
            <a:r>
              <a:rPr lang="en-GB" dirty="0">
                <a:latin typeface="Calibri"/>
                <a:cs typeface="Calibri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397B1-360C-5D05-24AD-32EEF1C22CF1}"/>
              </a:ext>
            </a:extLst>
          </p:cNvPr>
          <p:cNvSpPr txBox="1"/>
          <p:nvPr/>
        </p:nvSpPr>
        <p:spPr>
          <a:xfrm>
            <a:off x="107504" y="3356992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 </a:t>
            </a:r>
            <a:r>
              <a:rPr lang="en-GB" dirty="0" err="1">
                <a:latin typeface="Calibri"/>
                <a:cs typeface="Calibri"/>
              </a:rPr>
              <a:t>Stimmlippen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zum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Beginn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vom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Vokal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sind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angespannter</a:t>
            </a:r>
            <a:r>
              <a:rPr lang="en-GB" dirty="0">
                <a:latin typeface="Calibri"/>
                <a:cs typeface="Calibri"/>
              </a:rPr>
              <a:t> – dies </a:t>
            </a:r>
            <a:r>
              <a:rPr lang="en-GB" dirty="0" err="1">
                <a:latin typeface="Calibri"/>
                <a:cs typeface="Calibri"/>
              </a:rPr>
              <a:t>führt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zu</a:t>
            </a:r>
            <a:r>
              <a:rPr lang="en-GB" dirty="0">
                <a:latin typeface="Calibri"/>
                <a:cs typeface="Calibri"/>
              </a:rPr>
              <a:t> f0-Erhöhung </a:t>
            </a:r>
            <a:r>
              <a:rPr lang="en-GB" dirty="0" err="1">
                <a:latin typeface="Calibri"/>
                <a:cs typeface="Calibri"/>
              </a:rPr>
              <a:t>zum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Vokal</a:t>
            </a:r>
            <a:r>
              <a:rPr lang="en-GB" dirty="0">
                <a:latin typeface="Calibri"/>
                <a:cs typeface="Calibri"/>
              </a:rPr>
              <a:t>-Onset </a:t>
            </a:r>
            <a:r>
              <a:rPr lang="en-GB" dirty="0" err="1">
                <a:latin typeface="Calibri"/>
                <a:cs typeface="Calibri"/>
              </a:rPr>
              <a:t>nach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stimmlosen</a:t>
            </a:r>
            <a:r>
              <a:rPr lang="en-GB" dirty="0">
                <a:latin typeface="Calibri"/>
                <a:cs typeface="Calibri"/>
              </a:rPr>
              <a:t> Ks.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351A203-D32C-3E1E-4714-F3770ABFB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53726"/>
            <a:ext cx="4482279" cy="340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E9D914-38BF-F380-C088-FE6DFC6A785F}"/>
              </a:ext>
            </a:extLst>
          </p:cNvPr>
          <p:cNvSpPr txBox="1"/>
          <p:nvPr/>
        </p:nvSpPr>
        <p:spPr>
          <a:xfrm>
            <a:off x="5580112" y="204782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  <a:latin typeface="Calibri"/>
                <a:cs typeface="Calibri"/>
              </a:rPr>
              <a:t>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A9CA8-4DD7-9CFB-17E0-0F335E733E0B}"/>
              </a:ext>
            </a:extLst>
          </p:cNvPr>
          <p:cNvSpPr txBox="1"/>
          <p:nvPr/>
        </p:nvSpPr>
        <p:spPr>
          <a:xfrm>
            <a:off x="5580112" y="376373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highlight>
                  <a:srgbClr val="FFFF00"/>
                </a:highlight>
                <a:latin typeface="Calibri"/>
                <a:cs typeface="Calibri"/>
              </a:rPr>
              <a:t>ba</a:t>
            </a:r>
            <a:endParaRPr lang="en-GB" sz="28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7EAA61-BDB0-74FF-594B-39462112523C}"/>
              </a:ext>
            </a:extLst>
          </p:cNvPr>
          <p:cNvSpPr txBox="1"/>
          <p:nvPr/>
        </p:nvSpPr>
        <p:spPr>
          <a:xfrm>
            <a:off x="232080" y="5589240"/>
            <a:ext cx="8516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solidFill>
                  <a:srgbClr val="000000"/>
                </a:solidFill>
                <a:effectLst/>
                <a:latin typeface="Helvetica" pitchFamily="2" charset="0"/>
              </a:rPr>
              <a:t>Matisoff</a:t>
            </a:r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, James A. 1973.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Tonogenesis</a:t>
            </a:r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  <a:hlinkClick r:id="rId3"/>
              </a:rPr>
              <a:t> in Southeast Asia</a:t>
            </a:r>
            <a:r>
              <a:rPr lang="en-GB" sz="1800" dirty="0">
                <a:solidFill>
                  <a:srgbClr val="000000"/>
                </a:solidFill>
                <a:effectLst/>
                <a:latin typeface="Helvetica" pitchFamily="2" charset="0"/>
              </a:rPr>
              <a:t>. In Larry M. Hyman (ed.), Consonant types and tone (Southern California Occasional Papers in Linguistics), 73–95. Los Angeles: University of Southern California.</a:t>
            </a:r>
          </a:p>
          <a:p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06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7C807-036B-4F29-DCD6-5E13B9C1A556}"/>
              </a:ext>
            </a:extLst>
          </p:cNvPr>
          <p:cNvSpPr txBox="1"/>
          <p:nvPr/>
        </p:nvSpPr>
        <p:spPr>
          <a:xfrm>
            <a:off x="124057" y="1471065"/>
            <a:ext cx="171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Calibri"/>
                <a:cs typeface="Calibri"/>
              </a:rPr>
              <a:t>Ost </a:t>
            </a:r>
            <a:r>
              <a:rPr lang="en-GB" dirty="0" err="1">
                <a:solidFill>
                  <a:srgbClr val="FF00FF"/>
                </a:solidFill>
                <a:latin typeface="Calibri"/>
                <a:cs typeface="Calibri"/>
              </a:rPr>
              <a:t>Kmhmu</a:t>
            </a:r>
            <a:r>
              <a:rPr lang="en-GB" dirty="0">
                <a:solidFill>
                  <a:srgbClr val="FF00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5637D-AADE-A948-71AF-62EF15F492FF}"/>
              </a:ext>
            </a:extLst>
          </p:cNvPr>
          <p:cNvSpPr txBox="1"/>
          <p:nvPr/>
        </p:nvSpPr>
        <p:spPr>
          <a:xfrm>
            <a:off x="124057" y="4172406"/>
            <a:ext cx="1918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Nord </a:t>
            </a:r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Kmhmu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03FF3-573A-A521-7858-255E2ED5DCF9}"/>
              </a:ext>
            </a:extLst>
          </p:cNvPr>
          <p:cNvSpPr txBox="1"/>
          <p:nvPr/>
        </p:nvSpPr>
        <p:spPr>
          <a:xfrm>
            <a:off x="1907704" y="404664"/>
            <a:ext cx="436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Tonogenese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400" dirty="0" err="1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Matisoff</a:t>
            </a:r>
            <a:r>
              <a:rPr lang="en-GB" sz="2400" dirty="0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1973</a:t>
            </a:r>
            <a:r>
              <a:rPr lang="en-GB" sz="3200" dirty="0">
                <a:solidFill>
                  <a:srgbClr val="53535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dirty="0">
              <a:solidFill>
                <a:srgbClr val="53535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77DC11-166F-C663-2D4C-6D417932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90" y="2060848"/>
            <a:ext cx="4374145" cy="36908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7BD57B4-5111-AE75-2AC4-8B69E409D7B7}"/>
              </a:ext>
            </a:extLst>
          </p:cNvPr>
          <p:cNvSpPr/>
          <p:nvPr/>
        </p:nvSpPr>
        <p:spPr>
          <a:xfrm>
            <a:off x="5076056" y="2852936"/>
            <a:ext cx="576064" cy="6480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92BB70-4725-935B-0A2F-DF78D6ADA555}"/>
              </a:ext>
            </a:extLst>
          </p:cNvPr>
          <p:cNvSpPr/>
          <p:nvPr/>
        </p:nvSpPr>
        <p:spPr>
          <a:xfrm>
            <a:off x="5796136" y="2924944"/>
            <a:ext cx="576064" cy="648072"/>
          </a:xfrm>
          <a:prstGeom prst="ellipse">
            <a:avLst/>
          </a:prstGeom>
          <a:noFill/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54955-397C-977A-A6AB-A78BC17477DE}"/>
              </a:ext>
            </a:extLst>
          </p:cNvPr>
          <p:cNvSpPr txBox="1"/>
          <p:nvPr/>
        </p:nvSpPr>
        <p:spPr>
          <a:xfrm>
            <a:off x="222604" y="4505338"/>
            <a:ext cx="211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Nan </a:t>
            </a:r>
            <a:r>
              <a:rPr lang="en-GB" dirty="0" err="1">
                <a:solidFill>
                  <a:srgbClr val="FF0000"/>
                </a:solidFill>
                <a:latin typeface="Calibri"/>
                <a:cs typeface="Calibri"/>
              </a:rPr>
              <a:t>Gebiet</a:t>
            </a:r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, N. Thailand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99F596-6250-67BE-9856-698EE7910CB2}"/>
              </a:ext>
            </a:extLst>
          </p:cNvPr>
          <p:cNvSpPr txBox="1"/>
          <p:nvPr/>
        </p:nvSpPr>
        <p:spPr>
          <a:xfrm>
            <a:off x="188287" y="1794053"/>
            <a:ext cx="238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Calibri"/>
                <a:cs typeface="Calibri"/>
              </a:rPr>
              <a:t>Laos, O. Thailand</a:t>
            </a:r>
            <a:r>
              <a:rPr lang="en-GB" dirty="0">
                <a:latin typeface="Calibri"/>
                <a:cs typeface="Calibri"/>
              </a:rPr>
              <a:t>,</a:t>
            </a:r>
          </a:p>
          <a:p>
            <a:r>
              <a:rPr lang="en-GB" dirty="0">
                <a:solidFill>
                  <a:srgbClr val="FF00FF"/>
                </a:solidFill>
                <a:latin typeface="Calibri"/>
                <a:cs typeface="Calibri"/>
              </a:rPr>
              <a:t>Vietnam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70D0E9-706A-7AE3-20A6-5C4192F76409}"/>
              </a:ext>
            </a:extLst>
          </p:cNvPr>
          <p:cNvSpPr txBox="1"/>
          <p:nvPr/>
        </p:nvSpPr>
        <p:spPr>
          <a:xfrm>
            <a:off x="146036" y="3811513"/>
            <a:ext cx="222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Tonaler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Kontrast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DA535-855A-E35B-0941-67AB6A1E6681}"/>
              </a:ext>
            </a:extLst>
          </p:cNvPr>
          <p:cNvSpPr txBox="1"/>
          <p:nvPr/>
        </p:nvSpPr>
        <p:spPr>
          <a:xfrm>
            <a:off x="146036" y="1112035"/>
            <a:ext cx="330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Stimmhaftigkeitskontrast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3256A-20B6-9FA1-4749-B052B61562E3}"/>
              </a:ext>
            </a:extLst>
          </p:cNvPr>
          <p:cNvSpPr txBox="1"/>
          <p:nvPr/>
        </p:nvSpPr>
        <p:spPr>
          <a:xfrm>
            <a:off x="221389" y="5432602"/>
            <a:ext cx="1707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Stein: 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7F46D1-2D41-FEBC-D211-2773FCB92A10}"/>
              </a:ext>
            </a:extLst>
          </p:cNvPr>
          <p:cNvSpPr txBox="1"/>
          <p:nvPr/>
        </p:nvSpPr>
        <p:spPr>
          <a:xfrm>
            <a:off x="221389" y="2551317"/>
            <a:ext cx="1965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Stein: /</a:t>
            </a:r>
            <a:r>
              <a:rPr lang="de-DE" sz="2200" dirty="0" err="1">
                <a:latin typeface="+mj-lt"/>
                <a:ea typeface="Calibri" pitchFamily="8" charset="0"/>
                <a:cs typeface="Times New Roman"/>
              </a:rPr>
              <a:t>g</a:t>
            </a:r>
            <a:r>
              <a:rPr lang="en-GB" dirty="0" err="1">
                <a:latin typeface="Calibri"/>
                <a:cs typeface="Calibri"/>
              </a:rPr>
              <a:t>laŋ</a:t>
            </a:r>
            <a:r>
              <a:rPr lang="en-GB" dirty="0">
                <a:latin typeface="Calibri"/>
                <a:cs typeface="Calibri"/>
              </a:rPr>
              <a:t>/,  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0BC01827-8172-7DFC-D0A0-831AEA031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24" y="2898316"/>
            <a:ext cx="1683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Calibri"/>
                <a:cs typeface="Calibri"/>
              </a:rPr>
              <a:t>Adler: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74C0A-3C74-24FE-0D63-79700EAC9B3C}"/>
              </a:ext>
            </a:extLst>
          </p:cNvPr>
          <p:cNvSpPr txBox="1"/>
          <p:nvPr/>
        </p:nvSpPr>
        <p:spPr>
          <a:xfrm>
            <a:off x="203945" y="6004004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Adler: 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3BFDA6-5341-F583-EEC8-7B410A20C5CC}"/>
              </a:ext>
            </a:extLst>
          </p:cNvPr>
          <p:cNvSpPr txBox="1"/>
          <p:nvPr/>
        </p:nvSpPr>
        <p:spPr>
          <a:xfrm>
            <a:off x="1302939" y="522001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D97AFF-329C-36DE-F3C7-3859DB94428F}"/>
              </a:ext>
            </a:extLst>
          </p:cNvPr>
          <p:cNvSpPr txBox="1"/>
          <p:nvPr/>
        </p:nvSpPr>
        <p:spPr>
          <a:xfrm>
            <a:off x="1322979" y="582621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206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1F73E-76CD-E92D-C983-464B78A23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415" y="1067838"/>
            <a:ext cx="6313169" cy="2497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DF9B0-D14F-89CF-26D1-F34CAFA5D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965" y="3809559"/>
            <a:ext cx="6313169" cy="2571769"/>
          </a:xfrm>
          <a:prstGeom prst="rect">
            <a:avLst/>
          </a:prstGeom>
        </p:spPr>
      </p:pic>
      <p:pic>
        <p:nvPicPr>
          <p:cNvPr id="11" name="stone-1-hawk-2">
            <a:hlinkClick r:id="" action="ppaction://media"/>
            <a:extLst>
              <a:ext uri="{FF2B5EF4-FFF2-40B4-BE49-F238E27FC236}">
                <a16:creationId xmlns:a16="http://schemas.microsoft.com/office/drawing/2014/main" id="{5917532F-74B3-3D69-187F-7EB1C7134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4864610"/>
            <a:ext cx="812800" cy="812800"/>
          </a:xfrm>
          <a:prstGeom prst="rect">
            <a:avLst/>
          </a:prstGeom>
        </p:spPr>
      </p:pic>
      <p:pic>
        <p:nvPicPr>
          <p:cNvPr id="12" name="glaang_klaang">
            <a:hlinkClick r:id="" action="ppaction://media"/>
            <a:extLst>
              <a:ext uri="{FF2B5EF4-FFF2-40B4-BE49-F238E27FC236}">
                <a16:creationId xmlns:a16="http://schemas.microsoft.com/office/drawing/2014/main" id="{C60F97ED-249E-B71D-8049-77A7E2C4C3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4693" y="1132193"/>
            <a:ext cx="812800" cy="812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C31D5-6E5B-5A74-DE6D-FEFEED685B20}"/>
              </a:ext>
            </a:extLst>
          </p:cNvPr>
          <p:cNvSpPr txBox="1"/>
          <p:nvPr/>
        </p:nvSpPr>
        <p:spPr>
          <a:xfrm>
            <a:off x="1526733" y="6466875"/>
            <a:ext cx="551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Calibri"/>
                <a:cs typeface="Calibri"/>
              </a:rPr>
              <a:t>Daten</a:t>
            </a:r>
            <a:r>
              <a:rPr lang="en-GB" sz="2000" dirty="0">
                <a:latin typeface="Calibri"/>
                <a:cs typeface="Calibri"/>
              </a:rPr>
              <a:t> </a:t>
            </a:r>
            <a:r>
              <a:rPr lang="en-GB" sz="2000" dirty="0" err="1">
                <a:latin typeface="Calibri"/>
                <a:cs typeface="Calibri"/>
              </a:rPr>
              <a:t>aus</a:t>
            </a:r>
            <a:r>
              <a:rPr lang="en-GB" sz="2000" dirty="0">
                <a:latin typeface="Calibri"/>
                <a:cs typeface="Calibri"/>
              </a:rPr>
              <a:t> Kirby et al (2022) </a:t>
            </a:r>
            <a:r>
              <a:rPr lang="en-GB" sz="2000" i="1" dirty="0" err="1">
                <a:latin typeface="Calibri"/>
                <a:cs typeface="Calibri"/>
              </a:rPr>
              <a:t>Phonetica</a:t>
            </a:r>
            <a:r>
              <a:rPr lang="en-GB" sz="2000" dirty="0">
                <a:latin typeface="Calibri"/>
                <a:cs typeface="Calibri"/>
              </a:rPr>
              <a:t>, 79, 591-629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31BD3-38DE-118E-2A77-51E9BA5371F4}"/>
              </a:ext>
            </a:extLst>
          </p:cNvPr>
          <p:cNvSpPr txBox="1"/>
          <p:nvPr/>
        </p:nvSpPr>
        <p:spPr>
          <a:xfrm>
            <a:off x="3261261" y="1120363"/>
            <a:ext cx="14220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Ost-Khmu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6B5E0-9134-2B34-FE25-9606AEAFC405}"/>
              </a:ext>
            </a:extLst>
          </p:cNvPr>
          <p:cNvSpPr txBox="1"/>
          <p:nvPr/>
        </p:nvSpPr>
        <p:spPr>
          <a:xfrm>
            <a:off x="1526733" y="1061343"/>
            <a:ext cx="9178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2200" dirty="0">
                <a:latin typeface="+mj-lt"/>
                <a:ea typeface="Calibri" pitchFamily="8" charset="0"/>
                <a:cs typeface="Times New Roman"/>
              </a:rPr>
              <a:t>/</a:t>
            </a:r>
            <a:r>
              <a:rPr lang="de-DE" sz="2200" dirty="0" err="1">
                <a:latin typeface="+mj-lt"/>
                <a:ea typeface="Calibri" pitchFamily="8" charset="0"/>
                <a:cs typeface="Times New Roman"/>
              </a:rPr>
              <a:t>g</a:t>
            </a:r>
            <a:r>
              <a:rPr lang="en-GB" dirty="0" err="1">
                <a:latin typeface="Calibri"/>
                <a:cs typeface="Calibri"/>
              </a:rPr>
              <a:t>laŋ</a:t>
            </a:r>
            <a:r>
              <a:rPr lang="en-GB" dirty="0">
                <a:latin typeface="Calibri"/>
                <a:cs typeface="Calibri"/>
              </a:rPr>
              <a:t>/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7D80B5-0BB7-AB8C-EA6F-999ED4B96277}"/>
              </a:ext>
            </a:extLst>
          </p:cNvPr>
          <p:cNvSpPr txBox="1"/>
          <p:nvPr/>
        </p:nvSpPr>
        <p:spPr>
          <a:xfrm>
            <a:off x="4826414" y="1076928"/>
            <a:ext cx="9300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BC75F-4385-72FF-042F-E876CA40D71E}"/>
              </a:ext>
            </a:extLst>
          </p:cNvPr>
          <p:cNvSpPr txBox="1"/>
          <p:nvPr/>
        </p:nvSpPr>
        <p:spPr>
          <a:xfrm>
            <a:off x="5744709" y="4167268"/>
            <a:ext cx="377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9B63B6-AFCC-25CC-8922-86FC43DBEB76}"/>
              </a:ext>
            </a:extLst>
          </p:cNvPr>
          <p:cNvSpPr txBox="1"/>
          <p:nvPr/>
        </p:nvSpPr>
        <p:spPr>
          <a:xfrm>
            <a:off x="2766865" y="4633778"/>
            <a:ext cx="3145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EFDCE-C676-785F-7F4D-D3D4B7FDDDFD}"/>
              </a:ext>
            </a:extLst>
          </p:cNvPr>
          <p:cNvSpPr txBox="1"/>
          <p:nvPr/>
        </p:nvSpPr>
        <p:spPr>
          <a:xfrm>
            <a:off x="1514965" y="3809559"/>
            <a:ext cx="9300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E2EE00-CE4B-F586-4F76-17EEB5D2D391}"/>
              </a:ext>
            </a:extLst>
          </p:cNvPr>
          <p:cNvSpPr txBox="1"/>
          <p:nvPr/>
        </p:nvSpPr>
        <p:spPr>
          <a:xfrm>
            <a:off x="4750081" y="3747304"/>
            <a:ext cx="9300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r>
              <a:rPr lang="de-DE" sz="2000" dirty="0" err="1">
                <a:latin typeface="+mj-lt"/>
                <a:ea typeface="Calibri" pitchFamily="8" charset="0"/>
                <a:cs typeface="Times New Roman"/>
              </a:rPr>
              <a:t>k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laŋ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/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55DD7E-6008-F2D0-C13C-D1ED1B304B8A}"/>
              </a:ext>
            </a:extLst>
          </p:cNvPr>
          <p:cNvSpPr txBox="1"/>
          <p:nvPr/>
        </p:nvSpPr>
        <p:spPr>
          <a:xfrm>
            <a:off x="2924120" y="3797742"/>
            <a:ext cx="16343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Nord-Khmu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A06D97-6A94-55F5-6764-501DE3146A61}"/>
              </a:ext>
            </a:extLst>
          </p:cNvPr>
          <p:cNvSpPr txBox="1"/>
          <p:nvPr/>
        </p:nvSpPr>
        <p:spPr>
          <a:xfrm>
            <a:off x="2361209" y="449748"/>
            <a:ext cx="914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Stein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7F6C47-ECA1-E288-FE59-97DB06258955}"/>
              </a:ext>
            </a:extLst>
          </p:cNvPr>
          <p:cNvSpPr txBox="1"/>
          <p:nvPr/>
        </p:nvSpPr>
        <p:spPr>
          <a:xfrm>
            <a:off x="5565825" y="515122"/>
            <a:ext cx="9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Adler</a:t>
            </a:r>
          </a:p>
        </p:txBody>
      </p:sp>
    </p:spTree>
    <p:extLst>
      <p:ext uri="{BB962C8B-B14F-4D97-AF65-F5344CB8AC3E}">
        <p14:creationId xmlns:p14="http://schemas.microsoft.com/office/powerpoint/2010/main" val="40016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41C4D-388E-4311-4345-011A34512D84}"/>
              </a:ext>
            </a:extLst>
          </p:cNvPr>
          <p:cNvSpPr txBox="1"/>
          <p:nvPr/>
        </p:nvSpPr>
        <p:spPr>
          <a:xfrm>
            <a:off x="433068" y="-36095"/>
            <a:ext cx="756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latin typeface="Calibri"/>
                <a:cs typeface="Calibri"/>
              </a:rPr>
              <a:t>Betonungssprachen</a:t>
            </a:r>
            <a:r>
              <a:rPr lang="en-GB" sz="3200" dirty="0">
                <a:latin typeface="Calibri"/>
                <a:cs typeface="Calibri"/>
              </a:rPr>
              <a:t>: </a:t>
            </a:r>
            <a:r>
              <a:rPr lang="en-GB" sz="3200" dirty="0" err="1">
                <a:latin typeface="Calibri"/>
                <a:cs typeface="Calibri"/>
              </a:rPr>
              <a:t>Prominenzverhältnisse</a:t>
            </a:r>
            <a:r>
              <a:rPr lang="en-GB" sz="3200" dirty="0">
                <a:latin typeface="Calibri"/>
                <a:cs typeface="Calibri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2B726-29F9-9B5D-E4F4-8436D38F4DAA}"/>
              </a:ext>
            </a:extLst>
          </p:cNvPr>
          <p:cNvSpPr txBox="1"/>
          <p:nvPr/>
        </p:nvSpPr>
        <p:spPr>
          <a:xfrm>
            <a:off x="539552" y="779379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Es </a:t>
            </a:r>
            <a:r>
              <a:rPr lang="en-GB" dirty="0" err="1">
                <a:latin typeface="Calibri"/>
                <a:cs typeface="Calibri"/>
              </a:rPr>
              <a:t>handelt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sich</a:t>
            </a:r>
            <a:r>
              <a:rPr lang="en-GB" dirty="0">
                <a:latin typeface="Calibri"/>
                <a:cs typeface="Calibri"/>
              </a:rPr>
              <a:t> um </a:t>
            </a:r>
            <a:r>
              <a:rPr lang="en-GB" dirty="0" err="1">
                <a:latin typeface="Calibri"/>
                <a:cs typeface="Calibri"/>
              </a:rPr>
              <a:t>ein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Prominenz</a:t>
            </a:r>
            <a:r>
              <a:rPr lang="en-GB" dirty="0">
                <a:latin typeface="Calibri"/>
                <a:cs typeface="Calibri"/>
              </a:rPr>
              <a:t>- </a:t>
            </a:r>
            <a:r>
              <a:rPr lang="en-GB" dirty="0" err="1">
                <a:latin typeface="Calibri"/>
                <a:cs typeface="Calibri"/>
              </a:rPr>
              <a:t>oder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Deutlichkeits</a:t>
            </a:r>
            <a:r>
              <a:rPr lang="en-GB" b="1" dirty="0" err="1">
                <a:latin typeface="Calibri"/>
                <a:cs typeface="Calibri"/>
              </a:rPr>
              <a:t>verhältnis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zwischen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Silben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eine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ist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prominenter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als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eine</a:t>
            </a:r>
            <a:r>
              <a:rPr lang="en-GB" b="1" dirty="0">
                <a:latin typeface="Calibri"/>
                <a:cs typeface="Calibri"/>
              </a:rPr>
              <a:t> </a:t>
            </a:r>
            <a:r>
              <a:rPr lang="en-GB" b="1" dirty="0" err="1">
                <a:latin typeface="Calibri"/>
                <a:cs typeface="Calibri"/>
              </a:rPr>
              <a:t>andere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E465B-B23A-E430-C600-7BF2A668F621}"/>
              </a:ext>
            </a:extLst>
          </p:cNvPr>
          <p:cNvSpPr txBox="1"/>
          <p:nvPr/>
        </p:nvSpPr>
        <p:spPr>
          <a:xfrm>
            <a:off x="1259632" y="2370153"/>
            <a:ext cx="534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Calibri"/>
                <a:cs typeface="Calibri"/>
              </a:rPr>
              <a:t>manchmal</a:t>
            </a:r>
            <a:r>
              <a:rPr lang="en-GB" dirty="0">
                <a:latin typeface="Calibri"/>
                <a:cs typeface="Calibri"/>
              </a:rPr>
              <a:t>: '</a:t>
            </a:r>
            <a:r>
              <a:rPr lang="en-GB" dirty="0" err="1">
                <a:latin typeface="Calibri"/>
                <a:cs typeface="Calibri"/>
              </a:rPr>
              <a:t>manch</a:t>
            </a:r>
            <a:r>
              <a:rPr lang="en-GB" dirty="0">
                <a:latin typeface="Calibri"/>
                <a:cs typeface="Calibri"/>
              </a:rPr>
              <a:t>' </a:t>
            </a:r>
            <a:r>
              <a:rPr lang="en-GB" dirty="0" err="1">
                <a:latin typeface="Calibri"/>
                <a:cs typeface="Calibri"/>
              </a:rPr>
              <a:t>prominenter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als</a:t>
            </a:r>
            <a:r>
              <a:rPr lang="en-GB" dirty="0">
                <a:latin typeface="Calibri"/>
                <a:cs typeface="Calibri"/>
              </a:rPr>
              <a:t> 'mal'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3FFF5-4348-EE46-EACF-AD5846737954}"/>
              </a:ext>
            </a:extLst>
          </p:cNvPr>
          <p:cNvSpPr txBox="1"/>
          <p:nvPr/>
        </p:nvSpPr>
        <p:spPr>
          <a:xfrm>
            <a:off x="488521" y="3683929"/>
            <a:ext cx="8451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Daher </a:t>
            </a:r>
            <a:r>
              <a:rPr lang="en-GB" dirty="0" err="1">
                <a:latin typeface="Calibri"/>
                <a:cs typeface="Calibri"/>
              </a:rPr>
              <a:t>keine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Sprache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einsilbigen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Wörter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unterschiedlich</a:t>
            </a:r>
            <a:r>
              <a:rPr lang="en-GB" dirty="0">
                <a:latin typeface="Calibri"/>
                <a:cs typeface="Calibri"/>
              </a:rPr>
              <a:t>, </a:t>
            </a:r>
            <a:r>
              <a:rPr lang="en-GB" dirty="0" err="1">
                <a:latin typeface="Calibri"/>
                <a:cs typeface="Calibri"/>
              </a:rPr>
              <a:t>kontrastiereden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Prominenzen</a:t>
            </a:r>
            <a:r>
              <a:rPr lang="en-GB" dirty="0">
                <a:latin typeface="Calibri"/>
                <a:cs typeface="Calibri"/>
              </a:rPr>
              <a:t>: </a:t>
            </a:r>
            <a:r>
              <a:rPr lang="en-GB" dirty="0" err="1">
                <a:latin typeface="Calibri"/>
                <a:cs typeface="Calibri"/>
              </a:rPr>
              <a:t>keine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Sprache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mit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sz="2000" dirty="0">
                <a:latin typeface="Calibri"/>
                <a:cs typeface="Calibri"/>
              </a:rPr>
              <a:t>ma</a:t>
            </a:r>
            <a:r>
              <a:rPr lang="en-GB" dirty="0">
                <a:latin typeface="Calibri"/>
                <a:cs typeface="Calibri"/>
              </a:rPr>
              <a:t> ma MA (wo </a:t>
            </a:r>
            <a:r>
              <a:rPr lang="en-GB" sz="2000" dirty="0">
                <a:latin typeface="Calibri"/>
                <a:cs typeface="Calibri"/>
              </a:rPr>
              <a:t>ma</a:t>
            </a:r>
            <a:r>
              <a:rPr lang="en-GB" dirty="0">
                <a:latin typeface="Calibri"/>
                <a:cs typeface="Calibri"/>
              </a:rPr>
              <a:t> ma MA </a:t>
            </a:r>
            <a:r>
              <a:rPr lang="en-GB" dirty="0" err="1">
                <a:latin typeface="Calibri"/>
                <a:cs typeface="Calibri"/>
              </a:rPr>
              <a:t>unterschiedliche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lexikalische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Bedeutungen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haben</a:t>
            </a:r>
            <a:r>
              <a:rPr lang="en-GB" dirty="0">
                <a:latin typeface="Calibri"/>
                <a:cs typeface="Calibri"/>
              </a:rPr>
              <a:t>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E9D65-F12E-C335-6295-7187CEC644E1}"/>
              </a:ext>
            </a:extLst>
          </p:cNvPr>
          <p:cNvSpPr txBox="1"/>
          <p:nvPr/>
        </p:nvSpPr>
        <p:spPr>
          <a:xfrm>
            <a:off x="488521" y="5438123"/>
            <a:ext cx="7457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Dies </a:t>
            </a:r>
            <a:r>
              <a:rPr lang="en-GB" dirty="0" err="1">
                <a:latin typeface="Calibri"/>
                <a:cs typeface="Calibri"/>
              </a:rPr>
              <a:t>im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Gegensatz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zu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einer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Tonsprache</a:t>
            </a:r>
            <a:r>
              <a:rPr lang="en-GB" dirty="0">
                <a:latin typeface="Calibri"/>
                <a:cs typeface="Calibri"/>
              </a:rPr>
              <a:t>, in der die </a:t>
            </a:r>
            <a:r>
              <a:rPr lang="en-GB" dirty="0" err="1">
                <a:latin typeface="Calibri"/>
                <a:cs typeface="Calibri"/>
              </a:rPr>
              <a:t>Bedeutung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sich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durch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einen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Tonwechsel</a:t>
            </a:r>
            <a:r>
              <a:rPr lang="en-GB" dirty="0">
                <a:latin typeface="Calibri"/>
                <a:cs typeface="Calibri"/>
              </a:rPr>
              <a:t> in </a:t>
            </a:r>
            <a:r>
              <a:rPr lang="en-GB" dirty="0" err="1">
                <a:latin typeface="Calibri"/>
                <a:cs typeface="Calibri"/>
              </a:rPr>
              <a:t>derselben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Silbe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lang="en-GB" dirty="0" err="1">
                <a:latin typeface="Calibri"/>
                <a:cs typeface="Calibri"/>
              </a:rPr>
              <a:t>ändert</a:t>
            </a:r>
            <a:r>
              <a:rPr lang="en-GB" dirty="0">
                <a:latin typeface="Calibri"/>
                <a:cs typeface="Calibri"/>
              </a:rPr>
              <a:t> (</a:t>
            </a:r>
            <a:r>
              <a:rPr lang="en-GB" dirty="0" err="1">
                <a:latin typeface="Calibri"/>
                <a:cs typeface="Calibri"/>
              </a:rPr>
              <a:t>wie</a:t>
            </a:r>
            <a:r>
              <a:rPr lang="en-GB" dirty="0">
                <a:latin typeface="Calibri"/>
                <a:cs typeface="Calibri"/>
              </a:rPr>
              <a:t> in </a:t>
            </a:r>
            <a:r>
              <a:rPr lang="en-GB" dirty="0" err="1">
                <a:latin typeface="Calibri"/>
                <a:cs typeface="Calibri"/>
              </a:rPr>
              <a:t>Chinesisch</a:t>
            </a:r>
            <a:r>
              <a:rPr lang="en-GB" dirty="0">
                <a:latin typeface="Calibri"/>
                <a:cs typeface="Calibri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61171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1323</Words>
  <Application>Microsoft Macintosh PowerPoint</Application>
  <PresentationFormat>On-screen Show (4:3)</PresentationFormat>
  <Paragraphs>267</Paragraphs>
  <Slides>21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Microsoft Office User</cp:lastModifiedBy>
  <cp:revision>256</cp:revision>
  <cp:lastPrinted>2003-01-08T08:51:11Z</cp:lastPrinted>
  <dcterms:created xsi:type="dcterms:W3CDTF">2017-11-21T15:05:03Z</dcterms:created>
  <dcterms:modified xsi:type="dcterms:W3CDTF">2025-11-12T08:27:04Z</dcterms:modified>
  <cp:category/>
</cp:coreProperties>
</file>