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66" r:id="rId2"/>
    <p:sldId id="316" r:id="rId3"/>
    <p:sldId id="326" r:id="rId4"/>
    <p:sldId id="322" r:id="rId5"/>
    <p:sldId id="269" r:id="rId6"/>
    <p:sldId id="308" r:id="rId7"/>
    <p:sldId id="328" r:id="rId8"/>
    <p:sldId id="329" r:id="rId9"/>
    <p:sldId id="332" r:id="rId10"/>
    <p:sldId id="334" r:id="rId11"/>
    <p:sldId id="335" r:id="rId12"/>
    <p:sldId id="336" r:id="rId13"/>
    <p:sldId id="339" r:id="rId14"/>
    <p:sldId id="278" r:id="rId15"/>
    <p:sldId id="337" r:id="rId16"/>
    <p:sldId id="295" r:id="rId17"/>
    <p:sldId id="296" r:id="rId18"/>
    <p:sldId id="297" r:id="rId19"/>
    <p:sldId id="340" r:id="rId20"/>
    <p:sldId id="307" r:id="rId21"/>
    <p:sldId id="341" r:id="rId22"/>
    <p:sldId id="271" r:id="rId23"/>
    <p:sldId id="272" r:id="rId24"/>
    <p:sldId id="293" r:id="rId25"/>
    <p:sldId id="321" r:id="rId2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90"/>
    <p:restoredTop sz="94718"/>
  </p:normalViewPr>
  <p:slideViewPr>
    <p:cSldViewPr>
      <p:cViewPr varScale="1">
        <p:scale>
          <a:sx n="117" d="100"/>
          <a:sy n="117" d="100"/>
        </p:scale>
        <p:origin x="117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7ABDEAF-FEF6-1724-2985-F1B2ABB8C0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92ED803-47B0-5D55-455A-693569B6B09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13C6F0F-F8ED-AB45-94D9-E91CB202BF63}" type="datetime1">
              <a:rPr lang="de-DE" altLang="en-DE"/>
              <a:pPr>
                <a:defRPr/>
              </a:pPr>
              <a:t>17.12.25</a:t>
            </a:fld>
            <a:endParaRPr lang="de-DE" altLang="en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D644A610-9869-F39C-E4A5-6D1879A372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439CB57A-6A03-A316-5E50-FA8BCAC7BD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altLang="en-DE" noProof="0"/>
              <a:t>Textmasterformate durch Klicken bearbeiten</a:t>
            </a:r>
          </a:p>
          <a:p>
            <a:pPr lvl="1"/>
            <a:r>
              <a:rPr lang="de-DE" altLang="en-DE" noProof="0"/>
              <a:t>Zweite Ebene</a:t>
            </a:r>
          </a:p>
          <a:p>
            <a:pPr lvl="2"/>
            <a:r>
              <a:rPr lang="de-DE" altLang="en-DE" noProof="0"/>
              <a:t>Dritte Ebene</a:t>
            </a:r>
          </a:p>
          <a:p>
            <a:pPr lvl="3"/>
            <a:r>
              <a:rPr lang="de-DE" altLang="en-DE" noProof="0"/>
              <a:t>Vierte Ebene</a:t>
            </a:r>
          </a:p>
          <a:p>
            <a:pPr lvl="4"/>
            <a:r>
              <a:rPr lang="de-DE" altLang="en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A4239B1-5912-E210-52FE-80A270A3E73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5FF1127-B4E4-EF9B-9760-6E51955AC9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0E85976-B8D2-5B43-B787-58F775DD5130}" type="slidenum">
              <a:rPr lang="de-DE" altLang="en-DE"/>
              <a:pPr>
                <a:defRPr/>
              </a:pPr>
              <a:t>‹#›</a:t>
            </a:fld>
            <a:endParaRPr lang="de-DE" altLang="en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>
            <a:extLst>
              <a:ext uri="{FF2B5EF4-FFF2-40B4-BE49-F238E27FC236}">
                <a16:creationId xmlns:a16="http://schemas.microsoft.com/office/drawing/2014/main" id="{34271ECD-E9B7-33AB-1C28-0397FA0F87D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izenplatzhalter 2">
            <a:extLst>
              <a:ext uri="{FF2B5EF4-FFF2-40B4-BE49-F238E27FC236}">
                <a16:creationId xmlns:a16="http://schemas.microsoft.com/office/drawing/2014/main" id="{D51D6098-C000-C485-B24B-2304A4F781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en-DE">
              <a:ea typeface="ＭＳ Ｐゴシック" panose="020B0600070205080204" pitchFamily="34" charset="-128"/>
            </a:endParaRPr>
          </a:p>
        </p:txBody>
      </p:sp>
      <p:sp>
        <p:nvSpPr>
          <p:cNvPr id="15363" name="Foliennummernplatzhalter 3">
            <a:extLst>
              <a:ext uri="{FF2B5EF4-FFF2-40B4-BE49-F238E27FC236}">
                <a16:creationId xmlns:a16="http://schemas.microsoft.com/office/drawing/2014/main" id="{468599EE-1E86-0D82-1353-90216342D0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C3B706A-4F41-4A48-AF3B-AFFAF6BF965A}" type="slidenum">
              <a:rPr lang="de-DE" altLang="en-DE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de-DE" altLang="en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lienbildplatzhalter 1">
            <a:extLst>
              <a:ext uri="{FF2B5EF4-FFF2-40B4-BE49-F238E27FC236}">
                <a16:creationId xmlns:a16="http://schemas.microsoft.com/office/drawing/2014/main" id="{3A7D06D2-500E-A66A-7D1D-9E156B43CF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Notizenplatzhalter 2">
            <a:extLst>
              <a:ext uri="{FF2B5EF4-FFF2-40B4-BE49-F238E27FC236}">
                <a16:creationId xmlns:a16="http://schemas.microsoft.com/office/drawing/2014/main" id="{3265C7C4-E91A-48F8-E5A2-7CA474BA22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en-DE">
              <a:ea typeface="ＭＳ Ｐゴシック" panose="020B0600070205080204" pitchFamily="34" charset="-128"/>
            </a:endParaRPr>
          </a:p>
        </p:txBody>
      </p:sp>
      <p:sp>
        <p:nvSpPr>
          <p:cNvPr id="20483" name="Foliennummernplatzhalter 3">
            <a:extLst>
              <a:ext uri="{FF2B5EF4-FFF2-40B4-BE49-F238E27FC236}">
                <a16:creationId xmlns:a16="http://schemas.microsoft.com/office/drawing/2014/main" id="{BC46B549-85CD-07C8-6006-5797537FC7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CEB5214-FF39-F644-80A6-4717F963917D}" type="slidenum">
              <a:rPr lang="de-DE" altLang="en-DE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de-DE" altLang="en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lienbildplatzhalter 1">
            <a:extLst>
              <a:ext uri="{FF2B5EF4-FFF2-40B4-BE49-F238E27FC236}">
                <a16:creationId xmlns:a16="http://schemas.microsoft.com/office/drawing/2014/main" id="{45701F57-D8BD-3F32-BADD-B86C1EBB8D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2" name="Notizenplatzhalter 2">
            <a:extLst>
              <a:ext uri="{FF2B5EF4-FFF2-40B4-BE49-F238E27FC236}">
                <a16:creationId xmlns:a16="http://schemas.microsoft.com/office/drawing/2014/main" id="{638D65BA-D82F-92B2-E44A-6815DEAA4C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en-DE">
              <a:ea typeface="ＭＳ Ｐゴシック" panose="020B0600070205080204" pitchFamily="34" charset="-128"/>
            </a:endParaRPr>
          </a:p>
        </p:txBody>
      </p:sp>
      <p:sp>
        <p:nvSpPr>
          <p:cNvPr id="30723" name="Foliennummernplatzhalter 3">
            <a:extLst>
              <a:ext uri="{FF2B5EF4-FFF2-40B4-BE49-F238E27FC236}">
                <a16:creationId xmlns:a16="http://schemas.microsoft.com/office/drawing/2014/main" id="{19D9FF7E-C029-D689-BDA5-849C31215A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97B10C0-09E6-7542-93EC-2714F1A8A185}" type="slidenum">
              <a:rPr lang="de-DE" altLang="en-DE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de-DE" altLang="en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lienbildplatzhalter 1">
            <a:extLst>
              <a:ext uri="{FF2B5EF4-FFF2-40B4-BE49-F238E27FC236}">
                <a16:creationId xmlns:a16="http://schemas.microsoft.com/office/drawing/2014/main" id="{7FDC37D4-A028-9E8F-F5E0-3076A0FF494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4" name="Notizenplatzhalter 2">
            <a:extLst>
              <a:ext uri="{FF2B5EF4-FFF2-40B4-BE49-F238E27FC236}">
                <a16:creationId xmlns:a16="http://schemas.microsoft.com/office/drawing/2014/main" id="{326EB6DD-7CF0-C634-D697-4126258713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en-DE">
              <a:ea typeface="ＭＳ Ｐゴシック" panose="020B0600070205080204" pitchFamily="34" charset="-128"/>
            </a:endParaRPr>
          </a:p>
        </p:txBody>
      </p:sp>
      <p:sp>
        <p:nvSpPr>
          <p:cNvPr id="33795" name="Foliennummernplatzhalter 3">
            <a:extLst>
              <a:ext uri="{FF2B5EF4-FFF2-40B4-BE49-F238E27FC236}">
                <a16:creationId xmlns:a16="http://schemas.microsoft.com/office/drawing/2014/main" id="{1EE08FCC-A2EA-D184-8D55-4F39533055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F0FC96F-F1D4-4243-8850-349034789CB2}" type="slidenum">
              <a:rPr lang="de-DE" altLang="en-DE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de-DE" altLang="en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Folienbildplatzhalter 1">
            <a:extLst>
              <a:ext uri="{FF2B5EF4-FFF2-40B4-BE49-F238E27FC236}">
                <a16:creationId xmlns:a16="http://schemas.microsoft.com/office/drawing/2014/main" id="{420BDCDD-B210-AA9C-9276-E898CC00536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2" name="Notizenplatzhalter 2">
            <a:extLst>
              <a:ext uri="{FF2B5EF4-FFF2-40B4-BE49-F238E27FC236}">
                <a16:creationId xmlns:a16="http://schemas.microsoft.com/office/drawing/2014/main" id="{25100BC6-E443-B1A1-D717-577D5242A8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en-DE">
              <a:ea typeface="ＭＳ Ｐゴシック" panose="020B0600070205080204" pitchFamily="34" charset="-128"/>
            </a:endParaRPr>
          </a:p>
        </p:txBody>
      </p:sp>
      <p:sp>
        <p:nvSpPr>
          <p:cNvPr id="35843" name="Foliennummernplatzhalter 3">
            <a:extLst>
              <a:ext uri="{FF2B5EF4-FFF2-40B4-BE49-F238E27FC236}">
                <a16:creationId xmlns:a16="http://schemas.microsoft.com/office/drawing/2014/main" id="{E6102DD8-F6B5-6F04-223C-ECC3E06F32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CD91884-32B7-E049-B8C9-CEF0CA4BD7DF}" type="slidenum">
              <a:rPr lang="de-DE" altLang="en-DE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17</a:t>
            </a:fld>
            <a:endParaRPr lang="de-DE" altLang="en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olienbildplatzhalter 1">
            <a:extLst>
              <a:ext uri="{FF2B5EF4-FFF2-40B4-BE49-F238E27FC236}">
                <a16:creationId xmlns:a16="http://schemas.microsoft.com/office/drawing/2014/main" id="{5CBCEC42-CF12-4534-7DB1-03126C1C1F9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0" name="Notizenplatzhalter 2">
            <a:extLst>
              <a:ext uri="{FF2B5EF4-FFF2-40B4-BE49-F238E27FC236}">
                <a16:creationId xmlns:a16="http://schemas.microsoft.com/office/drawing/2014/main" id="{72005161-4E88-07E3-13A9-13BB30EAD4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en-DE">
              <a:ea typeface="ＭＳ Ｐゴシック" panose="020B0600070205080204" pitchFamily="34" charset="-128"/>
            </a:endParaRPr>
          </a:p>
        </p:txBody>
      </p:sp>
      <p:sp>
        <p:nvSpPr>
          <p:cNvPr id="37891" name="Foliennummernplatzhalter 3">
            <a:extLst>
              <a:ext uri="{FF2B5EF4-FFF2-40B4-BE49-F238E27FC236}">
                <a16:creationId xmlns:a16="http://schemas.microsoft.com/office/drawing/2014/main" id="{8ADB2BE4-7342-FC33-9FF0-382F5632AB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0F98121-A2DC-704A-9086-92EC75348B3C}" type="slidenum">
              <a:rPr lang="de-DE" altLang="en-DE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de-DE" altLang="en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Folienbildplatzhalter 1">
            <a:extLst>
              <a:ext uri="{FF2B5EF4-FFF2-40B4-BE49-F238E27FC236}">
                <a16:creationId xmlns:a16="http://schemas.microsoft.com/office/drawing/2014/main" id="{F4324BB1-B03B-2242-E6CF-E01D8D83D4D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2" name="Notizenplatzhalter 2">
            <a:extLst>
              <a:ext uri="{FF2B5EF4-FFF2-40B4-BE49-F238E27FC236}">
                <a16:creationId xmlns:a16="http://schemas.microsoft.com/office/drawing/2014/main" id="{218738BC-7674-4340-7C46-9D6F832720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en-DE">
              <a:ea typeface="ＭＳ Ｐゴシック" panose="020B0600070205080204" pitchFamily="34" charset="-128"/>
            </a:endParaRPr>
          </a:p>
        </p:txBody>
      </p:sp>
      <p:sp>
        <p:nvSpPr>
          <p:cNvPr id="40963" name="Foliennummernplatzhalter 3">
            <a:extLst>
              <a:ext uri="{FF2B5EF4-FFF2-40B4-BE49-F238E27FC236}">
                <a16:creationId xmlns:a16="http://schemas.microsoft.com/office/drawing/2014/main" id="{890F1FA5-2F5C-C687-54B9-B778F55C3C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15ABBF7-6497-334B-901E-D45C9372B696}" type="slidenum">
              <a:rPr lang="de-DE" altLang="en-DE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22</a:t>
            </a:fld>
            <a:endParaRPr lang="de-DE" altLang="en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Folienbildplatzhalter 1">
            <a:extLst>
              <a:ext uri="{FF2B5EF4-FFF2-40B4-BE49-F238E27FC236}">
                <a16:creationId xmlns:a16="http://schemas.microsoft.com/office/drawing/2014/main" id="{AEAC67D3-2104-9A76-C534-0A0154A432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0" name="Notizenplatzhalter 2">
            <a:extLst>
              <a:ext uri="{FF2B5EF4-FFF2-40B4-BE49-F238E27FC236}">
                <a16:creationId xmlns:a16="http://schemas.microsoft.com/office/drawing/2014/main" id="{C5859736-1C9A-8669-65E6-A3614D6499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en-DE">
              <a:ea typeface="ＭＳ Ｐゴシック" panose="020B0600070205080204" pitchFamily="34" charset="-128"/>
            </a:endParaRPr>
          </a:p>
        </p:txBody>
      </p:sp>
      <p:sp>
        <p:nvSpPr>
          <p:cNvPr id="43011" name="Foliennummernplatzhalter 3">
            <a:extLst>
              <a:ext uri="{FF2B5EF4-FFF2-40B4-BE49-F238E27FC236}">
                <a16:creationId xmlns:a16="http://schemas.microsoft.com/office/drawing/2014/main" id="{4C4F4DB4-5D74-3BF0-AF60-E36A2A147D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7083E21-75A0-5044-8C81-6499AD5B74BF}" type="slidenum">
              <a:rPr lang="de-DE" altLang="en-DE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23</a:t>
            </a:fld>
            <a:endParaRPr lang="de-DE" altLang="en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Folienbildplatzhalter 1">
            <a:extLst>
              <a:ext uri="{FF2B5EF4-FFF2-40B4-BE49-F238E27FC236}">
                <a16:creationId xmlns:a16="http://schemas.microsoft.com/office/drawing/2014/main" id="{BBC13EC5-5D3A-3CF0-4E26-5994A172DC6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8" name="Notizenplatzhalter 2">
            <a:extLst>
              <a:ext uri="{FF2B5EF4-FFF2-40B4-BE49-F238E27FC236}">
                <a16:creationId xmlns:a16="http://schemas.microsoft.com/office/drawing/2014/main" id="{DCB977E5-7999-8E09-DF58-E153912D32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en-DE">
              <a:ea typeface="ＭＳ Ｐゴシック" panose="020B0600070205080204" pitchFamily="34" charset="-128"/>
            </a:endParaRPr>
          </a:p>
        </p:txBody>
      </p:sp>
      <p:sp>
        <p:nvSpPr>
          <p:cNvPr id="45059" name="Foliennummernplatzhalter 3">
            <a:extLst>
              <a:ext uri="{FF2B5EF4-FFF2-40B4-BE49-F238E27FC236}">
                <a16:creationId xmlns:a16="http://schemas.microsoft.com/office/drawing/2014/main" id="{E8386042-DBEA-8891-2AD8-091C896CE9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EFCE0D3-B429-3544-80C7-D7776E077810}" type="slidenum">
              <a:rPr lang="de-DE" altLang="en-DE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24</a:t>
            </a:fld>
            <a:endParaRPr lang="de-DE" altLang="en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/>
              <a:t>Click to edit Master subtitle style</a:t>
            </a:r>
            <a:endParaRPr lang="de-D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4005F1-B19D-F4D2-0493-D665CDAA57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3A91D6-9B99-D1A6-4C30-AA6F0736D0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D57206-C137-982F-735C-7258E77C47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9E823-10CD-804A-BB3A-5454B9BCCAB4}" type="slidenum">
              <a:rPr lang="en-GB" altLang="en-DE"/>
              <a:pPr>
                <a:defRPr/>
              </a:pPr>
              <a:t>‹#›</a:t>
            </a:fld>
            <a:endParaRPr lang="en-GB" altLang="en-DE"/>
          </a:p>
        </p:txBody>
      </p:sp>
    </p:spTree>
    <p:extLst>
      <p:ext uri="{BB962C8B-B14F-4D97-AF65-F5344CB8AC3E}">
        <p14:creationId xmlns:p14="http://schemas.microsoft.com/office/powerpoint/2010/main" val="147650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A4B367-51DB-B42F-001D-11C72EA0DD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62E167B-8B57-3BA0-C81B-37772F3CA6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CA0181-8618-DCA0-493F-4935A512C3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FBF9E-E02E-B34D-B405-77C9966EF694}" type="slidenum">
              <a:rPr lang="en-GB" altLang="en-DE"/>
              <a:pPr>
                <a:defRPr/>
              </a:pPr>
              <a:t>‹#›</a:t>
            </a:fld>
            <a:endParaRPr lang="en-GB" altLang="en-DE"/>
          </a:p>
        </p:txBody>
      </p:sp>
    </p:spTree>
    <p:extLst>
      <p:ext uri="{BB962C8B-B14F-4D97-AF65-F5344CB8AC3E}">
        <p14:creationId xmlns:p14="http://schemas.microsoft.com/office/powerpoint/2010/main" val="3107665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64F61E2-9043-766A-9906-220DB38D44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A86A46-C211-2A2F-3CB5-92E8296349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470636-EEDD-9910-06D1-26D1F7C95E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D7723-525D-7440-A11A-4F21FA275BC0}" type="slidenum">
              <a:rPr lang="en-GB" altLang="en-DE"/>
              <a:pPr>
                <a:defRPr/>
              </a:pPr>
              <a:t>‹#›</a:t>
            </a:fld>
            <a:endParaRPr lang="en-GB" altLang="en-DE"/>
          </a:p>
        </p:txBody>
      </p:sp>
    </p:spTree>
    <p:extLst>
      <p:ext uri="{BB962C8B-B14F-4D97-AF65-F5344CB8AC3E}">
        <p14:creationId xmlns:p14="http://schemas.microsoft.com/office/powerpoint/2010/main" val="3187914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2F7F71-01EF-D04B-C53A-10E2D092A2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AF2203-F6DA-64BA-51CE-32A930267E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CD4FE7-76C4-8C51-8C16-1DEB892900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050E1-7351-5846-98BE-5D12FFF070BA}" type="slidenum">
              <a:rPr lang="en-GB" altLang="en-DE"/>
              <a:pPr>
                <a:defRPr/>
              </a:pPr>
              <a:t>‹#›</a:t>
            </a:fld>
            <a:endParaRPr lang="en-GB" altLang="en-DE"/>
          </a:p>
        </p:txBody>
      </p:sp>
    </p:spTree>
    <p:extLst>
      <p:ext uri="{BB962C8B-B14F-4D97-AF65-F5344CB8AC3E}">
        <p14:creationId xmlns:p14="http://schemas.microsoft.com/office/powerpoint/2010/main" val="4205601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862657-7CD4-27C3-F0D5-505356E80E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FC5803-4EE2-ECBB-37A0-BC513C0731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BD0D76-3AFA-001C-C42D-8873EE6AD5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9F538-4D4E-3843-872C-7C64583A811E}" type="slidenum">
              <a:rPr lang="en-GB" altLang="en-DE"/>
              <a:pPr>
                <a:defRPr/>
              </a:pPr>
              <a:t>‹#›</a:t>
            </a:fld>
            <a:endParaRPr lang="en-GB" altLang="en-DE"/>
          </a:p>
        </p:txBody>
      </p:sp>
    </p:spTree>
    <p:extLst>
      <p:ext uri="{BB962C8B-B14F-4D97-AF65-F5344CB8AC3E}">
        <p14:creationId xmlns:p14="http://schemas.microsoft.com/office/powerpoint/2010/main" val="2083012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FF0DFB-6AE1-C6BE-0D74-D3B8AB2498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B20A08-89B1-7A43-CF18-89EFF37AEB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B6E678-D5F8-5454-21E8-9DC2ED8994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8F58C-4CAD-B748-A189-99AECEF29503}" type="slidenum">
              <a:rPr lang="en-GB" altLang="en-DE"/>
              <a:pPr>
                <a:defRPr/>
              </a:pPr>
              <a:t>‹#›</a:t>
            </a:fld>
            <a:endParaRPr lang="en-GB" altLang="en-DE"/>
          </a:p>
        </p:txBody>
      </p:sp>
    </p:spTree>
    <p:extLst>
      <p:ext uri="{BB962C8B-B14F-4D97-AF65-F5344CB8AC3E}">
        <p14:creationId xmlns:p14="http://schemas.microsoft.com/office/powerpoint/2010/main" val="363717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36FDB67-D115-3C84-940B-0AEFF85E9C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59C73AE-D693-FA6D-B507-8DC777F834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65D0430-8E5F-ABDD-38B2-E05F8BA15C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87F57-35AF-C948-8A7C-5900ADAB72B1}" type="slidenum">
              <a:rPr lang="en-GB" altLang="en-DE"/>
              <a:pPr>
                <a:defRPr/>
              </a:pPr>
              <a:t>‹#›</a:t>
            </a:fld>
            <a:endParaRPr lang="en-GB" altLang="en-DE"/>
          </a:p>
        </p:txBody>
      </p:sp>
    </p:spTree>
    <p:extLst>
      <p:ext uri="{BB962C8B-B14F-4D97-AF65-F5344CB8AC3E}">
        <p14:creationId xmlns:p14="http://schemas.microsoft.com/office/powerpoint/2010/main" val="1569992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A8F4D9C-A54A-3A9A-0A57-70676F2019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3BCBB62-E1D7-361A-7071-23EC5B08ED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66B0005-9169-F014-4AD5-6AA25B32A6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E4D28-D79E-474D-8B69-034BA1F8C9AA}" type="slidenum">
              <a:rPr lang="en-GB" altLang="en-DE"/>
              <a:pPr>
                <a:defRPr/>
              </a:pPr>
              <a:t>‹#›</a:t>
            </a:fld>
            <a:endParaRPr lang="en-GB" altLang="en-DE"/>
          </a:p>
        </p:txBody>
      </p:sp>
    </p:spTree>
    <p:extLst>
      <p:ext uri="{BB962C8B-B14F-4D97-AF65-F5344CB8AC3E}">
        <p14:creationId xmlns:p14="http://schemas.microsoft.com/office/powerpoint/2010/main" val="313885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B48954F-C5AC-58E5-B70A-AECFE65F45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B0DEBE6-48FB-8DD3-98C4-C76B4B12D4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C27C276-447E-1164-493A-1CB8A6204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15B4F-CEF2-C24C-AE6A-AAEB2804CB51}" type="slidenum">
              <a:rPr lang="en-GB" altLang="en-DE"/>
              <a:pPr>
                <a:defRPr/>
              </a:pPr>
              <a:t>‹#›</a:t>
            </a:fld>
            <a:endParaRPr lang="en-GB" altLang="en-DE"/>
          </a:p>
        </p:txBody>
      </p:sp>
    </p:spTree>
    <p:extLst>
      <p:ext uri="{BB962C8B-B14F-4D97-AF65-F5344CB8AC3E}">
        <p14:creationId xmlns:p14="http://schemas.microsoft.com/office/powerpoint/2010/main" val="3974163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22880C-E324-E941-D804-C5DD2D48A3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91ACA4-1D79-F5D7-90DB-C7189F638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1E352F-214C-6AF1-BE19-3EE6F9D743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B5BBE-13E2-B24D-8DD9-0C676FFE0B6C}" type="slidenum">
              <a:rPr lang="en-GB" altLang="en-DE"/>
              <a:pPr>
                <a:defRPr/>
              </a:pPr>
              <a:t>‹#›</a:t>
            </a:fld>
            <a:endParaRPr lang="en-GB" altLang="en-DE"/>
          </a:p>
        </p:txBody>
      </p:sp>
    </p:spTree>
    <p:extLst>
      <p:ext uri="{BB962C8B-B14F-4D97-AF65-F5344CB8AC3E}">
        <p14:creationId xmlns:p14="http://schemas.microsoft.com/office/powerpoint/2010/main" val="1915518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C1B690-CC10-38DC-6D45-1E329B7A82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D2DF99-40D3-E7B3-31D2-C50572D1F0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B87067-442C-CE79-6D7C-8E442F289D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0FD93-EE20-E443-A80C-7E73F570A981}" type="slidenum">
              <a:rPr lang="en-GB" altLang="en-DE"/>
              <a:pPr>
                <a:defRPr/>
              </a:pPr>
              <a:t>‹#›</a:t>
            </a:fld>
            <a:endParaRPr lang="en-GB" altLang="en-DE"/>
          </a:p>
        </p:txBody>
      </p:sp>
    </p:spTree>
    <p:extLst>
      <p:ext uri="{BB962C8B-B14F-4D97-AF65-F5344CB8AC3E}">
        <p14:creationId xmlns:p14="http://schemas.microsoft.com/office/powerpoint/2010/main" val="420211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AF1C269-0A48-9578-EA4F-A1CD78529D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DE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3021456-D28D-0886-AD74-C64B716889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DE"/>
              <a:t>Click to edit Master text styles</a:t>
            </a:r>
          </a:p>
          <a:p>
            <a:pPr lvl="1"/>
            <a:r>
              <a:rPr lang="en-GB" altLang="en-DE"/>
              <a:t>Second level</a:t>
            </a:r>
          </a:p>
          <a:p>
            <a:pPr lvl="2"/>
            <a:r>
              <a:rPr lang="en-GB" altLang="en-DE"/>
              <a:t>Third level</a:t>
            </a:r>
          </a:p>
          <a:p>
            <a:pPr lvl="3"/>
            <a:r>
              <a:rPr lang="en-GB" altLang="en-DE"/>
              <a:t>Fourth level</a:t>
            </a:r>
          </a:p>
          <a:p>
            <a:pPr lvl="4"/>
            <a:r>
              <a:rPr lang="en-GB" altLang="en-DE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D57CB77-AF86-2469-E2DC-F1170E1758E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5968DD9-6E04-97C7-236E-FBCE28A1A67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3DAA016-ED3F-D41E-4352-471D1BFD9AD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92C854E-A4A4-B147-8130-5F76B64497AB}" type="slidenum">
              <a:rPr lang="en-GB" altLang="en-DE"/>
              <a:pPr>
                <a:defRPr/>
              </a:pPr>
              <a:t>‹#›</a:t>
            </a:fld>
            <a:endParaRPr lang="en-GB" altLang="en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pitchFamily="-10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-100" charset="0"/>
          <a:ea typeface="ＭＳ Ｐゴシック" charset="0"/>
          <a:cs typeface="ＭＳ Ｐゴシック" pitchFamily="-10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-100" charset="0"/>
          <a:ea typeface="ＭＳ Ｐゴシック" charset="0"/>
          <a:cs typeface="ＭＳ Ｐゴシック" pitchFamily="-10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-100" charset="0"/>
          <a:ea typeface="ＭＳ Ｐゴシック" charset="0"/>
          <a:cs typeface="ＭＳ Ｐゴシック" pitchFamily="-10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-100" charset="0"/>
          <a:ea typeface="ＭＳ Ｐゴシック" charset="0"/>
          <a:cs typeface="ＭＳ Ｐゴシック" pitchFamily="-10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pitchFamily="-10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0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0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0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0" charset="-128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honetik.uni-muenchen.de/~jmh/papers/siddins2013.pdf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lar.google.com/citations?user=unqr_kQAAAAJ&amp;hl=d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5">
            <a:extLst>
              <a:ext uri="{FF2B5EF4-FFF2-40B4-BE49-F238E27FC236}">
                <a16:creationId xmlns:a16="http://schemas.microsoft.com/office/drawing/2014/main" id="{072E250D-1433-A4E3-7A38-3262CE593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362200"/>
            <a:ext cx="2743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DE" sz="2400">
                <a:solidFill>
                  <a:srgbClr val="000000"/>
                </a:solidFill>
                <a:latin typeface="Calibri" panose="020F0502020204030204" pitchFamily="34" charset="0"/>
              </a:rPr>
              <a:t>Jonathan Harrington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5495ED67-C45A-C7A3-047D-E88CA9FA2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52400"/>
            <a:ext cx="59436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GB" dirty="0" err="1">
                <a:latin typeface="+mj-lt"/>
                <a:ea typeface="+mn-ea"/>
                <a:cs typeface="Arial" charset="0"/>
              </a:rPr>
              <a:t>Rhythmus</a:t>
            </a:r>
            <a:r>
              <a:rPr lang="en-GB" dirty="0">
                <a:latin typeface="+mj-lt"/>
                <a:ea typeface="+mn-ea"/>
                <a:cs typeface="Arial" charset="0"/>
              </a:rPr>
              <a:t> in den </a:t>
            </a:r>
            <a:r>
              <a:rPr lang="en-GB" dirty="0" err="1">
                <a:latin typeface="+mj-lt"/>
                <a:ea typeface="+mn-ea"/>
                <a:cs typeface="Arial" charset="0"/>
              </a:rPr>
              <a:t>Sprachen</a:t>
            </a:r>
            <a:r>
              <a:rPr lang="en-GB" dirty="0">
                <a:latin typeface="+mj-lt"/>
                <a:ea typeface="+mn-ea"/>
                <a:cs typeface="Arial" charset="0"/>
              </a:rPr>
              <a:t> </a:t>
            </a:r>
            <a:r>
              <a:rPr lang="en-GB" dirty="0" err="1">
                <a:latin typeface="+mj-lt"/>
                <a:ea typeface="+mn-ea"/>
                <a:cs typeface="Arial" charset="0"/>
              </a:rPr>
              <a:t>der</a:t>
            </a:r>
            <a:r>
              <a:rPr lang="en-GB" dirty="0">
                <a:latin typeface="+mj-lt"/>
                <a:ea typeface="+mn-ea"/>
                <a:cs typeface="Arial" charset="0"/>
              </a:rPr>
              <a:t> Welt</a:t>
            </a:r>
          </a:p>
        </p:txBody>
      </p:sp>
      <p:sp>
        <p:nvSpPr>
          <p:cNvPr id="14339" name="TextBox 4">
            <a:extLst>
              <a:ext uri="{FF2B5EF4-FFF2-40B4-BE49-F238E27FC236}">
                <a16:creationId xmlns:a16="http://schemas.microsoft.com/office/drawing/2014/main" id="{94578659-8ED5-2573-2D86-4921EAEEC3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800600"/>
            <a:ext cx="853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Alle erwähnten Quellen mit .pdf in </a:t>
            </a:r>
            <a:r>
              <a:rPr lang="en-US" altLang="en-DE" sz="2400">
                <a:latin typeface="Calibri" panose="020F0502020204030204" pitchFamily="34" charset="0"/>
              </a:rPr>
              <a:t>/vdata/Seminare/Prosody/lit</a:t>
            </a:r>
            <a:endParaRPr lang="de-DE" altLang="en-DE" sz="2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5">
            <a:extLst>
              <a:ext uri="{FF2B5EF4-FFF2-40B4-BE49-F238E27FC236}">
                <a16:creationId xmlns:a16="http://schemas.microsoft.com/office/drawing/2014/main" id="{3BE668AA-80F4-F971-CC30-1122CF6F0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0"/>
            <a:ext cx="45720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3. Rhythmus und Dauervariationen</a:t>
            </a:r>
          </a:p>
        </p:txBody>
      </p:sp>
      <p:sp>
        <p:nvSpPr>
          <p:cNvPr id="25602" name="TextBox 2">
            <a:extLst>
              <a:ext uri="{FF2B5EF4-FFF2-40B4-BE49-F238E27FC236}">
                <a16:creationId xmlns:a16="http://schemas.microsoft.com/office/drawing/2014/main" id="{37D987A2-D9F2-EC12-DF41-6B71691D2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305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Die unterschiedliche Wahrnehmung von Rhythmus in Sprachen wie Englisch/Deutsch (stress-timed) im Gegensatz zu Französisch/Italienisch (syllable-timed) basiert vielleicht eher auf die </a:t>
            </a:r>
            <a:r>
              <a:rPr lang="de-DE" altLang="en-DE" sz="2400" b="1">
                <a:latin typeface="Calibri" panose="020F0502020204030204" pitchFamily="34" charset="0"/>
              </a:rPr>
              <a:t>größere Variabilität in den Intervallen von Konsonanten und Vokalen.</a:t>
            </a:r>
            <a:endParaRPr lang="de-DE" altLang="en-DE" sz="2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5">
            <a:extLst>
              <a:ext uri="{FF2B5EF4-FFF2-40B4-BE49-F238E27FC236}">
                <a16:creationId xmlns:a16="http://schemas.microsoft.com/office/drawing/2014/main" id="{DD04ACB2-9354-1A56-F437-5E4F8EC0A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0"/>
            <a:ext cx="8534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3. Rhythmus und Variation in der Dauer der Konsonantenintervalle</a:t>
            </a:r>
          </a:p>
        </p:txBody>
      </p:sp>
      <p:sp>
        <p:nvSpPr>
          <p:cNvPr id="26626" name="TextBox 2">
            <a:extLst>
              <a:ext uri="{FF2B5EF4-FFF2-40B4-BE49-F238E27FC236}">
                <a16:creationId xmlns:a16="http://schemas.microsoft.com/office/drawing/2014/main" id="{CE3FCA50-14FD-A08B-9F22-206C235CE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883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Die Dauer der Konsonantenintervalle ist in stress-timed Sprachen oft wegen komplexer Konsonantenverbindungen variabler. </a:t>
            </a:r>
            <a:endParaRPr lang="de-DE" altLang="en-DE" sz="2400" baseline="30000">
              <a:latin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639C52-6C1C-3C03-3989-F03E3EA1C63D}"/>
              </a:ext>
            </a:extLst>
          </p:cNvPr>
          <p:cNvSpPr txBox="1"/>
          <p:nvPr/>
        </p:nvSpPr>
        <p:spPr>
          <a:xfrm>
            <a:off x="5715000" y="6367463"/>
            <a:ext cx="3200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1. Aus </a:t>
            </a:r>
            <a:r>
              <a:rPr lang="de-DE" sz="1600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Nespor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(2011). nespor11.pdf</a:t>
            </a:r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DB13381B-4452-B49B-665F-D846547532D9}"/>
              </a:ext>
            </a:extLst>
          </p:cNvPr>
          <p:cNvGrpSpPr>
            <a:grpSpLocks/>
          </p:cNvGrpSpPr>
          <p:nvPr/>
        </p:nvGrpSpPr>
        <p:grpSpPr bwMode="auto">
          <a:xfrm>
            <a:off x="0" y="3124200"/>
            <a:ext cx="8991600" cy="3190875"/>
            <a:chOff x="0" y="3276600"/>
            <a:chExt cx="8991600" cy="3190875"/>
          </a:xfrm>
        </p:grpSpPr>
        <p:pic>
          <p:nvPicPr>
            <p:cNvPr id="26630" name="Picture 2">
              <a:extLst>
                <a:ext uri="{FF2B5EF4-FFF2-40B4-BE49-F238E27FC236}">
                  <a16:creationId xmlns:a16="http://schemas.microsoft.com/office/drawing/2014/main" id="{9537C7A8-7F6F-6425-8FDE-2C0FB464AB7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82" t="6906" r="12576" b="69635"/>
            <a:stretch>
              <a:fillRect/>
            </a:stretch>
          </p:blipFill>
          <p:spPr bwMode="auto">
            <a:xfrm>
              <a:off x="0" y="3276600"/>
              <a:ext cx="7681913" cy="1035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31" name="Picture 2">
              <a:extLst>
                <a:ext uri="{FF2B5EF4-FFF2-40B4-BE49-F238E27FC236}">
                  <a16:creationId xmlns:a16="http://schemas.microsoft.com/office/drawing/2014/main" id="{C11D564B-FE03-2B4C-7A33-A4B14B0F0E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2" t="37372" b="32263"/>
            <a:stretch>
              <a:fillRect/>
            </a:stretch>
          </p:blipFill>
          <p:spPr bwMode="auto">
            <a:xfrm>
              <a:off x="0" y="4267200"/>
              <a:ext cx="8991600" cy="1339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32" name="Picture 6">
              <a:extLst>
                <a:ext uri="{FF2B5EF4-FFF2-40B4-BE49-F238E27FC236}">
                  <a16:creationId xmlns:a16="http://schemas.microsoft.com/office/drawing/2014/main" id="{7ECF34FE-F28D-19B3-5123-691F9986D6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2" t="70073" r="16258" b="4234"/>
            <a:stretch>
              <a:fillRect/>
            </a:stretch>
          </p:blipFill>
          <p:spPr bwMode="auto">
            <a:xfrm>
              <a:off x="0" y="5334000"/>
              <a:ext cx="7413625" cy="1133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6629" name="TextBox 8">
            <a:extLst>
              <a:ext uri="{FF2B5EF4-FFF2-40B4-BE49-F238E27FC236}">
                <a16:creationId xmlns:a16="http://schemas.microsoft.com/office/drawing/2014/main" id="{4379B8E9-D839-B03E-A3CA-A7D1A314A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39081"/>
            <a:ext cx="8839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 dirty="0">
                <a:solidFill>
                  <a:srgbClr val="000000"/>
                </a:solidFill>
                <a:latin typeface="Calibri" panose="020F0502020204030204" pitchFamily="34" charset="0"/>
              </a:rPr>
              <a:t>Z.B. gibt es in Englisch/Deutsch viel mehr Wörter, die mit mehreren Konsonanten beginnen (</a:t>
            </a:r>
            <a:r>
              <a:rPr lang="de-DE" altLang="en-DE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Str</a:t>
            </a:r>
            <a:r>
              <a:rPr lang="de-DE" altLang="en-DE" sz="2400" dirty="0">
                <a:solidFill>
                  <a:srgbClr val="000000"/>
                </a:solidFill>
                <a:latin typeface="Calibri" panose="020F0502020204030204" pitchFamily="34" charset="0"/>
              </a:rPr>
              <a:t>aße) oder enden (wie Kra</a:t>
            </a:r>
            <a:r>
              <a:rPr lang="de-DE" altLang="en-DE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mpf</a:t>
            </a:r>
            <a:r>
              <a:rPr lang="de-DE" altLang="en-DE" sz="2400" dirty="0">
                <a:solidFill>
                  <a:srgbClr val="000000"/>
                </a:solidFill>
                <a:latin typeface="Calibri" panose="020F0502020204030204" pitchFamily="34" charset="0"/>
              </a:rPr>
              <a:t>) als in einigen </a:t>
            </a:r>
            <a:r>
              <a:rPr lang="de-DE" altLang="en-DE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syllable-timed</a:t>
            </a:r>
            <a:r>
              <a:rPr lang="de-DE" altLang="en-DE" sz="2400" dirty="0">
                <a:solidFill>
                  <a:srgbClr val="000000"/>
                </a:solidFill>
                <a:latin typeface="Calibri" panose="020F0502020204030204" pitchFamily="34" charset="0"/>
              </a:rPr>
              <a:t> Sprachen. </a:t>
            </a:r>
            <a:endParaRPr lang="de-DE" altLang="en-DE" sz="2400" dirty="0">
              <a:latin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E34248A-D98B-AB1A-7204-CBDFFDF0F467}"/>
              </a:ext>
            </a:extLst>
          </p:cNvPr>
          <p:cNvCxnSpPr/>
          <p:nvPr/>
        </p:nvCxnSpPr>
        <p:spPr>
          <a:xfrm>
            <a:off x="899592" y="4159250"/>
            <a:ext cx="57606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3C76922-9068-CCBB-73E8-69556B2EB469}"/>
              </a:ext>
            </a:extLst>
          </p:cNvPr>
          <p:cNvCxnSpPr/>
          <p:nvPr/>
        </p:nvCxnSpPr>
        <p:spPr>
          <a:xfrm>
            <a:off x="3131840" y="4149271"/>
            <a:ext cx="57606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FD1B591-FAAB-A78F-E877-E40B40A6DD7D}"/>
              </a:ext>
            </a:extLst>
          </p:cNvPr>
          <p:cNvCxnSpPr>
            <a:cxnSpLocks/>
          </p:cNvCxnSpPr>
          <p:nvPr/>
        </p:nvCxnSpPr>
        <p:spPr>
          <a:xfrm>
            <a:off x="2339752" y="4159250"/>
            <a:ext cx="14401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A28B90D-D996-BE6D-A339-6EBB3C0B66B5}"/>
              </a:ext>
            </a:extLst>
          </p:cNvPr>
          <p:cNvCxnSpPr>
            <a:cxnSpLocks/>
          </p:cNvCxnSpPr>
          <p:nvPr/>
        </p:nvCxnSpPr>
        <p:spPr>
          <a:xfrm>
            <a:off x="4572000" y="4149271"/>
            <a:ext cx="43204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5">
            <a:extLst>
              <a:ext uri="{FF2B5EF4-FFF2-40B4-BE49-F238E27FC236}">
                <a16:creationId xmlns:a16="http://schemas.microsoft.com/office/drawing/2014/main" id="{3C803929-5C8D-50CB-8F2C-F7C782C32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0"/>
            <a:ext cx="76962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3. Rhythmus und Variation in der Dauer der Vokalintervalle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B087FA-665F-9592-3BE7-74F7945BA61A}"/>
              </a:ext>
            </a:extLst>
          </p:cNvPr>
          <p:cNvSpPr txBox="1"/>
          <p:nvPr/>
        </p:nvSpPr>
        <p:spPr>
          <a:xfrm>
            <a:off x="304800" y="457200"/>
            <a:ext cx="81534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In </a:t>
            </a: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stress-timed</a:t>
            </a: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Sprachen ist die Vokaldauer viel variabler als in </a:t>
            </a: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syllable-</a:t>
            </a: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oder </a:t>
            </a: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mora-timed</a:t>
            </a: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Sprachen.</a:t>
            </a:r>
          </a:p>
        </p:txBody>
      </p:sp>
      <p:sp>
        <p:nvSpPr>
          <p:cNvPr id="27651" name="TextBox 4">
            <a:extLst>
              <a:ext uri="{FF2B5EF4-FFF2-40B4-BE49-F238E27FC236}">
                <a16:creationId xmlns:a16="http://schemas.microsoft.com/office/drawing/2014/main" id="{D043B9B5-B3B5-2BAD-617F-D9FB8CFDA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447800"/>
            <a:ext cx="8305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 dirty="0">
                <a:latin typeface="Calibri" panose="020F0502020204030204" pitchFamily="34" charset="0"/>
              </a:rPr>
              <a:t>1. Die meisten mehrsilbigen Wörter in vielen </a:t>
            </a:r>
            <a:r>
              <a:rPr lang="de-DE" altLang="en-DE" sz="2400" dirty="0" err="1">
                <a:latin typeface="Calibri" panose="020F0502020204030204" pitchFamily="34" charset="0"/>
              </a:rPr>
              <a:t>stressed</a:t>
            </a:r>
            <a:r>
              <a:rPr lang="de-DE" altLang="en-DE" sz="2400" dirty="0">
                <a:latin typeface="Calibri" panose="020F0502020204030204" pitchFamily="34" charset="0"/>
              </a:rPr>
              <a:t>- jedoch nicht </a:t>
            </a:r>
            <a:r>
              <a:rPr lang="de-DE" altLang="en-DE" sz="2400" dirty="0" err="1">
                <a:latin typeface="Calibri" panose="020F0502020204030204" pitchFamily="34" charset="0"/>
              </a:rPr>
              <a:t>syllable-timed</a:t>
            </a:r>
            <a:r>
              <a:rPr lang="de-DE" altLang="en-DE" sz="2400" dirty="0">
                <a:latin typeface="Calibri" panose="020F0502020204030204" pitchFamily="34" charset="0"/>
              </a:rPr>
              <a:t> Sprachen bestehen aus Zusammensetzungen von </a:t>
            </a:r>
            <a:r>
              <a:rPr lang="de-DE" altLang="en-DE" sz="2400" dirty="0">
                <a:solidFill>
                  <a:srgbClr val="FF0000"/>
                </a:solidFill>
                <a:latin typeface="Calibri" panose="020F0502020204030204" pitchFamily="34" charset="0"/>
              </a:rPr>
              <a:t>starken</a:t>
            </a:r>
            <a:r>
              <a:rPr lang="de-DE" altLang="en-DE" sz="2400" dirty="0">
                <a:latin typeface="Calibri" panose="020F0502020204030204" pitchFamily="34" charset="0"/>
              </a:rPr>
              <a:t> und schwachen Silben d.h. Wörter mit langen und </a:t>
            </a:r>
            <a:r>
              <a:rPr lang="de-DE" altLang="en-DE" sz="2400" dirty="0" err="1">
                <a:solidFill>
                  <a:srgbClr val="0000FF"/>
                </a:solidFill>
                <a:latin typeface="Calibri" panose="020F0502020204030204" pitchFamily="34" charset="0"/>
              </a:rPr>
              <a:t>schwa</a:t>
            </a:r>
            <a:r>
              <a:rPr lang="de-DE" altLang="en-DE" sz="2400" dirty="0">
                <a:solidFill>
                  <a:srgbClr val="0000FF"/>
                </a:solidFill>
                <a:latin typeface="Calibri" panose="020F0502020204030204" pitchFamily="34" charset="0"/>
              </a:rPr>
              <a:t>-ähnlichen </a:t>
            </a:r>
            <a:r>
              <a:rPr lang="de-DE" altLang="en-DE" sz="2400" dirty="0">
                <a:latin typeface="Calibri" panose="020F0502020204030204" pitchFamily="34" charset="0"/>
              </a:rPr>
              <a:t>Vokalen (wie </a:t>
            </a:r>
            <a:r>
              <a:rPr lang="de-DE" altLang="en-DE" sz="2400" dirty="0">
                <a:solidFill>
                  <a:srgbClr val="FF0000"/>
                </a:solidFill>
                <a:latin typeface="Calibri" panose="020F0502020204030204" pitchFamily="34" charset="0"/>
              </a:rPr>
              <a:t>Ab</a:t>
            </a:r>
            <a:r>
              <a:rPr lang="de-DE" altLang="en-DE" sz="2400" dirty="0">
                <a:solidFill>
                  <a:srgbClr val="0000FF"/>
                </a:solidFill>
                <a:latin typeface="Calibri" panose="020F0502020204030204" pitchFamily="34" charset="0"/>
              </a:rPr>
              <a:t>er</a:t>
            </a:r>
            <a:r>
              <a:rPr lang="de-DE" altLang="en-DE" sz="2400" dirty="0">
                <a:solidFill>
                  <a:srgbClr val="FF0000"/>
                </a:solidFill>
                <a:latin typeface="Calibri" panose="020F0502020204030204" pitchFamily="34" charset="0"/>
              </a:rPr>
              <a:t>glau</a:t>
            </a:r>
            <a:r>
              <a:rPr lang="de-DE" altLang="en-DE" sz="2400" dirty="0">
                <a:solidFill>
                  <a:srgbClr val="0000FF"/>
                </a:solidFill>
                <a:latin typeface="Calibri" panose="020F0502020204030204" pitchFamily="34" charset="0"/>
              </a:rPr>
              <a:t>be</a:t>
            </a:r>
            <a:r>
              <a:rPr lang="de-DE" altLang="en-DE" sz="2400" dirty="0">
                <a:latin typeface="Calibri" panose="020F0502020204030204" pitchFamily="34" charset="0"/>
              </a:rPr>
              <a:t>, </a:t>
            </a:r>
            <a:r>
              <a:rPr lang="de-DE" altLang="en-DE" sz="2400" dirty="0">
                <a:solidFill>
                  <a:srgbClr val="FF0000"/>
                </a:solidFill>
                <a:latin typeface="Calibri" panose="020F0502020204030204" pitchFamily="34" charset="0"/>
              </a:rPr>
              <a:t>imm</a:t>
            </a:r>
            <a:r>
              <a:rPr lang="de-DE" altLang="en-DE" sz="2400" dirty="0">
                <a:solidFill>
                  <a:srgbClr val="0000FF"/>
                </a:solidFill>
                <a:latin typeface="Calibri" panose="020F0502020204030204" pitchFamily="34" charset="0"/>
              </a:rPr>
              <a:t>er</a:t>
            </a:r>
            <a:r>
              <a:rPr lang="de-DE" altLang="en-DE" sz="2400" dirty="0">
                <a:latin typeface="Calibri" panose="020F0502020204030204" pitchFamily="34" charset="0"/>
              </a:rPr>
              <a:t>, </a:t>
            </a:r>
            <a:r>
              <a:rPr lang="de-DE" altLang="en-DE" sz="2400" dirty="0">
                <a:solidFill>
                  <a:srgbClr val="FF0000"/>
                </a:solidFill>
                <a:latin typeface="Calibri" panose="020F0502020204030204" pitchFamily="34" charset="0"/>
              </a:rPr>
              <a:t>spie</a:t>
            </a:r>
            <a:r>
              <a:rPr lang="de-DE" altLang="en-DE" sz="2400" dirty="0">
                <a:solidFill>
                  <a:srgbClr val="3366FF"/>
                </a:solidFill>
                <a:latin typeface="Calibri" panose="020F0502020204030204" pitchFamily="34" charset="0"/>
              </a:rPr>
              <a:t>l</a:t>
            </a:r>
            <a:r>
              <a:rPr lang="de-DE" altLang="en-DE" sz="2400" dirty="0">
                <a:solidFill>
                  <a:srgbClr val="0000FF"/>
                </a:solidFill>
                <a:latin typeface="Calibri" panose="020F0502020204030204" pitchFamily="34" charset="0"/>
              </a:rPr>
              <a:t>en</a:t>
            </a:r>
            <a:r>
              <a:rPr lang="de-DE" altLang="en-DE" sz="2400" dirty="0">
                <a:latin typeface="Calibri" panose="020F0502020204030204" pitchFamily="34" charset="0"/>
              </a:rPr>
              <a:t> </a:t>
            </a:r>
            <a:r>
              <a:rPr lang="de-DE" altLang="en-DE" sz="2400" dirty="0" err="1">
                <a:latin typeface="Calibri" panose="020F0502020204030204" pitchFamily="34" charset="0"/>
              </a:rPr>
              <a:t>usw</a:t>
            </a:r>
            <a:r>
              <a:rPr lang="de-DE" altLang="en-DE" sz="2400" dirty="0">
                <a:latin typeface="Calibri" panose="020F0502020204030204" pitchFamily="34" charset="0"/>
              </a:rPr>
              <a:t>).</a:t>
            </a:r>
          </a:p>
        </p:txBody>
      </p:sp>
      <p:sp>
        <p:nvSpPr>
          <p:cNvPr id="27652" name="TextBox 5">
            <a:extLst>
              <a:ext uri="{FF2B5EF4-FFF2-40B4-BE49-F238E27FC236}">
                <a16:creationId xmlns:a16="http://schemas.microsoft.com/office/drawing/2014/main" id="{9FA9C95B-C670-5A32-D220-5C9064C31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429000"/>
            <a:ext cx="838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2. Die Komprimierung der Vokaldauer wegen Mehrsilbigkeit</a:t>
            </a:r>
            <a:r>
              <a:rPr lang="de-DE" altLang="en-DE" sz="2400" baseline="30000">
                <a:latin typeface="Calibri" panose="020F0502020204030204" pitchFamily="34" charset="0"/>
              </a:rPr>
              <a:t>1</a:t>
            </a:r>
            <a:r>
              <a:rPr lang="de-DE" altLang="en-DE" sz="2400">
                <a:latin typeface="Calibri" panose="020F0502020204030204" pitchFamily="34" charset="0"/>
              </a:rPr>
              <a:t> kommt eher in stress-timed Sprachen vor, z.B.</a:t>
            </a:r>
          </a:p>
        </p:txBody>
      </p:sp>
      <p:sp>
        <p:nvSpPr>
          <p:cNvPr id="27653" name="Text Box 6">
            <a:extLst>
              <a:ext uri="{FF2B5EF4-FFF2-40B4-BE49-F238E27FC236}">
                <a16:creationId xmlns:a16="http://schemas.microsoft.com/office/drawing/2014/main" id="{A6AE948D-9272-484F-AD53-B9D8041AF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683125"/>
            <a:ext cx="677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rein</a:t>
            </a:r>
            <a:endParaRPr lang="de-DE" altLang="en-DE" sz="2400">
              <a:latin typeface="Calibri" panose="020F0502020204030204" pitchFamily="34" charset="0"/>
            </a:endParaRPr>
          </a:p>
        </p:txBody>
      </p:sp>
      <p:sp>
        <p:nvSpPr>
          <p:cNvPr id="27654" name="Text Box 7">
            <a:extLst>
              <a:ext uri="{FF2B5EF4-FFF2-40B4-BE49-F238E27FC236}">
                <a16:creationId xmlns:a16="http://schemas.microsoft.com/office/drawing/2014/main" id="{B6E2E881-8D56-79BF-7B64-8E798174A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867400"/>
            <a:ext cx="1355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reinigen</a:t>
            </a:r>
            <a:endParaRPr lang="de-DE" altLang="en-DE" sz="2400">
              <a:latin typeface="Calibri" panose="020F0502020204030204" pitchFamily="34" charset="0"/>
            </a:endParaRPr>
          </a:p>
        </p:txBody>
      </p:sp>
      <p:sp>
        <p:nvSpPr>
          <p:cNvPr id="27655" name="Text Box 8">
            <a:extLst>
              <a:ext uri="{FF2B5EF4-FFF2-40B4-BE49-F238E27FC236}">
                <a16:creationId xmlns:a16="http://schemas.microsoft.com/office/drawing/2014/main" id="{B175ABC2-1C49-3A61-6C2E-657F13CA2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257800"/>
            <a:ext cx="992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reinen</a:t>
            </a:r>
            <a:endParaRPr lang="de-DE" altLang="en-DE" sz="2400">
              <a:latin typeface="Calibri" panose="020F0502020204030204" pitchFamily="34" charset="0"/>
            </a:endParaRPr>
          </a:p>
        </p:txBody>
      </p:sp>
      <p:sp>
        <p:nvSpPr>
          <p:cNvPr id="27656" name="Text Box 9">
            <a:extLst>
              <a:ext uri="{FF2B5EF4-FFF2-40B4-BE49-F238E27FC236}">
                <a16:creationId xmlns:a16="http://schemas.microsoft.com/office/drawing/2014/main" id="{9B4B0394-8092-8120-B1D0-E80B55B4A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267200"/>
            <a:ext cx="3200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Dauer von 'rein'</a:t>
            </a:r>
            <a:endParaRPr lang="de-DE" altLang="en-DE" sz="2400">
              <a:latin typeface="Calibri" panose="020F0502020204030204" pitchFamily="34" charset="0"/>
            </a:endParaRPr>
          </a:p>
        </p:txBody>
      </p:sp>
      <p:sp>
        <p:nvSpPr>
          <p:cNvPr id="12" name="Line 10">
            <a:extLst>
              <a:ext uri="{FF2B5EF4-FFF2-40B4-BE49-F238E27FC236}">
                <a16:creationId xmlns:a16="http://schemas.microsoft.com/office/drawing/2014/main" id="{191919F2-A540-D4F6-4600-48F49D52B0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9530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eaLnBrk="1" hangingPunct="1">
              <a:defRPr/>
            </a:pPr>
            <a:endParaRPr lang="de-DE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13" name="Line 11">
            <a:extLst>
              <a:ext uri="{FF2B5EF4-FFF2-40B4-BE49-F238E27FC236}">
                <a16:creationId xmlns:a16="http://schemas.microsoft.com/office/drawing/2014/main" id="{51A2DF7A-F75D-2689-4569-A1D0E38543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486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eaLnBrk="1" hangingPunct="1">
              <a:defRPr/>
            </a:pPr>
            <a:endParaRPr lang="de-DE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14" name="Line 12">
            <a:extLst>
              <a:ext uri="{FF2B5EF4-FFF2-40B4-BE49-F238E27FC236}">
                <a16:creationId xmlns:a16="http://schemas.microsoft.com/office/drawing/2014/main" id="{C06F148D-2918-A17B-E5F3-F55D054E97C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6096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eaLnBrk="1" hangingPunct="1">
              <a:defRPr/>
            </a:pPr>
            <a:endParaRPr lang="de-DE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27660" name="Text Box 14">
            <a:extLst>
              <a:ext uri="{FF2B5EF4-FFF2-40B4-BE49-F238E27FC236}">
                <a16:creationId xmlns:a16="http://schemas.microsoft.com/office/drawing/2014/main" id="{D308855F-751B-1ED5-9856-15B1A914E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683125"/>
            <a:ext cx="1127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mon</a:t>
            </a:r>
            <a:endParaRPr lang="de-DE" altLang="en-DE" sz="2400">
              <a:latin typeface="Calibri" panose="020F0502020204030204" pitchFamily="34" charset="0"/>
            </a:endParaRPr>
          </a:p>
        </p:txBody>
      </p:sp>
      <p:sp>
        <p:nvSpPr>
          <p:cNvPr id="27661" name="Text Box 15">
            <a:extLst>
              <a:ext uri="{FF2B5EF4-FFF2-40B4-BE49-F238E27FC236}">
                <a16:creationId xmlns:a16="http://schemas.microsoft.com/office/drawing/2014/main" id="{7C2E6722-D15D-E430-8043-DECE20A86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5257800"/>
            <a:ext cx="127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montant</a:t>
            </a:r>
            <a:endParaRPr lang="de-DE" altLang="en-DE" sz="2400">
              <a:latin typeface="Calibri" panose="020F0502020204030204" pitchFamily="34" charset="0"/>
            </a:endParaRPr>
          </a:p>
        </p:txBody>
      </p:sp>
      <p:sp>
        <p:nvSpPr>
          <p:cNvPr id="27662" name="Text Box 16">
            <a:extLst>
              <a:ext uri="{FF2B5EF4-FFF2-40B4-BE49-F238E27FC236}">
                <a16:creationId xmlns:a16="http://schemas.microsoft.com/office/drawing/2014/main" id="{4A648D92-D2D9-7515-0FB1-99FF0F2C1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5867400"/>
            <a:ext cx="1760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montagneux</a:t>
            </a:r>
            <a:endParaRPr lang="de-DE" altLang="en-DE" sz="2400">
              <a:latin typeface="Calibri" panose="020F0502020204030204" pitchFamily="34" charset="0"/>
            </a:endParaRPr>
          </a:p>
        </p:txBody>
      </p:sp>
      <p:sp>
        <p:nvSpPr>
          <p:cNvPr id="27663" name="Text Box 17">
            <a:extLst>
              <a:ext uri="{FF2B5EF4-FFF2-40B4-BE49-F238E27FC236}">
                <a16:creationId xmlns:a16="http://schemas.microsoft.com/office/drawing/2014/main" id="{F4C0A6F0-E1B2-590B-F704-78C68CE0B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267200"/>
            <a:ext cx="2251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Dauer von 'mon'</a:t>
            </a:r>
            <a:endParaRPr lang="de-DE" altLang="en-DE" sz="2400">
              <a:latin typeface="Calibri" panose="020F0502020204030204" pitchFamily="34" charset="0"/>
            </a:endParaRPr>
          </a:p>
        </p:txBody>
      </p:sp>
      <p:sp>
        <p:nvSpPr>
          <p:cNvPr id="20" name="Line 18">
            <a:extLst>
              <a:ext uri="{FF2B5EF4-FFF2-40B4-BE49-F238E27FC236}">
                <a16:creationId xmlns:a16="http://schemas.microsoft.com/office/drawing/2014/main" id="{5EC8099E-E57A-E064-068F-01E73682D8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49530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eaLnBrk="1" hangingPunct="1">
              <a:defRPr/>
            </a:pPr>
            <a:endParaRPr lang="de-DE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21" name="Line 19">
            <a:extLst>
              <a:ext uri="{FF2B5EF4-FFF2-40B4-BE49-F238E27FC236}">
                <a16:creationId xmlns:a16="http://schemas.microsoft.com/office/drawing/2014/main" id="{5F724011-2CCC-7A21-C861-481AA73F23CC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eaLnBrk="1" hangingPunct="1">
              <a:defRPr/>
            </a:pPr>
            <a:endParaRPr lang="de-DE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22" name="Line 20">
            <a:extLst>
              <a:ext uri="{FF2B5EF4-FFF2-40B4-BE49-F238E27FC236}">
                <a16:creationId xmlns:a16="http://schemas.microsoft.com/office/drawing/2014/main" id="{F7CF6311-F576-57B4-29B9-709F1852265D}"/>
              </a:ext>
            </a:extLst>
          </p:cNvPr>
          <p:cNvSpPr>
            <a:spLocks noChangeShapeType="1"/>
          </p:cNvSpPr>
          <p:nvPr/>
        </p:nvSpPr>
        <p:spPr bwMode="auto">
          <a:xfrm>
            <a:off x="6340475" y="6130925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eaLnBrk="1" hangingPunct="1">
              <a:defRPr/>
            </a:pPr>
            <a:endParaRPr lang="de-DE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0703416-1CDC-D9BC-7045-473AC6908278}"/>
              </a:ext>
            </a:extLst>
          </p:cNvPr>
          <p:cNvSpPr txBox="1"/>
          <p:nvPr/>
        </p:nvSpPr>
        <p:spPr>
          <a:xfrm>
            <a:off x="1828800" y="6519863"/>
            <a:ext cx="44958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1. Siehe 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  <a:hlinkClick r:id="rId2"/>
              </a:rPr>
              <a:t>Siddins et al (2013) 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und die Quellen darin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06BA36-9661-5332-8AF1-2D5F5EB2A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0"/>
            <a:ext cx="83058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de-DE" altLang="en-DE">
                <a:solidFill>
                  <a:srgbClr val="000000"/>
                </a:solidFill>
                <a:latin typeface="Calibri" panose="020F0502020204030204" pitchFamily="34" charset="0"/>
              </a:rPr>
              <a:t>Algorithmen für die rhythmische Trennung zwischen Sprachen</a:t>
            </a:r>
          </a:p>
        </p:txBody>
      </p:sp>
      <p:sp>
        <p:nvSpPr>
          <p:cNvPr id="28674" name="TextBox 2">
            <a:extLst>
              <a:ext uri="{FF2B5EF4-FFF2-40B4-BE49-F238E27FC236}">
                <a16:creationId xmlns:a16="http://schemas.microsoft.com/office/drawing/2014/main" id="{8D6A8554-77A2-7F4A-2C39-2E182158F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90600"/>
            <a:ext cx="6858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(a) Die Standardabweichung der Dauer der Konsonantenintervalle (ΔC)</a:t>
            </a:r>
          </a:p>
        </p:txBody>
      </p:sp>
      <p:sp>
        <p:nvSpPr>
          <p:cNvPr id="28675" name="Text Box 7">
            <a:extLst>
              <a:ext uri="{FF2B5EF4-FFF2-40B4-BE49-F238E27FC236}">
                <a16:creationId xmlns:a16="http://schemas.microsoft.com/office/drawing/2014/main" id="{1397CDB9-8E5F-2555-7471-BF05B0D04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400" y="4386263"/>
            <a:ext cx="7067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3600">
                <a:latin typeface="Arial" panose="020B0604020202020204" pitchFamily="34" charset="0"/>
              </a:rPr>
              <a:t>Heute ist schönes Frühlingswetter</a:t>
            </a:r>
          </a:p>
        </p:txBody>
      </p:sp>
      <p:sp>
        <p:nvSpPr>
          <p:cNvPr id="28676" name="Text Box 26">
            <a:extLst>
              <a:ext uri="{FF2B5EF4-FFF2-40B4-BE49-F238E27FC236}">
                <a16:creationId xmlns:a16="http://schemas.microsoft.com/office/drawing/2014/main" id="{05F48D93-6BD0-8AB7-7084-F62910F4E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249863"/>
            <a:ext cx="479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v1</a:t>
            </a:r>
            <a:endParaRPr lang="en-GB" altLang="en-DE" sz="2400">
              <a:latin typeface="Calibri" panose="020F0502020204030204" pitchFamily="34" charset="0"/>
            </a:endParaRPr>
          </a:p>
        </p:txBody>
      </p:sp>
      <p:sp>
        <p:nvSpPr>
          <p:cNvPr id="28677" name="Text Box 27">
            <a:extLst>
              <a:ext uri="{FF2B5EF4-FFF2-40B4-BE49-F238E27FC236}">
                <a16:creationId xmlns:a16="http://schemas.microsoft.com/office/drawing/2014/main" id="{5BE1EFD4-7CB4-B95C-0E5B-243934967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463" y="5249863"/>
            <a:ext cx="479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v2</a:t>
            </a:r>
            <a:endParaRPr lang="en-GB" altLang="en-DE" sz="2400">
              <a:latin typeface="Calibri" panose="020F0502020204030204" pitchFamily="34" charset="0"/>
            </a:endParaRPr>
          </a:p>
        </p:txBody>
      </p:sp>
      <p:sp>
        <p:nvSpPr>
          <p:cNvPr id="28678" name="Text Box 28">
            <a:extLst>
              <a:ext uri="{FF2B5EF4-FFF2-40B4-BE49-F238E27FC236}">
                <a16:creationId xmlns:a16="http://schemas.microsoft.com/office/drawing/2014/main" id="{FB64D7DC-AE66-9D23-9B8B-35E806BE4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9788" y="5249863"/>
            <a:ext cx="479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v3</a:t>
            </a:r>
            <a:endParaRPr lang="en-GB" altLang="en-DE" sz="2400">
              <a:latin typeface="Calibri" panose="020F0502020204030204" pitchFamily="34" charset="0"/>
            </a:endParaRPr>
          </a:p>
        </p:txBody>
      </p:sp>
      <p:sp>
        <p:nvSpPr>
          <p:cNvPr id="28679" name="Text Box 29">
            <a:extLst>
              <a:ext uri="{FF2B5EF4-FFF2-40B4-BE49-F238E27FC236}">
                <a16:creationId xmlns:a16="http://schemas.microsoft.com/office/drawing/2014/main" id="{A11A5714-D3A8-53E5-B857-75456C256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4463" y="5249863"/>
            <a:ext cx="479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v4</a:t>
            </a:r>
            <a:endParaRPr lang="en-GB" altLang="en-DE" sz="2400">
              <a:latin typeface="Calibri" panose="020F0502020204030204" pitchFamily="34" charset="0"/>
            </a:endParaRPr>
          </a:p>
        </p:txBody>
      </p:sp>
      <p:sp>
        <p:nvSpPr>
          <p:cNvPr id="28680" name="Text Box 30">
            <a:extLst>
              <a:ext uri="{FF2B5EF4-FFF2-40B4-BE49-F238E27FC236}">
                <a16:creationId xmlns:a16="http://schemas.microsoft.com/office/drawing/2014/main" id="{0A694643-9560-8056-A59D-1DDD3C3E9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5550" y="5254625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v5</a:t>
            </a:r>
            <a:endParaRPr lang="en-GB" altLang="en-DE" sz="2400">
              <a:latin typeface="Calibri" panose="020F0502020204030204" pitchFamily="34" charset="0"/>
            </a:endParaRPr>
          </a:p>
        </p:txBody>
      </p:sp>
      <p:sp>
        <p:nvSpPr>
          <p:cNvPr id="28681" name="Text Box 32">
            <a:extLst>
              <a:ext uri="{FF2B5EF4-FFF2-40B4-BE49-F238E27FC236}">
                <a16:creationId xmlns:a16="http://schemas.microsoft.com/office/drawing/2014/main" id="{5205FACB-AFA7-C759-6EA1-F1B956BE1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1313" y="5254625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v7</a:t>
            </a:r>
            <a:endParaRPr lang="en-GB" altLang="en-DE" sz="2400">
              <a:latin typeface="Calibri" panose="020F0502020204030204" pitchFamily="34" charset="0"/>
            </a:endParaRPr>
          </a:p>
        </p:txBody>
      </p:sp>
      <p:sp>
        <p:nvSpPr>
          <p:cNvPr id="28682" name="Text Box 33">
            <a:extLst>
              <a:ext uri="{FF2B5EF4-FFF2-40B4-BE49-F238E27FC236}">
                <a16:creationId xmlns:a16="http://schemas.microsoft.com/office/drawing/2014/main" id="{8DB5C9AE-6441-E53C-FA52-E00DCEE69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9013" y="5254625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v8</a:t>
            </a:r>
            <a:endParaRPr lang="en-GB" altLang="en-DE" sz="2400">
              <a:latin typeface="Calibri" panose="020F0502020204030204" pitchFamily="34" charset="0"/>
            </a:endParaRPr>
          </a:p>
        </p:txBody>
      </p:sp>
      <p:grpSp>
        <p:nvGrpSpPr>
          <p:cNvPr id="28683" name="Group 8">
            <a:extLst>
              <a:ext uri="{FF2B5EF4-FFF2-40B4-BE49-F238E27FC236}">
                <a16:creationId xmlns:a16="http://schemas.microsoft.com/office/drawing/2014/main" id="{00AE07A6-2836-C56E-C394-6A68E30EB563}"/>
              </a:ext>
            </a:extLst>
          </p:cNvPr>
          <p:cNvGrpSpPr>
            <a:grpSpLocks/>
          </p:cNvGrpSpPr>
          <p:nvPr/>
        </p:nvGrpSpPr>
        <p:grpSpPr bwMode="auto">
          <a:xfrm>
            <a:off x="858838" y="3881438"/>
            <a:ext cx="6913562" cy="2087562"/>
            <a:chOff x="612" y="1026"/>
            <a:chExt cx="4355" cy="1315"/>
          </a:xfrm>
        </p:grpSpPr>
        <p:sp>
          <p:nvSpPr>
            <p:cNvPr id="28703" name="Line 9">
              <a:extLst>
                <a:ext uri="{FF2B5EF4-FFF2-40B4-BE49-F238E27FC236}">
                  <a16:creationId xmlns:a16="http://schemas.microsoft.com/office/drawing/2014/main" id="{94B92EA1-8840-89B4-FC81-D05F2115AF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704" name="Line 10">
              <a:extLst>
                <a:ext uri="{FF2B5EF4-FFF2-40B4-BE49-F238E27FC236}">
                  <a16:creationId xmlns:a16="http://schemas.microsoft.com/office/drawing/2014/main" id="{524B4BAD-47B2-B8B3-8AEB-74767EC69B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9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705" name="Line 11">
              <a:extLst>
                <a:ext uri="{FF2B5EF4-FFF2-40B4-BE49-F238E27FC236}">
                  <a16:creationId xmlns:a16="http://schemas.microsoft.com/office/drawing/2014/main" id="{9B444161-927A-8C2E-D3FF-BFE1828A87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7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706" name="Line 12">
              <a:extLst>
                <a:ext uri="{FF2B5EF4-FFF2-40B4-BE49-F238E27FC236}">
                  <a16:creationId xmlns:a16="http://schemas.microsoft.com/office/drawing/2014/main" id="{3B8662EE-FCF1-A6D6-303F-1503E95CB1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6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707" name="Line 13">
              <a:extLst>
                <a:ext uri="{FF2B5EF4-FFF2-40B4-BE49-F238E27FC236}">
                  <a16:creationId xmlns:a16="http://schemas.microsoft.com/office/drawing/2014/main" id="{9234A4C3-B117-7647-9E0F-497334B0D1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708" name="Line 14">
              <a:extLst>
                <a:ext uri="{FF2B5EF4-FFF2-40B4-BE49-F238E27FC236}">
                  <a16:creationId xmlns:a16="http://schemas.microsoft.com/office/drawing/2014/main" id="{51D0F526-EF3E-E821-9DA5-F9354C57E4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0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709" name="Line 15">
              <a:extLst>
                <a:ext uri="{FF2B5EF4-FFF2-40B4-BE49-F238E27FC236}">
                  <a16:creationId xmlns:a16="http://schemas.microsoft.com/office/drawing/2014/main" id="{1484EF31-36FA-4A91-C1C5-1DF53F6085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710" name="Line 16">
              <a:extLst>
                <a:ext uri="{FF2B5EF4-FFF2-40B4-BE49-F238E27FC236}">
                  <a16:creationId xmlns:a16="http://schemas.microsoft.com/office/drawing/2014/main" id="{4DF80637-86AF-B24B-620B-B0F3AD08EB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8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711" name="Line 17">
              <a:extLst>
                <a:ext uri="{FF2B5EF4-FFF2-40B4-BE49-F238E27FC236}">
                  <a16:creationId xmlns:a16="http://schemas.microsoft.com/office/drawing/2014/main" id="{A62CE591-0AA3-8B1E-CC51-7336C62084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9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712" name="Line 18">
              <a:extLst>
                <a:ext uri="{FF2B5EF4-FFF2-40B4-BE49-F238E27FC236}">
                  <a16:creationId xmlns:a16="http://schemas.microsoft.com/office/drawing/2014/main" id="{D35CEF82-6924-F0BF-0759-E165E7A166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713" name="Line 19">
              <a:extLst>
                <a:ext uri="{FF2B5EF4-FFF2-40B4-BE49-F238E27FC236}">
                  <a16:creationId xmlns:a16="http://schemas.microsoft.com/office/drawing/2014/main" id="{689766E1-50F5-8937-2E18-2CB441AF20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0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714" name="Line 20">
              <a:extLst>
                <a:ext uri="{FF2B5EF4-FFF2-40B4-BE49-F238E27FC236}">
                  <a16:creationId xmlns:a16="http://schemas.microsoft.com/office/drawing/2014/main" id="{FC5AED59-E357-33D9-6EE5-2CC2FC43D4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715" name="Line 21">
              <a:extLst>
                <a:ext uri="{FF2B5EF4-FFF2-40B4-BE49-F238E27FC236}">
                  <a16:creationId xmlns:a16="http://schemas.microsoft.com/office/drawing/2014/main" id="{78B47477-0359-3F09-9898-F36F1BFE36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2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716" name="Line 22">
              <a:extLst>
                <a:ext uri="{FF2B5EF4-FFF2-40B4-BE49-F238E27FC236}">
                  <a16:creationId xmlns:a16="http://schemas.microsoft.com/office/drawing/2014/main" id="{60433D1E-E5AA-7806-551F-9B5C751BA8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7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717" name="Line 23">
              <a:extLst>
                <a:ext uri="{FF2B5EF4-FFF2-40B4-BE49-F238E27FC236}">
                  <a16:creationId xmlns:a16="http://schemas.microsoft.com/office/drawing/2014/main" id="{AB6ED366-0377-79CA-1344-EA34696B77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3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718" name="Line 24">
              <a:extLst>
                <a:ext uri="{FF2B5EF4-FFF2-40B4-BE49-F238E27FC236}">
                  <a16:creationId xmlns:a16="http://schemas.microsoft.com/office/drawing/2014/main" id="{3A42C289-8E08-7B47-5515-9C768C585E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4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719" name="Line 25">
              <a:extLst>
                <a:ext uri="{FF2B5EF4-FFF2-40B4-BE49-F238E27FC236}">
                  <a16:creationId xmlns:a16="http://schemas.microsoft.com/office/drawing/2014/main" id="{AF13E534-72FF-8036-3BAD-679CAA23AA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67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8684" name="Text Box 44">
            <a:extLst>
              <a:ext uri="{FF2B5EF4-FFF2-40B4-BE49-F238E27FC236}">
                <a16:creationId xmlns:a16="http://schemas.microsoft.com/office/drawing/2014/main" id="{500AD521-D028-21DF-B5B8-08B7719FE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" y="33782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Arial" panose="020B0604020202020204" pitchFamily="34" charset="0"/>
              </a:rPr>
              <a:t>c1</a:t>
            </a:r>
          </a:p>
        </p:txBody>
      </p:sp>
      <p:sp>
        <p:nvSpPr>
          <p:cNvPr id="28685" name="Text Box 45">
            <a:extLst>
              <a:ext uri="{FF2B5EF4-FFF2-40B4-BE49-F238E27FC236}">
                <a16:creationId xmlns:a16="http://schemas.microsoft.com/office/drawing/2014/main" id="{8DE5D509-C4E1-6862-E900-39DFCD213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9563" y="3378200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Arial" panose="020B0604020202020204" pitchFamily="34" charset="0"/>
              </a:rPr>
              <a:t>c2</a:t>
            </a:r>
          </a:p>
        </p:txBody>
      </p:sp>
      <p:sp>
        <p:nvSpPr>
          <p:cNvPr id="28686" name="Text Box 46">
            <a:extLst>
              <a:ext uri="{FF2B5EF4-FFF2-40B4-BE49-F238E27FC236}">
                <a16:creationId xmlns:a16="http://schemas.microsoft.com/office/drawing/2014/main" id="{D9886FE9-A926-C7BA-F0AC-BF574784C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063" y="3378200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Arial" panose="020B0604020202020204" pitchFamily="34" charset="0"/>
              </a:rPr>
              <a:t>c3</a:t>
            </a:r>
          </a:p>
        </p:txBody>
      </p:sp>
      <p:sp>
        <p:nvSpPr>
          <p:cNvPr id="28687" name="Text Box 47">
            <a:extLst>
              <a:ext uri="{FF2B5EF4-FFF2-40B4-BE49-F238E27FC236}">
                <a16:creationId xmlns:a16="http://schemas.microsoft.com/office/drawing/2014/main" id="{BB6DA206-F29C-54FF-8105-EB28862B9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125" y="33782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Arial" panose="020B0604020202020204" pitchFamily="34" charset="0"/>
              </a:rPr>
              <a:t>c4</a:t>
            </a:r>
          </a:p>
        </p:txBody>
      </p:sp>
      <p:sp>
        <p:nvSpPr>
          <p:cNvPr id="28688" name="Text Box 48">
            <a:extLst>
              <a:ext uri="{FF2B5EF4-FFF2-40B4-BE49-F238E27FC236}">
                <a16:creationId xmlns:a16="http://schemas.microsoft.com/office/drawing/2014/main" id="{83DDC832-89E6-F2C2-D03C-90CADF5ABB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9288" y="3378200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Arial" panose="020B0604020202020204" pitchFamily="34" charset="0"/>
              </a:rPr>
              <a:t>c5</a:t>
            </a:r>
          </a:p>
        </p:txBody>
      </p:sp>
      <p:sp>
        <p:nvSpPr>
          <p:cNvPr id="28689" name="Text Box 49">
            <a:extLst>
              <a:ext uri="{FF2B5EF4-FFF2-40B4-BE49-F238E27FC236}">
                <a16:creationId xmlns:a16="http://schemas.microsoft.com/office/drawing/2014/main" id="{358CABF0-363C-3449-C7EE-41041D283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4475" y="33782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Arial" panose="020B0604020202020204" pitchFamily="34" charset="0"/>
              </a:rPr>
              <a:t>c6</a:t>
            </a:r>
          </a:p>
        </p:txBody>
      </p:sp>
      <p:sp>
        <p:nvSpPr>
          <p:cNvPr id="28690" name="Text Box 50">
            <a:extLst>
              <a:ext uri="{FF2B5EF4-FFF2-40B4-BE49-F238E27FC236}">
                <a16:creationId xmlns:a16="http://schemas.microsoft.com/office/drawing/2014/main" id="{AD9C92A0-8393-04E6-E3F4-11F3A953E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6638" y="3378200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Arial" panose="020B0604020202020204" pitchFamily="34" charset="0"/>
              </a:rPr>
              <a:t>c7</a:t>
            </a:r>
          </a:p>
        </p:txBody>
      </p:sp>
      <p:sp>
        <p:nvSpPr>
          <p:cNvPr id="28691" name="Text Box 51">
            <a:extLst>
              <a:ext uri="{FF2B5EF4-FFF2-40B4-BE49-F238E27FC236}">
                <a16:creationId xmlns:a16="http://schemas.microsoft.com/office/drawing/2014/main" id="{6857FE39-0448-60FF-5725-2A2F2F65D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0238" y="3378200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Arial" panose="020B0604020202020204" pitchFamily="34" charset="0"/>
              </a:rPr>
              <a:t>c8</a:t>
            </a:r>
          </a:p>
        </p:txBody>
      </p:sp>
      <p:sp>
        <p:nvSpPr>
          <p:cNvPr id="24" name="Text Box 52">
            <a:extLst>
              <a:ext uri="{FF2B5EF4-FFF2-40B4-BE49-F238E27FC236}">
                <a16:creationId xmlns:a16="http://schemas.microsoft.com/office/drawing/2014/main" id="{43A41A9E-148A-664A-B3C2-F516CB634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" y="38830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h</a:t>
            </a:r>
            <a:endParaRPr lang="en-GB" dirty="0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25" name="Text Box 53">
            <a:extLst>
              <a:ext uri="{FF2B5EF4-FFF2-40B4-BE49-F238E27FC236}">
                <a16:creationId xmlns:a16="http://schemas.microsoft.com/office/drawing/2014/main" id="{38F70F16-FF0C-584B-0036-11172024A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0" y="3883025"/>
            <a:ext cx="2873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t</a:t>
            </a:r>
            <a:endParaRPr lang="en-GB" dirty="0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28694" name="Text Box 54">
            <a:extLst>
              <a:ext uri="{FF2B5EF4-FFF2-40B4-BE49-F238E27FC236}">
                <a16:creationId xmlns:a16="http://schemas.microsoft.com/office/drawing/2014/main" id="{94A8F23D-456B-704D-BC99-6E5607008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625" y="3883025"/>
            <a:ext cx="504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stʃ</a:t>
            </a:r>
          </a:p>
        </p:txBody>
      </p:sp>
      <p:sp>
        <p:nvSpPr>
          <p:cNvPr id="27" name="Text Box 55">
            <a:extLst>
              <a:ext uri="{FF2B5EF4-FFF2-40B4-BE49-F238E27FC236}">
                <a16:creationId xmlns:a16="http://schemas.microsoft.com/office/drawing/2014/main" id="{08B15E00-821B-02D6-4F31-01BE82D60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0950" y="38830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n</a:t>
            </a:r>
            <a:endParaRPr lang="en-GB" dirty="0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28" name="Text Box 56">
            <a:extLst>
              <a:ext uri="{FF2B5EF4-FFF2-40B4-BE49-F238E27FC236}">
                <a16:creationId xmlns:a16="http://schemas.microsoft.com/office/drawing/2014/main" id="{9BFCC416-5F2B-C2E3-B0FC-B483D410D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9288" y="3883025"/>
            <a:ext cx="522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sfr</a:t>
            </a:r>
            <a:endParaRPr lang="en-GB" dirty="0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29" name="Text Box 57">
            <a:extLst>
              <a:ext uri="{FF2B5EF4-FFF2-40B4-BE49-F238E27FC236}">
                <a16:creationId xmlns:a16="http://schemas.microsoft.com/office/drawing/2014/main" id="{89BEBD16-A6FA-41A3-B517-ABA577A30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7350" y="3883025"/>
            <a:ext cx="2555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dirty="0" err="1">
                <a:latin typeface="+mj-lt"/>
                <a:ea typeface="Charis SIL" pitchFamily="1" charset="0"/>
                <a:cs typeface="Charis SIL" pitchFamily="1" charset="0"/>
              </a:rPr>
              <a:t>l</a:t>
            </a:r>
            <a:endParaRPr lang="en-GB" dirty="0">
              <a:latin typeface="+mj-lt"/>
              <a:ea typeface="Charis SIL" pitchFamily="1" charset="0"/>
              <a:cs typeface="Charis SIL" pitchFamily="1" charset="0"/>
            </a:endParaRPr>
          </a:p>
        </p:txBody>
      </p:sp>
      <p:sp>
        <p:nvSpPr>
          <p:cNvPr id="28698" name="Text Box 58">
            <a:extLst>
              <a:ext uri="{FF2B5EF4-FFF2-40B4-BE49-F238E27FC236}">
                <a16:creationId xmlns:a16="http://schemas.microsoft.com/office/drawing/2014/main" id="{436C8283-472C-DD64-2CFB-14A686E2A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1538" y="3883025"/>
            <a:ext cx="752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ŋgzv</a:t>
            </a:r>
          </a:p>
        </p:txBody>
      </p:sp>
      <p:sp>
        <p:nvSpPr>
          <p:cNvPr id="31" name="Text Box 59">
            <a:extLst>
              <a:ext uri="{FF2B5EF4-FFF2-40B4-BE49-F238E27FC236}">
                <a16:creationId xmlns:a16="http://schemas.microsoft.com/office/drawing/2014/main" id="{4EAC6511-861D-6F66-FFFE-96CB1D0CF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3883025"/>
            <a:ext cx="2873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t</a:t>
            </a:r>
            <a:endParaRPr lang="en-GB" dirty="0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28700" name="TextBox 48">
            <a:extLst>
              <a:ext uri="{FF2B5EF4-FFF2-40B4-BE49-F238E27FC236}">
                <a16:creationId xmlns:a16="http://schemas.microsoft.com/office/drawing/2014/main" id="{8F8554B3-BD97-4E2E-857E-1F2645C3EA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133600"/>
            <a:ext cx="7620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(b) Die proportionale Dauer der Vokalintervalle (%V):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(v1 + v2 + ... v8)/Äußerungsdauer.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6DE5561-01DD-0DA1-C590-99ACD26F6464}"/>
              </a:ext>
            </a:extLst>
          </p:cNvPr>
          <p:cNvSpPr txBox="1"/>
          <p:nvPr/>
        </p:nvSpPr>
        <p:spPr>
          <a:xfrm>
            <a:off x="304800" y="609600"/>
            <a:ext cx="4419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Ramus</a:t>
            </a: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et al, 1999</a:t>
            </a:r>
            <a:r>
              <a:rPr lang="de-DE" baseline="300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3CE4593-B966-26E9-8E19-750D1561FFB7}"/>
              </a:ext>
            </a:extLst>
          </p:cNvPr>
          <p:cNvSpPr txBox="1"/>
          <p:nvPr/>
        </p:nvSpPr>
        <p:spPr>
          <a:xfrm>
            <a:off x="1600200" y="6324600"/>
            <a:ext cx="64770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1. </a:t>
            </a:r>
            <a:r>
              <a:rPr lang="de-DE" sz="1600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Ramus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et al (1999) </a:t>
            </a:r>
            <a:r>
              <a:rPr lang="de-DE" sz="1600" i="1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Cognition</a:t>
            </a:r>
            <a:r>
              <a:rPr lang="de-DE" sz="1600" i="1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,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73, 265-292. ramus99.cognition.pdf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34">
            <a:extLst>
              <a:ext uri="{FF2B5EF4-FFF2-40B4-BE49-F238E27FC236}">
                <a16:creationId xmlns:a16="http://schemas.microsoft.com/office/drawing/2014/main" id="{B1F475B2-AE0D-9FF4-DE24-6E02753A5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495800"/>
            <a:ext cx="499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(dv</a:t>
            </a:r>
            <a:r>
              <a:rPr lang="de-DE" altLang="en-DE" sz="2400" baseline="-25000">
                <a:latin typeface="Calibri" panose="020F0502020204030204" pitchFamily="34" charset="0"/>
              </a:rPr>
              <a:t>1</a:t>
            </a:r>
            <a:r>
              <a:rPr lang="de-DE" altLang="en-DE" sz="2400">
                <a:latin typeface="Calibri" panose="020F0502020204030204" pitchFamily="34" charset="0"/>
              </a:rPr>
              <a:t> – dv</a:t>
            </a:r>
            <a:r>
              <a:rPr lang="de-DE" altLang="en-DE" sz="2400" baseline="-25000">
                <a:latin typeface="Calibri" panose="020F0502020204030204" pitchFamily="34" charset="0"/>
              </a:rPr>
              <a:t>2</a:t>
            </a:r>
            <a:r>
              <a:rPr lang="de-DE" altLang="en-DE" sz="2400">
                <a:latin typeface="Calibri" panose="020F0502020204030204" pitchFamily="34" charset="0"/>
              </a:rPr>
              <a:t>) + (dv</a:t>
            </a:r>
            <a:r>
              <a:rPr lang="de-DE" altLang="en-DE" sz="2400" baseline="-25000">
                <a:latin typeface="Calibri" panose="020F0502020204030204" pitchFamily="34" charset="0"/>
              </a:rPr>
              <a:t>2</a:t>
            </a:r>
            <a:r>
              <a:rPr lang="de-DE" altLang="en-DE" sz="2400">
                <a:latin typeface="Calibri" panose="020F0502020204030204" pitchFamily="34" charset="0"/>
              </a:rPr>
              <a:t> – dv</a:t>
            </a:r>
            <a:r>
              <a:rPr lang="de-DE" altLang="en-DE" sz="2400" baseline="-25000">
                <a:latin typeface="Calibri" panose="020F0502020204030204" pitchFamily="34" charset="0"/>
              </a:rPr>
              <a:t>3</a:t>
            </a:r>
            <a:r>
              <a:rPr lang="de-DE" altLang="en-DE" sz="2400">
                <a:latin typeface="Calibri" panose="020F0502020204030204" pitchFamily="34" charset="0"/>
              </a:rPr>
              <a:t>) + (dv</a:t>
            </a:r>
            <a:r>
              <a:rPr lang="de-DE" altLang="en-DE" sz="2400" baseline="-25000">
                <a:latin typeface="Calibri" panose="020F0502020204030204" pitchFamily="34" charset="0"/>
              </a:rPr>
              <a:t>3</a:t>
            </a:r>
            <a:r>
              <a:rPr lang="de-DE" altLang="en-DE" sz="2400">
                <a:latin typeface="Calibri" panose="020F0502020204030204" pitchFamily="34" charset="0"/>
              </a:rPr>
              <a:t> – dv</a:t>
            </a:r>
            <a:r>
              <a:rPr lang="de-DE" altLang="en-DE" sz="2400" baseline="-25000">
                <a:latin typeface="Calibri" panose="020F0502020204030204" pitchFamily="34" charset="0"/>
              </a:rPr>
              <a:t>4</a:t>
            </a:r>
            <a:r>
              <a:rPr lang="de-DE" altLang="en-DE" sz="2400">
                <a:latin typeface="Calibri" panose="020F0502020204030204" pitchFamily="34" charset="0"/>
              </a:rPr>
              <a:t>) …. </a:t>
            </a:r>
            <a:endParaRPr lang="en-GB" altLang="en-DE" sz="2400">
              <a:latin typeface="Calibri" panose="020F0502020204030204" pitchFamily="34" charset="0"/>
            </a:endParaRPr>
          </a:p>
        </p:txBody>
      </p:sp>
      <p:sp>
        <p:nvSpPr>
          <p:cNvPr id="57357" name="Line 35">
            <a:extLst>
              <a:ext uri="{FF2B5EF4-FFF2-40B4-BE49-F238E27FC236}">
                <a16:creationId xmlns:a16="http://schemas.microsoft.com/office/drawing/2014/main" id="{FF49062A-8172-ECF2-24DA-CD12F7AD6A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000625"/>
            <a:ext cx="5105400" cy="28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de-DE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29699" name="Text Box 36">
            <a:extLst>
              <a:ext uri="{FF2B5EF4-FFF2-40B4-BE49-F238E27FC236}">
                <a16:creationId xmlns:a16="http://schemas.microsoft.com/office/drawing/2014/main" id="{C39DF1A2-F8B4-E273-9C41-93303B517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029200"/>
            <a:ext cx="879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m </a:t>
            </a:r>
            <a:r>
              <a:rPr lang="de-DE" altLang="en-DE" sz="2400">
                <a:latin typeface="Calibri" panose="020F0502020204030204" pitchFamily="34" charset="0"/>
              </a:rPr>
              <a:t>–</a:t>
            </a:r>
            <a:r>
              <a:rPr lang="en-GB" altLang="en-DE" sz="2400">
                <a:latin typeface="Calibri" panose="020F0502020204030204" pitchFamily="34" charset="0"/>
              </a:rPr>
              <a:t> 1</a:t>
            </a:r>
          </a:p>
        </p:txBody>
      </p:sp>
      <p:sp>
        <p:nvSpPr>
          <p:cNvPr id="57360" name="Text Box 38">
            <a:extLst>
              <a:ext uri="{FF2B5EF4-FFF2-40B4-BE49-F238E27FC236}">
                <a16:creationId xmlns:a16="http://schemas.microsoft.com/office/drawing/2014/main" id="{B8ACAFDD-C879-ABA1-A461-C7DB78411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150" y="4711700"/>
            <a:ext cx="1247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>
                <a:latin typeface="+mj-lt"/>
                <a:ea typeface="ＭＳ Ｐゴシック" pitchFamily="-100" charset="-128"/>
                <a:cs typeface="ＭＳ Ｐゴシック" pitchFamily="-100" charset="-128"/>
              </a:rPr>
              <a:t>rpvi(V) = </a:t>
            </a:r>
          </a:p>
        </p:txBody>
      </p:sp>
      <p:sp>
        <p:nvSpPr>
          <p:cNvPr id="29701" name="Text Box 47">
            <a:extLst>
              <a:ext uri="{FF2B5EF4-FFF2-40B4-BE49-F238E27FC236}">
                <a16:creationId xmlns:a16="http://schemas.microsoft.com/office/drawing/2014/main" id="{73F5D00A-335C-D18F-7D58-A6F4A72E6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738" y="5646738"/>
            <a:ext cx="5680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rpvi(C)    (wie für Vokale aber mit c</a:t>
            </a:r>
            <a:r>
              <a:rPr lang="en-GB" altLang="en-DE" sz="2400" baseline="-25000">
                <a:latin typeface="Calibri" panose="020F0502020204030204" pitchFamily="34" charset="0"/>
              </a:rPr>
              <a:t>1</a:t>
            </a:r>
            <a:r>
              <a:rPr lang="en-GB" altLang="en-DE" sz="2400">
                <a:latin typeface="Calibri" panose="020F0502020204030204" pitchFamily="34" charset="0"/>
              </a:rPr>
              <a:t>, c</a:t>
            </a:r>
            <a:r>
              <a:rPr lang="en-GB" altLang="en-DE" sz="2400" baseline="-25000">
                <a:latin typeface="Calibri" panose="020F0502020204030204" pitchFamily="34" charset="0"/>
              </a:rPr>
              <a:t>2</a:t>
            </a:r>
            <a:r>
              <a:rPr lang="en-GB" altLang="en-DE" sz="2400">
                <a:latin typeface="Calibri" panose="020F0502020204030204" pitchFamily="34" charset="0"/>
              </a:rPr>
              <a:t>… c</a:t>
            </a:r>
            <a:r>
              <a:rPr lang="en-GB" altLang="en-DE" sz="2400" baseline="-25000">
                <a:latin typeface="Calibri" panose="020F0502020204030204" pitchFamily="34" charset="0"/>
              </a:rPr>
              <a:t>8</a:t>
            </a:r>
            <a:r>
              <a:rPr lang="en-GB" altLang="en-DE" sz="2400">
                <a:latin typeface="Calibri" panose="020F0502020204030204" pitchFamily="34" charset="0"/>
              </a:rPr>
              <a:t>).</a:t>
            </a:r>
          </a:p>
        </p:txBody>
      </p:sp>
      <p:sp>
        <p:nvSpPr>
          <p:cNvPr id="29702" name="Text Box 49">
            <a:extLst>
              <a:ext uri="{FF2B5EF4-FFF2-40B4-BE49-F238E27FC236}">
                <a16:creationId xmlns:a16="http://schemas.microsoft.com/office/drawing/2014/main" id="{0C642FD3-36F3-F0E6-F3E0-28791B983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657600"/>
            <a:ext cx="76342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 i="1">
                <a:latin typeface="Calibri" panose="020F0502020204030204" pitchFamily="34" charset="0"/>
              </a:rPr>
              <a:t>dv</a:t>
            </a:r>
            <a:r>
              <a:rPr lang="de-DE" altLang="en-DE" sz="2400" i="1" baseline="-25000">
                <a:latin typeface="Calibri" panose="020F0502020204030204" pitchFamily="34" charset="0"/>
              </a:rPr>
              <a:t>n</a:t>
            </a:r>
            <a:r>
              <a:rPr lang="de-DE" altLang="en-DE" sz="2400">
                <a:latin typeface="Calibri" panose="020F0502020204030204" pitchFamily="34" charset="0"/>
              </a:rPr>
              <a:t>, </a:t>
            </a:r>
            <a:r>
              <a:rPr lang="de-DE" altLang="en-DE" sz="2400" i="1">
                <a:latin typeface="Calibri" panose="020F0502020204030204" pitchFamily="34" charset="0"/>
              </a:rPr>
              <a:t>cv</a:t>
            </a:r>
            <a:r>
              <a:rPr lang="de-DE" altLang="en-DE" sz="2400" i="1" baseline="-25000">
                <a:latin typeface="Calibri" panose="020F0502020204030204" pitchFamily="34" charset="0"/>
              </a:rPr>
              <a:t>n</a:t>
            </a:r>
            <a:r>
              <a:rPr lang="de-DE" altLang="en-DE" sz="2400">
                <a:latin typeface="Calibri" panose="020F0502020204030204" pitchFamily="34" charset="0"/>
              </a:rPr>
              <a:t> sind die Dauern von </a:t>
            </a:r>
            <a:r>
              <a:rPr lang="de-DE" altLang="en-DE" sz="2400" i="1">
                <a:latin typeface="Calibri" panose="020F0502020204030204" pitchFamily="34" charset="0"/>
              </a:rPr>
              <a:t>v</a:t>
            </a:r>
            <a:r>
              <a:rPr lang="de-DE" altLang="en-DE" sz="2400" i="1" baseline="-25000">
                <a:latin typeface="Calibri" panose="020F0502020204030204" pitchFamily="34" charset="0"/>
              </a:rPr>
              <a:t>n</a:t>
            </a:r>
            <a:r>
              <a:rPr lang="de-DE" altLang="en-DE" sz="2400">
                <a:latin typeface="Calibri" panose="020F0502020204030204" pitchFamily="34" charset="0"/>
              </a:rPr>
              <a:t> und </a:t>
            </a:r>
            <a:r>
              <a:rPr lang="de-DE" altLang="en-DE" sz="2400" i="1">
                <a:latin typeface="Calibri" panose="020F0502020204030204" pitchFamily="34" charset="0"/>
              </a:rPr>
              <a:t>c</a:t>
            </a:r>
            <a:r>
              <a:rPr lang="de-DE" altLang="en-DE" sz="2400" i="1" baseline="-25000">
                <a:latin typeface="Calibri" panose="020F0502020204030204" pitchFamily="34" charset="0"/>
              </a:rPr>
              <a:t>n</a:t>
            </a:r>
            <a:r>
              <a:rPr lang="de-DE" altLang="en-DE" sz="2400">
                <a:latin typeface="Calibri" panose="020F0502020204030204" pitchFamily="34" charset="0"/>
              </a:rPr>
              <a:t>, </a:t>
            </a:r>
            <a:r>
              <a:rPr lang="de-DE" altLang="en-DE" sz="2400" i="1">
                <a:latin typeface="Calibri" panose="020F0502020204030204" pitchFamily="34" charset="0"/>
              </a:rPr>
              <a:t>m</a:t>
            </a:r>
            <a:r>
              <a:rPr lang="de-DE" altLang="en-DE" sz="2400">
                <a:latin typeface="Calibri" panose="020F0502020204030204" pitchFamily="34" charset="0"/>
              </a:rPr>
              <a:t> die Anzahl der Intervalle</a:t>
            </a:r>
            <a:endParaRPr lang="en-GB" altLang="en-DE" sz="2400">
              <a:latin typeface="Calibri" panose="020F050202020403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1390F89-13AC-25F0-1DAC-CF727A81C9C6}"/>
              </a:ext>
            </a:extLst>
          </p:cNvPr>
          <p:cNvSpPr/>
          <p:nvPr/>
        </p:nvSpPr>
        <p:spPr>
          <a:xfrm>
            <a:off x="1143000" y="6519863"/>
            <a:ext cx="7391400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sz="1600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Grabe</a:t>
            </a:r>
            <a:r>
              <a:rPr lang="en-GB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&amp; Low (2002) </a:t>
            </a:r>
            <a:r>
              <a:rPr lang="en-US" sz="1600" i="1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Papers in Laboratory Phonology </a:t>
            </a:r>
            <a:r>
              <a:rPr lang="en-US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7.  </a:t>
            </a:r>
            <a:r>
              <a:rPr lang="en-US" sz="1600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p</a:t>
            </a:r>
            <a:r>
              <a:rPr lang="en-US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. 515-546. grabe02.pdf</a:t>
            </a:r>
          </a:p>
        </p:txBody>
      </p:sp>
      <p:sp>
        <p:nvSpPr>
          <p:cNvPr id="29704" name="Text Box 7">
            <a:extLst>
              <a:ext uri="{FF2B5EF4-FFF2-40B4-BE49-F238E27FC236}">
                <a16:creationId xmlns:a16="http://schemas.microsoft.com/office/drawing/2014/main" id="{406D3C0C-FD22-6E75-F1BB-C3BE3A976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057400"/>
            <a:ext cx="7067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3600">
                <a:latin typeface="Arial" panose="020B0604020202020204" pitchFamily="34" charset="0"/>
              </a:rPr>
              <a:t>Heute ist schönes Frühlingswetter</a:t>
            </a:r>
          </a:p>
        </p:txBody>
      </p:sp>
      <p:sp>
        <p:nvSpPr>
          <p:cNvPr id="29705" name="Text Box 26">
            <a:extLst>
              <a:ext uri="{FF2B5EF4-FFF2-40B4-BE49-F238E27FC236}">
                <a16:creationId xmlns:a16="http://schemas.microsoft.com/office/drawing/2014/main" id="{CAC6D8E3-B919-C590-EC63-C1BB929E0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6200" y="2921000"/>
            <a:ext cx="479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v1</a:t>
            </a:r>
            <a:endParaRPr lang="en-GB" altLang="en-DE" sz="2400">
              <a:latin typeface="Calibri" panose="020F0502020204030204" pitchFamily="34" charset="0"/>
            </a:endParaRPr>
          </a:p>
        </p:txBody>
      </p:sp>
      <p:sp>
        <p:nvSpPr>
          <p:cNvPr id="29706" name="Text Box 27">
            <a:extLst>
              <a:ext uri="{FF2B5EF4-FFF2-40B4-BE49-F238E27FC236}">
                <a16:creationId xmlns:a16="http://schemas.microsoft.com/office/drawing/2014/main" id="{26542917-3373-222D-6CC8-9364B6BC9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2463" y="2921000"/>
            <a:ext cx="479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v2</a:t>
            </a:r>
            <a:endParaRPr lang="en-GB" altLang="en-DE" sz="2400">
              <a:latin typeface="Calibri" panose="020F0502020204030204" pitchFamily="34" charset="0"/>
            </a:endParaRPr>
          </a:p>
        </p:txBody>
      </p:sp>
      <p:sp>
        <p:nvSpPr>
          <p:cNvPr id="29707" name="Text Box 28">
            <a:extLst>
              <a:ext uri="{FF2B5EF4-FFF2-40B4-BE49-F238E27FC236}">
                <a16:creationId xmlns:a16="http://schemas.microsoft.com/office/drawing/2014/main" id="{BD5A115A-4EEE-CDBA-47A7-04427DB06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6788" y="2921000"/>
            <a:ext cx="479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v3</a:t>
            </a:r>
            <a:endParaRPr lang="en-GB" altLang="en-DE" sz="2400">
              <a:latin typeface="Calibri" panose="020F0502020204030204" pitchFamily="34" charset="0"/>
            </a:endParaRPr>
          </a:p>
        </p:txBody>
      </p:sp>
      <p:sp>
        <p:nvSpPr>
          <p:cNvPr id="29708" name="Text Box 29">
            <a:extLst>
              <a:ext uri="{FF2B5EF4-FFF2-40B4-BE49-F238E27FC236}">
                <a16:creationId xmlns:a16="http://schemas.microsoft.com/office/drawing/2014/main" id="{5AD63F8D-16FB-BB76-6996-5D7C5515E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463" y="2921000"/>
            <a:ext cx="479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v4</a:t>
            </a:r>
            <a:endParaRPr lang="en-GB" altLang="en-DE" sz="2400">
              <a:latin typeface="Calibri" panose="020F0502020204030204" pitchFamily="34" charset="0"/>
            </a:endParaRPr>
          </a:p>
        </p:txBody>
      </p:sp>
      <p:sp>
        <p:nvSpPr>
          <p:cNvPr id="29709" name="Text Box 30">
            <a:extLst>
              <a:ext uri="{FF2B5EF4-FFF2-40B4-BE49-F238E27FC236}">
                <a16:creationId xmlns:a16="http://schemas.microsoft.com/office/drawing/2014/main" id="{212BFA68-4520-C6B9-4ACA-37CBF5192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2925763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v5</a:t>
            </a:r>
            <a:endParaRPr lang="en-GB" altLang="en-DE" sz="2400">
              <a:latin typeface="Calibri" panose="020F0502020204030204" pitchFamily="34" charset="0"/>
            </a:endParaRPr>
          </a:p>
        </p:txBody>
      </p:sp>
      <p:sp>
        <p:nvSpPr>
          <p:cNvPr id="29710" name="Text Box 32">
            <a:extLst>
              <a:ext uri="{FF2B5EF4-FFF2-40B4-BE49-F238E27FC236}">
                <a16:creationId xmlns:a16="http://schemas.microsoft.com/office/drawing/2014/main" id="{20DED714-6C94-8613-FE68-57F05CBE2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8313" y="2925763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v7</a:t>
            </a:r>
            <a:endParaRPr lang="en-GB" altLang="en-DE" sz="2400">
              <a:latin typeface="Calibri" panose="020F0502020204030204" pitchFamily="34" charset="0"/>
            </a:endParaRPr>
          </a:p>
        </p:txBody>
      </p:sp>
      <p:sp>
        <p:nvSpPr>
          <p:cNvPr id="29711" name="Text Box 33">
            <a:extLst>
              <a:ext uri="{FF2B5EF4-FFF2-40B4-BE49-F238E27FC236}">
                <a16:creationId xmlns:a16="http://schemas.microsoft.com/office/drawing/2014/main" id="{09BD9AC6-D8B1-274C-444A-3310FAB85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6013" y="2925763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v8</a:t>
            </a:r>
            <a:endParaRPr lang="en-GB" altLang="en-DE" sz="2400">
              <a:latin typeface="Calibri" panose="020F0502020204030204" pitchFamily="34" charset="0"/>
            </a:endParaRPr>
          </a:p>
        </p:txBody>
      </p:sp>
      <p:grpSp>
        <p:nvGrpSpPr>
          <p:cNvPr id="29712" name="Group 8">
            <a:extLst>
              <a:ext uri="{FF2B5EF4-FFF2-40B4-BE49-F238E27FC236}">
                <a16:creationId xmlns:a16="http://schemas.microsoft.com/office/drawing/2014/main" id="{A499F6BD-DA9A-3E68-A785-9036642759A7}"/>
              </a:ext>
            </a:extLst>
          </p:cNvPr>
          <p:cNvGrpSpPr>
            <a:grpSpLocks/>
          </p:cNvGrpSpPr>
          <p:nvPr/>
        </p:nvGrpSpPr>
        <p:grpSpPr bwMode="auto">
          <a:xfrm>
            <a:off x="985838" y="1552575"/>
            <a:ext cx="6913562" cy="2087563"/>
            <a:chOff x="612" y="1026"/>
            <a:chExt cx="4355" cy="1315"/>
          </a:xfrm>
        </p:grpSpPr>
        <p:sp>
          <p:nvSpPr>
            <p:cNvPr id="29731" name="Line 9">
              <a:extLst>
                <a:ext uri="{FF2B5EF4-FFF2-40B4-BE49-F238E27FC236}">
                  <a16:creationId xmlns:a16="http://schemas.microsoft.com/office/drawing/2014/main" id="{B02EBB89-E181-D22E-DDDA-978CB6C3D8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732" name="Line 10">
              <a:extLst>
                <a:ext uri="{FF2B5EF4-FFF2-40B4-BE49-F238E27FC236}">
                  <a16:creationId xmlns:a16="http://schemas.microsoft.com/office/drawing/2014/main" id="{6CCD698E-025B-886D-6B92-39986525DF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9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733" name="Line 11">
              <a:extLst>
                <a:ext uri="{FF2B5EF4-FFF2-40B4-BE49-F238E27FC236}">
                  <a16:creationId xmlns:a16="http://schemas.microsoft.com/office/drawing/2014/main" id="{DEB66821-3255-804C-5015-2121EEAFAF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7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734" name="Line 12">
              <a:extLst>
                <a:ext uri="{FF2B5EF4-FFF2-40B4-BE49-F238E27FC236}">
                  <a16:creationId xmlns:a16="http://schemas.microsoft.com/office/drawing/2014/main" id="{1936DCEE-E389-3378-D883-53E3569664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6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735" name="Line 13">
              <a:extLst>
                <a:ext uri="{FF2B5EF4-FFF2-40B4-BE49-F238E27FC236}">
                  <a16:creationId xmlns:a16="http://schemas.microsoft.com/office/drawing/2014/main" id="{06392BA5-83ED-04D2-8DB6-69E5F04C48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736" name="Line 14">
              <a:extLst>
                <a:ext uri="{FF2B5EF4-FFF2-40B4-BE49-F238E27FC236}">
                  <a16:creationId xmlns:a16="http://schemas.microsoft.com/office/drawing/2014/main" id="{E31C0575-3885-8C42-F130-742FE69716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0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737" name="Line 15">
              <a:extLst>
                <a:ext uri="{FF2B5EF4-FFF2-40B4-BE49-F238E27FC236}">
                  <a16:creationId xmlns:a16="http://schemas.microsoft.com/office/drawing/2014/main" id="{D7695EB9-6215-7FDF-C547-973A955BFD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738" name="Line 16">
              <a:extLst>
                <a:ext uri="{FF2B5EF4-FFF2-40B4-BE49-F238E27FC236}">
                  <a16:creationId xmlns:a16="http://schemas.microsoft.com/office/drawing/2014/main" id="{EF8A3BB5-B3C5-358C-2137-7A3D42626C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8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739" name="Line 17">
              <a:extLst>
                <a:ext uri="{FF2B5EF4-FFF2-40B4-BE49-F238E27FC236}">
                  <a16:creationId xmlns:a16="http://schemas.microsoft.com/office/drawing/2014/main" id="{A5F7BCD6-8B64-CD4A-2EAC-4CF59F19BE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9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740" name="Line 18">
              <a:extLst>
                <a:ext uri="{FF2B5EF4-FFF2-40B4-BE49-F238E27FC236}">
                  <a16:creationId xmlns:a16="http://schemas.microsoft.com/office/drawing/2014/main" id="{ADB72FA2-886E-439B-4765-B632A82F6E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741" name="Line 19">
              <a:extLst>
                <a:ext uri="{FF2B5EF4-FFF2-40B4-BE49-F238E27FC236}">
                  <a16:creationId xmlns:a16="http://schemas.microsoft.com/office/drawing/2014/main" id="{D7B90A91-71F1-3AEC-0BE3-DEA9198AE8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0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742" name="Line 20">
              <a:extLst>
                <a:ext uri="{FF2B5EF4-FFF2-40B4-BE49-F238E27FC236}">
                  <a16:creationId xmlns:a16="http://schemas.microsoft.com/office/drawing/2014/main" id="{641FBCEA-EEFF-F3D1-006D-3E3CDAB238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743" name="Line 21">
              <a:extLst>
                <a:ext uri="{FF2B5EF4-FFF2-40B4-BE49-F238E27FC236}">
                  <a16:creationId xmlns:a16="http://schemas.microsoft.com/office/drawing/2014/main" id="{C850A983-D70E-8CC3-AFCC-D140F25D0D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2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744" name="Line 22">
              <a:extLst>
                <a:ext uri="{FF2B5EF4-FFF2-40B4-BE49-F238E27FC236}">
                  <a16:creationId xmlns:a16="http://schemas.microsoft.com/office/drawing/2014/main" id="{D87D9AC3-0569-A43F-16F3-36DDBBD99D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7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745" name="Line 23">
              <a:extLst>
                <a:ext uri="{FF2B5EF4-FFF2-40B4-BE49-F238E27FC236}">
                  <a16:creationId xmlns:a16="http://schemas.microsoft.com/office/drawing/2014/main" id="{E8DBCD79-DE18-98BD-7E8A-7B5B2067CF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3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746" name="Line 24">
              <a:extLst>
                <a:ext uri="{FF2B5EF4-FFF2-40B4-BE49-F238E27FC236}">
                  <a16:creationId xmlns:a16="http://schemas.microsoft.com/office/drawing/2014/main" id="{5ACAB1E9-558E-6F08-2301-A3240375C7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4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747" name="Line 25">
              <a:extLst>
                <a:ext uri="{FF2B5EF4-FFF2-40B4-BE49-F238E27FC236}">
                  <a16:creationId xmlns:a16="http://schemas.microsoft.com/office/drawing/2014/main" id="{94D67B80-98AC-86AC-5BC8-F2268309D8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67" y="1026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9713" name="Text Box 44">
            <a:extLst>
              <a:ext uri="{FF2B5EF4-FFF2-40B4-BE49-F238E27FC236}">
                <a16:creationId xmlns:a16="http://schemas.microsoft.com/office/drawing/2014/main" id="{E7C17187-A72E-809C-E59F-80DCD743B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8225" y="1049338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Arial" panose="020B0604020202020204" pitchFamily="34" charset="0"/>
              </a:rPr>
              <a:t>c1</a:t>
            </a:r>
          </a:p>
        </p:txBody>
      </p:sp>
      <p:sp>
        <p:nvSpPr>
          <p:cNvPr id="29714" name="Text Box 45">
            <a:extLst>
              <a:ext uri="{FF2B5EF4-FFF2-40B4-BE49-F238E27FC236}">
                <a16:creationId xmlns:a16="http://schemas.microsoft.com/office/drawing/2014/main" id="{92181C1C-4EA6-31A3-72BA-C27592442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6563" y="1049338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Arial" panose="020B0604020202020204" pitchFamily="34" charset="0"/>
              </a:rPr>
              <a:t>c2</a:t>
            </a:r>
          </a:p>
        </p:txBody>
      </p:sp>
      <p:sp>
        <p:nvSpPr>
          <p:cNvPr id="29715" name="Text Box 46">
            <a:extLst>
              <a:ext uri="{FF2B5EF4-FFF2-40B4-BE49-F238E27FC236}">
                <a16:creationId xmlns:a16="http://schemas.microsoft.com/office/drawing/2014/main" id="{7BDC3C81-2FC2-2D38-2C4B-2590052CD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1049338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Arial" panose="020B0604020202020204" pitchFamily="34" charset="0"/>
              </a:rPr>
              <a:t>c3</a:t>
            </a:r>
          </a:p>
        </p:txBody>
      </p:sp>
      <p:sp>
        <p:nvSpPr>
          <p:cNvPr id="29716" name="Text Box 47">
            <a:extLst>
              <a:ext uri="{FF2B5EF4-FFF2-40B4-BE49-F238E27FC236}">
                <a16:creationId xmlns:a16="http://schemas.microsoft.com/office/drawing/2014/main" id="{42DF439D-9FAC-075A-6330-C730D44E6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125" y="1049338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Arial" panose="020B0604020202020204" pitchFamily="34" charset="0"/>
              </a:rPr>
              <a:t>c4</a:t>
            </a:r>
          </a:p>
        </p:txBody>
      </p:sp>
      <p:sp>
        <p:nvSpPr>
          <p:cNvPr id="29717" name="Text Box 48">
            <a:extLst>
              <a:ext uri="{FF2B5EF4-FFF2-40B4-BE49-F238E27FC236}">
                <a16:creationId xmlns:a16="http://schemas.microsoft.com/office/drawing/2014/main" id="{E6B1E7AC-A050-8C12-A6B5-7E70A5DC7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6288" y="1049338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Arial" panose="020B0604020202020204" pitchFamily="34" charset="0"/>
              </a:rPr>
              <a:t>c5</a:t>
            </a:r>
          </a:p>
        </p:txBody>
      </p:sp>
      <p:sp>
        <p:nvSpPr>
          <p:cNvPr id="29718" name="Text Box 49">
            <a:extLst>
              <a:ext uri="{FF2B5EF4-FFF2-40B4-BE49-F238E27FC236}">
                <a16:creationId xmlns:a16="http://schemas.microsoft.com/office/drawing/2014/main" id="{0F77400C-74C8-8E40-5D25-B020AAD7D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1475" y="1049338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Arial" panose="020B0604020202020204" pitchFamily="34" charset="0"/>
              </a:rPr>
              <a:t>c6</a:t>
            </a:r>
          </a:p>
        </p:txBody>
      </p:sp>
      <p:sp>
        <p:nvSpPr>
          <p:cNvPr id="29719" name="Text Box 50">
            <a:extLst>
              <a:ext uri="{FF2B5EF4-FFF2-40B4-BE49-F238E27FC236}">
                <a16:creationId xmlns:a16="http://schemas.microsoft.com/office/drawing/2014/main" id="{1647E54C-8249-05B1-436C-9517DBF42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3638" y="1049338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Arial" panose="020B0604020202020204" pitchFamily="34" charset="0"/>
              </a:rPr>
              <a:t>c7</a:t>
            </a:r>
          </a:p>
        </p:txBody>
      </p:sp>
      <p:sp>
        <p:nvSpPr>
          <p:cNvPr id="29720" name="Text Box 51">
            <a:extLst>
              <a:ext uri="{FF2B5EF4-FFF2-40B4-BE49-F238E27FC236}">
                <a16:creationId xmlns:a16="http://schemas.microsoft.com/office/drawing/2014/main" id="{2FEED4B4-A789-027C-A0D5-AB4BC091F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1049338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Arial" panose="020B0604020202020204" pitchFamily="34" charset="0"/>
              </a:rPr>
              <a:t>c8</a:t>
            </a:r>
          </a:p>
        </p:txBody>
      </p:sp>
      <p:sp>
        <p:nvSpPr>
          <p:cNvPr id="83" name="Text Box 52">
            <a:extLst>
              <a:ext uri="{FF2B5EF4-FFF2-40B4-BE49-F238E27FC236}">
                <a16:creationId xmlns:a16="http://schemas.microsoft.com/office/drawing/2014/main" id="{F980A638-C796-9C69-7B08-0D95CA1AF5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8225" y="1554163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h</a:t>
            </a:r>
            <a:endParaRPr lang="en-GB" dirty="0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84" name="Text Box 53">
            <a:extLst>
              <a:ext uri="{FF2B5EF4-FFF2-40B4-BE49-F238E27FC236}">
                <a16:creationId xmlns:a16="http://schemas.microsoft.com/office/drawing/2014/main" id="{DFA2FDED-05B2-531E-13A2-147DD1B3B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8000" y="1554163"/>
            <a:ext cx="2873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t</a:t>
            </a:r>
            <a:endParaRPr lang="en-GB" dirty="0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29723" name="Text Box 54">
            <a:extLst>
              <a:ext uri="{FF2B5EF4-FFF2-40B4-BE49-F238E27FC236}">
                <a16:creationId xmlns:a16="http://schemas.microsoft.com/office/drawing/2014/main" id="{EB2FB47C-D282-E56B-0C92-D0D021B26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25" y="1554163"/>
            <a:ext cx="504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stʃ</a:t>
            </a:r>
          </a:p>
        </p:txBody>
      </p:sp>
      <p:sp>
        <p:nvSpPr>
          <p:cNvPr id="86" name="Text Box 55">
            <a:extLst>
              <a:ext uri="{FF2B5EF4-FFF2-40B4-BE49-F238E27FC236}">
                <a16:creationId xmlns:a16="http://schemas.microsoft.com/office/drawing/2014/main" id="{A6CEDC8C-855D-B504-7014-0446D12AC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7950" y="1554163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n</a:t>
            </a:r>
            <a:endParaRPr lang="en-GB" dirty="0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87" name="Text Box 56">
            <a:extLst>
              <a:ext uri="{FF2B5EF4-FFF2-40B4-BE49-F238E27FC236}">
                <a16:creationId xmlns:a16="http://schemas.microsoft.com/office/drawing/2014/main" id="{801624BD-96ED-36E5-3194-4B5108C73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6288" y="1554163"/>
            <a:ext cx="522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sfr</a:t>
            </a:r>
            <a:endParaRPr lang="en-GB" dirty="0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88" name="Text Box 57">
            <a:extLst>
              <a:ext uri="{FF2B5EF4-FFF2-40B4-BE49-F238E27FC236}">
                <a16:creationId xmlns:a16="http://schemas.microsoft.com/office/drawing/2014/main" id="{9B3AB273-34DB-398F-7544-414486CCF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4350" y="1554163"/>
            <a:ext cx="2555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dirty="0" err="1">
                <a:latin typeface="+mj-lt"/>
                <a:ea typeface="Charis SIL" pitchFamily="1" charset="0"/>
                <a:cs typeface="Charis SIL" pitchFamily="1" charset="0"/>
              </a:rPr>
              <a:t>l</a:t>
            </a:r>
            <a:endParaRPr lang="en-GB" dirty="0">
              <a:latin typeface="+mj-lt"/>
              <a:ea typeface="Charis SIL" pitchFamily="1" charset="0"/>
              <a:cs typeface="Charis SIL" pitchFamily="1" charset="0"/>
            </a:endParaRPr>
          </a:p>
        </p:txBody>
      </p:sp>
      <p:sp>
        <p:nvSpPr>
          <p:cNvPr id="29727" name="Text Box 58">
            <a:extLst>
              <a:ext uri="{FF2B5EF4-FFF2-40B4-BE49-F238E27FC236}">
                <a16:creationId xmlns:a16="http://schemas.microsoft.com/office/drawing/2014/main" id="{C0A3D70E-BD6F-726D-8D47-202974205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8538" y="1554163"/>
            <a:ext cx="752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ŋgzv</a:t>
            </a:r>
          </a:p>
        </p:txBody>
      </p:sp>
      <p:sp>
        <p:nvSpPr>
          <p:cNvPr id="90" name="Text Box 59">
            <a:extLst>
              <a:ext uri="{FF2B5EF4-FFF2-40B4-BE49-F238E27FC236}">
                <a16:creationId xmlns:a16="http://schemas.microsoft.com/office/drawing/2014/main" id="{8FF1F12B-E980-B33E-32BF-BE8FBE3AF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9625" y="1554163"/>
            <a:ext cx="2873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t</a:t>
            </a:r>
            <a:endParaRPr lang="en-GB" dirty="0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6E2FFB5-86E6-70D6-1BF7-28EB08F99526}"/>
              </a:ext>
            </a:extLst>
          </p:cNvPr>
          <p:cNvSpPr txBox="1"/>
          <p:nvPr/>
        </p:nvSpPr>
        <p:spPr>
          <a:xfrm>
            <a:off x="1371600" y="609600"/>
            <a:ext cx="6400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Grabe &amp; </a:t>
            </a: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Lowe</a:t>
            </a: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(2002): </a:t>
            </a: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Pairwise</a:t>
            </a: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</a:t>
            </a: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variability</a:t>
            </a: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</a:t>
            </a: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index</a:t>
            </a:r>
            <a:endParaRPr lang="de-DE" dirty="0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9433E1A6-9C2A-A9AB-44FB-6E9022D20F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0"/>
            <a:ext cx="83058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de-DE" altLang="en-DE">
                <a:solidFill>
                  <a:srgbClr val="000000"/>
                </a:solidFill>
                <a:latin typeface="Calibri" panose="020F0502020204030204" pitchFamily="34" charset="0"/>
              </a:rPr>
              <a:t>Algorithmen für die rhythmische Trennung zwischen Sprachen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1">
            <a:extLst>
              <a:ext uri="{FF2B5EF4-FFF2-40B4-BE49-F238E27FC236}">
                <a16:creationId xmlns:a16="http://schemas.microsoft.com/office/drawing/2014/main" id="{3002251B-5855-36AA-EF3C-947EB2765B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07" r="11111"/>
          <a:stretch>
            <a:fillRect/>
          </a:stretch>
        </p:blipFill>
        <p:spPr bwMode="auto">
          <a:xfrm>
            <a:off x="914400" y="1714500"/>
            <a:ext cx="67056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6" name="TextBox 2">
            <a:extLst>
              <a:ext uri="{FF2B5EF4-FFF2-40B4-BE49-F238E27FC236}">
                <a16:creationId xmlns:a16="http://schemas.microsoft.com/office/drawing/2014/main" id="{C3C67E35-A411-F1AF-7939-F7EE254AA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209800"/>
            <a:ext cx="480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Parameter von Ramus et al (1999)</a:t>
            </a:r>
            <a:r>
              <a:rPr lang="de-DE" altLang="en-DE" sz="2400" baseline="30000">
                <a:latin typeface="Calibri" panose="020F0502020204030204" pitchFamily="34" charset="0"/>
              </a:rPr>
              <a:t>1</a:t>
            </a:r>
            <a:endParaRPr lang="de-DE" altLang="en-DE" sz="2400">
              <a:latin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F8878D-FCFD-C46A-59BF-30F00C9DA0EC}"/>
              </a:ext>
            </a:extLst>
          </p:cNvPr>
          <p:cNvSpPr txBox="1"/>
          <p:nvPr/>
        </p:nvSpPr>
        <p:spPr>
          <a:xfrm>
            <a:off x="381000" y="609600"/>
            <a:ext cx="83820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Die Ergebnisse aus </a:t>
            </a: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Ramus</a:t>
            </a: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et al (1999) und Grabe &amp; </a:t>
            </a: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Lowe</a:t>
            </a: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(2002) zeigen, dass sich </a:t>
            </a: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stressed-</a:t>
            </a: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 </a:t>
            </a: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syllable-</a:t>
            </a: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 </a:t>
            </a: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mora-timed</a:t>
            </a: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Sprachen mit  diesen Parametern teilweise trennen lassen.</a:t>
            </a:r>
          </a:p>
        </p:txBody>
      </p:sp>
      <p:sp>
        <p:nvSpPr>
          <p:cNvPr id="31748" name="TextBox 5">
            <a:extLst>
              <a:ext uri="{FF2B5EF4-FFF2-40B4-BE49-F238E27FC236}">
                <a16:creationId xmlns:a16="http://schemas.microsoft.com/office/drawing/2014/main" id="{5530D085-21ED-EADC-594B-CAC4EDECD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6519863"/>
            <a:ext cx="6477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1600">
                <a:latin typeface="Calibri" panose="020F0502020204030204" pitchFamily="34" charset="0"/>
              </a:rPr>
              <a:t>1. Abbildung aus Nespor et al (2011)</a:t>
            </a:r>
            <a:r>
              <a:rPr lang="en-US" altLang="en-DE" sz="1600">
                <a:latin typeface="Arial" panose="020B0604020202020204" pitchFamily="34" charset="0"/>
              </a:rPr>
              <a:t>, nespor11.pdf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80F3B9-7F70-4B2B-D628-69BCF5EE7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0"/>
            <a:ext cx="83058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de-DE" altLang="en-DE">
                <a:solidFill>
                  <a:srgbClr val="000000"/>
                </a:solidFill>
                <a:latin typeface="Calibri" panose="020F0502020204030204" pitchFamily="34" charset="0"/>
              </a:rPr>
              <a:t>Algorithmen für die rhythmische Trennung zwischen Sprachen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5">
            <a:extLst>
              <a:ext uri="{FF2B5EF4-FFF2-40B4-BE49-F238E27FC236}">
                <a16:creationId xmlns:a16="http://schemas.microsoft.com/office/drawing/2014/main" id="{9A4BD635-7D0C-1E83-9AE9-366CD7390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352800"/>
            <a:ext cx="698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/ </a:t>
            </a:r>
            <a:r>
              <a:rPr lang="en-GB" altLang="en-DE" sz="2400">
                <a:solidFill>
                  <a:srgbClr val="FF3300"/>
                </a:solidFill>
                <a:latin typeface="Calibri" panose="020F0502020204030204" pitchFamily="34" charset="0"/>
              </a:rPr>
              <a:t>Heu</a:t>
            </a:r>
            <a:r>
              <a:rPr lang="en-GB" altLang="en-DE" sz="2400">
                <a:solidFill>
                  <a:schemeClr val="accent2"/>
                </a:solidFill>
                <a:latin typeface="Calibri" panose="020F0502020204030204" pitchFamily="34" charset="0"/>
              </a:rPr>
              <a:t>te</a:t>
            </a:r>
            <a:r>
              <a:rPr lang="en-GB" altLang="en-DE" sz="2400">
                <a:latin typeface="Calibri" panose="020F0502020204030204" pitchFamily="34" charset="0"/>
              </a:rPr>
              <a:t> </a:t>
            </a:r>
            <a:r>
              <a:rPr lang="en-GB" altLang="en-DE" sz="2400">
                <a:solidFill>
                  <a:schemeClr val="accent2"/>
                </a:solidFill>
                <a:latin typeface="Calibri" panose="020F0502020204030204" pitchFamily="34" charset="0"/>
              </a:rPr>
              <a:t>ist</a:t>
            </a:r>
            <a:r>
              <a:rPr lang="en-GB" altLang="en-DE" sz="2400">
                <a:latin typeface="Calibri" panose="020F0502020204030204" pitchFamily="34" charset="0"/>
              </a:rPr>
              <a:t> / </a:t>
            </a:r>
            <a:r>
              <a:rPr lang="en-GB" altLang="en-DE" sz="2400">
                <a:solidFill>
                  <a:srgbClr val="FF3300"/>
                </a:solidFill>
                <a:latin typeface="Calibri" panose="020F0502020204030204" pitchFamily="34" charset="0"/>
              </a:rPr>
              <a:t>schön</a:t>
            </a:r>
            <a:r>
              <a:rPr lang="en-GB" altLang="en-DE" sz="2400">
                <a:solidFill>
                  <a:schemeClr val="accent2"/>
                </a:solidFill>
                <a:latin typeface="Calibri" panose="020F0502020204030204" pitchFamily="34" charset="0"/>
              </a:rPr>
              <a:t>es</a:t>
            </a:r>
            <a:r>
              <a:rPr lang="en-GB" altLang="en-DE" sz="2400">
                <a:latin typeface="Calibri" panose="020F0502020204030204" pitchFamily="34" charset="0"/>
              </a:rPr>
              <a:t> /  </a:t>
            </a:r>
            <a:r>
              <a:rPr lang="en-GB" altLang="en-DE" sz="2400">
                <a:solidFill>
                  <a:srgbClr val="FF3300"/>
                </a:solidFill>
                <a:latin typeface="Calibri" panose="020F0502020204030204" pitchFamily="34" charset="0"/>
              </a:rPr>
              <a:t>Früh</a:t>
            </a:r>
            <a:r>
              <a:rPr lang="en-GB" altLang="en-DE" sz="2400">
                <a:solidFill>
                  <a:schemeClr val="accent2"/>
                </a:solidFill>
                <a:latin typeface="Calibri" panose="020F0502020204030204" pitchFamily="34" charset="0"/>
              </a:rPr>
              <a:t>lings</a:t>
            </a:r>
            <a:r>
              <a:rPr lang="en-GB" altLang="en-DE" sz="2400">
                <a:latin typeface="Calibri" panose="020F0502020204030204" pitchFamily="34" charset="0"/>
              </a:rPr>
              <a:t>/ </a:t>
            </a:r>
            <a:r>
              <a:rPr lang="en-GB" altLang="en-DE" sz="2400">
                <a:solidFill>
                  <a:srgbClr val="FF3300"/>
                </a:solidFill>
                <a:latin typeface="Calibri" panose="020F0502020204030204" pitchFamily="34" charset="0"/>
              </a:rPr>
              <a:t>wett</a:t>
            </a:r>
            <a:r>
              <a:rPr lang="en-GB" altLang="en-DE" sz="2400">
                <a:solidFill>
                  <a:schemeClr val="accent2"/>
                </a:solidFill>
                <a:latin typeface="Calibri" panose="020F0502020204030204" pitchFamily="34" charset="0"/>
              </a:rPr>
              <a:t>er</a:t>
            </a:r>
            <a:r>
              <a:rPr lang="en-GB" altLang="en-DE" sz="2400">
                <a:latin typeface="Calibri" panose="020F0502020204030204" pitchFamily="34" charset="0"/>
              </a:rPr>
              <a:t> /</a:t>
            </a:r>
          </a:p>
        </p:txBody>
      </p:sp>
      <p:sp>
        <p:nvSpPr>
          <p:cNvPr id="32770" name="Text Box 7">
            <a:extLst>
              <a:ext uri="{FF2B5EF4-FFF2-40B4-BE49-F238E27FC236}">
                <a16:creationId xmlns:a16="http://schemas.microsoft.com/office/drawing/2014/main" id="{16BAA874-F9D8-016A-DBDA-01628BBB5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066800"/>
            <a:ext cx="84248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Stress-timed Sprachen bevorzugen scheinbar, dass prominente/deutliche Silben </a:t>
            </a:r>
            <a:r>
              <a:rPr lang="de-DE" altLang="en-DE" sz="2400" b="1">
                <a:latin typeface="Calibri" panose="020F0502020204030204" pitchFamily="34" charset="0"/>
              </a:rPr>
              <a:t>voneinander durch nicht-prominenten Silben getrennt werden</a:t>
            </a:r>
            <a:r>
              <a:rPr lang="de-DE" altLang="en-DE" sz="2400"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32771" name="Text Box 9">
            <a:extLst>
              <a:ext uri="{FF2B5EF4-FFF2-40B4-BE49-F238E27FC236}">
                <a16:creationId xmlns:a16="http://schemas.microsoft.com/office/drawing/2014/main" id="{C459601B-D0E3-4913-FECD-8C45AA7BC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953000"/>
            <a:ext cx="661035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DE" sz="1600">
                <a:latin typeface="Arial" panose="020B0604020202020204" pitchFamily="34" charset="0"/>
              </a:rPr>
              <a:t>Siehe Grabe, E., and Warren, P. 1995. Stress shift: do speakers do it or do listeners hear it? </a:t>
            </a:r>
            <a:r>
              <a:rPr lang="en-US" altLang="en-DE" sz="1600" i="1">
                <a:latin typeface="Arial" panose="020B0604020202020204" pitchFamily="34" charset="0"/>
              </a:rPr>
              <a:t>Phonology and Phonetic Evidence: Papers in Laboratory Phonology IV</a:t>
            </a:r>
            <a:r>
              <a:rPr lang="en-US" altLang="en-DE" sz="1600">
                <a:latin typeface="Arial" panose="020B0604020202020204" pitchFamily="34" charset="0"/>
              </a:rPr>
              <a:t>, ed. by B. Connell and A. Arvaniti. Cambridge: Cambridge University Press.  Siehe auch </a:t>
            </a:r>
            <a:r>
              <a:rPr lang="en-US" altLang="en-DE" sz="1600" b="1">
                <a:latin typeface="Arial" panose="020B0604020202020204" pitchFamily="34" charset="0"/>
              </a:rPr>
              <a:t>quene14.pdf</a:t>
            </a:r>
          </a:p>
        </p:txBody>
      </p:sp>
      <p:sp>
        <p:nvSpPr>
          <p:cNvPr id="32772" name="Text Box 5">
            <a:extLst>
              <a:ext uri="{FF2B5EF4-FFF2-40B4-BE49-F238E27FC236}">
                <a16:creationId xmlns:a16="http://schemas.microsoft.com/office/drawing/2014/main" id="{0B9E8369-C743-9883-967C-9E6592B43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0"/>
            <a:ext cx="42672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solidFill>
                  <a:srgbClr val="000000"/>
                </a:solidFill>
                <a:latin typeface="Calibri" panose="020F0502020204030204" pitchFamily="34" charset="0"/>
              </a:rPr>
              <a:t>4. Stress-clash und stress-shift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Text Box 5">
            <a:extLst>
              <a:ext uri="{FF2B5EF4-FFF2-40B4-BE49-F238E27FC236}">
                <a16:creationId xmlns:a16="http://schemas.microsoft.com/office/drawing/2014/main" id="{2A8FAD03-DA59-D901-AB15-4D1439AC0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375" y="4146550"/>
            <a:ext cx="4319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de-DE">
                <a:solidFill>
                  <a:srgbClr val="FF3300"/>
                </a:solidFill>
                <a:latin typeface="+mj-lt"/>
                <a:ea typeface="ＭＳ Ｐゴシック" pitchFamily="-100" charset="-128"/>
                <a:cs typeface="ＭＳ Ｐゴシック" pitchFamily="-100" charset="-128"/>
              </a:rPr>
              <a:t>thir</a:t>
            </a:r>
            <a:r>
              <a:rPr lang="de-DE">
                <a:latin typeface="+mj-lt"/>
                <a:ea typeface="ＭＳ Ｐゴシック" pitchFamily="-100" charset="-128"/>
                <a:cs typeface="ＭＳ Ｐゴシック" pitchFamily="-100" charset="-128"/>
              </a:rPr>
              <a:t>teen </a:t>
            </a:r>
            <a:r>
              <a:rPr lang="de-DE">
                <a:solidFill>
                  <a:srgbClr val="FF3300"/>
                </a:solidFill>
                <a:latin typeface="+mj-lt"/>
                <a:ea typeface="ＭＳ Ｐゴシック" pitchFamily="-100" charset="-128"/>
                <a:cs typeface="ＭＳ Ｐゴシック" pitchFamily="-100" charset="-128"/>
              </a:rPr>
              <a:t>men</a:t>
            </a:r>
          </a:p>
        </p:txBody>
      </p:sp>
      <p:grpSp>
        <p:nvGrpSpPr>
          <p:cNvPr id="2" name="Group 27">
            <a:extLst>
              <a:ext uri="{FF2B5EF4-FFF2-40B4-BE49-F238E27FC236}">
                <a16:creationId xmlns:a16="http://schemas.microsoft.com/office/drawing/2014/main" id="{A7AECC47-80F5-7287-1932-5FAD80808A27}"/>
              </a:ext>
            </a:extLst>
          </p:cNvPr>
          <p:cNvGrpSpPr>
            <a:grpSpLocks/>
          </p:cNvGrpSpPr>
          <p:nvPr/>
        </p:nvGrpSpPr>
        <p:grpSpPr bwMode="auto">
          <a:xfrm>
            <a:off x="454025" y="4192588"/>
            <a:ext cx="2808288" cy="1922462"/>
            <a:chOff x="295" y="2915"/>
            <a:chExt cx="1769" cy="1211"/>
          </a:xfrm>
        </p:grpSpPr>
        <p:sp>
          <p:nvSpPr>
            <p:cNvPr id="25618" name="Text Box 4">
              <a:extLst>
                <a:ext uri="{FF2B5EF4-FFF2-40B4-BE49-F238E27FC236}">
                  <a16:creationId xmlns:a16="http://schemas.microsoft.com/office/drawing/2014/main" id="{013BC3B9-6889-42BC-9F17-0D8D4BCE59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" y="2915"/>
              <a:ext cx="14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de-DE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thir</a:t>
              </a:r>
              <a:r>
                <a:rPr lang="de-DE">
                  <a:solidFill>
                    <a:srgbClr val="FF3300"/>
                  </a:solidFill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teen</a:t>
              </a:r>
            </a:p>
          </p:txBody>
        </p:sp>
        <p:sp>
          <p:nvSpPr>
            <p:cNvPr id="25619" name="Text Box 6">
              <a:extLst>
                <a:ext uri="{FF2B5EF4-FFF2-40B4-BE49-F238E27FC236}">
                  <a16:creationId xmlns:a16="http://schemas.microsoft.com/office/drawing/2014/main" id="{64365F38-D014-F202-83FC-B60505FF2F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" y="3838"/>
              <a:ext cx="14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de-DE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Home-</a:t>
              </a:r>
              <a:r>
                <a:rPr lang="de-DE">
                  <a:solidFill>
                    <a:srgbClr val="FF3300"/>
                  </a:solidFill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grown</a:t>
              </a:r>
            </a:p>
          </p:txBody>
        </p:sp>
        <p:sp>
          <p:nvSpPr>
            <p:cNvPr id="25620" name="Text Box 8">
              <a:extLst>
                <a:ext uri="{FF2B5EF4-FFF2-40B4-BE49-F238E27FC236}">
                  <a16:creationId xmlns:a16="http://schemas.microsoft.com/office/drawing/2014/main" id="{0BAC96A6-5BDF-E019-47C4-815A1ABD0B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" y="3187"/>
              <a:ext cx="17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de-DE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Chi</a:t>
              </a:r>
              <a:r>
                <a:rPr lang="de-DE">
                  <a:solidFill>
                    <a:srgbClr val="FF3300"/>
                  </a:solidFill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nese</a:t>
              </a:r>
            </a:p>
          </p:txBody>
        </p:sp>
      </p:grpSp>
      <p:sp>
        <p:nvSpPr>
          <p:cNvPr id="45065" name="Text Box 9">
            <a:extLst>
              <a:ext uri="{FF2B5EF4-FFF2-40B4-BE49-F238E27FC236}">
                <a16:creationId xmlns:a16="http://schemas.microsoft.com/office/drawing/2014/main" id="{362C8D70-844A-6716-2661-03D2E7E9D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375" y="4624388"/>
            <a:ext cx="2735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de-DE">
                <a:solidFill>
                  <a:srgbClr val="FF3300"/>
                </a:solidFill>
                <a:latin typeface="+mj-lt"/>
                <a:ea typeface="ＭＳ Ｐゴシック" pitchFamily="-100" charset="-128"/>
                <a:cs typeface="ＭＳ Ｐゴシック" pitchFamily="-100" charset="-128"/>
              </a:rPr>
              <a:t>Chin</a:t>
            </a:r>
            <a:r>
              <a:rPr lang="de-DE">
                <a:latin typeface="+mj-lt"/>
                <a:ea typeface="ＭＳ Ｐゴシック" pitchFamily="-100" charset="-128"/>
                <a:cs typeface="ＭＳ Ｐゴシック" pitchFamily="-100" charset="-128"/>
              </a:rPr>
              <a:t>ese </a:t>
            </a:r>
            <a:r>
              <a:rPr lang="de-DE">
                <a:solidFill>
                  <a:srgbClr val="FF3300"/>
                </a:solidFill>
                <a:latin typeface="+mj-lt"/>
                <a:ea typeface="ＭＳ Ｐゴシック" pitchFamily="-100" charset="-128"/>
                <a:cs typeface="ＭＳ Ｐゴシック" pitchFamily="-100" charset="-128"/>
              </a:rPr>
              <a:t>lan</a:t>
            </a:r>
            <a:r>
              <a:rPr lang="de-DE">
                <a:latin typeface="+mj-lt"/>
                <a:ea typeface="ＭＳ Ｐゴシック" pitchFamily="-100" charset="-128"/>
                <a:cs typeface="ＭＳ Ｐゴシック" pitchFamily="-100" charset="-128"/>
              </a:rPr>
              <a:t>tern</a:t>
            </a:r>
          </a:p>
        </p:txBody>
      </p:sp>
      <p:grpSp>
        <p:nvGrpSpPr>
          <p:cNvPr id="3" name="Group 28">
            <a:extLst>
              <a:ext uri="{FF2B5EF4-FFF2-40B4-BE49-F238E27FC236}">
                <a16:creationId xmlns:a16="http://schemas.microsoft.com/office/drawing/2014/main" id="{18A177BB-B41B-21AD-B61F-FD87AAFA2B0B}"/>
              </a:ext>
            </a:extLst>
          </p:cNvPr>
          <p:cNvGrpSpPr>
            <a:grpSpLocks/>
          </p:cNvGrpSpPr>
          <p:nvPr/>
        </p:nvGrpSpPr>
        <p:grpSpPr bwMode="auto">
          <a:xfrm>
            <a:off x="2828925" y="5057775"/>
            <a:ext cx="5402263" cy="1130300"/>
            <a:chOff x="1791" y="3460"/>
            <a:chExt cx="3403" cy="712"/>
          </a:xfrm>
        </p:grpSpPr>
        <p:sp>
          <p:nvSpPr>
            <p:cNvPr id="25615" name="Text Box 7">
              <a:extLst>
                <a:ext uri="{FF2B5EF4-FFF2-40B4-BE49-F238E27FC236}">
                  <a16:creationId xmlns:a16="http://schemas.microsoft.com/office/drawing/2014/main" id="{D2E6CEFF-1AF1-5665-6E21-9B8681F931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9" y="3460"/>
              <a:ext cx="24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de-DE">
                  <a:solidFill>
                    <a:srgbClr val="FF3300"/>
                  </a:solidFill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Home</a:t>
              </a:r>
              <a:r>
                <a:rPr lang="de-DE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 grown</a:t>
              </a:r>
              <a:r>
                <a:rPr lang="de-DE">
                  <a:solidFill>
                    <a:srgbClr val="FF3300"/>
                  </a:solidFill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 ap</a:t>
              </a:r>
              <a:r>
                <a:rPr lang="de-DE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ples</a:t>
              </a:r>
            </a:p>
          </p:txBody>
        </p:sp>
        <p:sp>
          <p:nvSpPr>
            <p:cNvPr id="25616" name="Text Box 11">
              <a:extLst>
                <a:ext uri="{FF2B5EF4-FFF2-40B4-BE49-F238E27FC236}">
                  <a16:creationId xmlns:a16="http://schemas.microsoft.com/office/drawing/2014/main" id="{3764B348-9B5D-BE74-D9A8-46AED6E0AB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1" y="3702"/>
              <a:ext cx="75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de-DE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Jedoch?</a:t>
              </a:r>
            </a:p>
          </p:txBody>
        </p:sp>
        <p:sp>
          <p:nvSpPr>
            <p:cNvPr id="25617" name="Text Box 12">
              <a:extLst>
                <a:ext uri="{FF2B5EF4-FFF2-40B4-BE49-F238E27FC236}">
                  <a16:creationId xmlns:a16="http://schemas.microsoft.com/office/drawing/2014/main" id="{1ACBD0D9-09D0-BDAC-EC02-5CEF45FC92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9" y="3884"/>
              <a:ext cx="24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de-DE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Home </a:t>
              </a:r>
              <a:r>
                <a:rPr lang="de-DE">
                  <a:solidFill>
                    <a:srgbClr val="FF3300"/>
                  </a:solidFill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grown </a:t>
              </a:r>
              <a:r>
                <a:rPr lang="de-DE">
                  <a:solidFill>
                    <a:schemeClr val="accent2"/>
                  </a:solidFill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to</a:t>
              </a:r>
              <a:r>
                <a:rPr lang="de-DE">
                  <a:solidFill>
                    <a:srgbClr val="FF3300"/>
                  </a:solidFill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ma</a:t>
              </a:r>
              <a:r>
                <a:rPr lang="de-DE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toes</a:t>
              </a:r>
            </a:p>
          </p:txBody>
        </p:sp>
      </p:grpSp>
      <p:sp>
        <p:nvSpPr>
          <p:cNvPr id="34821" name="Text Box 19">
            <a:extLst>
              <a:ext uri="{FF2B5EF4-FFF2-40B4-BE49-F238E27FC236}">
                <a16:creationId xmlns:a16="http://schemas.microsoft.com/office/drawing/2014/main" id="{0275D74E-AFFF-B436-99E8-6D58CF512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700" y="1163638"/>
            <a:ext cx="68151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Aufeinanderfolgende Wörter mit zwei starken Silben.</a:t>
            </a:r>
          </a:p>
        </p:txBody>
      </p:sp>
      <p:sp>
        <p:nvSpPr>
          <p:cNvPr id="25607" name="Text Box 20">
            <a:extLst>
              <a:ext uri="{FF2B5EF4-FFF2-40B4-BE49-F238E27FC236}">
                <a16:creationId xmlns:a16="http://schemas.microsoft.com/office/drawing/2014/main" id="{4205EA91-1080-292C-4FA6-20B89A701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4392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Kontext: </a:t>
            </a:r>
          </a:p>
        </p:txBody>
      </p:sp>
      <p:sp>
        <p:nvSpPr>
          <p:cNvPr id="34823" name="Text Box 21">
            <a:extLst>
              <a:ext uri="{FF2B5EF4-FFF2-40B4-BE49-F238E27FC236}">
                <a16:creationId xmlns:a16="http://schemas.microsoft.com/office/drawing/2014/main" id="{94A89256-EE50-7882-9888-C2955B9DA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700" y="1554163"/>
            <a:ext cx="72723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Die letzte Silbe von W1 und erste von W2 sind primär betont         z.B. baBA  BAba</a:t>
            </a:r>
          </a:p>
        </p:txBody>
      </p:sp>
      <p:sp>
        <p:nvSpPr>
          <p:cNvPr id="25609" name="Oval 22">
            <a:extLst>
              <a:ext uri="{FF2B5EF4-FFF2-40B4-BE49-F238E27FC236}">
                <a16:creationId xmlns:a16="http://schemas.microsoft.com/office/drawing/2014/main" id="{BB451BD4-413E-34AC-46F8-1AA5CF6F5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388" y="1409700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de-DE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25610" name="Oval 24">
            <a:extLst>
              <a:ext uri="{FF2B5EF4-FFF2-40B4-BE49-F238E27FC236}">
                <a16:creationId xmlns:a16="http://schemas.microsoft.com/office/drawing/2014/main" id="{29CC5D85-90FD-7307-E63A-428861237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388" y="1771650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de-DE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34826" name="Text Box 25">
            <a:extLst>
              <a:ext uri="{FF2B5EF4-FFF2-40B4-BE49-F238E27FC236}">
                <a16:creationId xmlns:a16="http://schemas.microsoft.com/office/drawing/2014/main" id="{81C52092-CBA5-6066-A865-C6F97A463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743200"/>
            <a:ext cx="7956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Stress</a:t>
            </a:r>
            <a:r>
              <a:rPr lang="en-GB" altLang="en-DE" sz="2400">
                <a:latin typeface="Calibri" panose="020F0502020204030204" pitchFamily="34" charset="0"/>
              </a:rPr>
              <a:t>-shift: die </a:t>
            </a:r>
            <a:r>
              <a:rPr lang="en-GB" altLang="en-DE" sz="2400">
                <a:solidFill>
                  <a:srgbClr val="FF0000"/>
                </a:solidFill>
                <a:latin typeface="Calibri" panose="020F0502020204030204" pitchFamily="34" charset="0"/>
              </a:rPr>
              <a:t>primär betonte Silbe </a:t>
            </a:r>
            <a:r>
              <a:rPr lang="en-GB" altLang="en-DE" sz="2400">
                <a:latin typeface="Calibri" panose="020F0502020204030204" pitchFamily="34" charset="0"/>
              </a:rPr>
              <a:t>verschiebt sich nach links, wenn die danach kommende Silbe (vom nächsten Wort) primär betont ist.</a:t>
            </a:r>
            <a:endParaRPr lang="de-DE" altLang="en-DE" sz="2400">
              <a:latin typeface="Calibri" panose="020F0502020204030204" pitchFamily="34" charset="0"/>
            </a:endParaRPr>
          </a:p>
        </p:txBody>
      </p:sp>
      <p:sp>
        <p:nvSpPr>
          <p:cNvPr id="34827" name="Text Box 5">
            <a:extLst>
              <a:ext uri="{FF2B5EF4-FFF2-40B4-BE49-F238E27FC236}">
                <a16:creationId xmlns:a16="http://schemas.microsoft.com/office/drawing/2014/main" id="{D31F47C5-944D-C902-FFEB-13A13CC3F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0"/>
            <a:ext cx="41148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solidFill>
                  <a:srgbClr val="000000"/>
                </a:solidFill>
                <a:latin typeface="Calibri" panose="020F0502020204030204" pitchFamily="34" charset="0"/>
              </a:rPr>
              <a:t>4. Stress-clash und stress-shift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/>
      <p:bldP spid="4506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5">
            <a:extLst>
              <a:ext uri="{FF2B5EF4-FFF2-40B4-BE49-F238E27FC236}">
                <a16:creationId xmlns:a16="http://schemas.microsoft.com/office/drawing/2014/main" id="{9FD5CE9A-E83B-4331-70A9-A0A4CBDE58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8" y="1430338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de-DE">
                <a:latin typeface="+mj-lt"/>
                <a:ea typeface="ＭＳ Ｐゴシック" pitchFamily="-100" charset="-128"/>
                <a:cs typeface="ＭＳ Ｐゴシック" pitchFamily="-100" charset="-128"/>
              </a:rPr>
              <a:t>kon</a:t>
            </a:r>
            <a:r>
              <a:rPr lang="de-DE">
                <a:solidFill>
                  <a:srgbClr val="FF3300"/>
                </a:solidFill>
                <a:latin typeface="+mj-lt"/>
                <a:ea typeface="ＭＳ Ｐゴシック" pitchFamily="-100" charset="-128"/>
                <a:cs typeface="ＭＳ Ｐゴシック" pitchFamily="-100" charset="-128"/>
              </a:rPr>
              <a:t>takt</a:t>
            </a:r>
          </a:p>
        </p:txBody>
      </p:sp>
      <p:sp>
        <p:nvSpPr>
          <p:cNvPr id="27651" name="Text Box 6">
            <a:extLst>
              <a:ext uri="{FF2B5EF4-FFF2-40B4-BE49-F238E27FC236}">
                <a16:creationId xmlns:a16="http://schemas.microsoft.com/office/drawing/2014/main" id="{A70A36A7-2E37-3B9D-EDD0-43350748D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2075" y="1527175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Jemand ist:</a:t>
            </a:r>
          </a:p>
        </p:txBody>
      </p:sp>
      <p:sp>
        <p:nvSpPr>
          <p:cNvPr id="27652" name="Line 7">
            <a:extLst>
              <a:ext uri="{FF2B5EF4-FFF2-40B4-BE49-F238E27FC236}">
                <a16:creationId xmlns:a16="http://schemas.microsoft.com/office/drawing/2014/main" id="{C461F7EB-8BFF-0965-13FA-09855DFCAEB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6538" y="2678113"/>
            <a:ext cx="4103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de-DE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46088" name="Text Box 8">
            <a:extLst>
              <a:ext uri="{FF2B5EF4-FFF2-40B4-BE49-F238E27FC236}">
                <a16:creationId xmlns:a16="http://schemas.microsoft.com/office/drawing/2014/main" id="{263E102A-E3E7-4B70-40B2-20CA1EE90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438" y="2103438"/>
            <a:ext cx="3960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kontakt</a:t>
            </a:r>
            <a:r>
              <a:rPr lang="de-DE" dirty="0">
                <a:solidFill>
                  <a:srgbClr val="FF3300"/>
                </a:solidFill>
                <a:latin typeface="+mj-lt"/>
                <a:ea typeface="ＭＳ Ｐゴシック" pitchFamily="-100" charset="-128"/>
                <a:cs typeface="ＭＳ Ｐゴシック" pitchFamily="-100" charset="-128"/>
              </a:rPr>
              <a:t>freu</a:t>
            </a: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dig</a:t>
            </a:r>
          </a:p>
        </p:txBody>
      </p:sp>
      <p:sp>
        <p:nvSpPr>
          <p:cNvPr id="27654" name="Text Box 11">
            <a:extLst>
              <a:ext uri="{FF2B5EF4-FFF2-40B4-BE49-F238E27FC236}">
                <a16:creationId xmlns:a16="http://schemas.microsoft.com/office/drawing/2014/main" id="{FAA99535-306F-BC12-E761-5440B8D26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3" y="4065588"/>
            <a:ext cx="9159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de-DE">
                <a:latin typeface="+mj-lt"/>
                <a:ea typeface="ＭＳ Ｐゴシック" pitchFamily="-100" charset="-128"/>
                <a:cs typeface="ＭＳ Ｐゴシック" pitchFamily="-100" charset="-128"/>
              </a:rPr>
              <a:t>Ber</a:t>
            </a:r>
            <a:r>
              <a:rPr lang="de-DE">
                <a:solidFill>
                  <a:srgbClr val="FF3300"/>
                </a:solidFill>
                <a:latin typeface="+mj-lt"/>
                <a:ea typeface="ＭＳ Ｐゴシック" pitchFamily="-100" charset="-128"/>
                <a:cs typeface="ＭＳ Ｐゴシック" pitchFamily="-100" charset="-128"/>
              </a:rPr>
              <a:t>lin</a:t>
            </a:r>
          </a:p>
        </p:txBody>
      </p:sp>
      <p:sp>
        <p:nvSpPr>
          <p:cNvPr id="27655" name="Text Box 12">
            <a:extLst>
              <a:ext uri="{FF2B5EF4-FFF2-40B4-BE49-F238E27FC236}">
                <a16:creationId xmlns:a16="http://schemas.microsoft.com/office/drawing/2014/main" id="{62EF571C-34C9-C1D3-B49B-E9ECAA6A6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191000"/>
            <a:ext cx="1535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de-DE">
                <a:latin typeface="+mj-lt"/>
                <a:ea typeface="ＭＳ Ｐゴシック" pitchFamily="-100" charset="-128"/>
                <a:cs typeface="ＭＳ Ｐゴシック" pitchFamily="-100" charset="-128"/>
              </a:rPr>
              <a:t>Berlin-Hbf. </a:t>
            </a:r>
          </a:p>
        </p:txBody>
      </p:sp>
      <p:sp>
        <p:nvSpPr>
          <p:cNvPr id="27656" name="Line 13">
            <a:extLst>
              <a:ext uri="{FF2B5EF4-FFF2-40B4-BE49-F238E27FC236}">
                <a16:creationId xmlns:a16="http://schemas.microsoft.com/office/drawing/2014/main" id="{A1F061A2-3CC4-501A-D9E2-EF86B7B99B2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5100" y="5343525"/>
            <a:ext cx="41036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de-DE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46094" name="Text Box 14">
            <a:extLst>
              <a:ext uri="{FF2B5EF4-FFF2-40B4-BE49-F238E27FC236}">
                <a16:creationId xmlns:a16="http://schemas.microsoft.com/office/drawing/2014/main" id="{B9B68025-FD1A-18D7-EC29-4DF347D0E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5100" y="4767263"/>
            <a:ext cx="3889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de-DE">
                <a:latin typeface="+mj-lt"/>
                <a:ea typeface="ＭＳ Ｐゴシック" pitchFamily="-100" charset="-128"/>
                <a:cs typeface="ＭＳ Ｐゴシック" pitchFamily="-100" charset="-128"/>
              </a:rPr>
              <a:t>Berlin</a:t>
            </a:r>
            <a:r>
              <a:rPr lang="de-DE">
                <a:solidFill>
                  <a:srgbClr val="FF3300"/>
                </a:solidFill>
                <a:latin typeface="+mj-lt"/>
                <a:ea typeface="ＭＳ Ｐゴシック" pitchFamily="-100" charset="-128"/>
                <a:cs typeface="ＭＳ Ｐゴシック" pitchFamily="-100" charset="-128"/>
              </a:rPr>
              <a:t>hau</a:t>
            </a:r>
            <a:r>
              <a:rPr lang="de-DE">
                <a:latin typeface="+mj-lt"/>
                <a:ea typeface="ＭＳ Ｐゴシック" pitchFamily="-100" charset="-128"/>
                <a:cs typeface="ＭＳ Ｐゴシック" pitchFamily="-100" charset="-128"/>
              </a:rPr>
              <a:t>ptbahnhof?</a:t>
            </a:r>
          </a:p>
        </p:txBody>
      </p:sp>
      <p:sp>
        <p:nvSpPr>
          <p:cNvPr id="36873" name="Text Box 5">
            <a:extLst>
              <a:ext uri="{FF2B5EF4-FFF2-40B4-BE49-F238E27FC236}">
                <a16:creationId xmlns:a16="http://schemas.microsoft.com/office/drawing/2014/main" id="{1C7D863D-3E12-70E1-1015-DAB7A26C9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81000"/>
            <a:ext cx="3113088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solidFill>
                  <a:srgbClr val="000000"/>
                </a:solidFill>
                <a:latin typeface="Calibri" panose="020F0502020204030204" pitchFamily="34" charset="0"/>
              </a:rPr>
              <a:t>Stress-shift in Deutsch?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8" grpId="0"/>
      <p:bldP spid="4609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>
            <a:extLst>
              <a:ext uri="{FF2B5EF4-FFF2-40B4-BE49-F238E27FC236}">
                <a16:creationId xmlns:a16="http://schemas.microsoft.com/office/drawing/2014/main" id="{90308B56-3F13-B8A3-2259-8A64151FD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612" y="41747"/>
            <a:ext cx="6984776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5. Die Funktion von Rhythmus: Vorhersage vom Fokus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A5B5C2-53A7-3164-B7B6-2C1D7D53F904}"/>
              </a:ext>
            </a:extLst>
          </p:cNvPr>
          <p:cNvSpPr txBox="1"/>
          <p:nvPr/>
        </p:nvSpPr>
        <p:spPr>
          <a:xfrm>
            <a:off x="958845" y="1058800"/>
            <a:ext cx="6965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0432FF"/>
                </a:solidFill>
                <a:latin typeface="+mj-lt"/>
              </a:rPr>
              <a:t>Der </a:t>
            </a:r>
            <a:r>
              <a:rPr lang="en-GB" dirty="0" err="1">
                <a:solidFill>
                  <a:srgbClr val="0432FF"/>
                </a:solidFill>
                <a:latin typeface="+mj-lt"/>
              </a:rPr>
              <a:t>Fokus</a:t>
            </a:r>
            <a:r>
              <a:rPr lang="en-GB" dirty="0">
                <a:solidFill>
                  <a:srgbClr val="0432FF"/>
                </a:solidFill>
                <a:latin typeface="+mj-lt"/>
              </a:rPr>
              <a:t> </a:t>
            </a:r>
            <a:r>
              <a:rPr lang="en-GB" dirty="0" err="1">
                <a:latin typeface="+mj-lt"/>
              </a:rPr>
              <a:t>im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Satz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ist</a:t>
            </a:r>
            <a:r>
              <a:rPr lang="en-GB" dirty="0">
                <a:latin typeface="+mj-lt"/>
              </a:rPr>
              <a:t> oft der </a:t>
            </a:r>
            <a:r>
              <a:rPr lang="en-GB" dirty="0" err="1">
                <a:latin typeface="+mj-lt"/>
              </a:rPr>
              <a:t>semantisch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wichtigste</a:t>
            </a:r>
            <a:r>
              <a:rPr lang="en-GB" dirty="0">
                <a:latin typeface="+mj-lt"/>
              </a:rPr>
              <a:t> Teil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47F8A6-DFE5-003A-1003-819D651234E7}"/>
              </a:ext>
            </a:extLst>
          </p:cNvPr>
          <p:cNvSpPr txBox="1"/>
          <p:nvPr/>
        </p:nvSpPr>
        <p:spPr>
          <a:xfrm>
            <a:off x="1212969" y="1576536"/>
            <a:ext cx="28386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>
                <a:latin typeface="+mj-lt"/>
              </a:rPr>
              <a:t>Kommt</a:t>
            </a:r>
            <a:r>
              <a:rPr lang="en-GB" dirty="0">
                <a:latin typeface="+mj-lt"/>
              </a:rPr>
              <a:t> Maria </a:t>
            </a:r>
            <a:r>
              <a:rPr lang="en-GB" dirty="0" err="1">
                <a:latin typeface="+mj-lt"/>
              </a:rPr>
              <a:t>heute</a:t>
            </a:r>
            <a:r>
              <a:rPr lang="en-GB" dirty="0">
                <a:latin typeface="+mj-lt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3B9887-86F6-2F85-8E9D-B0D6877C5F8B}"/>
              </a:ext>
            </a:extLst>
          </p:cNvPr>
          <p:cNvSpPr txBox="1"/>
          <p:nvPr/>
        </p:nvSpPr>
        <p:spPr>
          <a:xfrm>
            <a:off x="4051631" y="1565533"/>
            <a:ext cx="3715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>
                <a:latin typeface="+mj-lt"/>
              </a:rPr>
              <a:t>Nein</a:t>
            </a:r>
            <a:r>
              <a:rPr lang="en-GB" dirty="0">
                <a:latin typeface="+mj-lt"/>
              </a:rPr>
              <a:t>, Maria </a:t>
            </a:r>
            <a:r>
              <a:rPr lang="en-GB" dirty="0" err="1">
                <a:latin typeface="+mj-lt"/>
              </a:rPr>
              <a:t>kommt</a:t>
            </a:r>
            <a:r>
              <a:rPr lang="en-GB" dirty="0">
                <a:latin typeface="+mj-lt"/>
              </a:rPr>
              <a:t> </a:t>
            </a:r>
            <a:r>
              <a:rPr lang="en-GB" dirty="0">
                <a:solidFill>
                  <a:srgbClr val="0432FF"/>
                </a:solidFill>
                <a:latin typeface="+mj-lt"/>
              </a:rPr>
              <a:t>morgen.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54417F-D1E0-DBF5-A4CE-C5AD0F46CF6D}"/>
              </a:ext>
            </a:extLst>
          </p:cNvPr>
          <p:cNvSpPr txBox="1"/>
          <p:nvPr/>
        </p:nvSpPr>
        <p:spPr>
          <a:xfrm>
            <a:off x="1212969" y="2037808"/>
            <a:ext cx="28880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>
                <a:latin typeface="+mj-lt"/>
              </a:rPr>
              <a:t>Kommt</a:t>
            </a:r>
            <a:r>
              <a:rPr lang="en-GB" dirty="0">
                <a:latin typeface="+mj-lt"/>
              </a:rPr>
              <a:t> Julia morgen?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B16831-BE0B-FE84-457C-C8BD5BEB60B9}"/>
              </a:ext>
            </a:extLst>
          </p:cNvPr>
          <p:cNvSpPr txBox="1"/>
          <p:nvPr/>
        </p:nvSpPr>
        <p:spPr>
          <a:xfrm>
            <a:off x="4070157" y="2023525"/>
            <a:ext cx="3715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>
                <a:latin typeface="+mj-lt"/>
              </a:rPr>
              <a:t>Nein</a:t>
            </a:r>
            <a:r>
              <a:rPr lang="en-GB" dirty="0">
                <a:latin typeface="+mj-lt"/>
              </a:rPr>
              <a:t>, </a:t>
            </a:r>
            <a:r>
              <a:rPr lang="en-GB" dirty="0">
                <a:solidFill>
                  <a:srgbClr val="0432FF"/>
                </a:solidFill>
                <a:latin typeface="+mj-lt"/>
              </a:rPr>
              <a:t>Maria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kommt</a:t>
            </a:r>
            <a:r>
              <a:rPr lang="en-GB" dirty="0">
                <a:latin typeface="+mj-lt"/>
              </a:rPr>
              <a:t> morgen.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3ED539-F70B-8CAC-A389-5F158FA215C5}"/>
              </a:ext>
            </a:extLst>
          </p:cNvPr>
          <p:cNvSpPr txBox="1"/>
          <p:nvPr/>
        </p:nvSpPr>
        <p:spPr>
          <a:xfrm>
            <a:off x="1416045" y="3683299"/>
            <a:ext cx="63119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Die rhythmische Struktur lässt vorhersagen, wann ein fokussiertes Wort vorkommen wird.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25E8A0-B60E-D637-D8CA-D576941CEE83}"/>
              </a:ext>
            </a:extLst>
          </p:cNvPr>
          <p:cNvSpPr txBox="1"/>
          <p:nvPr/>
        </p:nvSpPr>
        <p:spPr>
          <a:xfrm>
            <a:off x="1416045" y="4859202"/>
            <a:ext cx="63829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Die Aufmerksamkeit richtet sich dadurch auf den semantisch wichtigsten Teil des Satzes.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850204-E70C-32BE-A7DB-6F41EFEB87FF}"/>
              </a:ext>
            </a:extLst>
          </p:cNvPr>
          <p:cNvSpPr txBox="1"/>
          <p:nvPr/>
        </p:nvSpPr>
        <p:spPr>
          <a:xfrm>
            <a:off x="963983" y="2952186"/>
            <a:ext cx="60273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+mj-lt"/>
              </a:rPr>
              <a:t>Hypothese (Cutler, 1976; Cutler &amp; Foss, 1977) </a:t>
            </a:r>
            <a:r>
              <a:rPr lang="de-DE" baseline="30000" dirty="0">
                <a:latin typeface="+mj-lt"/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B607AC-8E80-FEF3-A7EC-0812F3396C65}"/>
              </a:ext>
            </a:extLst>
          </p:cNvPr>
          <p:cNvSpPr txBox="1"/>
          <p:nvPr/>
        </p:nvSpPr>
        <p:spPr>
          <a:xfrm>
            <a:off x="654635" y="6189079"/>
            <a:ext cx="6336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latin typeface="+mj-lt"/>
              </a:rPr>
              <a:t>1. </a:t>
            </a:r>
            <a:r>
              <a:rPr lang="de-DE" sz="2000" b="1" dirty="0">
                <a:latin typeface="+mj-lt"/>
              </a:rPr>
              <a:t>cutler1976.pp.pdf</a:t>
            </a:r>
            <a:r>
              <a:rPr lang="de-DE" sz="2000" dirty="0">
                <a:latin typeface="+mj-lt"/>
              </a:rPr>
              <a:t>; </a:t>
            </a:r>
            <a:r>
              <a:rPr lang="de-DE" sz="2000" b="1" dirty="0">
                <a:latin typeface="+mj-lt"/>
              </a:rPr>
              <a:t>cutler1977.ls.pdf</a:t>
            </a:r>
          </a:p>
        </p:txBody>
      </p:sp>
    </p:spTree>
    <p:extLst>
      <p:ext uri="{BB962C8B-B14F-4D97-AF65-F5344CB8AC3E}">
        <p14:creationId xmlns:p14="http://schemas.microsoft.com/office/powerpoint/2010/main" val="2841555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5">
            <a:extLst>
              <a:ext uri="{FF2B5EF4-FFF2-40B4-BE49-F238E27FC236}">
                <a16:creationId xmlns:a16="http://schemas.microsoft.com/office/drawing/2014/main" id="{1BC3F379-50B2-DAC3-688F-27428F2F8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0"/>
            <a:ext cx="25908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DE" sz="2400">
                <a:solidFill>
                  <a:srgbClr val="000000"/>
                </a:solidFill>
                <a:latin typeface="Calibri" panose="020F0502020204030204" pitchFamily="34" charset="0"/>
              </a:rPr>
              <a:t>Sprechrhythmus</a:t>
            </a:r>
            <a:endParaRPr lang="de-DE" altLang="en-DE" sz="24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6386" name="TextBox 3">
            <a:extLst>
              <a:ext uri="{FF2B5EF4-FFF2-40B4-BE49-F238E27FC236}">
                <a16:creationId xmlns:a16="http://schemas.microsoft.com/office/drawing/2014/main" id="{BE45A89E-9290-8562-3270-269480784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895600"/>
            <a:ext cx="6172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2. Isochronie</a:t>
            </a:r>
          </a:p>
        </p:txBody>
      </p:sp>
      <p:sp>
        <p:nvSpPr>
          <p:cNvPr id="16387" name="TextBox 6">
            <a:extLst>
              <a:ext uri="{FF2B5EF4-FFF2-40B4-BE49-F238E27FC236}">
                <a16:creationId xmlns:a16="http://schemas.microsoft.com/office/drawing/2014/main" id="{62DA00B9-8AA3-3BA7-FE82-AF79A1ABB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352800"/>
            <a:ext cx="723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3.  K und V Dauervariationen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83C15A-0C52-DC96-66DE-B6F2CED77852}"/>
              </a:ext>
            </a:extLst>
          </p:cNvPr>
          <p:cNvSpPr txBox="1"/>
          <p:nvPr/>
        </p:nvSpPr>
        <p:spPr>
          <a:xfrm>
            <a:off x="838200" y="2438400"/>
            <a:ext cx="5410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1. Typologie</a:t>
            </a:r>
          </a:p>
        </p:txBody>
      </p:sp>
      <p:sp>
        <p:nvSpPr>
          <p:cNvPr id="16389" name="TextBox 9">
            <a:extLst>
              <a:ext uri="{FF2B5EF4-FFF2-40B4-BE49-F238E27FC236}">
                <a16:creationId xmlns:a16="http://schemas.microsoft.com/office/drawing/2014/main" id="{05320C36-4D7B-CD28-E269-7E8F90905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267200"/>
            <a:ext cx="7620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5. Funktion von Rhythmus in der sprachlichen Kommunikation</a:t>
            </a:r>
          </a:p>
        </p:txBody>
      </p:sp>
      <p:sp>
        <p:nvSpPr>
          <p:cNvPr id="16390" name="TextBox 10">
            <a:extLst>
              <a:ext uri="{FF2B5EF4-FFF2-40B4-BE49-F238E27FC236}">
                <a16:creationId xmlns:a16="http://schemas.microsoft.com/office/drawing/2014/main" id="{E7C443E0-4324-04E3-879A-7643C4B4F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05000"/>
            <a:ext cx="449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Sprechrhythmus und:</a:t>
            </a:r>
          </a:p>
        </p:txBody>
      </p:sp>
      <p:sp>
        <p:nvSpPr>
          <p:cNvPr id="16391" name="TextBox 11">
            <a:extLst>
              <a:ext uri="{FF2B5EF4-FFF2-40B4-BE49-F238E27FC236}">
                <a16:creationId xmlns:a16="http://schemas.microsoft.com/office/drawing/2014/main" id="{6813D97D-D32B-ABE4-D1AB-11FBC16846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810000"/>
            <a:ext cx="723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4.  Stress-clash und stress-shift </a:t>
            </a:r>
          </a:p>
        </p:txBody>
      </p:sp>
      <p:sp>
        <p:nvSpPr>
          <p:cNvPr id="16392" name="TextBox 11">
            <a:extLst>
              <a:ext uri="{FF2B5EF4-FFF2-40B4-BE49-F238E27FC236}">
                <a16:creationId xmlns:a16="http://schemas.microsoft.com/office/drawing/2014/main" id="{DA1907A4-8254-4D0C-9A2A-8B48CE32E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762000"/>
            <a:ext cx="822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Sprechrhythmus: die Tendenz, einen regelmäßigen Taktschlag in der gesprochen Sprache wahrzunehmen.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5">
            <a:extLst>
              <a:ext uri="{FF2B5EF4-FFF2-40B4-BE49-F238E27FC236}">
                <a16:creationId xmlns:a16="http://schemas.microsoft.com/office/drawing/2014/main" id="{32FFB088-9868-7AC1-790F-BC34E07CE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947" y="5374"/>
            <a:ext cx="7884368" cy="461665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Die Beziehung zwischen semantischem Fokus und Rhythmus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0533D6-2BB5-05EB-96F4-C5A15C416CFB}"/>
              </a:ext>
            </a:extLst>
          </p:cNvPr>
          <p:cNvSpPr txBox="1"/>
          <p:nvPr/>
        </p:nvSpPr>
        <p:spPr>
          <a:xfrm>
            <a:off x="1378123" y="1399244"/>
            <a:ext cx="6381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1. Es </a:t>
            </a:r>
            <a:r>
              <a:rPr lang="en-GB" dirty="0" err="1">
                <a:latin typeface="+mj-lt"/>
              </a:rPr>
              <a:t>gelang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ihr</a:t>
            </a:r>
            <a:r>
              <a:rPr lang="en-GB" dirty="0">
                <a:latin typeface="+mj-lt"/>
              </a:rPr>
              <a:t> den </a:t>
            </a:r>
            <a:r>
              <a:rPr lang="en-GB" dirty="0">
                <a:solidFill>
                  <a:srgbClr val="0432FF"/>
                </a:solidFill>
                <a:latin typeface="+mj-lt"/>
              </a:rPr>
              <a:t>Dreck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vom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Teppich</a:t>
            </a:r>
            <a:r>
              <a:rPr lang="en-GB" dirty="0">
                <a:latin typeface="+mj-lt"/>
              </a:rPr>
              <a:t>  </a:t>
            </a:r>
            <a:r>
              <a:rPr lang="en-GB" dirty="0" err="1">
                <a:latin typeface="+mj-lt"/>
              </a:rPr>
              <a:t>entfernen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aber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nicht</a:t>
            </a:r>
            <a:r>
              <a:rPr lang="en-GB" dirty="0">
                <a:latin typeface="+mj-lt"/>
              </a:rPr>
              <a:t> die </a:t>
            </a:r>
            <a:r>
              <a:rPr lang="en-GB" dirty="0" err="1">
                <a:latin typeface="+mj-lt"/>
              </a:rPr>
              <a:t>Weinflecken</a:t>
            </a:r>
            <a:r>
              <a:rPr lang="en-GB" dirty="0">
                <a:latin typeface="+mj-lt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D586B2-AB7F-B847-3AC1-59205F652016}"/>
              </a:ext>
            </a:extLst>
          </p:cNvPr>
          <p:cNvSpPr txBox="1"/>
          <p:nvPr/>
        </p:nvSpPr>
        <p:spPr>
          <a:xfrm>
            <a:off x="1338755" y="2468843"/>
            <a:ext cx="70243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2. Es </a:t>
            </a:r>
            <a:r>
              <a:rPr lang="en-GB" dirty="0" err="1">
                <a:latin typeface="+mj-lt"/>
              </a:rPr>
              <a:t>gelang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ihr</a:t>
            </a:r>
            <a:r>
              <a:rPr lang="en-GB" dirty="0">
                <a:latin typeface="+mj-lt"/>
              </a:rPr>
              <a:t> den Dreck </a:t>
            </a:r>
            <a:r>
              <a:rPr lang="en-GB" dirty="0" err="1">
                <a:latin typeface="+mj-lt"/>
              </a:rPr>
              <a:t>vom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solidFill>
                  <a:srgbClr val="0432FF"/>
                </a:solidFill>
                <a:latin typeface="+mj-lt"/>
              </a:rPr>
              <a:t>Teppich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entfernen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aber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nicht</a:t>
            </a:r>
            <a:r>
              <a:rPr lang="en-GB" dirty="0">
                <a:latin typeface="+mj-lt"/>
              </a:rPr>
              <a:t> von </a:t>
            </a:r>
            <a:r>
              <a:rPr lang="en-GB" dirty="0" err="1">
                <a:latin typeface="+mj-lt"/>
              </a:rPr>
              <a:t>ihrem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Kleid</a:t>
            </a:r>
            <a:r>
              <a:rPr lang="en-GB" dirty="0">
                <a:latin typeface="+mj-lt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453022-BBD1-D078-276B-7F746B90B64A}"/>
              </a:ext>
            </a:extLst>
          </p:cNvPr>
          <p:cNvSpPr txBox="1"/>
          <p:nvPr/>
        </p:nvSpPr>
        <p:spPr>
          <a:xfrm>
            <a:off x="327762" y="5192117"/>
            <a:ext cx="88162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+mj-lt"/>
              </a:rPr>
              <a:t>Ergebnis</a:t>
            </a:r>
            <a:r>
              <a:rPr lang="en-GB" dirty="0">
                <a:latin typeface="+mj-lt"/>
              </a:rPr>
              <a:t>: </a:t>
            </a:r>
            <a:r>
              <a:rPr lang="en-GB" dirty="0" err="1">
                <a:latin typeface="+mj-lt"/>
              </a:rPr>
              <a:t>Reaktionszeitmessungen</a:t>
            </a:r>
            <a:r>
              <a:rPr lang="en-GB" dirty="0">
                <a:latin typeface="+mj-lt"/>
              </a:rPr>
              <a:t> auf /d/ von </a:t>
            </a:r>
            <a:r>
              <a:rPr lang="en-GB" i="1" dirty="0">
                <a:latin typeface="+mj-lt"/>
              </a:rPr>
              <a:t>Dreck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waren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schneller</a:t>
            </a:r>
            <a:r>
              <a:rPr lang="en-GB" dirty="0">
                <a:latin typeface="+mj-lt"/>
              </a:rPr>
              <a:t> in 1. </a:t>
            </a:r>
            <a:r>
              <a:rPr lang="en-GB" dirty="0" err="1">
                <a:latin typeface="+mj-lt"/>
              </a:rPr>
              <a:t>obwohl</a:t>
            </a:r>
            <a:r>
              <a:rPr lang="en-GB" dirty="0">
                <a:latin typeface="+mj-lt"/>
              </a:rPr>
              <a:t> </a:t>
            </a:r>
            <a:r>
              <a:rPr lang="en-GB" i="1" dirty="0">
                <a:latin typeface="+mj-lt"/>
              </a:rPr>
              <a:t>Dreck</a:t>
            </a:r>
            <a:r>
              <a:rPr lang="en-GB" dirty="0">
                <a:latin typeface="+mj-lt"/>
              </a:rPr>
              <a:t> in 1. und 2. </a:t>
            </a:r>
            <a:r>
              <a:rPr lang="en-GB" dirty="0" err="1">
                <a:latin typeface="+mj-lt"/>
              </a:rPr>
              <a:t>akustisch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identisch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waren</a:t>
            </a:r>
            <a:r>
              <a:rPr lang="en-GB" dirty="0">
                <a:latin typeface="+mj-lt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F5194E-E5D3-0DB8-489E-F069EA4463BA}"/>
              </a:ext>
            </a:extLst>
          </p:cNvPr>
          <p:cNvSpPr txBox="1"/>
          <p:nvPr/>
        </p:nvSpPr>
        <p:spPr>
          <a:xfrm>
            <a:off x="1330744" y="3568877"/>
            <a:ext cx="66920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+mj-lt"/>
              </a:rPr>
              <a:t>3. Es </a:t>
            </a:r>
            <a:r>
              <a:rPr lang="en-GB" dirty="0" err="1">
                <a:latin typeface="+mj-lt"/>
              </a:rPr>
              <a:t>gelang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ihr</a:t>
            </a:r>
            <a:r>
              <a:rPr lang="en-GB" dirty="0">
                <a:latin typeface="+mj-lt"/>
              </a:rPr>
              <a:t> den Dreck </a:t>
            </a:r>
            <a:r>
              <a:rPr lang="en-GB" dirty="0" err="1">
                <a:latin typeface="+mj-lt"/>
              </a:rPr>
              <a:t>vom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Teppich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entfernen</a:t>
            </a:r>
            <a:endParaRPr lang="en-GB" dirty="0"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2EB38E-1E93-A48F-8ED4-630574C86A3D}"/>
              </a:ext>
            </a:extLst>
          </p:cNvPr>
          <p:cNvSpPr txBox="1"/>
          <p:nvPr/>
        </p:nvSpPr>
        <p:spPr>
          <a:xfrm>
            <a:off x="55962" y="4412748"/>
            <a:ext cx="9103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latin typeface="+mj-lt"/>
              </a:rPr>
              <a:t>Dreck </a:t>
            </a:r>
            <a:r>
              <a:rPr lang="en-GB" dirty="0">
                <a:latin typeface="+mj-lt"/>
              </a:rPr>
              <a:t>in 1. und 2. </a:t>
            </a:r>
            <a:r>
              <a:rPr lang="en-GB" dirty="0" err="1">
                <a:latin typeface="+mj-lt"/>
              </a:rPr>
              <a:t>akustisch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weggeschnitten</a:t>
            </a:r>
            <a:r>
              <a:rPr lang="en-GB" dirty="0">
                <a:latin typeface="+mj-lt"/>
              </a:rPr>
              <a:t>, und </a:t>
            </a:r>
            <a:r>
              <a:rPr lang="en-GB" dirty="0" err="1">
                <a:latin typeface="+mj-lt"/>
              </a:rPr>
              <a:t>mit</a:t>
            </a:r>
            <a:r>
              <a:rPr lang="en-GB" dirty="0">
                <a:latin typeface="+mj-lt"/>
              </a:rPr>
              <a:t> </a:t>
            </a:r>
            <a:r>
              <a:rPr lang="en-GB" i="1" dirty="0">
                <a:latin typeface="+mj-lt"/>
              </a:rPr>
              <a:t>Dreck</a:t>
            </a:r>
            <a:r>
              <a:rPr lang="en-GB" dirty="0">
                <a:latin typeface="+mj-lt"/>
              </a:rPr>
              <a:t> in 3 </a:t>
            </a:r>
            <a:r>
              <a:rPr lang="en-GB" dirty="0" err="1">
                <a:latin typeface="+mj-lt"/>
              </a:rPr>
              <a:t>ersetzt</a:t>
            </a:r>
            <a:r>
              <a:rPr lang="en-GB" dirty="0">
                <a:latin typeface="+mj-lt"/>
              </a:rPr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3B82CEB-CB6E-9B62-6C2C-A3393DF2C041}"/>
              </a:ext>
            </a:extLst>
          </p:cNvPr>
          <p:cNvSpPr txBox="1"/>
          <p:nvPr/>
        </p:nvSpPr>
        <p:spPr>
          <a:xfrm>
            <a:off x="346234" y="502212"/>
            <a:ext cx="3785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+mj-lt"/>
              </a:rPr>
              <a:t>Experiment in Cutler (1976)</a:t>
            </a:r>
            <a:r>
              <a:rPr lang="de-DE" baseline="30000" dirty="0">
                <a:latin typeface="+mj-lt"/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8801E3F-7FFD-2742-D333-4C9CC609CC86}"/>
              </a:ext>
            </a:extLst>
          </p:cNvPr>
          <p:cNvSpPr txBox="1"/>
          <p:nvPr/>
        </p:nvSpPr>
        <p:spPr>
          <a:xfrm>
            <a:off x="2627784" y="6325861"/>
            <a:ext cx="2405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latin typeface="+mj-lt"/>
              </a:rPr>
              <a:t>1. </a:t>
            </a:r>
            <a:r>
              <a:rPr lang="de-DE" sz="2000" b="1" dirty="0">
                <a:latin typeface="+mj-lt"/>
              </a:rPr>
              <a:t>cutler1976.pp.pdf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8B3FC1D-EBD8-4803-7051-DD65006C6A8C}"/>
              </a:ext>
            </a:extLst>
          </p:cNvPr>
          <p:cNvSpPr txBox="1"/>
          <p:nvPr/>
        </p:nvSpPr>
        <p:spPr>
          <a:xfrm>
            <a:off x="1352227" y="1050748"/>
            <a:ext cx="22275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>
                <a:latin typeface="+mj-lt"/>
              </a:rPr>
              <a:t>Fokus auf  Dreck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675DEAE-76DC-371D-7EE1-E035C3387C7F}"/>
              </a:ext>
            </a:extLst>
          </p:cNvPr>
          <p:cNvSpPr txBox="1"/>
          <p:nvPr/>
        </p:nvSpPr>
        <p:spPr>
          <a:xfrm>
            <a:off x="1345045" y="3230021"/>
            <a:ext cx="1120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>
                <a:latin typeface="+mj-lt"/>
              </a:rPr>
              <a:t>Neutral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3A2CE8C-F845-3135-C493-8B6838B3D1E8}"/>
              </a:ext>
            </a:extLst>
          </p:cNvPr>
          <p:cNvSpPr txBox="1"/>
          <p:nvPr/>
        </p:nvSpPr>
        <p:spPr>
          <a:xfrm>
            <a:off x="1378123" y="2150782"/>
            <a:ext cx="247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>
                <a:latin typeface="+mj-lt"/>
              </a:rPr>
              <a:t>Fokus auf  Teppich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3F7FED8-92F5-0A7E-80DE-5A1089F6361A}"/>
              </a:ext>
            </a:extLst>
          </p:cNvPr>
          <p:cNvSpPr/>
          <p:nvPr/>
        </p:nvSpPr>
        <p:spPr>
          <a:xfrm>
            <a:off x="683568" y="999050"/>
            <a:ext cx="7992887" cy="309599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>
            <a:extLst>
              <a:ext uri="{FF2B5EF4-FFF2-40B4-BE49-F238E27FC236}">
                <a16:creationId xmlns:a16="http://schemas.microsoft.com/office/drawing/2014/main" id="{B7EEB43E-BA07-3F3A-0E73-60FD440F1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947" y="5374"/>
            <a:ext cx="7884368" cy="461665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Die Beziehung zwischen semantischem Fokus und Rhythmus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CBBAEF-8E18-E69A-92A8-417D64DC306A}"/>
              </a:ext>
            </a:extLst>
          </p:cNvPr>
          <p:cNvSpPr txBox="1"/>
          <p:nvPr/>
        </p:nvSpPr>
        <p:spPr>
          <a:xfrm>
            <a:off x="163881" y="1412776"/>
            <a:ext cx="88162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Ergebnis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: </a:t>
            </a:r>
            <a:r>
              <a:rPr lang="en-GB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Reaktionszeitmessungen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auf /d/ von </a:t>
            </a:r>
            <a:r>
              <a:rPr lang="en-GB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Dreck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waren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schneller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in 1. </a:t>
            </a:r>
            <a:r>
              <a:rPr lang="en-GB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obwohl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  <a:r>
              <a:rPr lang="en-GB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Dreck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in 1. und 2. </a:t>
            </a:r>
            <a:r>
              <a:rPr lang="en-GB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akustisch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identisch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waren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B60991-C6BE-A09F-9D98-4A185B905421}"/>
              </a:ext>
            </a:extLst>
          </p:cNvPr>
          <p:cNvSpPr txBox="1"/>
          <p:nvPr/>
        </p:nvSpPr>
        <p:spPr>
          <a:xfrm>
            <a:off x="611560" y="2780928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Der schnellere Reaktionszeit kommt vor, weil der rhythmische Aufbau vom Satz davor ('es gelang ihr den...') lässt vorhersagen, wann das fokussierte Wort erscheinen wird.</a:t>
            </a:r>
          </a:p>
        </p:txBody>
      </p:sp>
    </p:spTree>
    <p:extLst>
      <p:ext uri="{BB962C8B-B14F-4D97-AF65-F5344CB8AC3E}">
        <p14:creationId xmlns:p14="http://schemas.microsoft.com/office/powerpoint/2010/main" val="42046278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>
            <a:extLst>
              <a:ext uri="{FF2B5EF4-FFF2-40B4-BE49-F238E27FC236}">
                <a16:creationId xmlns:a16="http://schemas.microsoft.com/office/drawing/2014/main" id="{CE396B28-52E8-F5EC-C4AB-061900B6B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0"/>
            <a:ext cx="87630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GB" dirty="0">
                <a:solidFill>
                  <a:srgbClr val="000000"/>
                </a:solidFill>
                <a:latin typeface="+mj-lt"/>
                <a:ea typeface="+mn-ea"/>
                <a:cs typeface="Arial" charset="0"/>
              </a:rPr>
              <a:t>5. Die </a:t>
            </a:r>
            <a:r>
              <a:rPr lang="en-GB" dirty="0" err="1">
                <a:solidFill>
                  <a:srgbClr val="000000"/>
                </a:solidFill>
                <a:latin typeface="+mj-lt"/>
                <a:ea typeface="+mn-ea"/>
                <a:cs typeface="Arial" charset="0"/>
              </a:rPr>
              <a:t>Funktion</a:t>
            </a:r>
            <a:r>
              <a:rPr lang="en-GB" dirty="0">
                <a:solidFill>
                  <a:srgbClr val="000000"/>
                </a:solidFill>
                <a:latin typeface="+mj-lt"/>
                <a:ea typeface="+mn-ea"/>
                <a:cs typeface="Arial" charset="0"/>
              </a:rPr>
              <a:t> von </a:t>
            </a:r>
            <a:r>
              <a:rPr lang="en-GB" dirty="0" err="1">
                <a:solidFill>
                  <a:srgbClr val="000000"/>
                </a:solidFill>
                <a:latin typeface="+mj-lt"/>
                <a:ea typeface="+mn-ea"/>
                <a:cs typeface="Arial" charset="0"/>
              </a:rPr>
              <a:t>Rhythmus</a:t>
            </a:r>
            <a:r>
              <a:rPr lang="en-GB" dirty="0">
                <a:solidFill>
                  <a:srgbClr val="000000"/>
                </a:solidFill>
                <a:latin typeface="+mj-lt"/>
                <a:ea typeface="+mn-ea"/>
                <a:cs typeface="Arial" charset="0"/>
              </a:rPr>
              <a:t>: die </a:t>
            </a:r>
            <a:r>
              <a:rPr lang="en-GB" dirty="0" err="1">
                <a:solidFill>
                  <a:srgbClr val="000000"/>
                </a:solidFill>
                <a:latin typeface="+mj-lt"/>
                <a:ea typeface="+mn-ea"/>
                <a:cs typeface="Arial" charset="0"/>
              </a:rPr>
              <a:t>Wahrnehmung</a:t>
            </a:r>
            <a:r>
              <a:rPr lang="en-GB" dirty="0">
                <a:solidFill>
                  <a:srgbClr val="000000"/>
                </a:solidFill>
                <a:latin typeface="+mj-lt"/>
                <a:ea typeface="+mn-ea"/>
                <a:cs typeface="Arial" charset="0"/>
              </a:rPr>
              <a:t> von </a:t>
            </a:r>
            <a:r>
              <a:rPr lang="en-GB" dirty="0" err="1">
                <a:solidFill>
                  <a:srgbClr val="000000"/>
                </a:solidFill>
                <a:latin typeface="+mj-lt"/>
                <a:ea typeface="+mn-ea"/>
                <a:cs typeface="Arial" charset="0"/>
              </a:rPr>
              <a:t>Grenzen</a:t>
            </a:r>
            <a:endParaRPr lang="en-GB" dirty="0">
              <a:solidFill>
                <a:srgbClr val="000000"/>
              </a:solidFill>
              <a:latin typeface="+mj-lt"/>
              <a:ea typeface="+mn-ea"/>
              <a:cs typeface="Arial" charset="0"/>
            </a:endParaRPr>
          </a:p>
        </p:txBody>
      </p:sp>
      <p:sp>
        <p:nvSpPr>
          <p:cNvPr id="39938" name="TextBox 12">
            <a:extLst>
              <a:ext uri="{FF2B5EF4-FFF2-40B4-BE49-F238E27FC236}">
                <a16:creationId xmlns:a16="http://schemas.microsoft.com/office/drawing/2014/main" id="{BA200B26-B26B-5BA4-916E-6C2DD6317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14400"/>
            <a:ext cx="777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 dirty="0">
                <a:latin typeface="Calibri" panose="020F0502020204030204" pitchFamily="34" charset="0"/>
                <a:hlinkClick r:id="rId3"/>
              </a:rPr>
              <a:t>Anne Cutler</a:t>
            </a:r>
            <a:r>
              <a:rPr lang="de-DE" altLang="en-DE" sz="2400" dirty="0">
                <a:latin typeface="Calibri" panose="020F0502020204030204" pitchFamily="34" charset="0"/>
              </a:rPr>
              <a:t> prüfte in vielen Studien, ob Hörer Äußerungen in rhythmische Einheiten aufteilen. </a:t>
            </a:r>
          </a:p>
        </p:txBody>
      </p:sp>
      <p:sp>
        <p:nvSpPr>
          <p:cNvPr id="39939" name="TextBox 13">
            <a:extLst>
              <a:ext uri="{FF2B5EF4-FFF2-40B4-BE49-F238E27FC236}">
                <a16:creationId xmlns:a16="http://schemas.microsoft.com/office/drawing/2014/main" id="{58A3DB1C-BCCE-9798-AE36-7B77D7222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438400"/>
            <a:ext cx="7543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Die Aufteilung könnte nützlich sein, um z.B. Wortgrenzen aufzudecken – da im Signal üblicherweise akustische Cues für Wortgrenzen kaum vorhanden sind.</a:t>
            </a:r>
          </a:p>
        </p:txBody>
      </p:sp>
      <p:sp>
        <p:nvSpPr>
          <p:cNvPr id="39940" name="TextBox 14">
            <a:extLst>
              <a:ext uri="{FF2B5EF4-FFF2-40B4-BE49-F238E27FC236}">
                <a16:creationId xmlns:a16="http://schemas.microsoft.com/office/drawing/2014/main" id="{5A30E9B8-E54F-2EA2-7CC5-8EC250C6F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114800"/>
            <a:ext cx="7620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Wenn auf diese Weise rhythmische Einheiten Bestandteil der Sprachverarbeitung sind, dann müssten sie auch sprachbedingt sein (Stress-Füße, Silben, Morae in stress-/syllable-/mora-timed Sprachen).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5">
            <a:extLst>
              <a:ext uri="{FF2B5EF4-FFF2-40B4-BE49-F238E27FC236}">
                <a16:creationId xmlns:a16="http://schemas.microsoft.com/office/drawing/2014/main" id="{341CB8A6-0E43-6CAB-BBEA-18907CC6A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505200"/>
            <a:ext cx="8686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mintesh  = /</a:t>
            </a:r>
            <a:r>
              <a:rPr lang="de-DE" altLang="en-DE" sz="2400">
                <a:solidFill>
                  <a:srgbClr val="FF3300"/>
                </a:solidFill>
                <a:latin typeface="Calibri" panose="020F0502020204030204" pitchFamily="34" charset="0"/>
              </a:rPr>
              <a:t>mɪnt</a:t>
            </a:r>
            <a:r>
              <a:rPr lang="de-DE" altLang="en-DE" sz="2400">
                <a:solidFill>
                  <a:schemeClr val="accent2"/>
                </a:solidFill>
                <a:latin typeface="Calibri" panose="020F0502020204030204" pitchFamily="34" charset="0"/>
              </a:rPr>
              <a:t>əʃ</a:t>
            </a:r>
            <a:r>
              <a:rPr lang="de-DE" altLang="en-DE" sz="2400">
                <a:solidFill>
                  <a:srgbClr val="000000"/>
                </a:solidFill>
                <a:latin typeface="Calibri" panose="020F0502020204030204" pitchFamily="34" charset="0"/>
              </a:rPr>
              <a:t>/  = ein prosodischer Fuß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ja-JP" sz="2400">
                <a:latin typeface="Calibri" panose="020F0502020204030204" pitchFamily="34" charset="0"/>
              </a:rPr>
              <a:t>mintave = /</a:t>
            </a:r>
            <a:r>
              <a:rPr lang="de-DE" altLang="ja-JP" sz="2400">
                <a:solidFill>
                  <a:srgbClr val="FF3300"/>
                </a:solidFill>
                <a:latin typeface="Calibri" panose="020F0502020204030204" pitchFamily="34" charset="0"/>
              </a:rPr>
              <a:t>mɪn</a:t>
            </a:r>
            <a:r>
              <a:rPr lang="de-DE" altLang="ja-JP" sz="2400">
                <a:latin typeface="Calibri" panose="020F0502020204030204" pitchFamily="34" charset="0"/>
              </a:rPr>
              <a:t> </a:t>
            </a:r>
            <a:r>
              <a:rPr lang="de-DE" altLang="ja-JP" sz="2400" b="1">
                <a:solidFill>
                  <a:schemeClr val="hlink"/>
                </a:solidFill>
                <a:latin typeface="Calibri" panose="020F0502020204030204" pitchFamily="34" charset="0"/>
              </a:rPr>
              <a:t>|</a:t>
            </a:r>
            <a:r>
              <a:rPr lang="de-DE" altLang="ja-JP" sz="2400">
                <a:latin typeface="Calibri" panose="020F0502020204030204" pitchFamily="34" charset="0"/>
              </a:rPr>
              <a:t> </a:t>
            </a:r>
            <a:r>
              <a:rPr lang="de-DE" altLang="ja-JP" sz="2400">
                <a:solidFill>
                  <a:srgbClr val="FF3300"/>
                </a:solidFill>
                <a:latin typeface="Calibri" panose="020F0502020204030204" pitchFamily="34" charset="0"/>
              </a:rPr>
              <a:t>t</a:t>
            </a:r>
            <a:r>
              <a:rPr lang="de-DE" altLang="ja-JP" sz="2400" baseline="30000">
                <a:solidFill>
                  <a:srgbClr val="FF3300"/>
                </a:solidFill>
                <a:latin typeface="Calibri" panose="020F0502020204030204" pitchFamily="34" charset="0"/>
              </a:rPr>
              <a:t>h</a:t>
            </a:r>
            <a:r>
              <a:rPr lang="de-DE" altLang="ja-JP" sz="2400">
                <a:solidFill>
                  <a:srgbClr val="FF3300"/>
                </a:solidFill>
                <a:latin typeface="Calibri" panose="020F0502020204030204" pitchFamily="34" charset="0"/>
              </a:rPr>
              <a:t>eiv</a:t>
            </a:r>
            <a:r>
              <a:rPr lang="de-DE" altLang="ja-JP" sz="2400">
                <a:latin typeface="Calibri" panose="020F0502020204030204" pitchFamily="34" charset="0"/>
              </a:rPr>
              <a:t>/ = zwei prosodische Füße mit Grenze vor /t/</a:t>
            </a:r>
            <a:endParaRPr lang="de-DE" altLang="en-DE" sz="24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1986" name="Text Box 11">
            <a:extLst>
              <a:ext uri="{FF2B5EF4-FFF2-40B4-BE49-F238E27FC236}">
                <a16:creationId xmlns:a16="http://schemas.microsoft.com/office/drawing/2014/main" id="{7E7BBD00-E483-2111-4FD8-119D83C8A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95400"/>
            <a:ext cx="79930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Reaktionszeiten auf /m</a:t>
            </a:r>
            <a:r>
              <a:rPr lang="de-DE" altLang="en-DE" sz="2400">
                <a:solidFill>
                  <a:srgbClr val="000000"/>
                </a:solidFill>
                <a:latin typeface="Calibri" panose="020F0502020204030204" pitchFamily="34" charset="0"/>
              </a:rPr>
              <a:t>ɪ</a:t>
            </a:r>
            <a:r>
              <a:rPr lang="de-DE" altLang="en-DE" sz="2400">
                <a:latin typeface="Calibri" panose="020F0502020204030204" pitchFamily="34" charset="0"/>
              </a:rPr>
              <a:t>nt/ in den Logatomen in </a:t>
            </a:r>
            <a:r>
              <a:rPr lang="de-DE" altLang="en-DE" sz="2400" i="1">
                <a:latin typeface="Calibri" panose="020F0502020204030204" pitchFamily="34" charset="0"/>
              </a:rPr>
              <a:t>mintesh</a:t>
            </a:r>
            <a:r>
              <a:rPr lang="de-DE" altLang="en-DE" sz="2400">
                <a:latin typeface="Calibri" panose="020F0502020204030204" pitchFamily="34" charset="0"/>
              </a:rPr>
              <a:t> und </a:t>
            </a:r>
            <a:r>
              <a:rPr lang="de-DE" altLang="en-DE" sz="2400" i="1">
                <a:latin typeface="Calibri" panose="020F0502020204030204" pitchFamily="34" charset="0"/>
              </a:rPr>
              <a:t>mintave</a:t>
            </a:r>
            <a:r>
              <a:rPr lang="de-DE" altLang="en-DE" sz="2400" baseline="30000">
                <a:latin typeface="Calibri" panose="020F0502020204030204" pitchFamily="34" charset="0"/>
              </a:rPr>
              <a:t>1</a:t>
            </a:r>
            <a:r>
              <a:rPr lang="de-DE" altLang="en-DE" sz="2400">
                <a:latin typeface="Calibri" panose="020F0502020204030204" pitchFamily="34" charset="0"/>
              </a:rPr>
              <a:t> wurden gemessen.</a:t>
            </a:r>
          </a:p>
        </p:txBody>
      </p:sp>
      <p:sp>
        <p:nvSpPr>
          <p:cNvPr id="41987" name="Text Box 12">
            <a:extLst>
              <a:ext uri="{FF2B5EF4-FFF2-40B4-BE49-F238E27FC236}">
                <a16:creationId xmlns:a16="http://schemas.microsoft.com/office/drawing/2014/main" id="{15210B16-B5B7-5E1E-61FC-E65B13A8C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09800"/>
            <a:ext cx="84375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Englische Hörer identifizierten /mɪnt/ schneller in </a:t>
            </a:r>
            <a:r>
              <a:rPr lang="de-DE" altLang="ja-JP" sz="2400" i="1">
                <a:latin typeface="Calibri" panose="020F0502020204030204" pitchFamily="34" charset="0"/>
              </a:rPr>
              <a:t>mintesh</a:t>
            </a:r>
            <a:r>
              <a:rPr lang="de-DE" altLang="ja-JP" sz="2400">
                <a:latin typeface="Calibri" panose="020F0502020204030204" pitchFamily="34" charset="0"/>
              </a:rPr>
              <a:t>, eventuell weil </a:t>
            </a:r>
            <a:r>
              <a:rPr lang="de-DE" altLang="ja-JP" sz="2400" i="1">
                <a:latin typeface="Calibri" panose="020F0502020204030204" pitchFamily="34" charset="0"/>
              </a:rPr>
              <a:t>mintave</a:t>
            </a:r>
            <a:r>
              <a:rPr lang="de-DE" altLang="ja-JP" sz="2400">
                <a:latin typeface="Calibri" panose="020F0502020204030204" pitchFamily="34" charset="0"/>
              </a:rPr>
              <a:t> durch eine rhythmische Grenze (Stress-Fuß vor /t/) aufgeteilt wird. </a:t>
            </a:r>
            <a:endParaRPr lang="de-DE" altLang="en-DE" sz="2400">
              <a:latin typeface="Calibri" panose="020F0502020204030204" pitchFamily="34" charset="0"/>
            </a:endParaRP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C36AAAC3-CD18-589C-9698-8CD986CBD33D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4648200"/>
            <a:ext cx="9067800" cy="1668463"/>
            <a:chOff x="76200" y="4648200"/>
            <a:chExt cx="9067800" cy="1668463"/>
          </a:xfrm>
        </p:grpSpPr>
        <p:sp>
          <p:nvSpPr>
            <p:cNvPr id="41992" name="Text Box 10">
              <a:extLst>
                <a:ext uri="{FF2B5EF4-FFF2-40B4-BE49-F238E27FC236}">
                  <a16:creationId xmlns:a16="http://schemas.microsoft.com/office/drawing/2014/main" id="{E49DB8A1-03A8-27C6-F09B-A395242564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00" y="4648200"/>
              <a:ext cx="90678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en-DE" sz="2400">
                  <a:latin typeface="Calibri" panose="020F0502020204030204" pitchFamily="34" charset="0"/>
                </a:rPr>
                <a:t>Keine solchen Unterschiede für französische Hörer – da beide Wörter rhythmisch auf dieselbe Weise – also in Silben aufgeteilt werden. </a:t>
              </a:r>
            </a:p>
          </p:txBody>
        </p:sp>
        <p:sp>
          <p:nvSpPr>
            <p:cNvPr id="41993" name="Text Box 13">
              <a:extLst>
                <a:ext uri="{FF2B5EF4-FFF2-40B4-BE49-F238E27FC236}">
                  <a16:creationId xmlns:a16="http://schemas.microsoft.com/office/drawing/2014/main" id="{22F050C4-7B66-CDA5-583D-5D8DABDA17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5486400"/>
              <a:ext cx="34290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en-DE" sz="2400">
                  <a:latin typeface="Calibri" panose="020F0502020204030204" pitchFamily="34" charset="0"/>
                </a:rPr>
                <a:t>mintesh =  /m</a:t>
              </a:r>
              <a:r>
                <a:rPr lang="de-DE" altLang="en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ɪ</a:t>
              </a:r>
              <a:r>
                <a:rPr lang="de-DE" altLang="en-DE" sz="2400">
                  <a:latin typeface="Calibri" panose="020F0502020204030204" pitchFamily="34" charset="0"/>
                </a:rPr>
                <a:t>n </a:t>
              </a:r>
              <a:r>
                <a:rPr lang="de-DE" altLang="en-DE" sz="2400" b="1">
                  <a:solidFill>
                    <a:schemeClr val="hlink"/>
                  </a:solidFill>
                  <a:latin typeface="Calibri" panose="020F0502020204030204" pitchFamily="34" charset="0"/>
                </a:rPr>
                <a:t>|</a:t>
              </a:r>
              <a:r>
                <a:rPr lang="de-DE" altLang="en-DE" sz="2400">
                  <a:latin typeface="Calibri" panose="020F0502020204030204" pitchFamily="34" charset="0"/>
                </a:rPr>
                <a:t> təʃ</a:t>
              </a:r>
              <a:r>
                <a:rPr lang="de-DE" altLang="en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/</a:t>
              </a:r>
              <a:endParaRPr lang="de-DE" altLang="en-DE" sz="2400">
                <a:latin typeface="Calibri" panose="020F0502020204030204" pitchFamily="34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en-DE" sz="2400">
                  <a:latin typeface="Calibri" panose="020F0502020204030204" pitchFamily="34" charset="0"/>
                </a:rPr>
                <a:t>mintave =  /m</a:t>
              </a:r>
              <a:r>
                <a:rPr lang="de-DE" altLang="en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ɪ</a:t>
              </a:r>
              <a:r>
                <a:rPr lang="de-DE" altLang="en-DE" sz="2400">
                  <a:latin typeface="Calibri" panose="020F0502020204030204" pitchFamily="34" charset="0"/>
                </a:rPr>
                <a:t>n</a:t>
              </a:r>
              <a:r>
                <a:rPr lang="de-DE" altLang="en-DE" sz="2400" b="1">
                  <a:latin typeface="Calibri" panose="020F0502020204030204" pitchFamily="34" charset="0"/>
                </a:rPr>
                <a:t> </a:t>
              </a:r>
              <a:r>
                <a:rPr lang="de-DE" altLang="en-DE" sz="2400" b="1">
                  <a:solidFill>
                    <a:schemeClr val="hlink"/>
                  </a:solidFill>
                  <a:latin typeface="Calibri" panose="020F0502020204030204" pitchFamily="34" charset="0"/>
                </a:rPr>
                <a:t>|</a:t>
              </a:r>
              <a:r>
                <a:rPr lang="de-DE" altLang="en-DE" sz="2400" b="1">
                  <a:latin typeface="Calibri" panose="020F0502020204030204" pitchFamily="34" charset="0"/>
                </a:rPr>
                <a:t> </a:t>
              </a:r>
              <a:r>
                <a:rPr lang="de-DE" altLang="en-DE" sz="2400">
                  <a:latin typeface="Calibri" panose="020F0502020204030204" pitchFamily="34" charset="0"/>
                </a:rPr>
                <a:t>t</a:t>
              </a:r>
              <a:r>
                <a:rPr lang="de-DE" altLang="en-DE" sz="2400" baseline="30000">
                  <a:latin typeface="Calibri" panose="020F0502020204030204" pitchFamily="34" charset="0"/>
                </a:rPr>
                <a:t>h</a:t>
              </a:r>
              <a:r>
                <a:rPr lang="de-DE" altLang="en-DE" sz="2400">
                  <a:latin typeface="Calibri" panose="020F0502020204030204" pitchFamily="34" charset="0"/>
                </a:rPr>
                <a:t>eiv/ </a:t>
              </a:r>
            </a:p>
          </p:txBody>
        </p:sp>
      </p:grpSp>
      <p:sp>
        <p:nvSpPr>
          <p:cNvPr id="41989" name="Text Box 5">
            <a:extLst>
              <a:ext uri="{FF2B5EF4-FFF2-40B4-BE49-F238E27FC236}">
                <a16:creationId xmlns:a16="http://schemas.microsoft.com/office/drawing/2014/main" id="{2D950977-97FE-5276-510A-DC29755C7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0"/>
            <a:ext cx="74676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5. Wahrnehmung von Rhythmus in Erwachsenen: Grenzen</a:t>
            </a:r>
          </a:p>
        </p:txBody>
      </p:sp>
      <p:sp>
        <p:nvSpPr>
          <p:cNvPr id="41990" name="TextBox 12">
            <a:extLst>
              <a:ext uri="{FF2B5EF4-FFF2-40B4-BE49-F238E27FC236}">
                <a16:creationId xmlns:a16="http://schemas.microsoft.com/office/drawing/2014/main" id="{9A3C7387-5AB4-7897-0F70-D6A3BA24C2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519863"/>
            <a:ext cx="89916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1600">
                <a:latin typeface="Calibri" panose="020F0502020204030204" pitchFamily="34" charset="0"/>
              </a:rPr>
              <a:t>1. Cutler &amp; Norris, 1988, </a:t>
            </a:r>
            <a:r>
              <a:rPr lang="de-DE" altLang="en-DE" sz="1600" i="1">
                <a:latin typeface="Calibri" panose="020F0502020204030204" pitchFamily="34" charset="0"/>
              </a:rPr>
              <a:t>J. Expermental Psychology: Human Perception and Performance</a:t>
            </a:r>
            <a:r>
              <a:rPr lang="de-DE" altLang="en-DE" sz="1600">
                <a:latin typeface="Calibri" panose="020F0502020204030204" pitchFamily="34" charset="0"/>
              </a:rPr>
              <a:t>, 14, 113-121. </a:t>
            </a:r>
          </a:p>
        </p:txBody>
      </p:sp>
      <p:sp>
        <p:nvSpPr>
          <p:cNvPr id="41991" name="TextBox 8">
            <a:extLst>
              <a:ext uri="{FF2B5EF4-FFF2-40B4-BE49-F238E27FC236}">
                <a16:creationId xmlns:a16="http://schemas.microsoft.com/office/drawing/2014/main" id="{022722C1-E1AF-5B4E-0B35-E038FC439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57200"/>
            <a:ext cx="8534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Einige der ersten Untersuchungen dazu waren für Englisch und Französisch.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4">
            <a:extLst>
              <a:ext uri="{FF2B5EF4-FFF2-40B4-BE49-F238E27FC236}">
                <a16:creationId xmlns:a16="http://schemas.microsoft.com/office/drawing/2014/main" id="{F0BAE2F9-A330-6C3B-9247-B79F32D39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762000"/>
            <a:ext cx="7772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Französische Hörer nehmen /bal/ schneller wahr in </a:t>
            </a:r>
            <a:r>
              <a:rPr lang="de-DE" altLang="ja-JP" sz="2400" i="1">
                <a:latin typeface="Calibri" panose="020F0502020204030204" pitchFamily="34" charset="0"/>
              </a:rPr>
              <a:t>balcon</a:t>
            </a:r>
            <a:r>
              <a:rPr lang="de-DE" altLang="ja-JP" sz="2400">
                <a:latin typeface="Calibri" panose="020F0502020204030204" pitchFamily="34" charset="0"/>
              </a:rPr>
              <a:t> als in </a:t>
            </a:r>
            <a:r>
              <a:rPr lang="de-DE" altLang="ja-JP" sz="2400" i="1">
                <a:latin typeface="Calibri" panose="020F0502020204030204" pitchFamily="34" charset="0"/>
              </a:rPr>
              <a:t>balance</a:t>
            </a:r>
            <a:r>
              <a:rPr lang="de-DE" altLang="ja-JP" sz="2400">
                <a:latin typeface="Calibri" panose="020F0502020204030204" pitchFamily="34" charset="0"/>
              </a:rPr>
              <a:t>, weil  in </a:t>
            </a:r>
            <a:r>
              <a:rPr lang="de-DE" altLang="ja-JP" sz="2400" i="1">
                <a:latin typeface="Calibri" panose="020F0502020204030204" pitchFamily="34" charset="0"/>
              </a:rPr>
              <a:t>balance</a:t>
            </a:r>
            <a:r>
              <a:rPr lang="de-DE" altLang="ja-JP" sz="2400">
                <a:latin typeface="Calibri" panose="020F0502020204030204" pitchFamily="34" charset="0"/>
              </a:rPr>
              <a:t> eine rhythmische (silbische) Grenze mitten in /bal/ vorkommt</a:t>
            </a:r>
            <a:r>
              <a:rPr lang="de-DE" altLang="ja-JP" sz="2400" baseline="30000">
                <a:latin typeface="Calibri" panose="020F0502020204030204" pitchFamily="34" charset="0"/>
              </a:rPr>
              <a:t>1, 2</a:t>
            </a:r>
            <a:r>
              <a:rPr lang="de-DE" altLang="ja-JP" sz="2400">
                <a:latin typeface="Calibri" panose="020F0502020204030204" pitchFamily="34" charset="0"/>
              </a:rPr>
              <a:t>.</a:t>
            </a:r>
            <a:endParaRPr lang="de-DE" altLang="en-DE" sz="2400">
              <a:latin typeface="Calibri" panose="020F0502020204030204" pitchFamily="34" charset="0"/>
            </a:endParaRPr>
          </a:p>
        </p:txBody>
      </p:sp>
      <p:sp>
        <p:nvSpPr>
          <p:cNvPr id="41987" name="Text Box 5">
            <a:extLst>
              <a:ext uri="{FF2B5EF4-FFF2-40B4-BE49-F238E27FC236}">
                <a16:creationId xmlns:a16="http://schemas.microsoft.com/office/drawing/2014/main" id="{B3FDF3BE-625C-97F1-CE89-2D4B6A44E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1813" y="2289175"/>
            <a:ext cx="1352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de-DE">
                <a:latin typeface="+mj-lt"/>
                <a:ea typeface="ＭＳ Ｐゴシック" pitchFamily="-100" charset="-128"/>
                <a:cs typeface="ＭＳ Ｐゴシック" pitchFamily="-100" charset="-128"/>
              </a:rPr>
              <a:t>bal </a:t>
            </a:r>
            <a:r>
              <a:rPr lang="de-DE" sz="2800" b="1">
                <a:solidFill>
                  <a:schemeClr val="hlink"/>
                </a:solidFill>
                <a:latin typeface="+mj-lt"/>
                <a:ea typeface="ＭＳ Ｐゴシック" pitchFamily="-100" charset="-128"/>
                <a:cs typeface="ＭＳ Ｐゴシック" pitchFamily="-100" charset="-128"/>
              </a:rPr>
              <a:t>|</a:t>
            </a:r>
            <a:r>
              <a:rPr lang="de-DE">
                <a:latin typeface="+mj-lt"/>
                <a:ea typeface="ＭＳ Ｐゴシック" pitchFamily="-100" charset="-128"/>
                <a:cs typeface="ＭＳ Ｐゴシック" pitchFamily="-100" charset="-128"/>
              </a:rPr>
              <a:t> con</a:t>
            </a:r>
          </a:p>
        </p:txBody>
      </p:sp>
      <p:sp>
        <p:nvSpPr>
          <p:cNvPr id="41988" name="Text Box 6">
            <a:extLst>
              <a:ext uri="{FF2B5EF4-FFF2-40B4-BE49-F238E27FC236}">
                <a16:creationId xmlns:a16="http://schemas.microsoft.com/office/drawing/2014/main" id="{3BCB970F-DD7F-DA0D-6AB3-5AD4C07ED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3113" y="2289175"/>
            <a:ext cx="15224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ba</a:t>
            </a: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</a:t>
            </a:r>
            <a:r>
              <a:rPr lang="de-DE" sz="2800" b="1" dirty="0">
                <a:solidFill>
                  <a:schemeClr val="hlink"/>
                </a:solidFill>
                <a:latin typeface="+mj-lt"/>
                <a:ea typeface="ＭＳ Ｐゴシック" pitchFamily="-100" charset="-128"/>
                <a:cs typeface="ＭＳ Ｐゴシック" pitchFamily="-100" charset="-128"/>
              </a:rPr>
              <a:t>|</a:t>
            </a: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</a:t>
            </a: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lance</a:t>
            </a:r>
            <a:endParaRPr lang="de-DE" dirty="0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C1952C36-0725-3822-9C07-6B9A37EA4F9C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352800"/>
            <a:ext cx="8443913" cy="2765425"/>
            <a:chOff x="249" y="2478"/>
            <a:chExt cx="5319" cy="1742"/>
          </a:xfrm>
        </p:grpSpPr>
        <p:sp>
          <p:nvSpPr>
            <p:cNvPr id="44040" name="Text Box 7">
              <a:extLst>
                <a:ext uri="{FF2B5EF4-FFF2-40B4-BE49-F238E27FC236}">
                  <a16:creationId xmlns:a16="http://schemas.microsoft.com/office/drawing/2014/main" id="{6F4C3C00-9D4E-D363-186F-0187565412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" y="2478"/>
              <a:ext cx="5319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en-DE" sz="2400">
                  <a:latin typeface="Calibri" panose="020F0502020204030204" pitchFamily="34" charset="0"/>
                </a:rPr>
                <a:t>Englische Hörer reagieren jedoch genauso schnell auf  /bal/ in </a:t>
              </a:r>
              <a:r>
                <a:rPr lang="de-DE" altLang="ja-JP" sz="2400" i="1">
                  <a:latin typeface="Calibri" panose="020F0502020204030204" pitchFamily="34" charset="0"/>
                </a:rPr>
                <a:t>balcony</a:t>
              </a:r>
              <a:r>
                <a:rPr lang="de-DE" altLang="ja-JP" sz="2400">
                  <a:latin typeface="Calibri" panose="020F0502020204030204" pitchFamily="34" charset="0"/>
                </a:rPr>
                <a:t> und </a:t>
              </a:r>
              <a:r>
                <a:rPr lang="de-DE" altLang="ja-JP" sz="2400" i="1">
                  <a:latin typeface="Calibri" panose="020F0502020204030204" pitchFamily="34" charset="0"/>
                </a:rPr>
                <a:t>balance</a:t>
              </a:r>
              <a:r>
                <a:rPr lang="de-DE" altLang="ja-JP" sz="2400">
                  <a:latin typeface="Calibri" panose="020F0502020204030204" pitchFamily="34" charset="0"/>
                </a:rPr>
                <a:t>, weil /bal/ in Englisch </a:t>
              </a:r>
              <a:r>
                <a:rPr lang="de-DE" altLang="ja-JP" sz="2400" b="1">
                  <a:latin typeface="Calibri" panose="020F0502020204030204" pitchFamily="34" charset="0"/>
                </a:rPr>
                <a:t>nicht</a:t>
              </a:r>
              <a:r>
                <a:rPr lang="de-DE" altLang="ja-JP" sz="2400">
                  <a:latin typeface="Calibri" panose="020F0502020204030204" pitchFamily="34" charset="0"/>
                </a:rPr>
                <a:t> durch eine rhythmische Grenze aufgeteilt wird</a:t>
              </a:r>
              <a:endParaRPr lang="de-DE" altLang="en-DE" sz="2400">
                <a:latin typeface="Calibri" panose="020F0502020204030204" pitchFamily="34" charset="0"/>
              </a:endParaRPr>
            </a:p>
          </p:txBody>
        </p:sp>
        <p:sp>
          <p:nvSpPr>
            <p:cNvPr id="41993" name="Text Box 8">
              <a:extLst>
                <a:ext uri="{FF2B5EF4-FFF2-40B4-BE49-F238E27FC236}">
                  <a16:creationId xmlns:a16="http://schemas.microsoft.com/office/drawing/2014/main" id="{8EBDAD56-5C79-878C-777A-5E6D2C8A21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9" y="3430"/>
              <a:ext cx="73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de-DE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balcony</a:t>
              </a:r>
            </a:p>
          </p:txBody>
        </p:sp>
        <p:sp>
          <p:nvSpPr>
            <p:cNvPr id="41994" name="Text Box 9">
              <a:extLst>
                <a:ext uri="{FF2B5EF4-FFF2-40B4-BE49-F238E27FC236}">
                  <a16:creationId xmlns:a16="http://schemas.microsoft.com/office/drawing/2014/main" id="{2C8B0CA2-352A-376E-B8FA-C8A9920E17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6" y="3430"/>
              <a:ext cx="72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de-DE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balance</a:t>
              </a:r>
            </a:p>
          </p:txBody>
        </p:sp>
        <p:sp>
          <p:nvSpPr>
            <p:cNvPr id="41995" name="Text Box 10">
              <a:extLst>
                <a:ext uri="{FF2B5EF4-FFF2-40B4-BE49-F238E27FC236}">
                  <a16:creationId xmlns:a16="http://schemas.microsoft.com/office/drawing/2014/main" id="{00A35FF9-D3AE-492F-BFF9-756789FFDA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9" y="3657"/>
              <a:ext cx="69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de-DE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s   w  w</a:t>
              </a:r>
            </a:p>
          </p:txBody>
        </p:sp>
        <p:sp>
          <p:nvSpPr>
            <p:cNvPr id="41996" name="Text Box 11">
              <a:extLst>
                <a:ext uri="{FF2B5EF4-FFF2-40B4-BE49-F238E27FC236}">
                  <a16:creationId xmlns:a16="http://schemas.microsoft.com/office/drawing/2014/main" id="{C8DB0065-90FA-721F-153B-E44FBBFD40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6" y="3657"/>
              <a:ext cx="46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de-DE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s   w</a:t>
              </a:r>
            </a:p>
          </p:txBody>
        </p:sp>
        <p:sp>
          <p:nvSpPr>
            <p:cNvPr id="44045" name="Text Box 12">
              <a:extLst>
                <a:ext uri="{FF2B5EF4-FFF2-40B4-BE49-F238E27FC236}">
                  <a16:creationId xmlns:a16="http://schemas.microsoft.com/office/drawing/2014/main" id="{1444C64E-04ED-553D-EEBE-279468E25A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" y="3929"/>
              <a:ext cx="426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en-DE" sz="2400">
                  <a:latin typeface="Calibri" panose="020F0502020204030204" pitchFamily="34" charset="0"/>
                </a:rPr>
                <a:t>= ein prosodischer Fuß           = ein prosodischer Fuß</a:t>
              </a:r>
            </a:p>
          </p:txBody>
        </p:sp>
      </p:grpSp>
      <p:sp>
        <p:nvSpPr>
          <p:cNvPr id="44037" name="Text Box 13">
            <a:extLst>
              <a:ext uri="{FF2B5EF4-FFF2-40B4-BE49-F238E27FC236}">
                <a16:creationId xmlns:a16="http://schemas.microsoft.com/office/drawing/2014/main" id="{45EC0EE7-1C1D-38FC-D3F7-944B9151B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362200"/>
            <a:ext cx="3168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Wahrgenommen als</a:t>
            </a:r>
          </a:p>
        </p:txBody>
      </p:sp>
      <p:sp>
        <p:nvSpPr>
          <p:cNvPr id="44038" name="Text Box 5">
            <a:extLst>
              <a:ext uri="{FF2B5EF4-FFF2-40B4-BE49-F238E27FC236}">
                <a16:creationId xmlns:a16="http://schemas.microsoft.com/office/drawing/2014/main" id="{5C0DA819-FD69-2098-BF57-A74A24BD0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0"/>
            <a:ext cx="76200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5. Wahrnehmung von Rhythmus in Erwachsenen: Grenzen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95F73D-B03F-36A1-68F7-360048DB89E7}"/>
              </a:ext>
            </a:extLst>
          </p:cNvPr>
          <p:cNvSpPr txBox="1"/>
          <p:nvPr/>
        </p:nvSpPr>
        <p:spPr>
          <a:xfrm>
            <a:off x="228600" y="6172200"/>
            <a:ext cx="86868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1 </a:t>
            </a:r>
            <a:r>
              <a:rPr lang="de-DE" sz="1600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Mehler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, </a:t>
            </a:r>
            <a:r>
              <a:rPr lang="de-DE" sz="1600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Dommergues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, Frauenfelder, </a:t>
            </a:r>
            <a:r>
              <a:rPr lang="de-DE" sz="1600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Segui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(1981) </a:t>
            </a:r>
            <a:r>
              <a:rPr lang="de-DE" sz="1600" i="1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J. Verbal </a:t>
            </a:r>
            <a:r>
              <a:rPr lang="de-DE" sz="1600" i="1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Learning</a:t>
            </a:r>
            <a:r>
              <a:rPr lang="de-DE" sz="1600" i="1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and Verbal </a:t>
            </a:r>
            <a:r>
              <a:rPr lang="de-DE" sz="1600" i="1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Behavior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, 20, 298-305. 2. </a:t>
            </a:r>
            <a:r>
              <a:rPr lang="de-DE" sz="1600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Cutler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, </a:t>
            </a:r>
            <a:r>
              <a:rPr lang="de-DE" sz="1600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Mehler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, </a:t>
            </a:r>
            <a:r>
              <a:rPr lang="de-DE" sz="1600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Norris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&amp; </a:t>
            </a:r>
            <a:r>
              <a:rPr lang="de-DE" sz="1600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Segui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(1986). </a:t>
            </a:r>
            <a:r>
              <a:rPr lang="de-DE" sz="1600" i="1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J </a:t>
            </a:r>
            <a:r>
              <a:rPr lang="de-DE" sz="1600" i="1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Memory</a:t>
            </a:r>
            <a:r>
              <a:rPr lang="de-DE" sz="1600" i="1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and </a:t>
            </a:r>
            <a:r>
              <a:rPr lang="de-DE" sz="1600" i="1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Language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, 25, 385-400.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5">
            <a:extLst>
              <a:ext uri="{FF2B5EF4-FFF2-40B4-BE49-F238E27FC236}">
                <a16:creationId xmlns:a16="http://schemas.microsoft.com/office/drawing/2014/main" id="{FF453BA8-7565-BA56-6C18-3CD7C64FC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0"/>
            <a:ext cx="76200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5. Wahrnehmung von Rhythmus in Erwachsenen: Grenzen</a:t>
            </a:r>
          </a:p>
        </p:txBody>
      </p:sp>
      <p:sp>
        <p:nvSpPr>
          <p:cNvPr id="46082" name="TextBox 2">
            <a:extLst>
              <a:ext uri="{FF2B5EF4-FFF2-40B4-BE49-F238E27FC236}">
                <a16:creationId xmlns:a16="http://schemas.microsoft.com/office/drawing/2014/main" id="{D360233D-F318-3A45-CEA9-1E3B38076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838200"/>
            <a:ext cx="6781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Otake et al (1993)</a:t>
            </a:r>
            <a:r>
              <a:rPr lang="de-DE" altLang="en-DE" sz="2400" baseline="30000">
                <a:latin typeface="Calibri" panose="020F0502020204030204" pitchFamily="34" charset="0"/>
              </a:rPr>
              <a:t>1, 3</a:t>
            </a:r>
            <a:r>
              <a:rPr lang="de-DE" altLang="en-DE" sz="2400">
                <a:latin typeface="Calibri" panose="020F0502020204030204" pitchFamily="34" charset="0"/>
              </a:rPr>
              <a:t>. Japanische Hörer mussten entsprechend langsamer reagieren, wenn ein Stimulus durch eine Mora-Grenze aufgeteilt wird. </a:t>
            </a:r>
          </a:p>
        </p:txBody>
      </p:sp>
      <p:sp>
        <p:nvSpPr>
          <p:cNvPr id="46083" name="TextBox 3">
            <a:extLst>
              <a:ext uri="{FF2B5EF4-FFF2-40B4-BE49-F238E27FC236}">
                <a16:creationId xmlns:a16="http://schemas.microsoft.com/office/drawing/2014/main" id="{8B207150-CDC6-7E9E-D5B0-6B4EC7712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7488" y="2050926"/>
            <a:ext cx="457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 dirty="0">
                <a:latin typeface="Calibri" panose="020F0502020204030204" pitchFamily="34" charset="0"/>
              </a:rPr>
              <a:t>(1)    ta-ni-shi</a:t>
            </a:r>
            <a:r>
              <a:rPr lang="de-DE" altLang="en-DE" sz="2400" baseline="30000" dirty="0">
                <a:latin typeface="Calibri" panose="020F0502020204030204" pitchFamily="34" charset="0"/>
              </a:rPr>
              <a:t>2</a:t>
            </a:r>
            <a:r>
              <a:rPr lang="de-DE" altLang="en-DE" sz="2400" dirty="0">
                <a:latin typeface="Calibri" panose="020F0502020204030204" pitchFamily="34" charset="0"/>
              </a:rPr>
              <a:t>  (3 </a:t>
            </a:r>
            <a:r>
              <a:rPr lang="de-DE" altLang="en-DE" sz="2400" dirty="0" err="1">
                <a:latin typeface="Calibri" panose="020F0502020204030204" pitchFamily="34" charset="0"/>
              </a:rPr>
              <a:t>Morae</a:t>
            </a:r>
            <a:r>
              <a:rPr lang="de-DE" altLang="en-DE" sz="2400" dirty="0">
                <a:latin typeface="Calibri" panose="020F0502020204030204" pitchFamily="34" charset="0"/>
              </a:rPr>
              <a:t>, 3 Silben)</a:t>
            </a:r>
          </a:p>
        </p:txBody>
      </p:sp>
      <p:sp>
        <p:nvSpPr>
          <p:cNvPr id="46084" name="TextBox 4">
            <a:extLst>
              <a:ext uri="{FF2B5EF4-FFF2-40B4-BE49-F238E27FC236}">
                <a16:creationId xmlns:a16="http://schemas.microsoft.com/office/drawing/2014/main" id="{16CC30BE-B41E-2155-70B1-F1BC6CEFB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688" y="2508126"/>
            <a:ext cx="47342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 dirty="0">
                <a:latin typeface="Calibri" panose="020F0502020204030204" pitchFamily="34" charset="0"/>
              </a:rPr>
              <a:t>(2)   ta-n-shi</a:t>
            </a:r>
            <a:r>
              <a:rPr lang="de-DE" altLang="en-DE" sz="2400" baseline="30000" dirty="0">
                <a:latin typeface="Calibri" panose="020F0502020204030204" pitchFamily="34" charset="0"/>
              </a:rPr>
              <a:t>3</a:t>
            </a:r>
            <a:r>
              <a:rPr lang="de-DE" altLang="en-DE" sz="2400" dirty="0">
                <a:latin typeface="Calibri" panose="020F0502020204030204" pitchFamily="34" charset="0"/>
              </a:rPr>
              <a:t>    (3 </a:t>
            </a:r>
            <a:r>
              <a:rPr lang="de-DE" altLang="en-DE" sz="2400" dirty="0" err="1">
                <a:latin typeface="Calibri" panose="020F0502020204030204" pitchFamily="34" charset="0"/>
              </a:rPr>
              <a:t>Morae</a:t>
            </a:r>
            <a:r>
              <a:rPr lang="de-DE" altLang="en-DE" sz="2400" dirty="0">
                <a:latin typeface="Calibri" panose="020F0502020204030204" pitchFamily="34" charset="0"/>
              </a:rPr>
              <a:t>, 2 Silben)</a:t>
            </a:r>
          </a:p>
        </p:txBody>
      </p:sp>
      <p:sp>
        <p:nvSpPr>
          <p:cNvPr id="46085" name="TextBox 5">
            <a:extLst>
              <a:ext uri="{FF2B5EF4-FFF2-40B4-BE49-F238E27FC236}">
                <a16:creationId xmlns:a16="http://schemas.microsoft.com/office/drawing/2014/main" id="{3696FF17-DB97-26AB-35FF-9FE6C940B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144783"/>
            <a:ext cx="85834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 dirty="0">
                <a:latin typeface="Calibri" panose="020F0502020204030204" pitchFamily="34" charset="0"/>
              </a:rPr>
              <a:t>Japanische Hörer nahmen /</a:t>
            </a:r>
            <a:r>
              <a:rPr lang="de-DE" altLang="en-DE" sz="2400" dirty="0" err="1">
                <a:latin typeface="Calibri" panose="020F0502020204030204" pitchFamily="34" charset="0"/>
              </a:rPr>
              <a:t>ta</a:t>
            </a:r>
            <a:r>
              <a:rPr lang="de-DE" altLang="en-DE" sz="2400" dirty="0">
                <a:latin typeface="Calibri" panose="020F0502020204030204" pitchFamily="34" charset="0"/>
              </a:rPr>
              <a:t>/ genau so schnell in (1) wie in (2) wahr; sie nahmen aber /tan/ in (2) schneller wahr als in (1) weil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 dirty="0">
                <a:latin typeface="Calibri" panose="020F0502020204030204" pitchFamily="34" charset="0"/>
              </a:rPr>
              <a:t>/tan/ eine Silbe </a:t>
            </a:r>
            <a:r>
              <a:rPr lang="de-DE" altLang="en-DE" sz="2400" dirty="0" err="1">
                <a:latin typeface="Calibri" panose="020F0502020204030204" pitchFamily="34" charset="0"/>
              </a:rPr>
              <a:t>bidlet</a:t>
            </a:r>
            <a:endParaRPr lang="de-DE" altLang="en-DE" sz="2400" dirty="0">
              <a:latin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AABB67-3F0F-C241-A9B9-04353652174D}"/>
              </a:ext>
            </a:extLst>
          </p:cNvPr>
          <p:cNvSpPr txBox="1"/>
          <p:nvPr/>
        </p:nvSpPr>
        <p:spPr>
          <a:xfrm>
            <a:off x="228600" y="5867400"/>
            <a:ext cx="80772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1. </a:t>
            </a:r>
            <a:r>
              <a:rPr lang="de-DE" sz="1600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Otake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, </a:t>
            </a:r>
            <a:r>
              <a:rPr lang="de-DE" sz="1600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Hanato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, </a:t>
            </a:r>
            <a:r>
              <a:rPr lang="de-DE" sz="1600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Cutler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(1993), </a:t>
            </a:r>
            <a:r>
              <a:rPr lang="de-DE" sz="1600" i="1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Journal of </a:t>
            </a:r>
            <a:r>
              <a:rPr lang="de-DE" sz="1600" i="1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Memory</a:t>
            </a:r>
            <a:r>
              <a:rPr lang="de-DE" sz="1600" i="1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and </a:t>
            </a:r>
            <a:r>
              <a:rPr lang="de-DE" sz="1600" i="1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Language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, 32 258-278.</a:t>
            </a:r>
          </a:p>
        </p:txBody>
      </p:sp>
      <p:sp>
        <p:nvSpPr>
          <p:cNvPr id="46087" name="TextBox 7">
            <a:extLst>
              <a:ext uri="{FF2B5EF4-FFF2-40B4-BE49-F238E27FC236}">
                <a16:creationId xmlns:a16="http://schemas.microsoft.com/office/drawing/2014/main" id="{ACEB9087-327B-A547-622C-DA12D8FFA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172200"/>
            <a:ext cx="7010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1400">
                <a:latin typeface="Calibri" panose="020F0502020204030204" pitchFamily="34" charset="0"/>
              </a:rPr>
              <a:t>2. Eine Schneckenart. 3. Eine Anschlussklemme (für Strom)</a:t>
            </a:r>
          </a:p>
        </p:txBody>
      </p:sp>
      <p:sp>
        <p:nvSpPr>
          <p:cNvPr id="46088" name="TextBox 8">
            <a:extLst>
              <a:ext uri="{FF2B5EF4-FFF2-40B4-BE49-F238E27FC236}">
                <a16:creationId xmlns:a16="http://schemas.microsoft.com/office/drawing/2014/main" id="{0CA13838-DE84-798E-E3DA-ACDA39097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495800"/>
            <a:ext cx="8382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Französische Hörer nahmen /ta/ schneller wahr in /tanishi/ - eventuell weil sie in (1) jedoch nicht (2) eine Silbengrenze nach /ta/ wahrgenommen haben).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92B9F6-49A4-A3F9-ED92-7679CA17AC11}"/>
              </a:ext>
            </a:extLst>
          </p:cNvPr>
          <p:cNvSpPr txBox="1"/>
          <p:nvPr/>
        </p:nvSpPr>
        <p:spPr>
          <a:xfrm>
            <a:off x="228600" y="6519863"/>
            <a:ext cx="26670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3. Siehe auch cutler94.jml.pdf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>
            <a:extLst>
              <a:ext uri="{FF2B5EF4-FFF2-40B4-BE49-F238E27FC236}">
                <a16:creationId xmlns:a16="http://schemas.microsoft.com/office/drawing/2014/main" id="{17E9E444-8A3E-B804-6FF7-C272E58A9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0"/>
            <a:ext cx="18288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de-DE" dirty="0">
                <a:solidFill>
                  <a:srgbClr val="000000"/>
                </a:solidFill>
                <a:latin typeface="+mj-lt"/>
                <a:ea typeface="ＭＳ Ｐゴシック" pitchFamily="-100" charset="-128"/>
                <a:cs typeface="ＭＳ Ｐゴシック" pitchFamily="-100" charset="-128"/>
              </a:rPr>
              <a:t>1. Typologie</a:t>
            </a:r>
          </a:p>
        </p:txBody>
      </p:sp>
      <p:sp>
        <p:nvSpPr>
          <p:cNvPr id="17410" name="TextBox 2">
            <a:extLst>
              <a:ext uri="{FF2B5EF4-FFF2-40B4-BE49-F238E27FC236}">
                <a16:creationId xmlns:a16="http://schemas.microsoft.com/office/drawing/2014/main" id="{D32CCC0A-E0AB-13FA-1081-4E47F889B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"/>
            <a:ext cx="9372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Überlegungen und empirische Forschungen in den letzten 50-100 Jahren deuten auf dreifache rhythmische Klassifizierung von Sprachen.</a:t>
            </a:r>
            <a:r>
              <a:rPr lang="de-DE" altLang="en-DE" sz="2400" baseline="30000">
                <a:latin typeface="Calibri" panose="020F0502020204030204" pitchFamily="34" charset="0"/>
              </a:rPr>
              <a:t>1</a:t>
            </a:r>
            <a:r>
              <a:rPr lang="de-DE" altLang="en-DE" sz="2400">
                <a:latin typeface="Calibri" panose="020F0502020204030204" pitchFamily="34" charset="0"/>
              </a:rPr>
              <a:t>, </a:t>
            </a:r>
            <a:r>
              <a:rPr lang="de-DE" altLang="en-DE" sz="2400" baseline="30000">
                <a:latin typeface="Calibri" panose="020F0502020204030204" pitchFamily="34" charset="0"/>
              </a:rPr>
              <a:t>2</a:t>
            </a:r>
            <a:endParaRPr lang="de-DE" altLang="en-DE" sz="2400">
              <a:latin typeface="Calibri" panose="020F0502020204030204" pitchFamily="34" charset="0"/>
            </a:endParaRPr>
          </a:p>
        </p:txBody>
      </p:sp>
      <p:sp>
        <p:nvSpPr>
          <p:cNvPr id="17411" name="TextBox 3">
            <a:extLst>
              <a:ext uri="{FF2B5EF4-FFF2-40B4-BE49-F238E27FC236}">
                <a16:creationId xmlns:a16="http://schemas.microsoft.com/office/drawing/2014/main" id="{E4060AA3-5EA3-9719-3472-81C9FE28F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71600"/>
            <a:ext cx="914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 b="1">
                <a:latin typeface="Calibri" panose="020F0502020204030204" pitchFamily="34" charset="0"/>
              </a:rPr>
              <a:t>Stress-timed</a:t>
            </a:r>
            <a:r>
              <a:rPr lang="de-DE" altLang="en-DE" sz="2400" baseline="30000">
                <a:latin typeface="Calibri" panose="020F0502020204030204" pitchFamily="34" charset="0"/>
              </a:rPr>
              <a:t>3</a:t>
            </a:r>
            <a:r>
              <a:rPr lang="de-DE" altLang="en-DE" sz="2400" b="1">
                <a:latin typeface="Calibri" panose="020F0502020204030204" pitchFamily="34" charset="0"/>
              </a:rPr>
              <a:t> </a:t>
            </a:r>
            <a:r>
              <a:rPr lang="de-DE" altLang="en-DE" sz="2400">
                <a:latin typeface="Calibri" panose="020F0502020204030204" pitchFamily="34" charset="0"/>
              </a:rPr>
              <a:t>(akzentzählend) wie Deutsch, Englisch, Niederländisch mit einem Wechsel zwischen starken und schwachen Silben.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72D36A-B3BB-8DAE-D519-F372CBF42A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562600"/>
            <a:ext cx="838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 b="1">
                <a:latin typeface="Calibri" panose="020F0502020204030204" pitchFamily="34" charset="0"/>
              </a:rPr>
              <a:t>Mora-timed </a:t>
            </a:r>
            <a:r>
              <a:rPr lang="de-DE" altLang="en-DE" sz="2400">
                <a:latin typeface="Calibri" panose="020F0502020204030204" pitchFamily="34" charset="0"/>
              </a:rPr>
              <a:t>(mora-zählend) eventuell nur japanisch, mit </a:t>
            </a:r>
            <a:r>
              <a:rPr lang="de-DE" altLang="en-DE" sz="2400" b="1">
                <a:latin typeface="Calibri" panose="020F0502020204030204" pitchFamily="34" charset="0"/>
              </a:rPr>
              <a:t>Mora</a:t>
            </a:r>
            <a:r>
              <a:rPr lang="de-DE" altLang="en-DE" sz="2400">
                <a:latin typeface="Calibri" panose="020F0502020204030204" pitchFamily="34" charset="0"/>
              </a:rPr>
              <a:t> als rhythmischer Einheit. </a:t>
            </a:r>
          </a:p>
        </p:txBody>
      </p:sp>
      <p:sp>
        <p:nvSpPr>
          <p:cNvPr id="17413" name="TextBox 6">
            <a:extLst>
              <a:ext uri="{FF2B5EF4-FFF2-40B4-BE49-F238E27FC236}">
                <a16:creationId xmlns:a16="http://schemas.microsoft.com/office/drawing/2014/main" id="{9F83FD6E-0C75-3007-8AF2-26D5C0DB5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273800"/>
            <a:ext cx="800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1600">
                <a:latin typeface="Calibri" panose="020F0502020204030204" pitchFamily="34" charset="0"/>
              </a:rPr>
              <a:t>1. fletcher.pdf. 2 cummins.pdf .3. Die Terminologie stress vs syllable-timed geht auf K. Pike (1945) zurück.</a:t>
            </a:r>
          </a:p>
        </p:txBody>
      </p:sp>
      <p:sp>
        <p:nvSpPr>
          <p:cNvPr id="17414" name="TextBox 7">
            <a:extLst>
              <a:ext uri="{FF2B5EF4-FFF2-40B4-BE49-F238E27FC236}">
                <a16:creationId xmlns:a16="http://schemas.microsoft.com/office/drawing/2014/main" id="{FA8A0430-1D50-3FA3-C776-117D57CE2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09800"/>
            <a:ext cx="8382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Die rhythmische Einheit ist der </a:t>
            </a:r>
            <a:r>
              <a:rPr lang="de-DE" altLang="en-DE" sz="2400" b="1">
                <a:latin typeface="Calibri" panose="020F0502020204030204" pitchFamily="34" charset="0"/>
              </a:rPr>
              <a:t>Stress-Fuß </a:t>
            </a:r>
            <a:r>
              <a:rPr lang="de-DE" altLang="en-DE" sz="2400">
                <a:latin typeface="Calibri" panose="020F0502020204030204" pitchFamily="34" charset="0"/>
              </a:rPr>
              <a:t>(stress-foot) =  eine lexikalisch starke Silbe + alle danach kommenden schwachen Silben (</a:t>
            </a:r>
            <a:r>
              <a:rPr lang="de-DE" altLang="en-DE" sz="2400" i="1">
                <a:latin typeface="Calibri" panose="020F0502020204030204" pitchFamily="34" charset="0"/>
              </a:rPr>
              <a:t>Aberglaube</a:t>
            </a:r>
            <a:r>
              <a:rPr lang="de-DE" altLang="en-DE" sz="2400">
                <a:latin typeface="Calibri" panose="020F0502020204030204" pitchFamily="34" charset="0"/>
              </a:rPr>
              <a:t> = s w s w ein Wort bestehend aus 2 Stress-Füßen = 2 rhythmische Einheiten). </a:t>
            </a:r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FDCB55A1-1C78-B6DB-9C01-65257AA35644}"/>
              </a:ext>
            </a:extLst>
          </p:cNvPr>
          <p:cNvGrpSpPr>
            <a:grpSpLocks/>
          </p:cNvGrpSpPr>
          <p:nvPr/>
        </p:nvGrpSpPr>
        <p:grpSpPr bwMode="auto">
          <a:xfrm>
            <a:off x="0" y="3733800"/>
            <a:ext cx="8991600" cy="1744663"/>
            <a:chOff x="0" y="3733800"/>
            <a:chExt cx="8991600" cy="1744663"/>
          </a:xfrm>
        </p:grpSpPr>
        <p:sp>
          <p:nvSpPr>
            <p:cNvPr id="17416" name="TextBox 4">
              <a:extLst>
                <a:ext uri="{FF2B5EF4-FFF2-40B4-BE49-F238E27FC236}">
                  <a16:creationId xmlns:a16="http://schemas.microsoft.com/office/drawing/2014/main" id="{AA27EB9B-A6B7-F55C-C8EF-D764EB8220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733800"/>
              <a:ext cx="89916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en-DE" sz="2400" b="1">
                  <a:solidFill>
                    <a:srgbClr val="000000"/>
                  </a:solidFill>
                  <a:latin typeface="Calibri" panose="020F0502020204030204" pitchFamily="34" charset="0"/>
                </a:rPr>
                <a:t>Syllable-timed</a:t>
              </a:r>
              <a:r>
                <a:rPr lang="de-DE" altLang="en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 (silbenzählend) wie Französisch, Italienisch, Spanisch: kein solcher Wechsel zwischen starken/schwachen Silben. </a:t>
              </a:r>
              <a:endParaRPr lang="de-DE" altLang="en-DE" sz="2400">
                <a:latin typeface="Calibri" panose="020F0502020204030204" pitchFamily="34" charset="0"/>
              </a:endParaRPr>
            </a:p>
          </p:txBody>
        </p:sp>
        <p:sp>
          <p:nvSpPr>
            <p:cNvPr id="17417" name="TextBox 8">
              <a:extLst>
                <a:ext uri="{FF2B5EF4-FFF2-40B4-BE49-F238E27FC236}">
                  <a16:creationId xmlns:a16="http://schemas.microsoft.com/office/drawing/2014/main" id="{F180E597-A8B0-052B-3895-7DF68D903D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" y="4648200"/>
              <a:ext cx="80772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en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Die rhythmische Einheit die </a:t>
              </a:r>
              <a:r>
                <a:rPr lang="de-DE" altLang="en-DE" sz="2400" b="1">
                  <a:solidFill>
                    <a:srgbClr val="000000"/>
                  </a:solidFill>
                  <a:latin typeface="Calibri" panose="020F0502020204030204" pitchFamily="34" charset="0"/>
                </a:rPr>
                <a:t>Silbe</a:t>
              </a:r>
              <a:r>
                <a:rPr lang="de-DE" altLang="en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. </a:t>
              </a:r>
              <a:r>
                <a:rPr lang="de-DE" altLang="en-DE" sz="2400" i="1">
                  <a:solidFill>
                    <a:srgbClr val="000000"/>
                  </a:solidFill>
                  <a:latin typeface="Calibri" panose="020F0502020204030204" pitchFamily="34" charset="0"/>
                </a:rPr>
                <a:t>Alimentation</a:t>
              </a:r>
              <a:r>
                <a:rPr lang="de-DE" altLang="en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 = a.li.men.ta.tion = 5 Silben = 5 rhythmische Einheiten.</a:t>
              </a:r>
              <a:endParaRPr lang="de-DE" altLang="en-DE" sz="2400">
                <a:latin typeface="Calibri" panose="020F050202020403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>
            <a:extLst>
              <a:ext uri="{FF2B5EF4-FFF2-40B4-BE49-F238E27FC236}">
                <a16:creationId xmlns:a16="http://schemas.microsoft.com/office/drawing/2014/main" id="{0B0A2A8C-3229-6B9C-39A3-852059269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828800"/>
            <a:ext cx="6781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DE" sz="2400">
                <a:latin typeface="Calibri" panose="020F0502020204030204" pitchFamily="34" charset="0"/>
              </a:rPr>
              <a:t>Oku No Hosomichi (1694) von Matsuo Bashó</a:t>
            </a:r>
            <a:endParaRPr lang="de-DE" altLang="en-DE" sz="2400">
              <a:latin typeface="Calibri" panose="020F0502020204030204" pitchFamily="34" charset="0"/>
            </a:endParaRPr>
          </a:p>
        </p:txBody>
      </p:sp>
      <p:sp>
        <p:nvSpPr>
          <p:cNvPr id="18434" name="TextBox 2">
            <a:extLst>
              <a:ext uri="{FF2B5EF4-FFF2-40B4-BE49-F238E27FC236}">
                <a16:creationId xmlns:a16="http://schemas.microsoft.com/office/drawing/2014/main" id="{FC592382-2FC3-014C-E741-2C4B0EE34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971800"/>
            <a:ext cx="5105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DE" sz="2400">
                <a:latin typeface="Calibri" panose="020F0502020204030204" pitchFamily="34" charset="0"/>
              </a:rPr>
              <a:t>Fu-ru i-ke ya 			(5)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DE" sz="2400">
                <a:latin typeface="Calibri" panose="020F0502020204030204" pitchFamily="34" charset="0"/>
              </a:rPr>
              <a:t>Ka-wa-za to-bi-ko-mu		(7)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DE" sz="2400">
                <a:latin typeface="Calibri" panose="020F0502020204030204" pitchFamily="34" charset="0"/>
              </a:rPr>
              <a:t>Mi-zu no o-to			(5)</a:t>
            </a:r>
            <a:endParaRPr lang="de-DE" altLang="en-DE" sz="2400">
              <a:latin typeface="Calibri" panose="020F0502020204030204" pitchFamily="34" charset="0"/>
            </a:endParaRP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E27400A-7690-B520-9A53-6E5C78978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953000"/>
            <a:ext cx="4572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Ein alter Teich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Ein Frosch springt hinein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Das Geräusch des Wassers</a:t>
            </a:r>
          </a:p>
        </p:txBody>
      </p:sp>
      <p:pic>
        <p:nvPicPr>
          <p:cNvPr id="18436" name="Picture 4" descr="D-BASHO-MATSUO04.jpg">
            <a:extLst>
              <a:ext uri="{FF2B5EF4-FFF2-40B4-BE49-F238E27FC236}">
                <a16:creationId xmlns:a16="http://schemas.microsoft.com/office/drawing/2014/main" id="{CF84FB91-3404-374F-AE48-A2DA83FCC7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590800"/>
            <a:ext cx="325755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5">
            <a:extLst>
              <a:ext uri="{FF2B5EF4-FFF2-40B4-BE49-F238E27FC236}">
                <a16:creationId xmlns:a16="http://schemas.microsoft.com/office/drawing/2014/main" id="{9D7C1255-6E7F-929C-0F94-EB3F0E1EC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0"/>
            <a:ext cx="46482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de-DE" dirty="0">
                <a:solidFill>
                  <a:srgbClr val="000000"/>
                </a:solidFill>
                <a:latin typeface="+mj-lt"/>
                <a:ea typeface="ＭＳ Ｐゴシック" pitchFamily="-100" charset="-128"/>
                <a:cs typeface="ＭＳ Ｐゴシック" pitchFamily="-100" charset="-128"/>
              </a:rPr>
              <a:t>1. Typologie, Japanisch, die </a:t>
            </a:r>
            <a:r>
              <a:rPr lang="de-DE" dirty="0" err="1">
                <a:solidFill>
                  <a:srgbClr val="000000"/>
                </a:solidFill>
                <a:latin typeface="+mj-lt"/>
                <a:ea typeface="ＭＳ Ｐゴシック" pitchFamily="-100" charset="-128"/>
                <a:cs typeface="ＭＳ Ｐゴシック" pitchFamily="-100" charset="-128"/>
              </a:rPr>
              <a:t>Mora</a:t>
            </a:r>
            <a:endParaRPr lang="de-DE" dirty="0">
              <a:solidFill>
                <a:srgbClr val="000000"/>
              </a:solidFill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18438" name="Text Box 18">
            <a:extLst>
              <a:ext uri="{FF2B5EF4-FFF2-40B4-BE49-F238E27FC236}">
                <a16:creationId xmlns:a16="http://schemas.microsoft.com/office/drawing/2014/main" id="{C9BEDF81-FC92-5A83-84B9-98EC22147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85800"/>
            <a:ext cx="822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Das japanische Haiku ist eine Gedichtform in der die </a:t>
            </a:r>
            <a:r>
              <a:rPr lang="de-DE" altLang="en-DE" sz="2400" b="1">
                <a:latin typeface="Calibri" panose="020F0502020204030204" pitchFamily="34" charset="0"/>
              </a:rPr>
              <a:t>Mora-Anzahl </a:t>
            </a:r>
            <a:r>
              <a:rPr lang="de-DE" altLang="en-DE" sz="2400">
                <a:latin typeface="Calibri" panose="020F0502020204030204" pitchFamily="34" charset="0"/>
              </a:rPr>
              <a:t>entscheidend  ist: 17 Morae, 3 Phrasen mit 5-7-5 Morae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7">
            <a:extLst>
              <a:ext uri="{FF2B5EF4-FFF2-40B4-BE49-F238E27FC236}">
                <a16:creationId xmlns:a16="http://schemas.microsoft.com/office/drawing/2014/main" id="{735790AA-64A0-0979-466F-34804C4D0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861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DE" sz="2400">
                <a:solidFill>
                  <a:srgbClr val="000000"/>
                </a:solidFill>
                <a:latin typeface="Calibri" panose="020F0502020204030204" pitchFamily="34" charset="0"/>
              </a:rPr>
              <a:t>Eine Mora </a:t>
            </a:r>
            <a:r>
              <a:rPr lang="en-GB" altLang="en-DE" sz="2400">
                <a:latin typeface="Calibri" panose="020F0502020204030204" pitchFamily="34" charset="0"/>
              </a:rPr>
              <a:t>=  </a:t>
            </a:r>
            <a:r>
              <a:rPr lang="en-GB" altLang="en-DE" sz="2400" b="1">
                <a:latin typeface="Calibri" panose="020F0502020204030204" pitchFamily="34" charset="0"/>
              </a:rPr>
              <a:t>KV</a:t>
            </a:r>
            <a:r>
              <a:rPr lang="en-GB" altLang="en-DE" sz="2400">
                <a:latin typeface="Calibri" panose="020F0502020204030204" pitchFamily="34" charset="0"/>
              </a:rPr>
              <a:t> oder </a:t>
            </a:r>
            <a:r>
              <a:rPr lang="en-GB" altLang="en-DE" sz="2400" b="1">
                <a:latin typeface="Calibri" panose="020F0502020204030204" pitchFamily="34" charset="0"/>
              </a:rPr>
              <a:t>K:</a:t>
            </a:r>
            <a:r>
              <a:rPr lang="en-GB" altLang="en-DE" sz="2400">
                <a:latin typeface="Calibri" panose="020F0502020204030204" pitchFamily="34" charset="0"/>
              </a:rPr>
              <a:t> (langer Kons.) oder </a:t>
            </a:r>
            <a:r>
              <a:rPr lang="en-GB" altLang="en-DE" sz="2400" b="1">
                <a:latin typeface="Calibri" panose="020F0502020204030204" pitchFamily="34" charset="0"/>
              </a:rPr>
              <a:t>V:</a:t>
            </a:r>
            <a:r>
              <a:rPr lang="en-GB" altLang="en-DE" sz="2400">
                <a:latin typeface="Calibri" panose="020F0502020204030204" pitchFamily="34" charset="0"/>
              </a:rPr>
              <a:t> (langer Vokal)</a:t>
            </a:r>
            <a:endParaRPr lang="de-DE" altLang="en-DE" sz="2400">
              <a:latin typeface="Calibri" panose="020F0502020204030204" pitchFamily="34" charset="0"/>
            </a:endParaRPr>
          </a:p>
        </p:txBody>
      </p:sp>
      <p:sp>
        <p:nvSpPr>
          <p:cNvPr id="19458" name="Text Box 8">
            <a:extLst>
              <a:ext uri="{FF2B5EF4-FFF2-40B4-BE49-F238E27FC236}">
                <a16:creationId xmlns:a16="http://schemas.microsoft.com/office/drawing/2014/main" id="{0E4F946E-A3E1-909C-66C8-EF0F68DD3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7313" y="2417763"/>
            <a:ext cx="1939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solidFill>
                  <a:srgbClr val="0000FF"/>
                </a:solidFill>
                <a:latin typeface="Calibri" panose="020F0502020204030204" pitchFamily="34" charset="0"/>
              </a:rPr>
              <a:t>Mora - Anzahl</a:t>
            </a:r>
            <a:endParaRPr lang="de-DE" altLang="en-DE" sz="2400">
              <a:solidFill>
                <a:srgbClr val="0000FF"/>
              </a:solidFill>
              <a:latin typeface="Calibri" panose="020F0502020204030204" pitchFamily="34" charset="0"/>
            </a:endParaRPr>
          </a:p>
        </p:txBody>
      </p:sp>
      <p:grpSp>
        <p:nvGrpSpPr>
          <p:cNvPr id="19459" name="Group 9">
            <a:extLst>
              <a:ext uri="{FF2B5EF4-FFF2-40B4-BE49-F238E27FC236}">
                <a16:creationId xmlns:a16="http://schemas.microsoft.com/office/drawing/2014/main" id="{E161E5D9-9590-769E-D7BE-F58D103FC840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895600"/>
            <a:ext cx="6983413" cy="461963"/>
            <a:chOff x="329" y="2677"/>
            <a:chExt cx="4399" cy="291"/>
          </a:xfrm>
        </p:grpSpPr>
        <p:sp>
          <p:nvSpPr>
            <p:cNvPr id="19469" name="Text Box 10">
              <a:extLst>
                <a:ext uri="{FF2B5EF4-FFF2-40B4-BE49-F238E27FC236}">
                  <a16:creationId xmlns:a16="http://schemas.microsoft.com/office/drawing/2014/main" id="{B112A140-6B8D-4C01-5D0A-F4A864BC07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9" y="2677"/>
              <a:ext cx="14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DE" sz="2400">
                  <a:latin typeface="Calibri" panose="020F0502020204030204" pitchFamily="34" charset="0"/>
                </a:rPr>
                <a:t>/kan:da/ (gekaut)</a:t>
              </a:r>
              <a:endParaRPr lang="de-DE" altLang="en-DE" sz="2400">
                <a:latin typeface="Calibri" panose="020F0502020204030204" pitchFamily="34" charset="0"/>
              </a:endParaRPr>
            </a:p>
          </p:txBody>
        </p:sp>
        <p:sp>
          <p:nvSpPr>
            <p:cNvPr id="19470" name="Text Box 11">
              <a:extLst>
                <a:ext uri="{FF2B5EF4-FFF2-40B4-BE49-F238E27FC236}">
                  <a16:creationId xmlns:a16="http://schemas.microsoft.com/office/drawing/2014/main" id="{574F249C-6963-476D-3F4B-83D767728D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5" y="2677"/>
              <a:ext cx="116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DE" sz="2400">
                  <a:latin typeface="Calibri" panose="020F0502020204030204" pitchFamily="34" charset="0"/>
                </a:rPr>
                <a:t>/ka – n: – da/</a:t>
              </a:r>
              <a:endParaRPr lang="de-DE" altLang="en-DE" sz="2400">
                <a:latin typeface="Calibri" panose="020F0502020204030204" pitchFamily="34" charset="0"/>
              </a:endParaRPr>
            </a:p>
          </p:txBody>
        </p:sp>
        <p:sp>
          <p:nvSpPr>
            <p:cNvPr id="19471" name="Text Box 12">
              <a:extLst>
                <a:ext uri="{FF2B5EF4-FFF2-40B4-BE49-F238E27FC236}">
                  <a16:creationId xmlns:a16="http://schemas.microsoft.com/office/drawing/2014/main" id="{95C6D6BA-CEEC-5063-E06E-896E829F19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6" y="2677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DE" sz="2400">
                  <a:latin typeface="Calibri" panose="020F0502020204030204" pitchFamily="34" charset="0"/>
                </a:rPr>
                <a:t>3</a:t>
              </a:r>
              <a:endParaRPr lang="de-DE" altLang="en-DE" sz="2400">
                <a:latin typeface="Calibri" panose="020F0502020204030204" pitchFamily="34" charset="0"/>
              </a:endParaRPr>
            </a:p>
          </p:txBody>
        </p:sp>
      </p:grpSp>
      <p:grpSp>
        <p:nvGrpSpPr>
          <p:cNvPr id="19460" name="Group 13">
            <a:extLst>
              <a:ext uri="{FF2B5EF4-FFF2-40B4-BE49-F238E27FC236}">
                <a16:creationId xmlns:a16="http://schemas.microsoft.com/office/drawing/2014/main" id="{DB847AA0-FE44-E6E1-C269-2C6D1F7E138A}"/>
              </a:ext>
            </a:extLst>
          </p:cNvPr>
          <p:cNvGrpSpPr>
            <a:grpSpLocks/>
          </p:cNvGrpSpPr>
          <p:nvPr/>
        </p:nvGrpSpPr>
        <p:grpSpPr bwMode="auto">
          <a:xfrm>
            <a:off x="525463" y="3471863"/>
            <a:ext cx="7064375" cy="528637"/>
            <a:chOff x="324" y="3115"/>
            <a:chExt cx="4450" cy="333"/>
          </a:xfrm>
        </p:grpSpPr>
        <p:sp>
          <p:nvSpPr>
            <p:cNvPr id="19466" name="Text Box 14">
              <a:extLst>
                <a:ext uri="{FF2B5EF4-FFF2-40B4-BE49-F238E27FC236}">
                  <a16:creationId xmlns:a16="http://schemas.microsoft.com/office/drawing/2014/main" id="{A9DDF8C8-41F3-1384-011F-AF14DDCA64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" y="3131"/>
              <a:ext cx="17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DE" sz="2400">
                  <a:latin typeface="Calibri" panose="020F0502020204030204" pitchFamily="34" charset="0"/>
                </a:rPr>
                <a:t>/katta/ (gewonnen)</a:t>
              </a:r>
              <a:endParaRPr lang="de-DE" altLang="en-DE" sz="2400">
                <a:latin typeface="Calibri" panose="020F0502020204030204" pitchFamily="34" charset="0"/>
              </a:endParaRPr>
            </a:p>
          </p:txBody>
        </p:sp>
        <p:sp>
          <p:nvSpPr>
            <p:cNvPr id="19467" name="Text Box 15">
              <a:extLst>
                <a:ext uri="{FF2B5EF4-FFF2-40B4-BE49-F238E27FC236}">
                  <a16:creationId xmlns:a16="http://schemas.microsoft.com/office/drawing/2014/main" id="{C7007783-2FC2-D1A8-4923-D84A1E64CB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5" y="3160"/>
              <a:ext cx="10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DE" sz="2400">
                  <a:latin typeface="Calibri" panose="020F0502020204030204" pitchFamily="34" charset="0"/>
                </a:rPr>
                <a:t>/ka – t: – a/</a:t>
              </a:r>
              <a:endParaRPr lang="de-DE" altLang="en-DE" sz="2400">
                <a:latin typeface="Calibri" panose="020F0502020204030204" pitchFamily="34" charset="0"/>
              </a:endParaRPr>
            </a:p>
          </p:txBody>
        </p:sp>
        <p:sp>
          <p:nvSpPr>
            <p:cNvPr id="19468" name="Text Box 16">
              <a:extLst>
                <a:ext uri="{FF2B5EF4-FFF2-40B4-BE49-F238E27FC236}">
                  <a16:creationId xmlns:a16="http://schemas.microsoft.com/office/drawing/2014/main" id="{BF8AAE59-AC1C-4F84-1A5C-B8F7369242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" y="3115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DE" sz="2400">
                  <a:latin typeface="Calibri" panose="020F0502020204030204" pitchFamily="34" charset="0"/>
                </a:rPr>
                <a:t>3</a:t>
              </a:r>
              <a:endParaRPr lang="de-DE" altLang="en-DE" sz="2400">
                <a:latin typeface="Calibri" panose="020F0502020204030204" pitchFamily="34" charset="0"/>
              </a:endParaRPr>
            </a:p>
          </p:txBody>
        </p:sp>
      </p:grpSp>
      <p:sp>
        <p:nvSpPr>
          <p:cNvPr id="19461" name="Text Box 17">
            <a:extLst>
              <a:ext uri="{FF2B5EF4-FFF2-40B4-BE49-F238E27FC236}">
                <a16:creationId xmlns:a16="http://schemas.microsoft.com/office/drawing/2014/main" id="{34A356A1-D388-B11C-7F6A-C8179FC36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2513" y="2417763"/>
            <a:ext cx="2225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DE" sz="2400">
                <a:solidFill>
                  <a:srgbClr val="0000FF"/>
                </a:solidFill>
                <a:latin typeface="Calibri" panose="020F0502020204030204" pitchFamily="34" charset="0"/>
              </a:rPr>
              <a:t>Mora Aufteilung</a:t>
            </a:r>
            <a:endParaRPr lang="de-DE" altLang="en-DE" sz="2400">
              <a:solidFill>
                <a:srgbClr val="0000FF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72B2A086-B64A-7272-1B6C-DCD8F6024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0"/>
            <a:ext cx="3265488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GB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Mora-timing (</a:t>
            </a:r>
            <a:r>
              <a:rPr lang="en-GB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Japanisch</a:t>
            </a:r>
            <a:r>
              <a:rPr lang="en-GB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)</a:t>
            </a:r>
          </a:p>
        </p:txBody>
      </p:sp>
      <p:sp>
        <p:nvSpPr>
          <p:cNvPr id="19463" name="TextBox 16">
            <a:extLst>
              <a:ext uri="{FF2B5EF4-FFF2-40B4-BE49-F238E27FC236}">
                <a16:creationId xmlns:a16="http://schemas.microsoft.com/office/drawing/2014/main" id="{8249EC34-DCFE-8854-DFFE-0A288D141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114800"/>
            <a:ext cx="777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DE" sz="2400">
                <a:latin typeface="Calibri" panose="020F0502020204030204" pitchFamily="34" charset="0"/>
              </a:rPr>
              <a:t>/tokyo/ (Toyko)                   /to-o-kyo-o/		   4</a:t>
            </a:r>
            <a:endParaRPr lang="de-DE" altLang="en-DE" sz="2400">
              <a:latin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B750F2-81F8-21F7-2D05-33C12973CD12}"/>
              </a:ext>
            </a:extLst>
          </p:cNvPr>
          <p:cNvSpPr txBox="1"/>
          <p:nvPr/>
        </p:nvSpPr>
        <p:spPr>
          <a:xfrm>
            <a:off x="304800" y="1371600"/>
            <a:ext cx="7239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Die </a:t>
            </a:r>
            <a:r>
              <a:rPr lang="de-DE" b="1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Mora-Aufteilung</a:t>
            </a:r>
            <a:r>
              <a:rPr lang="de-DE" b="1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gleicht nicht die Silbenaufteilung</a:t>
            </a:r>
          </a:p>
        </p:txBody>
      </p:sp>
      <p:sp>
        <p:nvSpPr>
          <p:cNvPr id="19" name="Text Box 5">
            <a:extLst>
              <a:ext uri="{FF2B5EF4-FFF2-40B4-BE49-F238E27FC236}">
                <a16:creationId xmlns:a16="http://schemas.microsoft.com/office/drawing/2014/main" id="{DDA65BD3-3E90-6138-2840-5C7A90128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0"/>
            <a:ext cx="46482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de-DE" dirty="0">
                <a:solidFill>
                  <a:srgbClr val="000000"/>
                </a:solidFill>
                <a:latin typeface="+mj-lt"/>
                <a:ea typeface="ＭＳ Ｐゴシック" pitchFamily="-100" charset="-128"/>
                <a:cs typeface="ＭＳ Ｐゴシック" pitchFamily="-100" charset="-128"/>
              </a:rPr>
              <a:t>1. Typologie, Japanisch, die </a:t>
            </a:r>
            <a:r>
              <a:rPr lang="de-DE" dirty="0" err="1">
                <a:solidFill>
                  <a:srgbClr val="000000"/>
                </a:solidFill>
                <a:latin typeface="+mj-lt"/>
                <a:ea typeface="ＭＳ Ｐゴシック" pitchFamily="-100" charset="-128"/>
                <a:cs typeface="ＭＳ Ｐゴシック" pitchFamily="-100" charset="-128"/>
              </a:rPr>
              <a:t>Mora</a:t>
            </a:r>
            <a:endParaRPr lang="de-DE" dirty="0">
              <a:solidFill>
                <a:srgbClr val="000000"/>
              </a:solidFill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5">
            <a:extLst>
              <a:ext uri="{FF2B5EF4-FFF2-40B4-BE49-F238E27FC236}">
                <a16:creationId xmlns:a16="http://schemas.microsoft.com/office/drawing/2014/main" id="{F5A2A299-1491-B3F5-B7D6-5DA8E5E6C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0"/>
            <a:ext cx="6629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solidFill>
                  <a:srgbClr val="000000"/>
                </a:solidFill>
                <a:latin typeface="Calibri" panose="020F0502020204030204" pitchFamily="34" charset="0"/>
              </a:rPr>
              <a:t>2. Sprechrhythmus und die Theorie der Isochronie</a:t>
            </a:r>
          </a:p>
        </p:txBody>
      </p:sp>
      <p:sp>
        <p:nvSpPr>
          <p:cNvPr id="21506" name="TextBox 10">
            <a:extLst>
              <a:ext uri="{FF2B5EF4-FFF2-40B4-BE49-F238E27FC236}">
                <a16:creationId xmlns:a16="http://schemas.microsoft.com/office/drawing/2014/main" id="{16164C28-22BB-A3DD-792B-93A929381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8534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Rhythmische Einheiten sollen laut dieser Theorie </a:t>
            </a:r>
            <a:r>
              <a:rPr lang="de-DE" altLang="en-DE" sz="2400" b="1">
                <a:latin typeface="Calibri" panose="020F0502020204030204" pitchFamily="34" charset="0"/>
              </a:rPr>
              <a:t>isochron</a:t>
            </a:r>
            <a:r>
              <a:rPr lang="de-DE" altLang="en-DE" sz="2400">
                <a:latin typeface="Calibri" panose="020F0502020204030204" pitchFamily="34" charset="0"/>
              </a:rPr>
              <a:t> sein = dieselbe Dauer haben  (Abercrombie,  1967</a:t>
            </a:r>
            <a:r>
              <a:rPr lang="de-DE" altLang="en-DE" sz="2400" baseline="30000">
                <a:latin typeface="Calibri" panose="020F0502020204030204" pitchFamily="34" charset="0"/>
              </a:rPr>
              <a:t>1</a:t>
            </a:r>
            <a:r>
              <a:rPr lang="de-DE" altLang="en-DE" sz="2400">
                <a:latin typeface="Calibri" panose="020F0502020204030204" pitchFamily="34" charset="0"/>
              </a:rPr>
              <a:t>; Bloch, 1950</a:t>
            </a:r>
            <a:r>
              <a:rPr lang="de-DE" altLang="en-DE" sz="2400" baseline="30000">
                <a:latin typeface="Calibri" panose="020F0502020204030204" pitchFamily="34" charset="0"/>
              </a:rPr>
              <a:t>2</a:t>
            </a:r>
            <a:r>
              <a:rPr lang="de-DE" altLang="en-DE" sz="2400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21507" name="TextBox 11">
            <a:extLst>
              <a:ext uri="{FF2B5EF4-FFF2-40B4-BE49-F238E27FC236}">
                <a16:creationId xmlns:a16="http://schemas.microsoft.com/office/drawing/2014/main" id="{26B0CC3B-2DF7-48D5-ECDB-64A745C5B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371600"/>
            <a:ext cx="838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Für </a:t>
            </a:r>
            <a:r>
              <a:rPr lang="de-DE" altLang="en-DE" sz="2400" b="1">
                <a:latin typeface="Calibri" panose="020F0502020204030204" pitchFamily="34" charset="0"/>
              </a:rPr>
              <a:t>stress-timed </a:t>
            </a:r>
            <a:r>
              <a:rPr lang="de-DE" altLang="en-DE" sz="2400">
                <a:latin typeface="Calibri" panose="020F0502020204030204" pitchFamily="34" charset="0"/>
              </a:rPr>
              <a:t>Sprachen müssten daher aufeinanderfolgende Stress-Füße isochron sein.</a:t>
            </a:r>
          </a:p>
        </p:txBody>
      </p:sp>
      <p:sp>
        <p:nvSpPr>
          <p:cNvPr id="21508" name="TextBox 12">
            <a:extLst>
              <a:ext uri="{FF2B5EF4-FFF2-40B4-BE49-F238E27FC236}">
                <a16:creationId xmlns:a16="http://schemas.microsoft.com/office/drawing/2014/main" id="{DEFE67F3-BC4E-11E6-5244-EB460C603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0"/>
            <a:ext cx="8229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Stress-Fuß wird in diesen Theorien definiert als eine betonte Silbe + alle aufeinanderfolgenden unbetonte Silben </a:t>
            </a:r>
            <a:r>
              <a:rPr lang="de-DE" altLang="en-DE" sz="2400" b="1">
                <a:latin typeface="Calibri" panose="020F0502020204030204" pitchFamily="34" charset="0"/>
              </a:rPr>
              <a:t>auch über Wortgrenzen hinweg. </a:t>
            </a:r>
          </a:p>
        </p:txBody>
      </p:sp>
      <p:sp>
        <p:nvSpPr>
          <p:cNvPr id="21509" name="Rectangle 14">
            <a:extLst>
              <a:ext uri="{FF2B5EF4-FFF2-40B4-BE49-F238E27FC236}">
                <a16:creationId xmlns:a16="http://schemas.microsoft.com/office/drawing/2014/main" id="{F83A05E7-3B59-2376-FDA9-9162D55C4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657600"/>
            <a:ext cx="594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/ </a:t>
            </a:r>
            <a:r>
              <a:rPr lang="en-GB" altLang="en-DE" sz="2400">
                <a:solidFill>
                  <a:srgbClr val="FF3300"/>
                </a:solidFill>
                <a:latin typeface="Calibri" panose="020F0502020204030204" pitchFamily="34" charset="0"/>
              </a:rPr>
              <a:t>Heu</a:t>
            </a:r>
            <a:r>
              <a:rPr lang="en-GB" altLang="en-DE" sz="2400">
                <a:solidFill>
                  <a:schemeClr val="accent2"/>
                </a:solidFill>
                <a:latin typeface="Calibri" panose="020F0502020204030204" pitchFamily="34" charset="0"/>
              </a:rPr>
              <a:t>te</a:t>
            </a:r>
            <a:r>
              <a:rPr lang="en-GB" altLang="en-DE" sz="2400">
                <a:latin typeface="Calibri" panose="020F0502020204030204" pitchFamily="34" charset="0"/>
              </a:rPr>
              <a:t> </a:t>
            </a:r>
            <a:r>
              <a:rPr lang="en-GB" altLang="en-DE" sz="2400">
                <a:solidFill>
                  <a:schemeClr val="accent2"/>
                </a:solidFill>
                <a:latin typeface="Calibri" panose="020F0502020204030204" pitchFamily="34" charset="0"/>
              </a:rPr>
              <a:t>ist</a:t>
            </a:r>
            <a:r>
              <a:rPr lang="en-GB" altLang="en-DE" sz="2400">
                <a:latin typeface="Calibri" panose="020F0502020204030204" pitchFamily="34" charset="0"/>
              </a:rPr>
              <a:t> / </a:t>
            </a:r>
            <a:r>
              <a:rPr lang="en-GB" altLang="en-DE" sz="2400">
                <a:solidFill>
                  <a:srgbClr val="FF3300"/>
                </a:solidFill>
                <a:latin typeface="Calibri" panose="020F0502020204030204" pitchFamily="34" charset="0"/>
              </a:rPr>
              <a:t>schön</a:t>
            </a:r>
            <a:r>
              <a:rPr lang="en-GB" altLang="en-DE" sz="2400">
                <a:solidFill>
                  <a:schemeClr val="accent2"/>
                </a:solidFill>
                <a:latin typeface="Calibri" panose="020F0502020204030204" pitchFamily="34" charset="0"/>
              </a:rPr>
              <a:t>es</a:t>
            </a:r>
            <a:r>
              <a:rPr lang="en-GB" altLang="en-DE" sz="2400">
                <a:latin typeface="Calibri" panose="020F0502020204030204" pitchFamily="34" charset="0"/>
              </a:rPr>
              <a:t> /  </a:t>
            </a:r>
            <a:r>
              <a:rPr lang="en-GB" altLang="en-DE" sz="2400">
                <a:solidFill>
                  <a:srgbClr val="FF3300"/>
                </a:solidFill>
                <a:latin typeface="Calibri" panose="020F0502020204030204" pitchFamily="34" charset="0"/>
              </a:rPr>
              <a:t>Früh</a:t>
            </a:r>
            <a:r>
              <a:rPr lang="en-GB" altLang="en-DE" sz="2400">
                <a:solidFill>
                  <a:schemeClr val="accent2"/>
                </a:solidFill>
                <a:latin typeface="Calibri" panose="020F0502020204030204" pitchFamily="34" charset="0"/>
              </a:rPr>
              <a:t>lings</a:t>
            </a:r>
            <a:r>
              <a:rPr lang="en-GB" altLang="en-DE" sz="2400">
                <a:latin typeface="Calibri" panose="020F0502020204030204" pitchFamily="34" charset="0"/>
              </a:rPr>
              <a:t>/ </a:t>
            </a:r>
            <a:r>
              <a:rPr lang="en-GB" altLang="en-DE" sz="2400">
                <a:solidFill>
                  <a:srgbClr val="FF3300"/>
                </a:solidFill>
                <a:latin typeface="Calibri" panose="020F0502020204030204" pitchFamily="34" charset="0"/>
              </a:rPr>
              <a:t>wett</a:t>
            </a:r>
            <a:r>
              <a:rPr lang="en-GB" altLang="en-DE" sz="2400">
                <a:solidFill>
                  <a:schemeClr val="accent2"/>
                </a:solidFill>
                <a:latin typeface="Calibri" panose="020F0502020204030204" pitchFamily="34" charset="0"/>
              </a:rPr>
              <a:t>er</a:t>
            </a:r>
            <a:r>
              <a:rPr lang="en-GB" altLang="en-DE" sz="2400">
                <a:latin typeface="Calibri" panose="020F0502020204030204" pitchFamily="34" charset="0"/>
              </a:rPr>
              <a:t> /</a:t>
            </a:r>
          </a:p>
        </p:txBody>
      </p:sp>
      <p:sp>
        <p:nvSpPr>
          <p:cNvPr id="21510" name="TextBox 15">
            <a:extLst>
              <a:ext uri="{FF2B5EF4-FFF2-40B4-BE49-F238E27FC236}">
                <a16:creationId xmlns:a16="http://schemas.microsoft.com/office/drawing/2014/main" id="{E3AF6C81-75D9-6743-B5D8-5F89D1B90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0386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= 4 Stress-Füße, die die selbe Dauer haben sollen</a:t>
            </a:r>
          </a:p>
        </p:txBody>
      </p:sp>
      <p:sp>
        <p:nvSpPr>
          <p:cNvPr id="21511" name="TextBox 16">
            <a:extLst>
              <a:ext uri="{FF2B5EF4-FFF2-40B4-BE49-F238E27FC236}">
                <a16:creationId xmlns:a16="http://schemas.microsoft.com/office/drawing/2014/main" id="{2CEAB415-9FD7-1383-644B-FB4331413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648200"/>
            <a:ext cx="8458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 dirty="0">
                <a:latin typeface="Calibri" panose="020F0502020204030204" pitchFamily="34" charset="0"/>
              </a:rPr>
              <a:t>In </a:t>
            </a:r>
            <a:r>
              <a:rPr lang="de-DE" altLang="en-DE" sz="2400" b="1" dirty="0" err="1">
                <a:latin typeface="Calibri" panose="020F0502020204030204" pitchFamily="34" charset="0"/>
              </a:rPr>
              <a:t>syllable</a:t>
            </a:r>
            <a:r>
              <a:rPr lang="de-DE" altLang="en-DE" sz="2400" dirty="0">
                <a:latin typeface="Calibri" panose="020F0502020204030204" pitchFamily="34" charset="0"/>
              </a:rPr>
              <a:t>- und </a:t>
            </a:r>
            <a:r>
              <a:rPr lang="de-DE" altLang="en-DE" sz="2400" b="1" dirty="0" err="1">
                <a:latin typeface="Calibri" panose="020F0502020204030204" pitchFamily="34" charset="0"/>
              </a:rPr>
              <a:t>mora</a:t>
            </a:r>
            <a:r>
              <a:rPr lang="de-DE" altLang="en-DE" sz="2400" dirty="0" err="1">
                <a:latin typeface="Calibri" panose="020F0502020204030204" pitchFamily="34" charset="0"/>
              </a:rPr>
              <a:t>-timed</a:t>
            </a:r>
            <a:r>
              <a:rPr lang="de-DE" altLang="en-DE" sz="2400" dirty="0">
                <a:latin typeface="Calibri" panose="020F0502020204030204" pitchFamily="34" charset="0"/>
              </a:rPr>
              <a:t> Sprachen sollen  eher aufeinanderfolgende Silben (laut Abercrombie, 1967) und Moras (laut Bloch, 1950) isochron sein, also die selbe Dauer haben. </a:t>
            </a:r>
          </a:p>
        </p:txBody>
      </p:sp>
      <p:sp>
        <p:nvSpPr>
          <p:cNvPr id="21512" name="TextBox 9">
            <a:extLst>
              <a:ext uri="{FF2B5EF4-FFF2-40B4-BE49-F238E27FC236}">
                <a16:creationId xmlns:a16="http://schemas.microsoft.com/office/drawing/2014/main" id="{C75B5D9A-FE41-4670-F4F2-0C5F3534A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248400"/>
            <a:ext cx="868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DE" sz="1600">
                <a:latin typeface="Calibri" panose="020F0502020204030204" pitchFamily="34" charset="0"/>
              </a:rPr>
              <a:t>1. Abercrombie, D. (1967) </a:t>
            </a:r>
            <a:r>
              <a:rPr lang="en-US" altLang="en-DE" sz="1600" i="1">
                <a:latin typeface="Calibri" panose="020F0502020204030204" pitchFamily="34" charset="0"/>
              </a:rPr>
              <a:t>Elements of General Phonetics</a:t>
            </a:r>
            <a:r>
              <a:rPr lang="en-US" altLang="en-DE" sz="1600">
                <a:latin typeface="Calibri" panose="020F0502020204030204" pitchFamily="34" charset="0"/>
              </a:rPr>
              <a:t>. Edinburgh: Edinburgh University Press. 2. Bloch, B. (1950). Studies in colloquial Japanese IV: Phonemics. </a:t>
            </a:r>
            <a:r>
              <a:rPr lang="en-US" altLang="en-DE" sz="1600" i="1">
                <a:latin typeface="Calibri" panose="020F0502020204030204" pitchFamily="34" charset="0"/>
              </a:rPr>
              <a:t>Language</a:t>
            </a:r>
            <a:r>
              <a:rPr lang="en-US" altLang="en-DE" sz="1600">
                <a:latin typeface="Calibri" panose="020F0502020204030204" pitchFamily="34" charset="0"/>
              </a:rPr>
              <a:t> 26, 86-125. </a:t>
            </a:r>
            <a:endParaRPr lang="de-DE" altLang="en-DE" sz="2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5">
            <a:extLst>
              <a:ext uri="{FF2B5EF4-FFF2-40B4-BE49-F238E27FC236}">
                <a16:creationId xmlns:a16="http://schemas.microsoft.com/office/drawing/2014/main" id="{1798A559-8D15-FD7E-B91C-9AAF7C062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0"/>
            <a:ext cx="4724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solidFill>
                  <a:srgbClr val="000000"/>
                </a:solidFill>
                <a:latin typeface="Calibri" panose="020F0502020204030204" pitchFamily="34" charset="0"/>
              </a:rPr>
              <a:t>2. Sprechrhythmus und Isochronie</a:t>
            </a:r>
          </a:p>
        </p:txBody>
      </p:sp>
      <p:sp>
        <p:nvSpPr>
          <p:cNvPr id="22530" name="TextBox 4">
            <a:extLst>
              <a:ext uri="{FF2B5EF4-FFF2-40B4-BE49-F238E27FC236}">
                <a16:creationId xmlns:a16="http://schemas.microsoft.com/office/drawing/2014/main" id="{02195E17-20A3-A373-5364-DC9A29C77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57200"/>
            <a:ext cx="83058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Abercrombie meinte wahrscheinlich eher eine </a:t>
            </a:r>
            <a:r>
              <a:rPr lang="de-DE" altLang="en-DE" sz="2400" b="1">
                <a:latin typeface="Calibri" panose="020F0502020204030204" pitchFamily="34" charset="0"/>
              </a:rPr>
              <a:t>perzeptive Tendenz zur Isochronie </a:t>
            </a:r>
            <a:r>
              <a:rPr lang="de-DE" altLang="en-DE" sz="2400">
                <a:latin typeface="Calibri" panose="020F0502020204030204" pitchFamily="34" charset="0"/>
              </a:rPr>
              <a:t>(er hat selber keine empirischen Untersuchungen durchgeführt): d.h. eventuell nehmen Hörer rhythmische Einheiten (Stress-Füße, Silben) als gleich lang wahr.</a:t>
            </a:r>
          </a:p>
        </p:txBody>
      </p:sp>
      <p:sp>
        <p:nvSpPr>
          <p:cNvPr id="22531" name="Text Box 4">
            <a:extLst>
              <a:ext uri="{FF2B5EF4-FFF2-40B4-BE49-F238E27FC236}">
                <a16:creationId xmlns:a16="http://schemas.microsoft.com/office/drawing/2014/main" id="{0B79E60D-DA4D-5C6E-D257-63BA14DC8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133600"/>
            <a:ext cx="6985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Eine solche Interpretation wäre konsistent mit einigen Untersuchungen von Lehiste (1977)</a:t>
            </a:r>
          </a:p>
        </p:txBody>
      </p:sp>
      <p:sp>
        <p:nvSpPr>
          <p:cNvPr id="10" name="Text Box 11">
            <a:extLst>
              <a:ext uri="{FF2B5EF4-FFF2-40B4-BE49-F238E27FC236}">
                <a16:creationId xmlns:a16="http://schemas.microsoft.com/office/drawing/2014/main" id="{C6C64B37-3D76-D402-B936-B948C96F8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0"/>
            <a:ext cx="9067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Hörer konnten die Längenunterschiede in den mit Lärm ersetzten Füßen nicht erkennen. Daher sind auch akustische Dauerunterschiede zwischen den Füßen eher nicht erkennbar (stress-timed bedeutet: die akustischen Dauerunterschiede zwischen prosodischen Füßen werden nicht zuverlässig </a:t>
            </a:r>
            <a:r>
              <a:rPr lang="de-DE" altLang="en-DE" sz="2400" b="1">
                <a:latin typeface="Calibri" panose="020F0502020204030204" pitchFamily="34" charset="0"/>
              </a:rPr>
              <a:t>wahrgenommen</a:t>
            </a:r>
            <a:r>
              <a:rPr lang="de-DE" altLang="en-DE" sz="2400">
                <a:latin typeface="Calibri" panose="020F0502020204030204" pitchFamily="34" charset="0"/>
              </a:rPr>
              <a:t>).</a:t>
            </a:r>
          </a:p>
        </p:txBody>
      </p:sp>
      <p:grpSp>
        <p:nvGrpSpPr>
          <p:cNvPr id="3" name="Group 13">
            <a:extLst>
              <a:ext uri="{FF2B5EF4-FFF2-40B4-BE49-F238E27FC236}">
                <a16:creationId xmlns:a16="http://schemas.microsoft.com/office/drawing/2014/main" id="{41585234-8626-9E76-3C36-E1FE78D32E76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3124200"/>
            <a:ext cx="8107363" cy="1376363"/>
            <a:chOff x="249" y="1117"/>
            <a:chExt cx="5107" cy="867"/>
          </a:xfrm>
        </p:grpSpPr>
        <p:sp>
          <p:nvSpPr>
            <p:cNvPr id="12" name="Text Box 6">
              <a:extLst>
                <a:ext uri="{FF2B5EF4-FFF2-40B4-BE49-F238E27FC236}">
                  <a16:creationId xmlns:a16="http://schemas.microsoft.com/office/drawing/2014/main" id="{89163E45-3690-1DD3-C4AC-B902D90564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" y="1163"/>
              <a:ext cx="12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GB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/ </a:t>
              </a:r>
              <a:r>
                <a:rPr lang="en-GB">
                  <a:solidFill>
                    <a:srgbClr val="FF3300"/>
                  </a:solidFill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Heu</a:t>
              </a:r>
              <a:r>
                <a:rPr lang="en-GB">
                  <a:solidFill>
                    <a:schemeClr val="accent2"/>
                  </a:solidFill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te</a:t>
              </a:r>
              <a:r>
                <a:rPr lang="en-GB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 </a:t>
              </a:r>
              <a:r>
                <a:rPr lang="en-GB">
                  <a:solidFill>
                    <a:schemeClr val="accent2"/>
                  </a:solidFill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ist</a:t>
              </a:r>
              <a:r>
                <a:rPr lang="en-GB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 /</a:t>
              </a:r>
            </a:p>
          </p:txBody>
        </p:sp>
        <p:sp>
          <p:nvSpPr>
            <p:cNvPr id="22536" name="Text Box 7">
              <a:extLst>
                <a:ext uri="{FF2B5EF4-FFF2-40B4-BE49-F238E27FC236}">
                  <a16:creationId xmlns:a16="http://schemas.microsoft.com/office/drawing/2014/main" id="{148CE6E7-4164-7C21-B5C4-04EABB158C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26" y="1117"/>
              <a:ext cx="208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DE" sz="2400">
                  <a:solidFill>
                    <a:srgbClr val="FF3300"/>
                  </a:solidFill>
                  <a:latin typeface="Calibri" panose="020F0502020204030204" pitchFamily="34" charset="0"/>
                </a:rPr>
                <a:t>/schön</a:t>
              </a:r>
              <a:r>
                <a:rPr lang="en-GB" altLang="en-DE" sz="2400">
                  <a:solidFill>
                    <a:schemeClr val="accent2"/>
                  </a:solidFill>
                  <a:latin typeface="Calibri" panose="020F0502020204030204" pitchFamily="34" charset="0"/>
                </a:rPr>
                <a:t>es</a:t>
              </a:r>
              <a:r>
                <a:rPr lang="en-GB" altLang="en-DE" sz="2400">
                  <a:latin typeface="Calibri" panose="020F0502020204030204" pitchFamily="34" charset="0"/>
                </a:rPr>
                <a:t> /</a:t>
              </a:r>
            </a:p>
          </p:txBody>
        </p:sp>
        <p:sp>
          <p:nvSpPr>
            <p:cNvPr id="14" name="Rectangle 8">
              <a:extLst>
                <a:ext uri="{FF2B5EF4-FFF2-40B4-BE49-F238E27FC236}">
                  <a16:creationId xmlns:a16="http://schemas.microsoft.com/office/drawing/2014/main" id="{8C8A418C-FCF3-3312-86E4-7475427503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" y="1480"/>
              <a:ext cx="998" cy="22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>
                <a:defRPr/>
              </a:pPr>
              <a:endParaRPr lang="de-DE">
                <a:latin typeface="+mj-lt"/>
                <a:ea typeface="ＭＳ Ｐゴシック" pitchFamily="-100" charset="-128"/>
                <a:cs typeface="ＭＳ Ｐゴシック" pitchFamily="-100" charset="-128"/>
              </a:endParaRPr>
            </a:p>
          </p:txBody>
        </p:sp>
        <p:sp>
          <p:nvSpPr>
            <p:cNvPr id="15" name="Rectangle 9">
              <a:extLst>
                <a:ext uri="{FF2B5EF4-FFF2-40B4-BE49-F238E27FC236}">
                  <a16:creationId xmlns:a16="http://schemas.microsoft.com/office/drawing/2014/main" id="{7AADBD7D-9738-BFF6-D015-55A8105783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6" y="1480"/>
              <a:ext cx="952" cy="22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>
                <a:defRPr/>
              </a:pPr>
              <a:endParaRPr lang="de-DE">
                <a:latin typeface="+mj-lt"/>
                <a:ea typeface="ＭＳ Ｐゴシック" pitchFamily="-100" charset="-128"/>
                <a:cs typeface="ＭＳ Ｐゴシック" pitchFamily="-100" charset="-128"/>
              </a:endParaRPr>
            </a:p>
          </p:txBody>
        </p:sp>
        <p:sp>
          <p:nvSpPr>
            <p:cNvPr id="22539" name="Text Box 10">
              <a:extLst>
                <a:ext uri="{FF2B5EF4-FFF2-40B4-BE49-F238E27FC236}">
                  <a16:creationId xmlns:a16="http://schemas.microsoft.com/office/drawing/2014/main" id="{66219BE2-F2EB-4EB9-CB97-88A5A0B07D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3" y="1693"/>
              <a:ext cx="164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DE" sz="2400">
                  <a:latin typeface="Calibri" panose="020F0502020204030204" pitchFamily="34" charset="0"/>
                </a:rPr>
                <a:t>Welches ist länger?</a:t>
              </a:r>
            </a:p>
          </p:txBody>
        </p:sp>
        <p:sp>
          <p:nvSpPr>
            <p:cNvPr id="22540" name="Text Box 12">
              <a:extLst>
                <a:ext uri="{FF2B5EF4-FFF2-40B4-BE49-F238E27FC236}">
                  <a16:creationId xmlns:a16="http://schemas.microsoft.com/office/drawing/2014/main" id="{A92296EA-883E-DBB1-83D4-59321D4F39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6" y="1434"/>
              <a:ext cx="175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DE" sz="2400">
                  <a:latin typeface="Calibri" panose="020F0502020204030204" pitchFamily="34" charset="0"/>
                </a:rPr>
                <a:t>Durch Lärm ersetzen</a:t>
              </a:r>
            </a:p>
          </p:txBody>
        </p:sp>
      </p:grpSp>
      <p:sp>
        <p:nvSpPr>
          <p:cNvPr id="22534" name="TextBox 17">
            <a:extLst>
              <a:ext uri="{FF2B5EF4-FFF2-40B4-BE49-F238E27FC236}">
                <a16:creationId xmlns:a16="http://schemas.microsoft.com/office/drawing/2014/main" id="{69387222-8A00-A66A-9042-CF92D7313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519863"/>
            <a:ext cx="44196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DE" sz="1600">
                <a:latin typeface="Calibri" panose="020F0502020204030204" pitchFamily="34" charset="0"/>
              </a:rPr>
              <a:t>Lehiste (1977), </a:t>
            </a:r>
            <a:r>
              <a:rPr lang="en-US" altLang="en-DE" sz="1600" i="1">
                <a:latin typeface="Calibri" panose="020F0502020204030204" pitchFamily="34" charset="0"/>
              </a:rPr>
              <a:t>Journal of Phonetics</a:t>
            </a:r>
            <a:r>
              <a:rPr lang="en-US" altLang="en-DE" sz="1600">
                <a:latin typeface="Calibri" panose="020F0502020204030204" pitchFamily="34" charset="0"/>
              </a:rPr>
              <a:t>, 5: 253-263</a:t>
            </a:r>
            <a:endParaRPr lang="de-DE" altLang="en-DE" sz="24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5">
            <a:extLst>
              <a:ext uri="{FF2B5EF4-FFF2-40B4-BE49-F238E27FC236}">
                <a16:creationId xmlns:a16="http://schemas.microsoft.com/office/drawing/2014/main" id="{78C6EA09-4C61-15F1-3671-F9978ADC1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0"/>
            <a:ext cx="4724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solidFill>
                  <a:srgbClr val="000000"/>
                </a:solidFill>
                <a:latin typeface="Calibri" panose="020F0502020204030204" pitchFamily="34" charset="0"/>
              </a:rPr>
              <a:t>2. Sprechrhythmus und Isochronie</a:t>
            </a:r>
          </a:p>
        </p:txBody>
      </p:sp>
      <p:sp>
        <p:nvSpPr>
          <p:cNvPr id="23554" name="TextBox 2">
            <a:extLst>
              <a:ext uri="{FF2B5EF4-FFF2-40B4-BE49-F238E27FC236}">
                <a16:creationId xmlns:a16="http://schemas.microsoft.com/office/drawing/2014/main" id="{5DB6E5DE-6498-C454-8266-453904EDC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09600"/>
            <a:ext cx="7543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Zahlreiche Studien zwischen ca. 1970-90 untersuchten, ob rhythmische Einheiten </a:t>
            </a:r>
            <a:r>
              <a:rPr lang="de-DE" altLang="en-DE" sz="2400" b="1">
                <a:latin typeface="Calibri" panose="020F0502020204030204" pitchFamily="34" charset="0"/>
              </a:rPr>
              <a:t>akustisch isochron </a:t>
            </a:r>
            <a:r>
              <a:rPr lang="de-DE" altLang="en-DE" sz="2400">
                <a:latin typeface="Calibri" panose="020F0502020204030204" pitchFamily="34" charset="0"/>
              </a:rPr>
              <a:t>sein könnten</a:t>
            </a:r>
            <a:r>
              <a:rPr lang="de-DE" altLang="en-DE" sz="2400" baseline="30000">
                <a:latin typeface="Calibri" panose="020F0502020204030204" pitchFamily="34" charset="0"/>
              </a:rPr>
              <a:t>1</a:t>
            </a:r>
            <a:r>
              <a:rPr lang="de-DE" altLang="en-DE" sz="2400"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23555" name="TextBox 3">
            <a:extLst>
              <a:ext uri="{FF2B5EF4-FFF2-40B4-BE49-F238E27FC236}">
                <a16:creationId xmlns:a16="http://schemas.microsoft.com/office/drawing/2014/main" id="{6FACDE91-307D-0639-9B38-BC00630D5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367909"/>
            <a:ext cx="89916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 dirty="0">
                <a:latin typeface="Calibri" panose="020F0502020204030204" pitchFamily="34" charset="0"/>
              </a:rPr>
              <a:t>1. Diese Theorie ist nicht falsifizierbar: ab welcher Abweichung von akustischer </a:t>
            </a:r>
            <a:r>
              <a:rPr lang="de-DE" altLang="en-DE" sz="2400" dirty="0" err="1">
                <a:latin typeface="Calibri" panose="020F0502020204030204" pitchFamily="34" charset="0"/>
              </a:rPr>
              <a:t>Isochronie</a:t>
            </a:r>
            <a:r>
              <a:rPr lang="de-DE" altLang="en-DE" sz="2400" dirty="0">
                <a:latin typeface="Calibri" panose="020F0502020204030204" pitchFamily="34" charset="0"/>
              </a:rPr>
              <a:t> wäre die Theorie widerlegt? (vor allem unter Berücksichtigung, dass kein Sprecher es schafft, dasselbe Wort unter denselben Aufnahmebedingungen mit genau derselben akustischen Dauer mehrmals zu produzieren).</a:t>
            </a:r>
          </a:p>
        </p:txBody>
      </p:sp>
      <p:sp>
        <p:nvSpPr>
          <p:cNvPr id="23556" name="TextBox 4">
            <a:extLst>
              <a:ext uri="{FF2B5EF4-FFF2-40B4-BE49-F238E27FC236}">
                <a16:creationId xmlns:a16="http://schemas.microsoft.com/office/drawing/2014/main" id="{5304E864-0DCD-57D4-98E1-523733CB9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4794693"/>
            <a:ext cx="8991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 dirty="0">
                <a:latin typeface="Calibri" panose="020F0502020204030204" pitchFamily="34" charset="0"/>
              </a:rPr>
              <a:t>2. Akustische Isochrone ist kaum plausibel, da die Dauer von so vielen Faktoren beeinflusst wird (intrinsische Dauer von Konsonanten und Vokalen, Sprechgeschwindigkeitsvariationen usw.).</a:t>
            </a:r>
          </a:p>
        </p:txBody>
      </p:sp>
      <p:sp>
        <p:nvSpPr>
          <p:cNvPr id="23557" name="TextBox 5">
            <a:extLst>
              <a:ext uri="{FF2B5EF4-FFF2-40B4-BE49-F238E27FC236}">
                <a16:creationId xmlns:a16="http://schemas.microsoft.com/office/drawing/2014/main" id="{41BFF418-818C-68B2-2946-283DC5533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6324600"/>
            <a:ext cx="7239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1600">
                <a:latin typeface="Calibri" panose="020F0502020204030204" pitchFamily="34" charset="0"/>
              </a:rPr>
              <a:t>1. Siehe cummins.pdf und fletcher11.pdf für einen ausführlichen Überblick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FC43FC-8CD8-E227-2590-0A285CA4ACD0}"/>
              </a:ext>
            </a:extLst>
          </p:cNvPr>
          <p:cNvSpPr txBox="1"/>
          <p:nvPr/>
        </p:nvSpPr>
        <p:spPr>
          <a:xfrm>
            <a:off x="228600" y="1587500"/>
            <a:ext cx="21109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+mj-lt"/>
              </a:rPr>
              <a:t>Zwei Probleme: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5">
            <a:extLst>
              <a:ext uri="{FF2B5EF4-FFF2-40B4-BE49-F238E27FC236}">
                <a16:creationId xmlns:a16="http://schemas.microsoft.com/office/drawing/2014/main" id="{F1F1CF59-3701-3722-C074-EC8CA697A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0"/>
            <a:ext cx="3962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en-DE" sz="2400">
                <a:solidFill>
                  <a:srgbClr val="000000"/>
                </a:solidFill>
                <a:latin typeface="Calibri" panose="020F0502020204030204" pitchFamily="34" charset="0"/>
              </a:rPr>
              <a:t>2. Sprechrhythmus Isochronie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DFAE9D5-264D-6D77-90D3-AEAAC83ACEC2}"/>
              </a:ext>
            </a:extLst>
          </p:cNvPr>
          <p:cNvSpPr txBox="1"/>
          <p:nvPr/>
        </p:nvSpPr>
        <p:spPr>
          <a:xfrm>
            <a:off x="5730957" y="3055937"/>
            <a:ext cx="30480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sz="18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Daten von einem Sprecher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4457871-E0A4-1349-17FB-C43006E5E6FC}"/>
              </a:ext>
            </a:extLst>
          </p:cNvPr>
          <p:cNvSpPr txBox="1"/>
          <p:nvPr/>
        </p:nvSpPr>
        <p:spPr>
          <a:xfrm>
            <a:off x="5273757" y="6226175"/>
            <a:ext cx="35052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sz="1600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Nakatani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et al (1981) </a:t>
            </a:r>
            <a:r>
              <a:rPr lang="de-DE" sz="1600" i="1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Phonetica</a:t>
            </a:r>
            <a:r>
              <a:rPr lang="de-DE" sz="1600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, 84-106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8EF2FA6-15D7-F0E7-7D3D-4E48B957D92A}"/>
              </a:ext>
            </a:extLst>
          </p:cNvPr>
          <p:cNvSpPr txBox="1"/>
          <p:nvPr/>
        </p:nvSpPr>
        <p:spPr>
          <a:xfrm>
            <a:off x="609600" y="522288"/>
            <a:ext cx="7467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Es gibt jedoch nicht einmal eine Tendenz zur </a:t>
            </a: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Isochronie</a:t>
            </a: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5D9C6D6-8008-6C84-2726-723F2097A97D}"/>
              </a:ext>
            </a:extLst>
          </p:cNvPr>
          <p:cNvSpPr txBox="1"/>
          <p:nvPr/>
        </p:nvSpPr>
        <p:spPr>
          <a:xfrm>
            <a:off x="1181182" y="2528887"/>
            <a:ext cx="32702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S</a:t>
            </a:r>
          </a:p>
        </p:txBody>
      </p:sp>
      <p:sp>
        <p:nvSpPr>
          <p:cNvPr id="24590" name="TextBox 26">
            <a:extLst>
              <a:ext uri="{FF2B5EF4-FFF2-40B4-BE49-F238E27FC236}">
                <a16:creationId xmlns:a16="http://schemas.microsoft.com/office/drawing/2014/main" id="{0AFA445D-092A-4129-8DEC-2F4390CB8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8686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DE" sz="2400">
                <a:latin typeface="Calibri" panose="020F0502020204030204" pitchFamily="34" charset="0"/>
              </a:rPr>
              <a:t>Wenn prosodische Füße isochron sind, dann dürfte es keinen Daueranstieg in Füßen mit zunehmenden Silben geben.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F135912-3B66-7EFA-A53A-BD659849720E}"/>
              </a:ext>
            </a:extLst>
          </p:cNvPr>
          <p:cNvSpPr txBox="1"/>
          <p:nvPr/>
        </p:nvSpPr>
        <p:spPr bwMode="auto">
          <a:xfrm>
            <a:off x="930357" y="2217737"/>
            <a:ext cx="914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man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77F10EA-2370-BE24-5612-D06E0D777E14}"/>
              </a:ext>
            </a:extLst>
          </p:cNvPr>
          <p:cNvSpPr txBox="1"/>
          <p:nvPr/>
        </p:nvSpPr>
        <p:spPr bwMode="auto">
          <a:xfrm>
            <a:off x="1844757" y="2217737"/>
            <a:ext cx="12192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manner</a:t>
            </a:r>
            <a:endParaRPr lang="de-DE" dirty="0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840C166-AD5D-F53D-B185-9AD910625F6C}"/>
              </a:ext>
            </a:extLst>
          </p:cNvPr>
          <p:cNvSpPr txBox="1"/>
          <p:nvPr/>
        </p:nvSpPr>
        <p:spPr bwMode="auto">
          <a:xfrm>
            <a:off x="3292557" y="2217737"/>
            <a:ext cx="18288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mannerism</a:t>
            </a:r>
            <a:endParaRPr lang="de-DE" dirty="0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EC9D284-AF5C-CB93-BF52-4C2B41DAF584}"/>
              </a:ext>
            </a:extLst>
          </p:cNvPr>
          <p:cNvSpPr txBox="1"/>
          <p:nvPr/>
        </p:nvSpPr>
        <p:spPr bwMode="auto">
          <a:xfrm>
            <a:off x="5045157" y="2217737"/>
            <a:ext cx="2438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mannerism</a:t>
            </a: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 </a:t>
            </a:r>
            <a:r>
              <a:rPr lang="de-DE" dirty="0" err="1">
                <a:latin typeface="+mj-lt"/>
                <a:ea typeface="ＭＳ Ｐゴシック" pitchFamily="-100" charset="-128"/>
                <a:cs typeface="ＭＳ Ｐゴシック" pitchFamily="-100" charset="-128"/>
              </a:rPr>
              <a:t>is</a:t>
            </a:r>
            <a:endParaRPr lang="de-DE" dirty="0">
              <a:latin typeface="+mj-lt"/>
              <a:ea typeface="ＭＳ Ｐゴシック" pitchFamily="-100" charset="-128"/>
              <a:cs typeface="ＭＳ Ｐゴシック" pitchFamily="-100" charset="-128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25089F2-CB05-A453-8AED-DB187CD471B8}"/>
              </a:ext>
            </a:extLst>
          </p:cNvPr>
          <p:cNvSpPr txBox="1"/>
          <p:nvPr/>
        </p:nvSpPr>
        <p:spPr bwMode="auto">
          <a:xfrm>
            <a:off x="2073357" y="2522537"/>
            <a:ext cx="838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S   W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7A4815C-70D0-5035-CB4A-136E91FC4735}"/>
              </a:ext>
            </a:extLst>
          </p:cNvPr>
          <p:cNvSpPr txBox="1"/>
          <p:nvPr/>
        </p:nvSpPr>
        <p:spPr bwMode="auto">
          <a:xfrm>
            <a:off x="3521157" y="2522537"/>
            <a:ext cx="1371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S   W  W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14939F0-217E-D499-40E5-B5B08CCACE62}"/>
              </a:ext>
            </a:extLst>
          </p:cNvPr>
          <p:cNvSpPr txBox="1"/>
          <p:nvPr/>
        </p:nvSpPr>
        <p:spPr bwMode="auto">
          <a:xfrm>
            <a:off x="5273757" y="2522537"/>
            <a:ext cx="1828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>
                <a:latin typeface="+mj-lt"/>
                <a:ea typeface="ＭＳ Ｐゴシック" pitchFamily="-100" charset="-128"/>
                <a:cs typeface="ＭＳ Ｐゴシック" pitchFamily="-100" charset="-128"/>
              </a:rPr>
              <a:t>S   W  W   W</a:t>
            </a:r>
          </a:p>
        </p:txBody>
      </p:sp>
      <p:grpSp>
        <p:nvGrpSpPr>
          <p:cNvPr id="4" name="Group 37">
            <a:extLst>
              <a:ext uri="{FF2B5EF4-FFF2-40B4-BE49-F238E27FC236}">
                <a16:creationId xmlns:a16="http://schemas.microsoft.com/office/drawing/2014/main" id="{4C6D347F-0F4C-4C7F-9B49-8A5B9CE588F1}"/>
              </a:ext>
            </a:extLst>
          </p:cNvPr>
          <p:cNvGrpSpPr>
            <a:grpSpLocks/>
          </p:cNvGrpSpPr>
          <p:nvPr/>
        </p:nvGrpSpPr>
        <p:grpSpPr bwMode="auto">
          <a:xfrm>
            <a:off x="15957" y="3668712"/>
            <a:ext cx="8991600" cy="2667000"/>
            <a:chOff x="0" y="3962400"/>
            <a:chExt cx="8991600" cy="2667000"/>
          </a:xfrm>
        </p:grpSpPr>
        <p:pic>
          <p:nvPicPr>
            <p:cNvPr id="24584" name="Picture 17">
              <a:extLst>
                <a:ext uri="{FF2B5EF4-FFF2-40B4-BE49-F238E27FC236}">
                  <a16:creationId xmlns:a16="http://schemas.microsoft.com/office/drawing/2014/main" id="{65AD2278-5D0A-0299-9C5B-008F583980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9" b="30132"/>
            <a:stretch>
              <a:fillRect/>
            </a:stretch>
          </p:blipFill>
          <p:spPr bwMode="auto">
            <a:xfrm>
              <a:off x="5867400" y="3962400"/>
              <a:ext cx="2647950" cy="1676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5170C86-EE48-9A6A-777E-CDF625563C1D}"/>
                </a:ext>
              </a:extLst>
            </p:cNvPr>
            <p:cNvSpPr txBox="1"/>
            <p:nvPr/>
          </p:nvSpPr>
          <p:spPr>
            <a:xfrm>
              <a:off x="6477000" y="5867400"/>
              <a:ext cx="20574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de-DE" dirty="0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1     2     3     4</a:t>
              </a:r>
            </a:p>
          </p:txBody>
        </p:sp>
        <p:pic>
          <p:nvPicPr>
            <p:cNvPr id="24586" name="Picture 19">
              <a:extLst>
                <a:ext uri="{FF2B5EF4-FFF2-40B4-BE49-F238E27FC236}">
                  <a16:creationId xmlns:a16="http://schemas.microsoft.com/office/drawing/2014/main" id="{BDAC5AF6-B05E-29F7-D25D-1897CB7314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0572"/>
            <a:stretch>
              <a:fillRect/>
            </a:stretch>
          </p:blipFill>
          <p:spPr bwMode="auto">
            <a:xfrm>
              <a:off x="5867400" y="5715000"/>
              <a:ext cx="2647950" cy="277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7" name="TextBox 20">
              <a:extLst>
                <a:ext uri="{FF2B5EF4-FFF2-40B4-BE49-F238E27FC236}">
                  <a16:creationId xmlns:a16="http://schemas.microsoft.com/office/drawing/2014/main" id="{A3E9C796-7AE8-E014-B324-AEC05D344A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8800" y="6172200"/>
              <a:ext cx="3352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en-DE" sz="2400">
                  <a:latin typeface="Calibri" panose="020F0502020204030204" pitchFamily="34" charset="0"/>
                </a:rPr>
                <a:t>Anzahl der Silben im Fuß</a:t>
              </a:r>
            </a:p>
          </p:txBody>
        </p:sp>
        <p:sp>
          <p:nvSpPr>
            <p:cNvPr id="24588" name="TextBox 21">
              <a:extLst>
                <a:ext uri="{FF2B5EF4-FFF2-40B4-BE49-F238E27FC236}">
                  <a16:creationId xmlns:a16="http://schemas.microsoft.com/office/drawing/2014/main" id="{BB8F8917-8D5E-24AF-21A0-3364622C9F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7600" y="4495800"/>
              <a:ext cx="2133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mbria" panose="020405030504060302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en-DE" sz="2400">
                  <a:latin typeface="Calibri" panose="020F0502020204030204" pitchFamily="34" charset="0"/>
                </a:rPr>
                <a:t>Fußdauer (ms)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573CC2E-1BEB-D9A8-5CA4-B8B923677A6C}"/>
                </a:ext>
              </a:extLst>
            </p:cNvPr>
            <p:cNvSpPr txBox="1"/>
            <p:nvPr/>
          </p:nvSpPr>
          <p:spPr>
            <a:xfrm>
              <a:off x="0" y="4114800"/>
              <a:ext cx="3429000" cy="19383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de-DE" dirty="0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Jedoch zeigten Untersuchungen von </a:t>
              </a:r>
              <a:r>
                <a:rPr lang="de-DE" dirty="0" err="1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Nakatani</a:t>
              </a:r>
              <a:r>
                <a:rPr lang="de-DE" dirty="0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 et al (1981)</a:t>
              </a:r>
              <a:r>
                <a:rPr lang="de-DE" baseline="30000" dirty="0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1</a:t>
              </a:r>
              <a:r>
                <a:rPr lang="de-DE" dirty="0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 mit </a:t>
              </a:r>
              <a:r>
                <a:rPr lang="de-DE" dirty="0" err="1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reiterant</a:t>
              </a:r>
              <a:r>
                <a:rPr lang="de-DE" dirty="0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 </a:t>
              </a:r>
              <a:r>
                <a:rPr lang="de-DE" dirty="0" err="1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speech</a:t>
              </a:r>
              <a:r>
                <a:rPr lang="de-DE" dirty="0">
                  <a:latin typeface="+mj-lt"/>
                  <a:ea typeface="ＭＳ Ｐゴシック" pitchFamily="-100" charset="-128"/>
                  <a:cs typeface="ＭＳ Ｐゴシック" pitchFamily="-100" charset="-128"/>
                </a:rPr>
                <a:t> genau einen solchen Dauerstieg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2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+mj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2350</Words>
  <Application>Microsoft Macintosh PowerPoint</Application>
  <PresentationFormat>On-screen Show (4:3)</PresentationFormat>
  <Paragraphs>259</Paragraphs>
  <Slides>25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Cambria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 ipds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jmh</dc:creator>
  <cp:keywords/>
  <dc:description/>
  <cp:lastModifiedBy>Microsoft Office User</cp:lastModifiedBy>
  <cp:revision>161</cp:revision>
  <dcterms:created xsi:type="dcterms:W3CDTF">2017-12-20T05:17:33Z</dcterms:created>
  <dcterms:modified xsi:type="dcterms:W3CDTF">2025-12-17T06:05:06Z</dcterms:modified>
  <cp:category/>
</cp:coreProperties>
</file>