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6" r:id="rId2"/>
    <p:sldId id="385" r:id="rId3"/>
    <p:sldId id="375" r:id="rId4"/>
    <p:sldId id="267" r:id="rId5"/>
    <p:sldId id="391" r:id="rId6"/>
    <p:sldId id="300" r:id="rId7"/>
    <p:sldId id="277" r:id="rId8"/>
    <p:sldId id="352" r:id="rId9"/>
    <p:sldId id="374" r:id="rId10"/>
    <p:sldId id="354" r:id="rId11"/>
    <p:sldId id="355" r:id="rId12"/>
    <p:sldId id="356" r:id="rId13"/>
    <p:sldId id="359" r:id="rId14"/>
    <p:sldId id="357" r:id="rId15"/>
    <p:sldId id="376" r:id="rId16"/>
    <p:sldId id="353" r:id="rId17"/>
    <p:sldId id="350" r:id="rId18"/>
    <p:sldId id="373" r:id="rId19"/>
    <p:sldId id="387" r:id="rId20"/>
    <p:sldId id="382" r:id="rId21"/>
    <p:sldId id="390" r:id="rId22"/>
    <p:sldId id="388" r:id="rId23"/>
    <p:sldId id="389" r:id="rId24"/>
    <p:sldId id="386" r:id="rId25"/>
    <p:sldId id="369" r:id="rId26"/>
    <p:sldId id="372" r:id="rId27"/>
    <p:sldId id="338" r:id="rId28"/>
    <p:sldId id="339" r:id="rId29"/>
    <p:sldId id="392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9"/>
    <p:restoredTop sz="94741"/>
  </p:normalViewPr>
  <p:slideViewPr>
    <p:cSldViewPr snapToObjects="1">
      <p:cViewPr varScale="1">
        <p:scale>
          <a:sx n="100" d="100"/>
          <a:sy n="100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E9E926-8936-3741-9A69-4E43CCA8B960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229BC80-9101-A740-A414-8CD25CFCC2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5DC-93EF-C647-80EF-BF044A19FBD6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135-9D0B-D744-AD56-185C4AB683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4A90-14FA-5E4B-A35C-4126B3D1136F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712D-EA53-1843-8719-F091881F0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A25C-2FD2-354D-B0B4-B3CCDCFB5D81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F68-B1A7-D14B-815E-585966B8F0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A88-6B3B-D340-BAA2-0C703E7417B4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6DE0-2098-774A-930F-6DF210014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86FC-7F1A-D845-B718-EF9CF7684141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811F-C95D-AC45-935F-E0DD67B515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09-1F1B-5347-BC7C-02574746C6EF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8CC-D22E-ED4D-B5E1-8C6889A054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152-56B6-914F-93D7-2E581FA5FE23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F40-837D-C34A-8DFE-7B36B4A8BE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D4-E02C-254C-A365-A5713173C481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5FE6-8E18-4B48-A79B-2784E15955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5249-08DD-C248-A9D3-81DA91C094A2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CC2E-3B46-A372-6CCAF2A381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813-352C-AE4A-ABB5-B9EDC3E28898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6D5-7874-C343-AB81-A44BB6A939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675-FC99-8F44-BEA7-BF438BAD2B8B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DC0-00F3-784B-BB40-7042E490B5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CFF7AB-69C7-314B-9F90-02EC71797DF3}" type="datetime1">
              <a:rPr lang="en-US"/>
              <a:pPr>
                <a:defRPr/>
              </a:pPr>
              <a:t>1/7/26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8237DD-0A82-8C49-811A-B5C57AD6DD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10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slideLayout" Target="../slideLayouts/slideLayout7.xml"/><Relationship Id="rId5" Type="http://schemas.microsoft.com/office/2007/relationships/media" Target="../media/media12.wav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362200" y="80963"/>
            <a:ext cx="39624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/>
              <a:t>Intonation im Französischen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771800" y="71071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Jonathan Harrington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81000" y="1402277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Sound-Beispiele aus Jun &amp; </a:t>
            </a:r>
            <a:r>
              <a:rPr lang="de-DE" dirty="0" err="1">
                <a:latin typeface="Calibri" pitchFamily="-100" charset="0"/>
              </a:rPr>
              <a:t>Fougeron</a:t>
            </a:r>
            <a:r>
              <a:rPr lang="de-DE" dirty="0">
                <a:latin typeface="Calibri" pitchFamily="-100" charset="0"/>
              </a:rPr>
              <a:t> (2002), Welby (2003, 2007), und </a:t>
            </a:r>
            <a:r>
              <a:rPr lang="en-US" dirty="0" err="1">
                <a:latin typeface="Calibri" pitchFamily="-100" charset="0"/>
              </a:rPr>
              <a:t>Delais-Roussarie</a:t>
            </a:r>
            <a:r>
              <a:rPr lang="en-US" dirty="0">
                <a:latin typeface="Calibri" pitchFamily="-100" charset="0"/>
              </a:rPr>
              <a:t> (2015) = F-TOBI</a:t>
            </a:r>
            <a:endParaRPr lang="de-DE" dirty="0">
              <a:latin typeface="Calibri" pitchFamily="-1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457" y="2352823"/>
            <a:ext cx="9144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700" dirty="0"/>
          </a:p>
          <a:p>
            <a:r>
              <a:rPr lang="en-US" sz="1700" dirty="0" err="1"/>
              <a:t>Delais-Roussarie</a:t>
            </a:r>
            <a:r>
              <a:rPr lang="en-US" sz="1700" dirty="0"/>
              <a:t> et al. (2015) Intonational Phonology of French: Developing a </a:t>
            </a:r>
            <a:r>
              <a:rPr lang="en-US" sz="1700" dirty="0" err="1"/>
              <a:t>ToBI</a:t>
            </a:r>
            <a:r>
              <a:rPr lang="en-US" sz="1700" dirty="0"/>
              <a:t> system for French In S. </a:t>
            </a:r>
            <a:r>
              <a:rPr lang="en-US" sz="1700" dirty="0" err="1"/>
              <a:t>Frota</a:t>
            </a:r>
            <a:r>
              <a:rPr lang="en-US" sz="1700" dirty="0"/>
              <a:t> &amp; P. Prieto (Eds.), Intonation in Romance. OUP: Oxford. </a:t>
            </a:r>
            <a:r>
              <a:rPr lang="en-US" sz="1700" b="1" dirty="0"/>
              <a:t>ftobi15.pdf</a:t>
            </a:r>
            <a:r>
              <a:rPr lang="en-US" sz="1700" dirty="0"/>
              <a:t>	</a:t>
            </a:r>
          </a:p>
          <a:p>
            <a:r>
              <a:rPr lang="en-US" sz="1700" dirty="0"/>
              <a:t>Jun, Sun-Ah and Cécile </a:t>
            </a:r>
            <a:r>
              <a:rPr lang="en-US" sz="1700" dirty="0" err="1"/>
              <a:t>Fougeron</a:t>
            </a:r>
            <a:r>
              <a:rPr lang="en-US" sz="1700" dirty="0"/>
              <a:t>. (2002). Realizations of accentual phrase in French. </a:t>
            </a:r>
            <a:r>
              <a:rPr lang="en-US" sz="1700" i="1" dirty="0" err="1"/>
              <a:t>Probus</a:t>
            </a:r>
            <a:r>
              <a:rPr lang="en-US" sz="1700" dirty="0"/>
              <a:t> 14, 147–172. </a:t>
            </a:r>
            <a:r>
              <a:rPr lang="en-US" sz="1700" b="1" dirty="0"/>
              <a:t>jun02.probus.pdf</a:t>
            </a:r>
          </a:p>
          <a:p>
            <a:r>
              <a:rPr lang="en-US" sz="1700" dirty="0" err="1"/>
              <a:t>Fery</a:t>
            </a:r>
            <a:r>
              <a:rPr lang="en-US" sz="1700" dirty="0"/>
              <a:t>, C. (2001). Focus and phrasing in French. In C </a:t>
            </a:r>
            <a:r>
              <a:rPr lang="en-US" sz="1700" dirty="0" err="1"/>
              <a:t>Féry</a:t>
            </a:r>
            <a:r>
              <a:rPr lang="en-US" sz="1700" dirty="0"/>
              <a:t> and W. </a:t>
            </a:r>
            <a:r>
              <a:rPr lang="en-US" sz="1700" dirty="0" err="1"/>
              <a:t>Sternefeld</a:t>
            </a:r>
            <a:r>
              <a:rPr lang="en-US" sz="1700" dirty="0"/>
              <a:t> (eds). Akademie Verlag: Berlin (p.153-181). </a:t>
            </a:r>
            <a:r>
              <a:rPr lang="en-US" sz="1700" b="1" dirty="0"/>
              <a:t>fery2001.pdf</a:t>
            </a:r>
          </a:p>
          <a:p>
            <a:r>
              <a:rPr lang="en-US" sz="1700" dirty="0"/>
              <a:t>Jun, Sun-Ah &amp; </a:t>
            </a:r>
            <a:r>
              <a:rPr lang="en-US" sz="1700" dirty="0" err="1"/>
              <a:t>Cécile</a:t>
            </a:r>
            <a:r>
              <a:rPr lang="en-US" sz="1700" dirty="0"/>
              <a:t> </a:t>
            </a:r>
            <a:r>
              <a:rPr lang="en-US" sz="1700" dirty="0" err="1"/>
              <a:t>Fougeron</a:t>
            </a:r>
            <a:r>
              <a:rPr lang="en-US" sz="1700" dirty="0"/>
              <a:t> (2000) A phonological model of French intonation.  In  Intonation: Analysis, Modeling and Technology, ed. by </a:t>
            </a:r>
            <a:r>
              <a:rPr lang="en-US" sz="1700" dirty="0" err="1"/>
              <a:t>Antonis</a:t>
            </a:r>
            <a:r>
              <a:rPr lang="en-US" sz="1700" dirty="0"/>
              <a:t> </a:t>
            </a:r>
            <a:r>
              <a:rPr lang="en-US" sz="1700" dirty="0" err="1"/>
              <a:t>Botinis</a:t>
            </a:r>
            <a:r>
              <a:rPr lang="en-US" sz="1700" dirty="0"/>
              <a:t> .  </a:t>
            </a:r>
            <a:r>
              <a:rPr lang="en-US" sz="1700" dirty="0" err="1"/>
              <a:t>Kluwer</a:t>
            </a:r>
            <a:r>
              <a:rPr lang="en-US" sz="1700" dirty="0"/>
              <a:t> Academic Publishers. pp.209-242. </a:t>
            </a:r>
            <a:r>
              <a:rPr lang="en-US" sz="1700" b="1" dirty="0"/>
              <a:t>jun00.pdf</a:t>
            </a:r>
          </a:p>
          <a:p>
            <a:r>
              <a:rPr lang="en-US" sz="1700" dirty="0"/>
              <a:t>Post, B. (2000). Tonal and Phrasal Structures in French Intonation. </a:t>
            </a:r>
            <a:r>
              <a:rPr lang="en-US" sz="1700" dirty="0" err="1"/>
              <a:t>Thesus</a:t>
            </a:r>
            <a:r>
              <a:rPr lang="en-US" sz="1700" dirty="0"/>
              <a:t>: The Hague. </a:t>
            </a:r>
            <a:r>
              <a:rPr lang="en-US" sz="1700" b="1" dirty="0"/>
              <a:t>post2000.pdf</a:t>
            </a:r>
          </a:p>
          <a:p>
            <a:r>
              <a:rPr lang="en-US" sz="1700" dirty="0" err="1"/>
              <a:t>Welby</a:t>
            </a:r>
            <a:r>
              <a:rPr lang="en-US" sz="1700" dirty="0"/>
              <a:t> (2003) The slaying of Lady </a:t>
            </a:r>
            <a:r>
              <a:rPr lang="en-US" sz="1700" dirty="0" err="1"/>
              <a:t>Mondegreen</a:t>
            </a:r>
            <a:r>
              <a:rPr lang="en-US" sz="1700" dirty="0"/>
              <a:t>, being a study of French tonal association and alignment and their role in speech segmentation. PhD </a:t>
            </a:r>
            <a:r>
              <a:rPr lang="en-US" sz="1700" dirty="0" err="1"/>
              <a:t>Diss</a:t>
            </a:r>
            <a:r>
              <a:rPr lang="en-US" sz="1700" dirty="0"/>
              <a:t>, Ohio State University. </a:t>
            </a:r>
            <a:r>
              <a:rPr lang="en-US" sz="1700" b="1" dirty="0"/>
              <a:t>welby2003.pdf</a:t>
            </a:r>
          </a:p>
          <a:p>
            <a:r>
              <a:rPr lang="en-US" sz="1700" dirty="0" err="1"/>
              <a:t>Welby</a:t>
            </a:r>
            <a:r>
              <a:rPr lang="en-US" sz="1700" dirty="0"/>
              <a:t>, P. (2007) The role of early fundamental frequency rises and elbows in French word segmentation. </a:t>
            </a:r>
            <a:r>
              <a:rPr lang="en-US" sz="1700" i="1" dirty="0"/>
              <a:t>Speech Communication </a:t>
            </a:r>
            <a:r>
              <a:rPr lang="en-US" sz="1700" dirty="0"/>
              <a:t>49, 28–48. </a:t>
            </a:r>
            <a:r>
              <a:rPr lang="en-US" sz="1700" b="1" dirty="0"/>
              <a:t>welby07.specom.pdf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"/>
            <a:ext cx="2438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81000" y="7620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 Intonation der Akzentphrase ist sehr variabel insbesondere in den ersten drei Tönen.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1000" y="1818679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Variation </a:t>
            </a:r>
            <a:r>
              <a:rPr lang="de-DE" sz="2400" b="1" dirty="0">
                <a:latin typeface="Calibri" pitchFamily="-100" charset="0"/>
              </a:rPr>
              <a:t>ist nicht pragmatisch/semantisch bedingt</a:t>
            </a:r>
            <a:r>
              <a:rPr lang="de-DE" sz="2400" dirty="0">
                <a:latin typeface="Calibri" pitchFamily="-100" charset="0"/>
              </a:rPr>
              <a:t>, sondern hängt eher von rhythmischen Faktoren wie Silbenzahl, Sprechgeschwindigkeit usw. ab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23496" y="3271926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(L)(Hi)(L) H*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76035" y="3259782"/>
            <a:ext cx="183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() = fakultativ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000" y="39624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Etwas seltener können auch L H* wegfallen: </a:t>
            </a:r>
            <a:r>
              <a:rPr lang="de-DE" sz="2400" dirty="0" err="1">
                <a:latin typeface="Calibri" pitchFamily="-100" charset="0"/>
              </a:rPr>
              <a:t>LHi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AD5A4-039C-9263-E661-683171EAF755}"/>
              </a:ext>
            </a:extLst>
          </p:cNvPr>
          <p:cNvSpPr txBox="1"/>
          <p:nvPr/>
        </p:nvSpPr>
        <p:spPr bwMode="auto">
          <a:xfrm>
            <a:off x="391097" y="4652874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Manchmal: L* statt H*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1998663"/>
            <a:ext cx="77438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90575" y="1541463"/>
            <a:ext cx="1319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 garçon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2695575" y="1555751"/>
            <a:ext cx="320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remarquablement bon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48375" y="1541463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 sa mère</a:t>
            </a:r>
          </a:p>
        </p:txBody>
      </p:sp>
      <p:pic>
        <p:nvPicPr>
          <p:cNvPr id="10" name="fig4c-LLHsta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9575" y="17859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215356" y="5217319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42769" y="5249069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838575" y="5041901"/>
            <a:ext cx="52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6443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3550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2975" y="3217863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4037" y="2225676"/>
            <a:ext cx="66615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4175" y="3140076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5" name="TextBox 18"/>
          <p:cNvSpPr txBox="1">
            <a:spLocks noChangeArrowheads="1"/>
          </p:cNvSpPr>
          <p:nvPr/>
        </p:nvSpPr>
        <p:spPr bwMode="auto">
          <a:xfrm>
            <a:off x="5805487" y="5376863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(aus Jun &amp; Fougeron, 2002)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3348038" y="989013"/>
            <a:ext cx="1844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 </a:t>
            </a:r>
            <a:r>
              <a:rPr lang="en-GB" sz="2400" dirty="0"/>
              <a:t> H</a:t>
            </a:r>
            <a:r>
              <a:rPr lang="en-GB" sz="2400" baseline="-25000" dirty="0"/>
              <a:t>1</a:t>
            </a:r>
            <a:r>
              <a:rPr lang="en-GB" sz="2400" dirty="0"/>
              <a:t> L</a:t>
            </a:r>
            <a:r>
              <a:rPr lang="en-GB" sz="2400" baseline="-25000" dirty="0"/>
              <a:t> </a:t>
            </a:r>
            <a:r>
              <a:rPr lang="en-GB" sz="2400" dirty="0"/>
              <a:t>H*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3701256" y="1035845"/>
            <a:ext cx="460375" cy="366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1806574" y="6180892"/>
            <a:ext cx="5108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Der ausgezeichnete Junge erzählt seiner Mutter Lügen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825" y="1558130"/>
            <a:ext cx="82613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imonade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70300" y="5841205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3247231" y="590708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01494" y="5907086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603081" y="5399086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48819" y="5399086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883025" y="514588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la limonade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416425" y="569991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6886575" y="536813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165100" y="1086643"/>
            <a:ext cx="84740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La grenadine, la </a:t>
            </a:r>
            <a:r>
              <a:rPr lang="en-US" sz="2400" dirty="0" err="1">
                <a:latin typeface="Calibri" pitchFamily="-100" charset="0"/>
              </a:rPr>
              <a:t>limonade</a:t>
            </a:r>
            <a:r>
              <a:rPr lang="en-US" sz="2400" dirty="0">
                <a:latin typeface="Calibri" pitchFamily="-100" charset="0"/>
              </a:rPr>
              <a:t> et </a:t>
            </a:r>
            <a:r>
              <a:rPr lang="en-US" sz="2400" dirty="0" err="1">
                <a:latin typeface="Calibri" pitchFamily="-100" charset="0"/>
              </a:rPr>
              <a:t>l’orangina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ont</a:t>
            </a:r>
            <a:r>
              <a:rPr lang="en-US" sz="2400" dirty="0">
                <a:latin typeface="Calibri" pitchFamily="-100" charset="0"/>
              </a:rPr>
              <a:t>  </a:t>
            </a:r>
            <a:r>
              <a:rPr lang="en-US" sz="2400" dirty="0" err="1">
                <a:latin typeface="Calibri" pitchFamily="-100" charset="0"/>
              </a:rPr>
              <a:t>été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versés</a:t>
            </a:r>
            <a:r>
              <a:rPr lang="en-US" sz="2400" dirty="0">
                <a:latin typeface="Calibri" pitchFamily="-100" charset="0"/>
              </a:rPr>
              <a:t> par Anna.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8075" y="415528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9925" y="1945480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9587" y="1867693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31760" name="TextBox 18"/>
          <p:cNvSpPr txBox="1">
            <a:spLocks noChangeArrowheads="1"/>
          </p:cNvSpPr>
          <p:nvPr/>
        </p:nvSpPr>
        <p:spPr bwMode="auto">
          <a:xfrm>
            <a:off x="3333497" y="607218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1</a:t>
            </a:r>
            <a:r>
              <a:rPr lang="en-GB" sz="2400" dirty="0"/>
              <a:t>H</a:t>
            </a:r>
            <a:r>
              <a:rPr lang="en-GB" sz="2400" baseline="-25000" dirty="0"/>
              <a:t>1</a:t>
            </a:r>
            <a:r>
              <a:rPr lang="en-GB" sz="2400" dirty="0"/>
              <a:t> L</a:t>
            </a:r>
            <a:r>
              <a:rPr lang="en-GB" sz="2400" baseline="-25000" dirty="0"/>
              <a:t>2</a:t>
            </a:r>
            <a:r>
              <a:rPr lang="en-GB" sz="2400" dirty="0"/>
              <a:t> H*</a:t>
            </a:r>
          </a:p>
        </p:txBody>
      </p:sp>
      <p:pic>
        <p:nvPicPr>
          <p:cNvPr id="20" name="Welby-figure-3.18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95297" y="856456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4048666" y="673099"/>
            <a:ext cx="460375" cy="366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3031" y="5367337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5456" y="4156868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8425" y="2178049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656" y="326628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7812" y="2178049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892968" y="6519446"/>
            <a:ext cx="6935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Die Grenadine, Limo und Orangensaft wurden von Anna eingeschenkt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b="43553"/>
          <a:stretch>
            <a:fillRect/>
          </a:stretch>
        </p:blipFill>
        <p:spPr bwMode="auto">
          <a:xfrm>
            <a:off x="685800" y="1981200"/>
            <a:ext cx="6896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1588" y="4419600"/>
            <a:ext cx="1827215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965995" y="3517109"/>
            <a:ext cx="3543302" cy="14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15670" y="3581405"/>
            <a:ext cx="3657604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573192" y="4266802"/>
            <a:ext cx="12184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478190" y="4419204"/>
            <a:ext cx="1828011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2814637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962438" y="22098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086370" y="22860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96192" y="4262735"/>
            <a:ext cx="1299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Marie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48523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mange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267200" y="4262735"/>
            <a:ext cx="837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une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486400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banane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484312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3256485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486400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522287" y="6100465"/>
            <a:ext cx="252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F-TOBI Fig. 3.9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1960562" y="800398"/>
            <a:ext cx="430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AP besteht nur aus </a:t>
            </a:r>
            <a:r>
              <a:rPr lang="de-DE" sz="2400" i="1" dirty="0" err="1">
                <a:latin typeface="Calibri" pitchFamily="-100" charset="0"/>
              </a:rPr>
              <a:t>mange</a:t>
            </a:r>
            <a:endParaRPr lang="de-DE" sz="2400" i="1" dirty="0">
              <a:latin typeface="Calibri" pitchFamily="-100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246562" y="5931188"/>
            <a:ext cx="4667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Marie isst eine Banane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896917" y="1621631"/>
            <a:ext cx="7191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Fig_3_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92" y="800398"/>
            <a:ext cx="414339" cy="41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525" y="2500312"/>
            <a:ext cx="68945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98524" y="2038350"/>
            <a:ext cx="855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Le </a:t>
            </a:r>
            <a:r>
              <a:rPr lang="en-US" sz="2400" dirty="0" err="1">
                <a:latin typeface="Calibri" pitchFamily="-100" charset="0"/>
              </a:rPr>
              <a:t>mélanome</a:t>
            </a:r>
            <a:r>
              <a:rPr lang="en-US" sz="2400" dirty="0">
                <a:latin typeface="Calibri" pitchFamily="-100" charset="0"/>
              </a:rPr>
              <a:t>, la </a:t>
            </a:r>
            <a:r>
              <a:rPr lang="en-US" sz="2400" dirty="0" err="1">
                <a:latin typeface="Calibri" pitchFamily="-100" charset="0"/>
              </a:rPr>
              <a:t>mélanine</a:t>
            </a:r>
            <a:r>
              <a:rPr lang="en-US" sz="2400" dirty="0">
                <a:latin typeface="Calibri" pitchFamily="-100" charset="0"/>
              </a:rPr>
              <a:t> et le </a:t>
            </a:r>
            <a:r>
              <a:rPr lang="en-US" sz="2400" dirty="0" err="1">
                <a:latin typeface="Calibri" pitchFamily="-100" charset="0"/>
              </a:rPr>
              <a:t>collagène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étaient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étudiés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à</a:t>
            </a:r>
            <a:r>
              <a:rPr lang="en-US" sz="2400" dirty="0">
                <a:latin typeface="Calibri" pitchFamily="-100" charset="0"/>
              </a:rPr>
              <a:t> la fac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710112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408237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1163" y="42481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450" y="2638425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600200" y="5241925"/>
            <a:ext cx="2620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o    m</a:t>
            </a: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4527550" y="5241925"/>
            <a:ext cx="2513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i    n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659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615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2362200" y="5749925"/>
            <a:ext cx="522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604794" y="58539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5226050" y="5749925"/>
            <a:ext cx="52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2783" name="TextBox 20"/>
          <p:cNvSpPr txBox="1">
            <a:spLocks noChangeArrowheads="1"/>
          </p:cNvSpPr>
          <p:nvPr/>
        </p:nvSpPr>
        <p:spPr bwMode="auto">
          <a:xfrm>
            <a:off x="7467600" y="546735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2650" y="42481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6" name="TextBox 23"/>
          <p:cNvSpPr txBox="1">
            <a:spLocks noChangeArrowheads="1"/>
          </p:cNvSpPr>
          <p:nvPr/>
        </p:nvSpPr>
        <p:spPr bwMode="auto">
          <a:xfrm>
            <a:off x="3084513" y="528637"/>
            <a:ext cx="407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GB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GB" sz="2400" strike="sngStrike" dirty="0">
                <a:solidFill>
                  <a:srgbClr val="FF0000"/>
                </a:solidFill>
              </a:rPr>
              <a:t>LH*</a:t>
            </a:r>
          </a:p>
        </p:txBody>
      </p:sp>
      <p:pic>
        <p:nvPicPr>
          <p:cNvPr id="25" name="Welby-figure-3.19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1000" y="2195512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melanine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7696" y="5792258"/>
            <a:ext cx="293687" cy="293687"/>
          </a:xfrm>
          <a:prstGeom prst="rect">
            <a:avLst/>
          </a:prstGeom>
        </p:spPr>
      </p:pic>
      <p:pic>
        <p:nvPicPr>
          <p:cNvPr id="21" name="melanom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91912" y="5815013"/>
            <a:ext cx="293687" cy="2936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717550" y="838022"/>
            <a:ext cx="7620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Seltener werden LH* in schnell gesprochener Sprache getilgt – wodurch ausnahmsweise die wahrgenommene Hauptbetonung auf dem ersten LH fällt.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3725" y="6379578"/>
            <a:ext cx="8550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Calibri" pitchFamily="-100" charset="0"/>
              </a:rPr>
              <a:t>Das </a:t>
            </a:r>
            <a:r>
              <a:rPr lang="de-DE" sz="2000" dirty="0" err="1">
                <a:latin typeface="Calibri" pitchFamily="-100" charset="0"/>
              </a:rPr>
              <a:t>Melanom,das</a:t>
            </a:r>
            <a:r>
              <a:rPr lang="de-DE" sz="2000" dirty="0">
                <a:latin typeface="Calibri" pitchFamily="-100" charset="0"/>
              </a:rPr>
              <a:t> Melanin wurden von den Studenten an der Fakultät studiert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8B8ACA3-67D6-57B8-019A-1B8A7DC79FCA}"/>
              </a:ext>
            </a:extLst>
          </p:cNvPr>
          <p:cNvSpPr txBox="1"/>
          <p:nvPr/>
        </p:nvSpPr>
        <p:spPr bwMode="auto">
          <a:xfrm>
            <a:off x="1553745" y="2023139"/>
            <a:ext cx="6255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 Kinder folgten dem Großvater des Mädchens</a:t>
            </a:r>
          </a:p>
        </p:txBody>
      </p:sp>
      <p:pic>
        <p:nvPicPr>
          <p:cNvPr id="19" name="Fig_3_4d">
            <a:hlinkClick r:id="" action="ppaction://media"/>
            <a:extLst>
              <a:ext uri="{FF2B5EF4-FFF2-40B4-BE49-F238E27FC236}">
                <a16:creationId xmlns:a16="http://schemas.microsoft.com/office/drawing/2014/main" id="{68F241BB-404C-4731-A3E8-60281D325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56057" y="5922388"/>
            <a:ext cx="325632" cy="325632"/>
          </a:xfrm>
          <a:prstGeom prst="rect">
            <a:avLst/>
          </a:prstGeom>
        </p:spPr>
      </p:pic>
      <p:pic>
        <p:nvPicPr>
          <p:cNvPr id="29" name="Fig_3_4f">
            <a:hlinkClick r:id="" action="ppaction://media"/>
            <a:extLst>
              <a:ext uri="{FF2B5EF4-FFF2-40B4-BE49-F238E27FC236}">
                <a16:creationId xmlns:a16="http://schemas.microsoft.com/office/drawing/2014/main" id="{0571A16D-A6CC-C926-0289-5842DCCC17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02395" y="6085204"/>
            <a:ext cx="478408" cy="478408"/>
          </a:xfrm>
          <a:prstGeom prst="rect">
            <a:avLst/>
          </a:prstGeom>
        </p:spPr>
      </p:pic>
      <p:pic>
        <p:nvPicPr>
          <p:cNvPr id="30" name="Fig_3_4e">
            <a:hlinkClick r:id="" action="ppaction://media"/>
            <a:extLst>
              <a:ext uri="{FF2B5EF4-FFF2-40B4-BE49-F238E27FC236}">
                <a16:creationId xmlns:a16="http://schemas.microsoft.com/office/drawing/2014/main" id="{BADBCB45-A392-B136-302F-BC813E5D51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6760" y="6050905"/>
            <a:ext cx="437953" cy="4379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972749-DC6A-92B5-E868-0BE733BC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3745" y="2524094"/>
            <a:ext cx="5621734" cy="35475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5AD3FBA-B6F7-B254-D1BD-EADF567F461B}"/>
              </a:ext>
            </a:extLst>
          </p:cNvPr>
          <p:cNvSpPr txBox="1"/>
          <p:nvPr/>
        </p:nvSpPr>
        <p:spPr bwMode="auto">
          <a:xfrm>
            <a:off x="1744034" y="4190898"/>
            <a:ext cx="562173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  L       Hi       L*      Hi       L*  L       Hi      L*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E760B9-4DA5-C935-3A72-54769E8BF5E3}"/>
              </a:ext>
            </a:extLst>
          </p:cNvPr>
          <p:cNvSpPr txBox="1"/>
          <p:nvPr/>
        </p:nvSpPr>
        <p:spPr bwMode="auto">
          <a:xfrm>
            <a:off x="1566005" y="5131267"/>
            <a:ext cx="61340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</a:t>
            </a:r>
            <a:r>
              <a:rPr lang="de-DE" sz="2400" dirty="0" err="1">
                <a:latin typeface="Calibri" pitchFamily="-100" charset="0"/>
              </a:rPr>
              <a:t>les</a:t>
            </a:r>
            <a:r>
              <a:rPr lang="de-DE" sz="2400" dirty="0">
                <a:latin typeface="Calibri" pitchFamily="-100" charset="0"/>
              </a:rPr>
              <a:t>   |</a:t>
            </a:r>
            <a:r>
              <a:rPr lang="de-DE" sz="2400" dirty="0" err="1">
                <a:latin typeface="Calibri" pitchFamily="-100" charset="0"/>
              </a:rPr>
              <a:t>enfants</a:t>
            </a:r>
            <a:r>
              <a:rPr lang="de-DE" sz="2400" dirty="0">
                <a:latin typeface="Calibri" pitchFamily="-100" charset="0"/>
              </a:rPr>
              <a:t>    |</a:t>
            </a:r>
            <a:r>
              <a:rPr lang="de-DE" sz="2400" dirty="0" err="1">
                <a:latin typeface="Calibri" pitchFamily="-100" charset="0"/>
              </a:rPr>
              <a:t>suivirent</a:t>
            </a:r>
            <a:r>
              <a:rPr lang="de-DE" sz="2400" dirty="0">
                <a:latin typeface="Calibri" pitchFamily="-100" charset="0"/>
              </a:rPr>
              <a:t>   |le| </a:t>
            </a:r>
            <a:r>
              <a:rPr lang="de-DE" sz="2400" dirty="0" err="1">
                <a:latin typeface="Calibri" pitchFamily="-100" charset="0"/>
              </a:rPr>
              <a:t>grand-père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43" name="Fig_3_4h">
            <a:hlinkClick r:id="" action="ppaction://media"/>
            <a:extLst>
              <a:ext uri="{FF2B5EF4-FFF2-40B4-BE49-F238E27FC236}">
                <a16:creationId xmlns:a16="http://schemas.microsoft.com/office/drawing/2014/main" id="{8015D34B-DE2A-1981-9A4A-F7EBCB15BA1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03529" y="6135882"/>
            <a:ext cx="445549" cy="445549"/>
          </a:xfrm>
          <a:prstGeom prst="rect">
            <a:avLst/>
          </a:prstGeom>
        </p:spPr>
      </p:pic>
      <p:pic>
        <p:nvPicPr>
          <p:cNvPr id="44" name="gpere">
            <a:hlinkClick r:id="" action="ppaction://media"/>
            <a:extLst>
              <a:ext uri="{FF2B5EF4-FFF2-40B4-BE49-F238E27FC236}">
                <a16:creationId xmlns:a16="http://schemas.microsoft.com/office/drawing/2014/main" id="{D27FF0E6-AFA3-8114-ED84-5BC2755E373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8496" y="2015208"/>
            <a:ext cx="812800" cy="8128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884C5FE-A072-6490-A84E-1E4230757671}"/>
              </a:ext>
            </a:extLst>
          </p:cNvPr>
          <p:cNvSpPr txBox="1"/>
          <p:nvPr/>
        </p:nvSpPr>
        <p:spPr bwMode="auto">
          <a:xfrm>
            <a:off x="1619672" y="5589240"/>
            <a:ext cx="638808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|           AP         |       AP      |       AP            |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1D575F-50B1-8636-4550-5ACA56C13EF5}"/>
              </a:ext>
            </a:extLst>
          </p:cNvPr>
          <p:cNvSpPr txBox="1"/>
          <p:nvPr/>
        </p:nvSpPr>
        <p:spPr>
          <a:xfrm>
            <a:off x="3562949" y="1154552"/>
            <a:ext cx="1603326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L* statt H*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1F726-F6B6-4D4B-98C1-B5CD97CDB384}"/>
              </a:ext>
            </a:extLst>
          </p:cNvPr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</p:spTree>
    <p:extLst>
      <p:ext uri="{BB962C8B-B14F-4D97-AF65-F5344CB8AC3E}">
        <p14:creationId xmlns:p14="http://schemas.microsoft.com/office/powerpoint/2010/main" val="2454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7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37688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3. Intonationsphrasen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49890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Im Französischen gibt es eine </a:t>
            </a:r>
            <a:r>
              <a:rPr lang="de-DE" sz="2400" b="1" dirty="0">
                <a:latin typeface="Calibri" pitchFamily="-100" charset="0"/>
              </a:rPr>
              <a:t>Intonationsphrase</a:t>
            </a:r>
            <a:r>
              <a:rPr lang="de-DE" sz="2400" dirty="0">
                <a:latin typeface="Calibri" pitchFamily="-100" charset="0"/>
              </a:rPr>
              <a:t> mit einem stärkeren prosodischen Bruch als für die Akzentphrase.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9952" y="3573649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Für jede Intonationsphrase gibt es die Wahl zwischen zwei Grenztönen: L%, H%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80999" y="156658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Intonationsphrase besteht aus mindestens einer Akzentphrase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80999" y="2683151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[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>
                <a:latin typeface="Calibri" pitchFamily="-100" charset="0"/>
              </a:rPr>
              <a:t>Les </a:t>
            </a:r>
            <a:r>
              <a:rPr lang="de-DE" sz="2400" dirty="0" err="1">
                <a:latin typeface="Calibri" pitchFamily="-100" charset="0"/>
              </a:rPr>
              <a:t>longs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navets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 err="1">
                <a:latin typeface="Calibri" pitchFamily="-100" charset="0"/>
              </a:rPr>
              <a:t>vont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laminer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 (</a:t>
            </a:r>
            <a:r>
              <a:rPr lang="de-DE" sz="2400" dirty="0" err="1">
                <a:latin typeface="Calibri" pitchFamily="-100" charset="0"/>
              </a:rPr>
              <a:t>Marie-Renée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err="1">
                <a:solidFill>
                  <a:srgbClr val="FF0000"/>
                </a:solidFill>
                <a:latin typeface="Calibri" pitchFamily="-100" charset="0"/>
              </a:rPr>
              <a:t>]IP</a:t>
            </a:r>
            <a:endParaRPr lang="de-DE" sz="2400" dirty="0">
              <a:solidFill>
                <a:srgbClr val="FF0000"/>
              </a:solidFill>
              <a:latin typeface="Calibri" pitchFamily="-100" charset="0"/>
            </a:endParaRPr>
          </a:p>
        </p:txBody>
      </p:sp>
      <p:pic>
        <p:nvPicPr>
          <p:cNvPr id="9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8761" y="2900341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EB7703-C66F-DD59-4BF0-4F8614FF76BE}"/>
              </a:ext>
            </a:extLst>
          </p:cNvPr>
          <p:cNvSpPr txBox="1"/>
          <p:nvPr/>
        </p:nvSpPr>
        <p:spPr bwMode="auto">
          <a:xfrm>
            <a:off x="2819400" y="4789439"/>
            <a:ext cx="2376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3.1.  L* L%</a:t>
            </a:r>
          </a:p>
          <a:p>
            <a:r>
              <a:rPr lang="de-DE" sz="2400" dirty="0">
                <a:latin typeface="Calibri" pitchFamily="-100" charset="0"/>
              </a:rPr>
              <a:t>3.2  H* H%</a:t>
            </a:r>
          </a:p>
          <a:p>
            <a:r>
              <a:rPr lang="de-DE" sz="2400" dirty="0">
                <a:latin typeface="Calibri" pitchFamily="-100" charset="0"/>
              </a:rPr>
              <a:t>3.3.  L* H%</a:t>
            </a:r>
          </a:p>
          <a:p>
            <a:r>
              <a:rPr lang="de-DE" sz="2400" dirty="0">
                <a:latin typeface="Calibri" pitchFamily="-100" charset="0"/>
              </a:rPr>
              <a:t>3.4.  H* L%</a:t>
            </a:r>
          </a:p>
        </p:txBody>
      </p:sp>
    </p:spTree>
    <p:extLst>
      <p:ext uri="{BB962C8B-B14F-4D97-AF65-F5344CB8AC3E}">
        <p14:creationId xmlns:p14="http://schemas.microsoft.com/office/powerpoint/2010/main" val="11121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3" y="0"/>
            <a:ext cx="45496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3.1 Intonationsphrasen:  L* L%:</a:t>
            </a:r>
          </a:p>
        </p:txBody>
      </p:sp>
      <p:pic>
        <p:nvPicPr>
          <p:cNvPr id="6" name="Picture 1" descr="fig3a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6775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-277019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0851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217194" y="4468019"/>
            <a:ext cx="1774825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666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5809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7952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01613" y="47990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66800" y="4799013"/>
            <a:ext cx="1249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col</a:t>
            </a:r>
            <a:r>
              <a:rPr lang="en-US" sz="2400">
                <a:latin typeface="Calibri" pitchFamily="-100" charset="0"/>
              </a:rPr>
              <a:t>é</a:t>
            </a:r>
            <a:r>
              <a:rPr lang="de-DE" sz="2400">
                <a:latin typeface="Calibri" pitchFamily="-100" charset="0"/>
              </a:rPr>
              <a:t>reux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505200" y="4799013"/>
            <a:ext cx="102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garçon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257800" y="4799013"/>
            <a:ext cx="1220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6705600" y="4799013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sa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620000" y="4799013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mère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863" y="2890838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1367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8038" y="28130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7238" y="2136775"/>
            <a:ext cx="53816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3275013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22891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4875" y="3505200"/>
            <a:ext cx="5334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973263" y="563721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362700" y="5559425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872831" y="5788819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608219" y="5788819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110038" y="6329363"/>
            <a:ext cx="42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IP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-227012" y="6559550"/>
            <a:ext cx="4619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606631" y="6476207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227806" y="5866607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fig3-LHiLHstar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6863" y="17986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4"/>
          <p:cNvSpPr txBox="1">
            <a:spLocks noChangeArrowheads="1"/>
          </p:cNvSpPr>
          <p:nvPr/>
        </p:nvSpPr>
        <p:spPr bwMode="auto">
          <a:xfrm>
            <a:off x="3348038" y="1798638"/>
            <a:ext cx="274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</a:rPr>
              <a:t>(aus Jun &amp; Fougeron, 2002)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53163" y="2751138"/>
            <a:ext cx="2271712" cy="1216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1017950" y="1460084"/>
            <a:ext cx="7018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Der cholerische Junge erzählt seiner Mutter Lügen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915AD-77E8-FFB8-33AC-BD6EAF525824}"/>
              </a:ext>
            </a:extLst>
          </p:cNvPr>
          <p:cNvSpPr txBox="1"/>
          <p:nvPr/>
        </p:nvSpPr>
        <p:spPr>
          <a:xfrm>
            <a:off x="7954927" y="4259262"/>
            <a:ext cx="5381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239EE-035C-E557-C83C-A31316CD8B44}"/>
              </a:ext>
            </a:extLst>
          </p:cNvPr>
          <p:cNvSpPr txBox="1"/>
          <p:nvPr/>
        </p:nvSpPr>
        <p:spPr bwMode="auto">
          <a:xfrm>
            <a:off x="454118" y="460571"/>
            <a:ext cx="6767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 L* L%: oft für Aussagen mit breitem Fokus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6E5C1-556D-5479-BCA1-05EAB58DF0E0}"/>
              </a:ext>
            </a:extLst>
          </p:cNvPr>
          <p:cNvSpPr txBox="1"/>
          <p:nvPr/>
        </p:nvSpPr>
        <p:spPr bwMode="auto">
          <a:xfrm>
            <a:off x="6545164" y="675254"/>
            <a:ext cx="25988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Es ist umstritten,</a:t>
            </a:r>
          </a:p>
          <a:p>
            <a:r>
              <a:rPr lang="de-DE" sz="2400" dirty="0">
                <a:latin typeface="Calibri" pitchFamily="-100" charset="0"/>
              </a:rPr>
              <a:t>ob dieser L* überhaupt</a:t>
            </a:r>
          </a:p>
          <a:p>
            <a:r>
              <a:rPr lang="de-DE" sz="2400" dirty="0">
                <a:latin typeface="Calibri" pitchFamily="-100" charset="0"/>
              </a:rPr>
              <a:t>notwendig ist</a:t>
            </a:r>
          </a:p>
        </p:txBody>
      </p:sp>
    </p:spTree>
    <p:extLst>
      <p:ext uri="{BB962C8B-B14F-4D97-AF65-F5344CB8AC3E}">
        <p14:creationId xmlns:p14="http://schemas.microsoft.com/office/powerpoint/2010/main" val="42539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2151" y="1479752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 bwMode="auto">
          <a:xfrm>
            <a:off x="2195736" y="1197858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err="1">
                <a:latin typeface="Calibri" pitchFamily="-100" charset="0"/>
              </a:rPr>
              <a:t>Marie-Renée</a:t>
            </a:r>
            <a:r>
              <a:rPr lang="de-DE" sz="1600" dirty="0">
                <a:latin typeface="Calibri" pitchFamily="-100" charset="0"/>
              </a:rPr>
              <a:t> wird die langen weiße Rüben zerschneiden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98" y="2058006"/>
            <a:ext cx="9144000" cy="4645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09CB2-3DBC-00CF-378B-A84E6E7C4962}"/>
              </a:ext>
            </a:extLst>
          </p:cNvPr>
          <p:cNvSpPr txBox="1"/>
          <p:nvPr/>
        </p:nvSpPr>
        <p:spPr bwMode="auto">
          <a:xfrm>
            <a:off x="1188348" y="670197"/>
            <a:ext cx="6767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 L* L%: oft für Aussagen mit breitem Fokus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476F-09B9-5A2D-CE0A-CF9E9E56E4B6}"/>
              </a:ext>
            </a:extLst>
          </p:cNvPr>
          <p:cNvSpPr txBox="1"/>
          <p:nvPr/>
        </p:nvSpPr>
        <p:spPr bwMode="auto">
          <a:xfrm>
            <a:off x="7164288" y="3356992"/>
            <a:ext cx="44755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D17A7-E17D-5179-40AC-60CC73365CED}"/>
              </a:ext>
            </a:extLst>
          </p:cNvPr>
          <p:cNvSpPr txBox="1"/>
          <p:nvPr/>
        </p:nvSpPr>
        <p:spPr bwMode="auto">
          <a:xfrm>
            <a:off x="7728801" y="3919211"/>
            <a:ext cx="46839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4406E-029A-00C7-03A9-95EE95D914A1}"/>
              </a:ext>
            </a:extLst>
          </p:cNvPr>
          <p:cNvSpPr txBox="1"/>
          <p:nvPr/>
        </p:nvSpPr>
        <p:spPr bwMode="auto">
          <a:xfrm>
            <a:off x="8197199" y="4817230"/>
            <a:ext cx="53412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4C9D9-4E89-3A9B-602B-6D757657BF5F}"/>
              </a:ext>
            </a:extLst>
          </p:cNvPr>
          <p:cNvSpPr txBox="1"/>
          <p:nvPr/>
        </p:nvSpPr>
        <p:spPr>
          <a:xfrm>
            <a:off x="2614630" y="148603"/>
            <a:ext cx="45496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3.1 Intonationsphrasen:  L* L%:</a:t>
            </a:r>
          </a:p>
        </p:txBody>
      </p:sp>
    </p:spTree>
    <p:extLst>
      <p:ext uri="{BB962C8B-B14F-4D97-AF65-F5344CB8AC3E}">
        <p14:creationId xmlns:p14="http://schemas.microsoft.com/office/powerpoint/2010/main" val="5189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64C4A-6C29-98F7-D51B-7A0954419E17}"/>
              </a:ext>
            </a:extLst>
          </p:cNvPr>
          <p:cNvSpPr txBox="1"/>
          <p:nvPr/>
        </p:nvSpPr>
        <p:spPr>
          <a:xfrm>
            <a:off x="1975101" y="87015"/>
            <a:ext cx="44691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3.2 Intonationsphrasen:   H* H%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B436B-523A-A972-E96D-C4A6AB309B8D}"/>
              </a:ext>
            </a:extLst>
          </p:cNvPr>
          <p:cNvSpPr txBox="1"/>
          <p:nvPr/>
        </p:nvSpPr>
        <p:spPr bwMode="auto">
          <a:xfrm>
            <a:off x="251520" y="548680"/>
            <a:ext cx="4173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Oft Fragen ohne Satzumstellung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56CF8-8A32-6A9B-E5D7-68F7725518FD}"/>
              </a:ext>
            </a:extLst>
          </p:cNvPr>
          <p:cNvSpPr txBox="1"/>
          <p:nvPr/>
        </p:nvSpPr>
        <p:spPr bwMode="auto">
          <a:xfrm>
            <a:off x="431858" y="975404"/>
            <a:ext cx="81725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d.h. für 1. nicht unbedingt für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2</a:t>
            </a:r>
            <a:r>
              <a:rPr lang="de-DE" sz="2400" dirty="0">
                <a:latin typeface="Calibri" pitchFamily="-100" charset="0"/>
              </a:rPr>
              <a:t>,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3</a:t>
            </a:r>
            <a:r>
              <a:rPr lang="de-DE" sz="2400" dirty="0">
                <a:latin typeface="Calibri" pitchFamily="-100" charset="0"/>
              </a:rPr>
              <a:t>.</a:t>
            </a:r>
          </a:p>
          <a:p>
            <a:r>
              <a:rPr lang="de-DE" sz="2400" b="1" dirty="0">
                <a:latin typeface="Calibri" pitchFamily="-100" charset="0"/>
              </a:rPr>
              <a:t>1. </a:t>
            </a:r>
            <a:r>
              <a:rPr lang="de-DE" sz="2400" b="1" dirty="0" err="1">
                <a:latin typeface="Calibri" pitchFamily="-100" charset="0"/>
              </a:rPr>
              <a:t>Vous</a:t>
            </a:r>
            <a:r>
              <a:rPr lang="de-DE" sz="2400" b="1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voulez</a:t>
            </a:r>
            <a:r>
              <a:rPr lang="de-DE" sz="2400" b="1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un</a:t>
            </a:r>
            <a:r>
              <a:rPr lang="de-DE" sz="2400" b="1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bonbon</a:t>
            </a:r>
            <a:r>
              <a:rPr lang="de-DE" sz="2400" b="1" dirty="0">
                <a:latin typeface="Calibri" pitchFamily="-100" charset="0"/>
              </a:rPr>
              <a:t>? (Sie möchten eine Süßigkeit?)</a:t>
            </a:r>
          </a:p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2.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Voulez-vous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un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bonbon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?</a:t>
            </a:r>
          </a:p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3  Est-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ce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que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vous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voulez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und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bonbon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A55F1-E51E-5466-57A3-B14399608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04" y="2768600"/>
            <a:ext cx="6540500" cy="4089400"/>
          </a:xfrm>
          <a:prstGeom prst="rect">
            <a:avLst/>
          </a:prstGeom>
        </p:spPr>
      </p:pic>
      <p:pic>
        <p:nvPicPr>
          <p:cNvPr id="9" name="bonbon">
            <a:hlinkClick r:id="" action="ppaction://media"/>
            <a:extLst>
              <a:ext uri="{FF2B5EF4-FFF2-40B4-BE49-F238E27FC236}">
                <a16:creationId xmlns:a16="http://schemas.microsoft.com/office/drawing/2014/main" id="{9D0833D6-9A19-4745-3E33-7A5797F3C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296" y="276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DDB50-5E3C-738E-9683-2B8EA6558C11}"/>
              </a:ext>
            </a:extLst>
          </p:cNvPr>
          <p:cNvSpPr txBox="1"/>
          <p:nvPr/>
        </p:nvSpPr>
        <p:spPr bwMode="auto">
          <a:xfrm>
            <a:off x="1907704" y="2636912"/>
            <a:ext cx="57036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1. Akzentphrasen</a:t>
            </a:r>
          </a:p>
          <a:p>
            <a:r>
              <a:rPr lang="de-DE" sz="2400" dirty="0">
                <a:latin typeface="Calibri" pitchFamily="-100" charset="0"/>
              </a:rPr>
              <a:t>2. Variabilität in der Akzentphrase</a:t>
            </a:r>
          </a:p>
          <a:p>
            <a:r>
              <a:rPr lang="de-DE" sz="2400" dirty="0">
                <a:latin typeface="Calibri" pitchFamily="-100" charset="0"/>
              </a:rPr>
              <a:t>3. Intonationsphrasen</a:t>
            </a:r>
          </a:p>
          <a:p>
            <a:r>
              <a:rPr lang="de-DE" sz="2400">
                <a:latin typeface="Calibri" pitchFamily="-100" charset="0"/>
              </a:rPr>
              <a:t>4. Wortprominenz </a:t>
            </a:r>
            <a:r>
              <a:rPr lang="de-DE" sz="2400" dirty="0">
                <a:latin typeface="Calibri" pitchFamily="-100" charset="0"/>
              </a:rPr>
              <a:t>und prosodische Grenzen</a:t>
            </a:r>
          </a:p>
        </p:txBody>
      </p:sp>
    </p:spTree>
    <p:extLst>
      <p:ext uri="{BB962C8B-B14F-4D97-AF65-F5344CB8AC3E}">
        <p14:creationId xmlns:p14="http://schemas.microsoft.com/office/powerpoint/2010/main" val="368593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98F02-DD1D-3A8F-D1F7-5DA34987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132856"/>
            <a:ext cx="7772400" cy="354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375E2-086D-1F73-9F51-9621761CE4EF}"/>
              </a:ext>
            </a:extLst>
          </p:cNvPr>
          <p:cNvSpPr txBox="1"/>
          <p:nvPr/>
        </p:nvSpPr>
        <p:spPr bwMode="auto">
          <a:xfrm>
            <a:off x="937828" y="4005064"/>
            <a:ext cx="726834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        H*             L      H*            L                     H*  H%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69B4E-6B90-5E2C-7312-5B9E9D5D24B1}"/>
              </a:ext>
            </a:extLst>
          </p:cNvPr>
          <p:cNvSpPr txBox="1"/>
          <p:nvPr/>
        </p:nvSpPr>
        <p:spPr bwMode="auto">
          <a:xfrm>
            <a:off x="1259632" y="4725144"/>
            <a:ext cx="74888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Jean          s(</a:t>
            </a:r>
            <a:r>
              <a:rPr lang="de-DE" sz="2400" dirty="0" err="1">
                <a:latin typeface="Calibri" pitchFamily="-100" charset="0"/>
              </a:rPr>
              <a:t>e</a:t>
            </a:r>
            <a:r>
              <a:rPr lang="de-DE" sz="2400" dirty="0">
                <a:latin typeface="Calibri" pitchFamily="-100" charset="0"/>
              </a:rPr>
              <a:t>) </a:t>
            </a:r>
            <a:r>
              <a:rPr lang="de-DE" sz="2400" dirty="0" err="1">
                <a:latin typeface="Calibri" pitchFamily="-100" charset="0"/>
              </a:rPr>
              <a:t>présente</a:t>
            </a:r>
            <a:r>
              <a:rPr lang="de-DE" sz="2400" dirty="0">
                <a:latin typeface="Calibri" pitchFamily="-100" charset="0"/>
              </a:rPr>
              <a:t>       à    la           </a:t>
            </a:r>
            <a:r>
              <a:rPr lang="de-DE" sz="2400" dirty="0" err="1">
                <a:latin typeface="Calibri" pitchFamily="-100" charset="0"/>
              </a:rPr>
              <a:t>mairie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18D84-4B0A-498A-C61C-636A36AC2F47}"/>
              </a:ext>
            </a:extLst>
          </p:cNvPr>
          <p:cNvSpPr txBox="1"/>
          <p:nvPr/>
        </p:nvSpPr>
        <p:spPr bwMode="auto">
          <a:xfrm>
            <a:off x="1259632" y="5146878"/>
            <a:ext cx="678630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          |                 AP         |                   AP              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19B2E-18A1-95C1-0117-C9AB13623B97}"/>
              </a:ext>
            </a:extLst>
          </p:cNvPr>
          <p:cNvSpPr txBox="1"/>
          <p:nvPr/>
        </p:nvSpPr>
        <p:spPr bwMode="auto">
          <a:xfrm>
            <a:off x="146050" y="6248400"/>
            <a:ext cx="2749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F-TOBI Fig. 3.22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9E61E-0720-3E43-758A-01E4EA697AC9}"/>
              </a:ext>
            </a:extLst>
          </p:cNvPr>
          <p:cNvSpPr txBox="1"/>
          <p:nvPr/>
        </p:nvSpPr>
        <p:spPr bwMode="auto">
          <a:xfrm>
            <a:off x="2051720" y="1671191"/>
            <a:ext cx="5756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Jean will als Bürgermeister kandidieren?</a:t>
            </a:r>
          </a:p>
        </p:txBody>
      </p:sp>
      <p:pic>
        <p:nvPicPr>
          <p:cNvPr id="12" name="Fig_3.22.wav">
            <a:hlinkClick r:id="" action="ppaction://media"/>
            <a:extLst>
              <a:ext uri="{FF2B5EF4-FFF2-40B4-BE49-F238E27FC236}">
                <a16:creationId xmlns:a16="http://schemas.microsoft.com/office/drawing/2014/main" id="{ED6F573A-F4E2-75EF-0145-CE851B76EFE4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9260" y="1709961"/>
            <a:ext cx="293687" cy="293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C1CFE4-C7EF-BAF3-E52C-20546F009CF9}"/>
              </a:ext>
            </a:extLst>
          </p:cNvPr>
          <p:cNvSpPr txBox="1"/>
          <p:nvPr/>
        </p:nvSpPr>
        <p:spPr>
          <a:xfrm>
            <a:off x="2051720" y="103016"/>
            <a:ext cx="557264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3.2 Intonationsphrasen:   H* H%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6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400645-74F9-F7A6-794C-59CD5BEBC4AF}"/>
              </a:ext>
            </a:extLst>
          </p:cNvPr>
          <p:cNvSpPr txBox="1"/>
          <p:nvPr/>
        </p:nvSpPr>
        <p:spPr>
          <a:xfrm>
            <a:off x="1975101" y="87015"/>
            <a:ext cx="44691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3.2 Intonationsphrasen:   H* H%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D905D-F5A2-92F5-D556-7D4B9E5F0289}"/>
              </a:ext>
            </a:extLst>
          </p:cNvPr>
          <p:cNvSpPr txBox="1"/>
          <p:nvPr/>
        </p:nvSpPr>
        <p:spPr bwMode="auto">
          <a:xfrm>
            <a:off x="323528" y="764704"/>
            <a:ext cx="8271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aber auch Aussagen, wenn die Information selbstverständlich ist: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9EBD2-4194-7B0A-D6E6-671F3FF05215}"/>
              </a:ext>
            </a:extLst>
          </p:cNvPr>
          <p:cNvSpPr txBox="1"/>
          <p:nvPr/>
        </p:nvSpPr>
        <p:spPr bwMode="auto">
          <a:xfrm>
            <a:off x="323303" y="6255579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FTOBI: 3.13</a:t>
            </a:r>
          </a:p>
        </p:txBody>
      </p:sp>
      <p:pic>
        <p:nvPicPr>
          <p:cNvPr id="5" name="Fig_3.13.wav">
            <a:hlinkClick r:id="" action="ppaction://media"/>
            <a:extLst>
              <a:ext uri="{FF2B5EF4-FFF2-40B4-BE49-F238E27FC236}">
                <a16:creationId xmlns:a16="http://schemas.microsoft.com/office/drawing/2014/main" id="{D2B07574-EBDE-8F78-8596-E1A410667F98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356" y="1752600"/>
            <a:ext cx="293687" cy="293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6B1333-A2CB-A0A4-F00E-6372CEE0C8EB}"/>
              </a:ext>
            </a:extLst>
          </p:cNvPr>
          <p:cNvSpPr txBox="1"/>
          <p:nvPr/>
        </p:nvSpPr>
        <p:spPr bwMode="auto">
          <a:xfrm>
            <a:off x="2588034" y="1115933"/>
            <a:ext cx="338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Von Julien (ist doch klar)</a:t>
            </a:r>
            <a:endParaRPr lang="de-DE" sz="1600" dirty="0">
              <a:latin typeface="Calibri" pitchFamily="-10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EF64E-973B-0627-C3D0-6CA37C626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6" y="1768495"/>
            <a:ext cx="7772400" cy="3765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36790-7D89-ECFC-20F7-1888EA630CD0}"/>
              </a:ext>
            </a:extLst>
          </p:cNvPr>
          <p:cNvSpPr txBox="1"/>
          <p:nvPr/>
        </p:nvSpPr>
        <p:spPr bwMode="auto">
          <a:xfrm>
            <a:off x="1208227" y="4608729"/>
            <a:ext cx="712879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Ben            |     |    de     |                    Julien                         |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FB583-69EF-D737-81A7-4E893C143676}"/>
              </a:ext>
            </a:extLst>
          </p:cNvPr>
          <p:cNvSpPr txBox="1"/>
          <p:nvPr/>
        </p:nvSpPr>
        <p:spPr bwMode="auto">
          <a:xfrm>
            <a:off x="1129630" y="3587969"/>
            <a:ext cx="74505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          L*   L%     L                                                  H*          H%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CC291-2663-A487-9287-5E2A99D08F39}"/>
              </a:ext>
            </a:extLst>
          </p:cNvPr>
          <p:cNvSpPr txBox="1"/>
          <p:nvPr/>
        </p:nvSpPr>
        <p:spPr bwMode="auto">
          <a:xfrm>
            <a:off x="807826" y="5121055"/>
            <a:ext cx="765260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|          AP       |     |                     AP                             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38328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7FB911-8706-E3E2-5083-47E1F5811063}"/>
              </a:ext>
            </a:extLst>
          </p:cNvPr>
          <p:cNvSpPr txBox="1"/>
          <p:nvPr/>
        </p:nvSpPr>
        <p:spPr bwMode="auto">
          <a:xfrm>
            <a:off x="683568" y="1124744"/>
            <a:ext cx="6289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Fragen mit Satzumstellung manchmal mit L* H%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1648F-8201-B40E-BB7A-AD9F50EE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772816"/>
            <a:ext cx="7772400" cy="4298372"/>
          </a:xfrm>
          <a:prstGeom prst="rect">
            <a:avLst/>
          </a:prstGeom>
        </p:spPr>
      </p:pic>
      <p:pic>
        <p:nvPicPr>
          <p:cNvPr id="6" name="Fig_3.18">
            <a:hlinkClick r:id="" action="ppaction://media"/>
            <a:extLst>
              <a:ext uri="{FF2B5EF4-FFF2-40B4-BE49-F238E27FC236}">
                <a16:creationId xmlns:a16="http://schemas.microsoft.com/office/drawing/2014/main" id="{AC211527-675F-B361-4DDF-5ABC53972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638324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81DFE-0311-A9BE-9069-48C05DC04A0E}"/>
              </a:ext>
            </a:extLst>
          </p:cNvPr>
          <p:cNvSpPr txBox="1"/>
          <p:nvPr/>
        </p:nvSpPr>
        <p:spPr bwMode="auto">
          <a:xfrm>
            <a:off x="440531" y="624096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Fig. 3.18 F-TOBI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3783C-480A-091C-2A0A-571E38AC70C2}"/>
              </a:ext>
            </a:extLst>
          </p:cNvPr>
          <p:cNvSpPr txBox="1"/>
          <p:nvPr/>
        </p:nvSpPr>
        <p:spPr>
          <a:xfrm>
            <a:off x="2504196" y="155370"/>
            <a:ext cx="44691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3.3 Intonationsphrasen:  L* H%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7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88C538-80B6-FCFA-210E-236BB2ACF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27749"/>
            <a:ext cx="7772400" cy="4244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0CB94-CC41-3D7E-20B8-C8EBC3E61F5F}"/>
              </a:ext>
            </a:extLst>
          </p:cNvPr>
          <p:cNvSpPr txBox="1"/>
          <p:nvPr/>
        </p:nvSpPr>
        <p:spPr>
          <a:xfrm>
            <a:off x="2504196" y="155370"/>
            <a:ext cx="44691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3.4 Intonationsphrasen:  H* L%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D53A3-0F4C-BA2D-ED0B-7A20728A2281}"/>
              </a:ext>
            </a:extLst>
          </p:cNvPr>
          <p:cNvSpPr txBox="1"/>
          <p:nvPr/>
        </p:nvSpPr>
        <p:spPr bwMode="auto">
          <a:xfrm>
            <a:off x="1475656" y="1196752"/>
            <a:ext cx="4608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Manchmal für Ausrufesätze</a:t>
            </a:r>
          </a:p>
          <a:p>
            <a:r>
              <a:rPr lang="de-DE" sz="2400" dirty="0">
                <a:latin typeface="Calibri" pitchFamily="-100" charset="0"/>
              </a:rPr>
              <a:t>Ach riecht das gut!</a:t>
            </a:r>
          </a:p>
        </p:txBody>
      </p:sp>
      <p:pic>
        <p:nvPicPr>
          <p:cNvPr id="4" name="Fig_3.15">
            <a:hlinkClick r:id="" action="ppaction://media"/>
            <a:extLst>
              <a:ext uri="{FF2B5EF4-FFF2-40B4-BE49-F238E27FC236}">
                <a16:creationId xmlns:a16="http://schemas.microsoft.com/office/drawing/2014/main" id="{42402C5B-A3A3-C047-E27E-8B98B842E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992" y="2051992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5C027-F9C0-27DD-CC2C-4526EFC2AF2A}"/>
              </a:ext>
            </a:extLst>
          </p:cNvPr>
          <p:cNvSpPr txBox="1"/>
          <p:nvPr/>
        </p:nvSpPr>
        <p:spPr bwMode="auto">
          <a:xfrm>
            <a:off x="6084168" y="6272584"/>
            <a:ext cx="1609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FTOBI: 3.15</a:t>
            </a:r>
          </a:p>
        </p:txBody>
      </p:sp>
    </p:spTree>
    <p:extLst>
      <p:ext uri="{BB962C8B-B14F-4D97-AF65-F5344CB8AC3E}">
        <p14:creationId xmlns:p14="http://schemas.microsoft.com/office/powerpoint/2010/main" val="4369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DA0F0-D2BD-9A07-2FCE-5D0644AE9B8D}"/>
              </a:ext>
            </a:extLst>
          </p:cNvPr>
          <p:cNvSpPr txBox="1"/>
          <p:nvPr/>
        </p:nvSpPr>
        <p:spPr>
          <a:xfrm>
            <a:off x="3053769" y="221043"/>
            <a:ext cx="22383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4. Enger Fokus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0C753-E154-E80D-4394-C7AD1B9E78CD}"/>
              </a:ext>
            </a:extLst>
          </p:cNvPr>
          <p:cNvSpPr txBox="1"/>
          <p:nvPr/>
        </p:nvSpPr>
        <p:spPr bwMode="auto">
          <a:xfrm>
            <a:off x="313032" y="654428"/>
            <a:ext cx="266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432FF"/>
                </a:solidFill>
                <a:latin typeface="Calibri" pitchFamily="-100" charset="0"/>
              </a:rPr>
              <a:t>Deutsch, Englisch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D638C-6B2A-3790-2C7D-33B432BF3F58}"/>
              </a:ext>
            </a:extLst>
          </p:cNvPr>
          <p:cNvSpPr txBox="1"/>
          <p:nvPr/>
        </p:nvSpPr>
        <p:spPr bwMode="auto">
          <a:xfrm>
            <a:off x="313032" y="1066174"/>
            <a:ext cx="6707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Eng fokussierte Wörter können an jeder Position in der prosodischen Phrase vorkommen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489E9-9285-AEE9-71E8-047A72BD8652}"/>
              </a:ext>
            </a:extLst>
          </p:cNvPr>
          <p:cNvSpPr txBox="1"/>
          <p:nvPr/>
        </p:nvSpPr>
        <p:spPr bwMode="auto">
          <a:xfrm>
            <a:off x="1893969" y="1837161"/>
            <a:ext cx="4427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 will Orangen haben]IP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73E0C-302C-56E3-ECF1-A9B1D9FBD563}"/>
              </a:ext>
            </a:extLst>
          </p:cNvPr>
          <p:cNvSpPr txBox="1"/>
          <p:nvPr/>
        </p:nvSpPr>
        <p:spPr bwMode="auto">
          <a:xfrm>
            <a:off x="331075" y="2983905"/>
            <a:ext cx="266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432FF"/>
                </a:solidFill>
                <a:latin typeface="Calibri" pitchFamily="-100" charset="0"/>
              </a:rPr>
              <a:t>Französisch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29FD5-5B8D-27B3-4AFB-2AD80D1C0C79}"/>
              </a:ext>
            </a:extLst>
          </p:cNvPr>
          <p:cNvSpPr txBox="1"/>
          <p:nvPr/>
        </p:nvSpPr>
        <p:spPr bwMode="auto">
          <a:xfrm>
            <a:off x="313032" y="3358487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prosodische Phrasengrenzen muss fast immer nach dem fokussierten Wort vorkommen.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FEFB4-C48B-AF49-D0E8-2708EB7A6BD3}"/>
              </a:ext>
            </a:extLst>
          </p:cNvPr>
          <p:cNvSpPr txBox="1"/>
          <p:nvPr/>
        </p:nvSpPr>
        <p:spPr bwMode="auto">
          <a:xfrm>
            <a:off x="1893969" y="2232383"/>
            <a:ext cx="4331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 will ORANGEN haben]IP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DD18E-9387-9EE0-E0DA-762CFAF01C4B}"/>
              </a:ext>
            </a:extLst>
          </p:cNvPr>
          <p:cNvSpPr txBox="1"/>
          <p:nvPr/>
        </p:nvSpPr>
        <p:spPr bwMode="auto">
          <a:xfrm>
            <a:off x="1647588" y="4960830"/>
            <a:ext cx="4919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[MARTINE]IP [</a:t>
            </a:r>
            <a:r>
              <a:rPr lang="de-DE" sz="2400" dirty="0" err="1">
                <a:latin typeface="Calibri" pitchFamily="-100" charset="0"/>
              </a:rPr>
              <a:t>elle</a:t>
            </a:r>
            <a:r>
              <a:rPr lang="de-DE" sz="2400" dirty="0">
                <a:latin typeface="Calibri" pitchFamily="-100" charset="0"/>
              </a:rPr>
              <a:t> veut des oranges]IP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DAB35F-C93E-6D23-BD81-0E5C11092007}"/>
              </a:ext>
            </a:extLst>
          </p:cNvPr>
          <p:cNvSpPr txBox="1"/>
          <p:nvPr/>
        </p:nvSpPr>
        <p:spPr bwMode="auto">
          <a:xfrm>
            <a:off x="1100611" y="5972739"/>
            <a:ext cx="6013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[Ce </a:t>
            </a:r>
            <a:r>
              <a:rPr lang="de-DE" sz="2400" dirty="0" err="1">
                <a:latin typeface="Calibri" pitchFamily="-100" charset="0"/>
              </a:rPr>
              <a:t>sont</a:t>
            </a:r>
            <a:r>
              <a:rPr lang="de-DE" sz="2400" dirty="0">
                <a:latin typeface="Calibri" pitchFamily="-100" charset="0"/>
              </a:rPr>
              <a:t> des ORANGES]IP [</a:t>
            </a:r>
            <a:r>
              <a:rPr lang="de-DE" sz="2400" dirty="0" err="1">
                <a:latin typeface="Calibri" pitchFamily="-100" charset="0"/>
              </a:rPr>
              <a:t>que</a:t>
            </a:r>
            <a:r>
              <a:rPr lang="de-DE" sz="2400" dirty="0">
                <a:latin typeface="Calibri" pitchFamily="-100" charset="0"/>
              </a:rPr>
              <a:t> Martine veut]IP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54AAA-D09E-29DD-7D7E-C8862A14538C}"/>
              </a:ext>
            </a:extLst>
          </p:cNvPr>
          <p:cNvSpPr txBox="1"/>
          <p:nvPr/>
        </p:nvSpPr>
        <p:spPr bwMode="auto">
          <a:xfrm>
            <a:off x="2517551" y="4443309"/>
            <a:ext cx="2449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Fokus auf Martine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44A6EC-F14D-A622-D3AF-AA2922EC9247}"/>
              </a:ext>
            </a:extLst>
          </p:cNvPr>
          <p:cNvSpPr txBox="1"/>
          <p:nvPr/>
        </p:nvSpPr>
        <p:spPr bwMode="auto">
          <a:xfrm>
            <a:off x="1718613" y="5659158"/>
            <a:ext cx="4047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Fokus auf 'oranges' mit </a:t>
            </a:r>
            <a:r>
              <a:rPr lang="de-DE" sz="2400" dirty="0" err="1">
                <a:latin typeface="Calibri" pitchFamily="-100" charset="0"/>
              </a:rPr>
              <a:t>clefting</a:t>
            </a:r>
            <a:endParaRPr lang="de-DE" sz="2400" dirty="0">
              <a:latin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3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4842" y="116632"/>
            <a:ext cx="39543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Enger Fokus im Französischen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BD8B0-4E1E-659A-2CB0-C95D89D5381A}"/>
              </a:ext>
            </a:extLst>
          </p:cNvPr>
          <p:cNvSpPr txBox="1"/>
          <p:nvPr/>
        </p:nvSpPr>
        <p:spPr bwMode="auto">
          <a:xfrm>
            <a:off x="467544" y="614119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Zusätzlich werden fokussierte Wörter laut mit </a:t>
            </a:r>
            <a:r>
              <a:rPr lang="de-DE" sz="2400" dirty="0" err="1">
                <a:latin typeface="Calibri" pitchFamily="-100" charset="0"/>
              </a:rPr>
              <a:t>Delais-Roussarie</a:t>
            </a:r>
            <a:r>
              <a:rPr lang="de-DE" sz="2400" dirty="0">
                <a:latin typeface="Calibri" pitchFamily="-100" charset="0"/>
              </a:rPr>
              <a:t> et al. (2015)  oft mit einer fallend-steigend Kontur also L Hi L* produziert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BA662-681A-7B85-2C41-22C37A566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04" y="2803345"/>
            <a:ext cx="7772400" cy="3580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8667EC-6B20-9E7C-AC9C-727C2D4D6CE5}"/>
              </a:ext>
            </a:extLst>
          </p:cNvPr>
          <p:cNvSpPr txBox="1"/>
          <p:nvPr/>
        </p:nvSpPr>
        <p:spPr bwMode="auto">
          <a:xfrm>
            <a:off x="685800" y="4737438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H* L%   L                                 Hi         L*            L             L* L%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8F099-7898-00AA-1DA2-E4C134E4FA5B}"/>
              </a:ext>
            </a:extLst>
          </p:cNvPr>
          <p:cNvSpPr txBox="1"/>
          <p:nvPr/>
        </p:nvSpPr>
        <p:spPr bwMode="auto">
          <a:xfrm>
            <a:off x="685800" y="5169486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 non       </a:t>
            </a:r>
            <a:r>
              <a:rPr lang="de-DE" sz="2400" dirty="0" err="1">
                <a:latin typeface="Calibri" pitchFamily="-100" charset="0"/>
              </a:rPr>
              <a:t>ce</a:t>
            </a:r>
            <a:r>
              <a:rPr lang="de-DE" sz="2400" dirty="0">
                <a:latin typeface="Calibri" pitchFamily="-100" charset="0"/>
              </a:rPr>
              <a:t>    </a:t>
            </a:r>
            <a:r>
              <a:rPr lang="de-DE" sz="2400" dirty="0" err="1">
                <a:latin typeface="Calibri" pitchFamily="-100" charset="0"/>
              </a:rPr>
              <a:t>sont</a:t>
            </a:r>
            <a:r>
              <a:rPr lang="de-DE" sz="2400" dirty="0">
                <a:latin typeface="Calibri" pitchFamily="-100" charset="0"/>
              </a:rPr>
              <a:t>    des     oranges            </a:t>
            </a:r>
            <a:r>
              <a:rPr lang="de-DE" sz="2400" dirty="0" err="1">
                <a:latin typeface="Calibri" pitchFamily="-100" charset="0"/>
              </a:rPr>
              <a:t>que</a:t>
            </a:r>
            <a:r>
              <a:rPr lang="de-DE" sz="2400" dirty="0">
                <a:latin typeface="Calibri" pitchFamily="-100" charset="0"/>
              </a:rPr>
              <a:t>  je     </a:t>
            </a:r>
            <a:r>
              <a:rPr lang="de-DE" sz="2400" dirty="0" err="1">
                <a:latin typeface="Calibri" pitchFamily="-100" charset="0"/>
              </a:rPr>
              <a:t>veux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58A967-C0A4-7E34-CF20-B6CF877A1866}"/>
              </a:ext>
            </a:extLst>
          </p:cNvPr>
          <p:cNvCxnSpPr/>
          <p:nvPr/>
        </p:nvCxnSpPr>
        <p:spPr>
          <a:xfrm>
            <a:off x="1722616" y="5244886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46B972-1D22-7956-7567-69BCE40A184E}"/>
              </a:ext>
            </a:extLst>
          </p:cNvPr>
          <p:cNvCxnSpPr>
            <a:cxnSpLocks/>
          </p:cNvCxnSpPr>
          <p:nvPr/>
        </p:nvCxnSpPr>
        <p:spPr>
          <a:xfrm>
            <a:off x="6043096" y="4737438"/>
            <a:ext cx="0" cy="1757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2DF936-011B-8465-4D19-46FB3DEC671B}"/>
              </a:ext>
            </a:extLst>
          </p:cNvPr>
          <p:cNvCxnSpPr/>
          <p:nvPr/>
        </p:nvCxnSpPr>
        <p:spPr>
          <a:xfrm>
            <a:off x="7843296" y="5278646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1E7701-F312-4E60-BC1D-420D22A9034B}"/>
              </a:ext>
            </a:extLst>
          </p:cNvPr>
          <p:cNvCxnSpPr/>
          <p:nvPr/>
        </p:nvCxnSpPr>
        <p:spPr>
          <a:xfrm>
            <a:off x="2802736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9489F-2C96-F086-17AF-39DD3811106D}"/>
              </a:ext>
            </a:extLst>
          </p:cNvPr>
          <p:cNvCxnSpPr/>
          <p:nvPr/>
        </p:nvCxnSpPr>
        <p:spPr>
          <a:xfrm>
            <a:off x="3306792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08CE5C-4D18-0C30-4195-AB5524103F85}"/>
              </a:ext>
            </a:extLst>
          </p:cNvPr>
          <p:cNvCxnSpPr/>
          <p:nvPr/>
        </p:nvCxnSpPr>
        <p:spPr>
          <a:xfrm>
            <a:off x="4098880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185570-3F2A-8CA0-3BE5-B7DD2111B088}"/>
              </a:ext>
            </a:extLst>
          </p:cNvPr>
          <p:cNvCxnSpPr/>
          <p:nvPr/>
        </p:nvCxnSpPr>
        <p:spPr>
          <a:xfrm>
            <a:off x="6691168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C7713A-4766-B5C1-9278-B3E6B5CF7EB9}"/>
              </a:ext>
            </a:extLst>
          </p:cNvPr>
          <p:cNvCxnSpPr/>
          <p:nvPr/>
        </p:nvCxnSpPr>
        <p:spPr>
          <a:xfrm>
            <a:off x="7195224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2A48EC-44E7-EA9C-DA04-44F8C7CD37E3}"/>
              </a:ext>
            </a:extLst>
          </p:cNvPr>
          <p:cNvCxnSpPr/>
          <p:nvPr/>
        </p:nvCxnSpPr>
        <p:spPr>
          <a:xfrm>
            <a:off x="1002536" y="5199103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40ECEEF-22E3-9771-7303-8DB8210AD3F0}"/>
              </a:ext>
            </a:extLst>
          </p:cNvPr>
          <p:cNvSpPr txBox="1"/>
          <p:nvPr/>
        </p:nvSpPr>
        <p:spPr bwMode="auto">
          <a:xfrm>
            <a:off x="1101928" y="6042190"/>
            <a:ext cx="702939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  |                      AP                                  |           AP          |</a:t>
            </a:r>
          </a:p>
        </p:txBody>
      </p:sp>
      <p:pic>
        <p:nvPicPr>
          <p:cNvPr id="22" name="Fig_3.10" descr="Fig_3.10">
            <a:hlinkClick r:id="" action="ppaction://media"/>
            <a:extLst>
              <a:ext uri="{FF2B5EF4-FFF2-40B4-BE49-F238E27FC236}">
                <a16:creationId xmlns:a16="http://schemas.microsoft.com/office/drawing/2014/main" id="{F7EB9BA5-61CA-F8FA-0819-5E8F60F37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1870189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09C288-433D-DCB5-4787-788E6F78B4F4}"/>
              </a:ext>
            </a:extLst>
          </p:cNvPr>
          <p:cNvSpPr txBox="1"/>
          <p:nvPr/>
        </p:nvSpPr>
        <p:spPr bwMode="auto">
          <a:xfrm>
            <a:off x="1722616" y="1814924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Nein, ich will ORANGEN</a:t>
            </a:r>
          </a:p>
          <a:p>
            <a:r>
              <a:rPr lang="de-DE" sz="2400" dirty="0">
                <a:latin typeface="Calibri" pitchFamily="-100" charset="0"/>
              </a:rPr>
              <a:t>(Nein es  sind Orangen, die ich will).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2590800"/>
            <a:ext cx="647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Diese Frage wurde von Katrin Kübler in einer Magisterarbeit (2009, DAF/IPS) untersucht.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3969603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Versuchspersonen: L1-Franzosen, die gerade angefangen hatten,  Deutsch zu lernen.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0" y="857250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Vielleicht fällt es französischen Muttersprachlern schwer, ein Wort zu fokussieren, ohne unmittelbar danach eine IP- oder AP-Grenze einzusetzen.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Target:              [MARIA kauft ihre Mangos bei Manfred]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83454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88131" y="4782344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886742" y="4782346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838200" y="4646613"/>
            <a:ext cx="920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Maria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381000" y="137636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Produziert als: [Maria] [ kauft ihre Mangos] [ bei Manfred]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288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4" name="437C381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1034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81000" y="46166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Target: [Maria kauft ihre MANGOS bei Manfred]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8475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4000501" y="4914900"/>
            <a:ext cx="685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363494" y="491410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4800600" y="480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Mangos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8600" y="923330"/>
            <a:ext cx="7756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Produziert als: [</a:t>
            </a:r>
            <a:r>
              <a:rPr lang="de-DE" sz="2400" dirty="0" err="1">
                <a:latin typeface="Calibri" pitchFamily="-100" charset="0"/>
              </a:rPr>
              <a:t>Maria][kauft</a:t>
            </a:r>
            <a:r>
              <a:rPr lang="de-DE" sz="2400" dirty="0">
                <a:latin typeface="Calibri" pitchFamily="-100" charset="0"/>
              </a:rPr>
              <a:t> ihre </a:t>
            </a:r>
            <a:r>
              <a:rPr lang="de-DE" sz="2400" dirty="0" err="1">
                <a:latin typeface="Calibri" pitchFamily="-100" charset="0"/>
              </a:rPr>
              <a:t>Mangos][bei</a:t>
            </a:r>
            <a:r>
              <a:rPr lang="de-DE" sz="2400" dirty="0">
                <a:latin typeface="Calibri" pitchFamily="-100" charset="0"/>
              </a:rPr>
              <a:t> Manfred]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960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5" name="31AF9C9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56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6C15C9-635B-809A-7CA6-D82E80D0A0A9}"/>
              </a:ext>
            </a:extLst>
          </p:cNvPr>
          <p:cNvSpPr txBox="1"/>
          <p:nvPr/>
        </p:nvSpPr>
        <p:spPr>
          <a:xfrm>
            <a:off x="2653420" y="61591"/>
            <a:ext cx="28872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Zusammenfassung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18ED3-45AC-FB79-F6DD-2BD4E08A9CA6}"/>
              </a:ext>
            </a:extLst>
          </p:cNvPr>
          <p:cNvSpPr txBox="1"/>
          <p:nvPr/>
        </p:nvSpPr>
        <p:spPr bwMode="auto">
          <a:xfrm>
            <a:off x="370844" y="764535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DE" sz="2400" dirty="0">
                <a:latin typeface="Calibri" pitchFamily="-100" charset="0"/>
              </a:rPr>
              <a:t>Phrasenbetonung, keine lexikalische Betonung</a:t>
            </a:r>
          </a:p>
          <a:p>
            <a:r>
              <a:rPr lang="en-DE" sz="2400" dirty="0">
                <a:latin typeface="Calibri" pitchFamily="-100" charset="0"/>
              </a:rPr>
              <a:t>Der Nachweis: die finale Betonung ist fakultativ (siehe 2.).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29876-EA3B-84C3-3207-18F6996CEB9B}"/>
              </a:ext>
            </a:extLst>
          </p:cNvPr>
          <p:cNvSpPr txBox="1"/>
          <p:nvPr/>
        </p:nvSpPr>
        <p:spPr bwMode="auto">
          <a:xfrm>
            <a:off x="350280" y="1762205"/>
            <a:ext cx="87844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DE" sz="2400" dirty="0">
                <a:latin typeface="Calibri" pitchFamily="-100" charset="0"/>
              </a:rPr>
              <a:t>2. Akzentphrase: meistens zwei steigende Melodien LHiLH*</a:t>
            </a:r>
          </a:p>
          <a:p>
            <a:r>
              <a:rPr lang="en-DE" sz="2400" dirty="0">
                <a:latin typeface="Calibri" pitchFamily="-100" charset="0"/>
              </a:rPr>
              <a:t>LHiL alle fakultativ: eher rhythmisch, nicht pragmatisch bedingt.</a:t>
            </a:r>
          </a:p>
          <a:p>
            <a:r>
              <a:rPr lang="en-DE" sz="2400" dirty="0">
                <a:latin typeface="Calibri" pitchFamily="-100" charset="0"/>
              </a:rPr>
              <a:t>H*-&gt;L* oft am Ende der Phrase (siehe 3).</a:t>
            </a:r>
          </a:p>
          <a:p>
            <a:r>
              <a:rPr lang="en-DE" sz="2400" dirty="0">
                <a:latin typeface="Calibri" pitchFamily="-100" charset="0"/>
              </a:rPr>
              <a:t>Wörter manchmal nur mit L</a:t>
            </a:r>
            <a:r>
              <a:rPr lang="en-GB" sz="2400" dirty="0">
                <a:latin typeface="Calibri" pitchFamily="-100" charset="0"/>
              </a:rPr>
              <a:t>Hi (</a:t>
            </a:r>
            <a:r>
              <a:rPr lang="en-GB" sz="2400" dirty="0" err="1">
                <a:latin typeface="Calibri" pitchFamily="-100" charset="0"/>
              </a:rPr>
              <a:t>Prominenz</a:t>
            </a:r>
            <a:r>
              <a:rPr lang="en-GB" sz="2400" dirty="0">
                <a:latin typeface="Calibri" pitchFamily="-100" charset="0"/>
              </a:rPr>
              <a:t> am Anfang)</a:t>
            </a:r>
            <a:endParaRPr lang="en-DE" sz="2400" dirty="0">
              <a:latin typeface="Calibri" pitchFamily="-1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382E3-EF33-03D1-4CD2-7110575EE898}"/>
              </a:ext>
            </a:extLst>
          </p:cNvPr>
          <p:cNvSpPr txBox="1"/>
          <p:nvPr/>
        </p:nvSpPr>
        <p:spPr bwMode="auto">
          <a:xfrm>
            <a:off x="388616" y="3861048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DE" sz="2400" dirty="0">
                <a:latin typeface="Calibri" pitchFamily="-100" charset="0"/>
              </a:rPr>
              <a:t>3. Vier Kombinationen von Tönen am Ende von Intonationshphrasen: (L* H*)  ×  (L%, H%)</a:t>
            </a:r>
          </a:p>
          <a:p>
            <a:r>
              <a:rPr lang="en-DE" sz="2400" dirty="0">
                <a:latin typeface="Calibri" pitchFamily="-100" charset="0"/>
              </a:rPr>
              <a:t>L* L% meistens für breit fokussierte Aussagen; die anderen meistens für Fragen.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9C40C-A6EC-2248-6AC7-67A39EE79804}"/>
              </a:ext>
            </a:extLst>
          </p:cNvPr>
          <p:cNvSpPr txBox="1"/>
          <p:nvPr/>
        </p:nvSpPr>
        <p:spPr bwMode="auto">
          <a:xfrm>
            <a:off x="389608" y="5809763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DE" sz="2400" dirty="0">
                <a:latin typeface="Calibri" pitchFamily="-100" charset="0"/>
              </a:rPr>
              <a:t>4. Enger Fokus: eine Phrasengrenze unmittelbar nach dem fokussierten Wort.</a:t>
            </a:r>
          </a:p>
        </p:txBody>
      </p:sp>
    </p:spTree>
    <p:extLst>
      <p:ext uri="{BB962C8B-B14F-4D97-AF65-F5344CB8AC3E}">
        <p14:creationId xmlns:p14="http://schemas.microsoft.com/office/powerpoint/2010/main" val="41129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06A776-599A-9E71-ED50-A0E5D5A3ED6D}"/>
              </a:ext>
            </a:extLst>
          </p:cNvPr>
          <p:cNvSpPr txBox="1"/>
          <p:nvPr/>
        </p:nvSpPr>
        <p:spPr bwMode="auto">
          <a:xfrm>
            <a:off x="539552" y="1700808"/>
            <a:ext cx="77408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Romanische Sprache.  ca. 220 mi. Sprecher</a:t>
            </a:r>
          </a:p>
          <a:p>
            <a:r>
              <a:rPr lang="de-DE" sz="2400" dirty="0">
                <a:latin typeface="Calibri" pitchFamily="-100" charset="0"/>
              </a:rPr>
              <a:t>Die nationale Sprache in ca. 25 Ländern</a:t>
            </a:r>
          </a:p>
          <a:p>
            <a:endParaRPr lang="de-DE" sz="2400" dirty="0">
              <a:latin typeface="Calibri" pitchFamily="-100" charset="0"/>
            </a:endParaRPr>
          </a:p>
          <a:p>
            <a:r>
              <a:rPr lang="de-DE" sz="2400" dirty="0">
                <a:latin typeface="Calibri" pitchFamily="-100" charset="0"/>
              </a:rPr>
              <a:t>in Europa: die offizielle Sprache von Frankreich und Monaco und zusätzlich gesprochen in: Belgien, Italien (Aosta), die französische Schweiz, Luxemburg,  Vatikanstadt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20202-6226-7A15-99DA-A9F0DAEBACD8}"/>
              </a:ext>
            </a:extLst>
          </p:cNvPr>
          <p:cNvSpPr txBox="1"/>
          <p:nvPr/>
        </p:nvSpPr>
        <p:spPr bwMode="auto">
          <a:xfrm>
            <a:off x="539552" y="4326195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 Frankreich: Mehrere Dialekte aber ein großer Einfluss von der Standardsprache.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D8D882-A91F-A5E3-D5C2-2AB721C76190}"/>
              </a:ext>
            </a:extLst>
          </p:cNvPr>
          <p:cNvSpPr txBox="1">
            <a:spLocks/>
          </p:cNvSpPr>
          <p:nvPr/>
        </p:nvSpPr>
        <p:spPr>
          <a:xfrm>
            <a:off x="834532" y="188640"/>
            <a:ext cx="7934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Französisch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57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0" y="874305"/>
            <a:ext cx="278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Betonung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-6424" y="1333688"/>
            <a:ext cx="8826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Keine lexikalische sondern Phrasenbetonung.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54EEA6-3FB9-75CA-6C72-1FDA8D0E16AB}"/>
              </a:ext>
            </a:extLst>
          </p:cNvPr>
          <p:cNvSpPr txBox="1">
            <a:spLocks/>
          </p:cNvSpPr>
          <p:nvPr/>
        </p:nvSpPr>
        <p:spPr>
          <a:xfrm>
            <a:off x="537135" y="-231037"/>
            <a:ext cx="86801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ysClr val="windowText" lastClr="000000"/>
                </a:solidFill>
                <a:latin typeface="+mn-lt"/>
              </a:rPr>
              <a:t>A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llgemeine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prosodische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Eigenschaften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06AA8-2B4A-33C7-EC0E-12E6C29A56A3}"/>
              </a:ext>
            </a:extLst>
          </p:cNvPr>
          <p:cNvSpPr txBox="1"/>
          <p:nvPr/>
        </p:nvSpPr>
        <p:spPr bwMode="auto">
          <a:xfrm>
            <a:off x="251520" y="5472987"/>
            <a:ext cx="7707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Sekundäre </a:t>
            </a:r>
            <a:r>
              <a:rPr lang="de-DE" sz="2800" dirty="0" err="1">
                <a:latin typeface="+mn-lt"/>
              </a:rPr>
              <a:t>Phrasenbetongung</a:t>
            </a:r>
            <a:r>
              <a:rPr lang="de-DE" sz="2800" dirty="0">
                <a:latin typeface="+mn-lt"/>
              </a:rPr>
              <a:t> zu Beginn der Phrase.</a:t>
            </a:r>
            <a:endParaRPr lang="de-DE" sz="2800" dirty="0">
              <a:latin typeface="Calibri" pitchFamily="-1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EB5A7-C900-5122-60F2-18E465A083B9}"/>
              </a:ext>
            </a:extLst>
          </p:cNvPr>
          <p:cNvSpPr txBox="1"/>
          <p:nvPr/>
        </p:nvSpPr>
        <p:spPr bwMode="auto">
          <a:xfrm>
            <a:off x="1204811" y="3139351"/>
            <a:ext cx="74888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- alle Inhaltswörter. </a:t>
            </a:r>
          </a:p>
          <a:p>
            <a:r>
              <a:rPr lang="de-DE" sz="2800" dirty="0">
                <a:latin typeface="+mn-lt"/>
              </a:rPr>
              <a:t>- Einige Pronomen (</a:t>
            </a:r>
            <a:r>
              <a:rPr lang="de-DE" sz="2800" i="1" dirty="0">
                <a:latin typeface="+mn-lt"/>
              </a:rPr>
              <a:t>chacun</a:t>
            </a:r>
            <a:r>
              <a:rPr lang="de-DE" sz="2800" dirty="0">
                <a:latin typeface="+mn-lt"/>
              </a:rPr>
              <a:t>, </a:t>
            </a:r>
            <a:r>
              <a:rPr lang="de-DE" sz="2800" i="1" dirty="0" err="1">
                <a:latin typeface="+mn-lt"/>
              </a:rPr>
              <a:t>tout</a:t>
            </a:r>
            <a:r>
              <a:rPr lang="de-DE" sz="2800" dirty="0">
                <a:latin typeface="+mn-lt"/>
              </a:rPr>
              <a:t>, </a:t>
            </a:r>
            <a:r>
              <a:rPr lang="de-DE" sz="2800" i="1" dirty="0" err="1">
                <a:latin typeface="+mn-lt"/>
              </a:rPr>
              <a:t>moi</a:t>
            </a:r>
            <a:r>
              <a:rPr lang="de-DE" sz="2800" dirty="0">
                <a:latin typeface="+mn-lt"/>
              </a:rPr>
              <a:t>, </a:t>
            </a:r>
            <a:r>
              <a:rPr lang="de-DE" sz="2800" i="1" dirty="0" err="1">
                <a:latin typeface="+mn-lt"/>
              </a:rPr>
              <a:t>toi</a:t>
            </a:r>
            <a:r>
              <a:rPr lang="de-DE" sz="2800" dirty="0">
                <a:latin typeface="+mn-lt"/>
              </a:rPr>
              <a:t>, </a:t>
            </a:r>
            <a:r>
              <a:rPr lang="de-DE" sz="2800" i="1" dirty="0" err="1">
                <a:latin typeface="+mn-lt"/>
              </a:rPr>
              <a:t>eux</a:t>
            </a:r>
            <a:r>
              <a:rPr lang="de-DE" sz="2800" dirty="0">
                <a:latin typeface="+mn-lt"/>
              </a:rPr>
              <a:t>), mehrsilbige Präpositionen (</a:t>
            </a:r>
            <a:r>
              <a:rPr lang="de-DE" sz="2800" i="1" dirty="0" err="1">
                <a:latin typeface="+mn-lt"/>
              </a:rPr>
              <a:t>pendant</a:t>
            </a:r>
            <a:r>
              <a:rPr lang="de-DE" sz="2800" dirty="0">
                <a:latin typeface="+mn-lt"/>
              </a:rPr>
              <a:t>) und Hilfsverben (</a:t>
            </a:r>
            <a:r>
              <a:rPr lang="de-DE" sz="2800" i="1" dirty="0" err="1">
                <a:latin typeface="+mn-lt"/>
              </a:rPr>
              <a:t>avait</a:t>
            </a:r>
            <a:r>
              <a:rPr lang="de-DE" sz="2800" dirty="0">
                <a:latin typeface="+mn-lt"/>
              </a:rPr>
              <a:t>, </a:t>
            </a:r>
            <a:r>
              <a:rPr lang="de-DE" sz="2800" i="1" dirty="0" err="1">
                <a:latin typeface="+mn-lt"/>
              </a:rPr>
              <a:t>étions</a:t>
            </a:r>
            <a:r>
              <a:rPr lang="de-DE" sz="2800" dirty="0">
                <a:latin typeface="+mn-lt"/>
              </a:rPr>
              <a:t>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1383B-FC2E-6FD1-4674-C5860C4BE2F9}"/>
              </a:ext>
            </a:extLst>
          </p:cNvPr>
          <p:cNvSpPr txBox="1"/>
          <p:nvPr/>
        </p:nvSpPr>
        <p:spPr bwMode="auto">
          <a:xfrm>
            <a:off x="251520" y="2535599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Primäre Phrasenbetonung am Ende der Phrase für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7A69-4A58-3119-7EC6-3A2E62F80921}"/>
              </a:ext>
            </a:extLst>
          </p:cNvPr>
          <p:cNvSpPr txBox="1">
            <a:spLocks/>
          </p:cNvSpPr>
          <p:nvPr/>
        </p:nvSpPr>
        <p:spPr>
          <a:xfrm>
            <a:off x="537135" y="-231037"/>
            <a:ext cx="86801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ysClr val="windowText" lastClr="000000"/>
                </a:solidFill>
                <a:latin typeface="+mn-lt"/>
              </a:rPr>
              <a:t>A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llgemeine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prosodische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Eigenschaften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5F1D3-4A2D-99C2-D949-4721F181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63" y="1890118"/>
            <a:ext cx="30534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Rhythmus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F8FAB4F-4943-2A74-74BB-88CCC522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61" y="3795051"/>
            <a:ext cx="4948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Prosodische Einheiten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6C442E2-554F-010B-457E-542F1196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474893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 err="1">
                <a:latin typeface="+mn-lt"/>
              </a:rPr>
              <a:t>Silbenzählend</a:t>
            </a:r>
            <a:r>
              <a:rPr lang="de-DE" sz="2800" dirty="0">
                <a:latin typeface="+mn-lt"/>
              </a:rPr>
              <a:t>: eine geringere Variation in der Vokal- und daher Silbendauer im Vgl. zu Deutsch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0717894-EEEF-DD66-B9C1-87F64062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8" y="4338841"/>
            <a:ext cx="95770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Silben, Wörter, Akzentphrasen, Intonationsphrasen.</a:t>
            </a:r>
          </a:p>
          <a:p>
            <a:r>
              <a:rPr lang="de-DE" sz="2800" dirty="0">
                <a:latin typeface="+mn-lt"/>
              </a:rPr>
              <a:t>Auch </a:t>
            </a:r>
            <a:r>
              <a:rPr lang="de-DE" sz="2800" dirty="0" err="1">
                <a:latin typeface="+mn-lt"/>
              </a:rPr>
              <a:t>Intermediärphrasen</a:t>
            </a:r>
            <a:r>
              <a:rPr lang="de-DE" sz="2800" dirty="0">
                <a:latin typeface="+mn-lt"/>
              </a:rPr>
              <a:t>  nach </a:t>
            </a:r>
            <a:r>
              <a:rPr lang="de-DE" sz="2800" dirty="0" err="1">
                <a:latin typeface="+mn-lt"/>
              </a:rPr>
              <a:t>Delais-Roussarie</a:t>
            </a:r>
            <a:r>
              <a:rPr lang="de-DE" sz="2800" dirty="0">
                <a:latin typeface="+mn-lt"/>
              </a:rPr>
              <a:t> et al., 2015, </a:t>
            </a:r>
            <a:r>
              <a:rPr lang="de-DE" sz="2800" b="1" dirty="0">
                <a:latin typeface="+mn-lt"/>
              </a:rPr>
              <a:t>ftobi15.pdf </a:t>
            </a:r>
            <a:r>
              <a:rPr lang="de-DE" sz="2800" dirty="0">
                <a:latin typeface="+mn-lt"/>
              </a:rPr>
              <a:t> siehe aber Post (2001),  </a:t>
            </a:r>
            <a:r>
              <a:rPr lang="de-DE" sz="2800" b="1" dirty="0">
                <a:latin typeface="+mn-lt"/>
              </a:rPr>
              <a:t>post2001.pdf</a:t>
            </a:r>
          </a:p>
        </p:txBody>
      </p:sp>
    </p:spTree>
    <p:extLst>
      <p:ext uri="{BB962C8B-B14F-4D97-AF65-F5344CB8AC3E}">
        <p14:creationId xmlns:p14="http://schemas.microsoft.com/office/powerpoint/2010/main" val="359223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78366" y="2586321"/>
            <a:ext cx="4397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Eine Akzentphrase (AP)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47800" y="3289980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besteht aus meistens maximal zwei steigenden Melodien.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447799" y="4293096"/>
            <a:ext cx="78047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enthält meistens knapp mehr als 2 Wörter (durchschnittlich 1,2 Inhaltswörter) und ca. 4 Silben.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616846" y="5647977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Entscheidend für die Wahrnehmung einer AP ist eine längere und etwas prominentere finale Silbe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16846" y="1401574"/>
            <a:ext cx="8347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Französische Äußerungen werden laut mehrerer Studien in den letzten 30-40 Jahren in </a:t>
            </a:r>
            <a:r>
              <a:rPr lang="de-DE" sz="2800" b="1" dirty="0">
                <a:latin typeface="Calibri" pitchFamily="-100" charset="0"/>
              </a:rPr>
              <a:t>Akzentphrasen </a:t>
            </a:r>
            <a:r>
              <a:rPr lang="de-DE" sz="2800" dirty="0">
                <a:latin typeface="Calibri" pitchFamily="-100" charset="0"/>
              </a:rPr>
              <a:t>aufgeteilt. </a:t>
            </a:r>
          </a:p>
        </p:txBody>
      </p:sp>
      <p:sp>
        <p:nvSpPr>
          <p:cNvPr id="11" name="Oval 10"/>
          <p:cNvSpPr/>
          <p:nvPr/>
        </p:nvSpPr>
        <p:spPr>
          <a:xfrm>
            <a:off x="1066800" y="345431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445397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85BCA5-1C24-0674-3A4C-C086E931D7A2}"/>
              </a:ext>
            </a:extLst>
          </p:cNvPr>
          <p:cNvSpPr txBox="1">
            <a:spLocks/>
          </p:cNvSpPr>
          <p:nvPr/>
        </p:nvSpPr>
        <p:spPr>
          <a:xfrm>
            <a:off x="1547664" y="-3774"/>
            <a:ext cx="5177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 Die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Akzentphrase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figy1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54175"/>
            <a:ext cx="914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71638" y="822325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alibri" pitchFamily="-100" charset="0"/>
              </a:rPr>
              <a:t>Le </a:t>
            </a:r>
            <a:r>
              <a:rPr lang="en-US" sz="2800" dirty="0" err="1">
                <a:latin typeface="Calibri" pitchFamily="-100" charset="0"/>
              </a:rPr>
              <a:t>méli-mélo</a:t>
            </a:r>
            <a:r>
              <a:rPr lang="en-US" sz="2800" dirty="0">
                <a:latin typeface="Calibri" pitchFamily="-100" charset="0"/>
              </a:rPr>
              <a:t> </a:t>
            </a:r>
            <a:r>
              <a:rPr lang="en-US" sz="2800" dirty="0" err="1">
                <a:latin typeface="Calibri" pitchFamily="-100" charset="0"/>
              </a:rPr>
              <a:t>va</a:t>
            </a:r>
            <a:r>
              <a:rPr lang="en-US" sz="2800" dirty="0">
                <a:latin typeface="Calibri" pitchFamily="-100" charset="0"/>
              </a:rPr>
              <a:t> </a:t>
            </a:r>
            <a:r>
              <a:rPr lang="en-US" sz="2800" dirty="0" err="1">
                <a:latin typeface="Calibri" pitchFamily="-100" charset="0"/>
              </a:rPr>
              <a:t>déconcentrer</a:t>
            </a:r>
            <a:r>
              <a:rPr lang="en-US" sz="2800" dirty="0">
                <a:latin typeface="Calibri" pitchFamily="-100" charset="0"/>
              </a:rPr>
              <a:t> Mélanie</a:t>
            </a:r>
            <a:r>
              <a:rPr lang="en-US" sz="2800" baseline="30000" dirty="0">
                <a:latin typeface="Calibri" pitchFamily="-100" charset="0"/>
              </a:rPr>
              <a:t>1</a:t>
            </a:r>
            <a:endParaRPr lang="de-DE" sz="2800" baseline="30000" dirty="0">
              <a:latin typeface="Calibri" pitchFamily="-100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058988" y="1284288"/>
            <a:ext cx="5964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(Der Durcheinander wird Melanie ablenken).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444500" y="4994277"/>
            <a:ext cx="2414588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4713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711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1012625" y="5670256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méli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2491443" y="5670256"/>
            <a:ext cx="816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mélo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108818" y="5635945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558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5170" y="6161940"/>
            <a:ext cx="3505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1123260" y="6312753"/>
            <a:ext cx="1893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Akzentphrase</a:t>
            </a:r>
          </a:p>
        </p:txBody>
      </p:sp>
      <p:pic>
        <p:nvPicPr>
          <p:cNvPr id="22" name="Welby-figure-3.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5725" y="965200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 bwMode="auto">
          <a:xfrm>
            <a:off x="165170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steigend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556419" y="3178969"/>
            <a:ext cx="1219200" cy="804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707084" y="3164285"/>
            <a:ext cx="990600" cy="605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2057399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steigend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04308" y="4800600"/>
            <a:ext cx="653291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2501123" y="4920516"/>
            <a:ext cx="1567692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/o/: lang, prominent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342035" y="6435864"/>
            <a:ext cx="3069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1. Aus Welby (2003)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3886200" y="2286000"/>
            <a:ext cx="35052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Hoher und oft steiler Abstieg nach der AP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267922" y="3602851"/>
            <a:ext cx="1601786" cy="796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95182" y="461665"/>
            <a:ext cx="8110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Im A-M System</a:t>
            </a:r>
            <a:r>
              <a:rPr lang="de-DE" sz="2400" baseline="30000" dirty="0">
                <a:latin typeface="Calibri" pitchFamily="-100" charset="0"/>
              </a:rPr>
              <a:t>1</a:t>
            </a:r>
            <a:r>
              <a:rPr lang="de-DE" sz="2400" dirty="0">
                <a:latin typeface="Calibri" pitchFamily="-100" charset="0"/>
              </a:rPr>
              <a:t> werden die steigenden Konturen aus L und H Tönen zusammengesetzt (also ein Zwei-Ton System)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09482" y="1479769"/>
            <a:ext cx="9215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letzte Ton der AP soll </a:t>
            </a:r>
            <a:r>
              <a:rPr lang="de-DE" sz="2400" b="1" dirty="0">
                <a:latin typeface="Calibri" pitchFamily="-100" charset="0"/>
              </a:rPr>
              <a:t>ein Tonakzent </a:t>
            </a:r>
            <a:r>
              <a:rPr lang="de-DE" sz="2400" dirty="0">
                <a:latin typeface="Calibri" pitchFamily="-100" charset="0"/>
              </a:rPr>
              <a:t>sein, und mit * etikettiert.  </a:t>
            </a:r>
          </a:p>
        </p:txBody>
      </p:sp>
      <p:sp>
        <p:nvSpPr>
          <p:cNvPr id="4" name="Freeform 3"/>
          <p:cNvSpPr/>
          <p:nvPr/>
        </p:nvSpPr>
        <p:spPr>
          <a:xfrm>
            <a:off x="2157095" y="2772431"/>
            <a:ext cx="3109964" cy="990600"/>
          </a:xfrm>
          <a:custGeom>
            <a:avLst/>
            <a:gdLst>
              <a:gd name="connsiteX0" fmla="*/ 23864 w 3109964"/>
              <a:gd name="connsiteY0" fmla="*/ 927100 h 990600"/>
              <a:gd name="connsiteX1" fmla="*/ 112764 w 3109964"/>
              <a:gd name="connsiteY1" fmla="*/ 965200 h 990600"/>
              <a:gd name="connsiteX2" fmla="*/ 188964 w 3109964"/>
              <a:gd name="connsiteY2" fmla="*/ 990600 h 990600"/>
              <a:gd name="connsiteX3" fmla="*/ 392164 w 3109964"/>
              <a:gd name="connsiteY3" fmla="*/ 977900 h 990600"/>
              <a:gd name="connsiteX4" fmla="*/ 430264 w 3109964"/>
              <a:gd name="connsiteY4" fmla="*/ 952500 h 990600"/>
              <a:gd name="connsiteX5" fmla="*/ 468364 w 3109964"/>
              <a:gd name="connsiteY5" fmla="*/ 939800 h 990600"/>
              <a:gd name="connsiteX6" fmla="*/ 544564 w 3109964"/>
              <a:gd name="connsiteY6" fmla="*/ 876300 h 990600"/>
              <a:gd name="connsiteX7" fmla="*/ 620764 w 3109964"/>
              <a:gd name="connsiteY7" fmla="*/ 812800 h 990600"/>
              <a:gd name="connsiteX8" fmla="*/ 646164 w 3109964"/>
              <a:gd name="connsiteY8" fmla="*/ 774700 h 990600"/>
              <a:gd name="connsiteX9" fmla="*/ 684264 w 3109964"/>
              <a:gd name="connsiteY9" fmla="*/ 762000 h 990600"/>
              <a:gd name="connsiteX10" fmla="*/ 722364 w 3109964"/>
              <a:gd name="connsiteY10" fmla="*/ 723900 h 990600"/>
              <a:gd name="connsiteX11" fmla="*/ 760464 w 3109964"/>
              <a:gd name="connsiteY11" fmla="*/ 647700 h 990600"/>
              <a:gd name="connsiteX12" fmla="*/ 836664 w 3109964"/>
              <a:gd name="connsiteY12" fmla="*/ 571500 h 990600"/>
              <a:gd name="connsiteX13" fmla="*/ 900164 w 3109964"/>
              <a:gd name="connsiteY13" fmla="*/ 495300 h 990600"/>
              <a:gd name="connsiteX14" fmla="*/ 938264 w 3109964"/>
              <a:gd name="connsiteY14" fmla="*/ 444500 h 990600"/>
              <a:gd name="connsiteX15" fmla="*/ 950964 w 3109964"/>
              <a:gd name="connsiteY15" fmla="*/ 406400 h 990600"/>
              <a:gd name="connsiteX16" fmla="*/ 1090664 w 3109964"/>
              <a:gd name="connsiteY16" fmla="*/ 254000 h 990600"/>
              <a:gd name="connsiteX17" fmla="*/ 1166864 w 3109964"/>
              <a:gd name="connsiteY17" fmla="*/ 165100 h 990600"/>
              <a:gd name="connsiteX18" fmla="*/ 1204964 w 3109964"/>
              <a:gd name="connsiteY18" fmla="*/ 139700 h 990600"/>
              <a:gd name="connsiteX19" fmla="*/ 1293864 w 3109964"/>
              <a:gd name="connsiteY19" fmla="*/ 152400 h 990600"/>
              <a:gd name="connsiteX20" fmla="*/ 1331964 w 3109964"/>
              <a:gd name="connsiteY20" fmla="*/ 177800 h 990600"/>
              <a:gd name="connsiteX21" fmla="*/ 1420864 w 3109964"/>
              <a:gd name="connsiteY21" fmla="*/ 215900 h 990600"/>
              <a:gd name="connsiteX22" fmla="*/ 1497064 w 3109964"/>
              <a:gd name="connsiteY22" fmla="*/ 279400 h 990600"/>
              <a:gd name="connsiteX23" fmla="*/ 1535164 w 3109964"/>
              <a:gd name="connsiteY23" fmla="*/ 292100 h 990600"/>
              <a:gd name="connsiteX24" fmla="*/ 1560564 w 3109964"/>
              <a:gd name="connsiteY24" fmla="*/ 342900 h 990600"/>
              <a:gd name="connsiteX25" fmla="*/ 1573264 w 3109964"/>
              <a:gd name="connsiteY25" fmla="*/ 393700 h 990600"/>
              <a:gd name="connsiteX26" fmla="*/ 1611364 w 3109964"/>
              <a:gd name="connsiteY26" fmla="*/ 431800 h 990600"/>
              <a:gd name="connsiteX27" fmla="*/ 1636764 w 3109964"/>
              <a:gd name="connsiteY27" fmla="*/ 520700 h 990600"/>
              <a:gd name="connsiteX28" fmla="*/ 1649464 w 3109964"/>
              <a:gd name="connsiteY28" fmla="*/ 571500 h 990600"/>
              <a:gd name="connsiteX29" fmla="*/ 1674864 w 3109964"/>
              <a:gd name="connsiteY29" fmla="*/ 647700 h 990600"/>
              <a:gd name="connsiteX30" fmla="*/ 1712964 w 3109964"/>
              <a:gd name="connsiteY30" fmla="*/ 685800 h 990600"/>
              <a:gd name="connsiteX31" fmla="*/ 1725664 w 3109964"/>
              <a:gd name="connsiteY31" fmla="*/ 736600 h 990600"/>
              <a:gd name="connsiteX32" fmla="*/ 1827264 w 3109964"/>
              <a:gd name="connsiteY32" fmla="*/ 825500 h 990600"/>
              <a:gd name="connsiteX33" fmla="*/ 1878064 w 3109964"/>
              <a:gd name="connsiteY33" fmla="*/ 838200 h 990600"/>
              <a:gd name="connsiteX34" fmla="*/ 1941564 w 3109964"/>
              <a:gd name="connsiteY34" fmla="*/ 825500 h 990600"/>
              <a:gd name="connsiteX35" fmla="*/ 2017764 w 3109964"/>
              <a:gd name="connsiteY35" fmla="*/ 812800 h 990600"/>
              <a:gd name="connsiteX36" fmla="*/ 2093964 w 3109964"/>
              <a:gd name="connsiteY36" fmla="*/ 762000 h 990600"/>
              <a:gd name="connsiteX37" fmla="*/ 2144764 w 3109964"/>
              <a:gd name="connsiteY37" fmla="*/ 736600 h 990600"/>
              <a:gd name="connsiteX38" fmla="*/ 2182864 w 3109964"/>
              <a:gd name="connsiteY38" fmla="*/ 723900 h 990600"/>
              <a:gd name="connsiteX39" fmla="*/ 2297164 w 3109964"/>
              <a:gd name="connsiteY39" fmla="*/ 647700 h 990600"/>
              <a:gd name="connsiteX40" fmla="*/ 2335264 w 3109964"/>
              <a:gd name="connsiteY40" fmla="*/ 609600 h 990600"/>
              <a:gd name="connsiteX41" fmla="*/ 2436864 w 3109964"/>
              <a:gd name="connsiteY41" fmla="*/ 520700 h 990600"/>
              <a:gd name="connsiteX42" fmla="*/ 2474964 w 3109964"/>
              <a:gd name="connsiteY42" fmla="*/ 444500 h 990600"/>
              <a:gd name="connsiteX43" fmla="*/ 2525764 w 3109964"/>
              <a:gd name="connsiteY43" fmla="*/ 393700 h 990600"/>
              <a:gd name="connsiteX44" fmla="*/ 2576564 w 3109964"/>
              <a:gd name="connsiteY44" fmla="*/ 292100 h 990600"/>
              <a:gd name="connsiteX45" fmla="*/ 2652764 w 3109964"/>
              <a:gd name="connsiteY45" fmla="*/ 215900 h 990600"/>
              <a:gd name="connsiteX46" fmla="*/ 2678164 w 3109964"/>
              <a:gd name="connsiteY46" fmla="*/ 177800 h 990600"/>
              <a:gd name="connsiteX47" fmla="*/ 2754364 w 3109964"/>
              <a:gd name="connsiteY47" fmla="*/ 127000 h 990600"/>
              <a:gd name="connsiteX48" fmla="*/ 2779764 w 3109964"/>
              <a:gd name="connsiteY48" fmla="*/ 76200 h 990600"/>
              <a:gd name="connsiteX49" fmla="*/ 2817864 w 3109964"/>
              <a:gd name="connsiteY49" fmla="*/ 38100 h 990600"/>
              <a:gd name="connsiteX50" fmla="*/ 2855964 w 3109964"/>
              <a:gd name="connsiteY50" fmla="*/ 25400 h 990600"/>
              <a:gd name="connsiteX51" fmla="*/ 2919464 w 3109964"/>
              <a:gd name="connsiteY51" fmla="*/ 0 h 990600"/>
              <a:gd name="connsiteX52" fmla="*/ 3109964 w 3109964"/>
              <a:gd name="connsiteY52" fmla="*/ 127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09964" h="990600">
                <a:moveTo>
                  <a:pt x="23864" y="927100"/>
                </a:moveTo>
                <a:cubicBezTo>
                  <a:pt x="158245" y="960695"/>
                  <a:pt x="0" y="915083"/>
                  <a:pt x="112764" y="965200"/>
                </a:cubicBezTo>
                <a:cubicBezTo>
                  <a:pt x="137230" y="976074"/>
                  <a:pt x="188964" y="990600"/>
                  <a:pt x="188964" y="990600"/>
                </a:cubicBezTo>
                <a:cubicBezTo>
                  <a:pt x="256697" y="986367"/>
                  <a:pt x="325129" y="988484"/>
                  <a:pt x="392164" y="977900"/>
                </a:cubicBezTo>
                <a:cubicBezTo>
                  <a:pt x="407241" y="975519"/>
                  <a:pt x="416612" y="959326"/>
                  <a:pt x="430264" y="952500"/>
                </a:cubicBezTo>
                <a:cubicBezTo>
                  <a:pt x="442238" y="946513"/>
                  <a:pt x="455664" y="944033"/>
                  <a:pt x="468364" y="939800"/>
                </a:cubicBezTo>
                <a:cubicBezTo>
                  <a:pt x="579674" y="828490"/>
                  <a:pt x="438476" y="964707"/>
                  <a:pt x="544564" y="876300"/>
                </a:cubicBezTo>
                <a:cubicBezTo>
                  <a:pt x="642350" y="794812"/>
                  <a:pt x="526169" y="875863"/>
                  <a:pt x="620764" y="812800"/>
                </a:cubicBezTo>
                <a:cubicBezTo>
                  <a:pt x="629231" y="800100"/>
                  <a:pt x="634245" y="784235"/>
                  <a:pt x="646164" y="774700"/>
                </a:cubicBezTo>
                <a:cubicBezTo>
                  <a:pt x="656617" y="766337"/>
                  <a:pt x="673125" y="769426"/>
                  <a:pt x="684264" y="762000"/>
                </a:cubicBezTo>
                <a:cubicBezTo>
                  <a:pt x="699208" y="752037"/>
                  <a:pt x="709664" y="736600"/>
                  <a:pt x="722364" y="723900"/>
                </a:cubicBezTo>
                <a:cubicBezTo>
                  <a:pt x="734133" y="688594"/>
                  <a:pt x="734203" y="677243"/>
                  <a:pt x="760464" y="647700"/>
                </a:cubicBezTo>
                <a:cubicBezTo>
                  <a:pt x="784329" y="620852"/>
                  <a:pt x="816739" y="601388"/>
                  <a:pt x="836664" y="571500"/>
                </a:cubicBezTo>
                <a:cubicBezTo>
                  <a:pt x="892802" y="487293"/>
                  <a:pt x="826825" y="580863"/>
                  <a:pt x="900164" y="495300"/>
                </a:cubicBezTo>
                <a:cubicBezTo>
                  <a:pt x="913939" y="479229"/>
                  <a:pt x="925564" y="461433"/>
                  <a:pt x="938264" y="444500"/>
                </a:cubicBezTo>
                <a:cubicBezTo>
                  <a:pt x="942497" y="431800"/>
                  <a:pt x="944322" y="418023"/>
                  <a:pt x="950964" y="406400"/>
                </a:cubicBezTo>
                <a:cubicBezTo>
                  <a:pt x="992177" y="334278"/>
                  <a:pt x="1032078" y="332115"/>
                  <a:pt x="1090664" y="254000"/>
                </a:cubicBezTo>
                <a:cubicBezTo>
                  <a:pt x="1118694" y="216627"/>
                  <a:pt x="1131486" y="194582"/>
                  <a:pt x="1166864" y="165100"/>
                </a:cubicBezTo>
                <a:cubicBezTo>
                  <a:pt x="1178590" y="155329"/>
                  <a:pt x="1192264" y="148167"/>
                  <a:pt x="1204964" y="139700"/>
                </a:cubicBezTo>
                <a:cubicBezTo>
                  <a:pt x="1234597" y="143933"/>
                  <a:pt x="1265192" y="143798"/>
                  <a:pt x="1293864" y="152400"/>
                </a:cubicBezTo>
                <a:cubicBezTo>
                  <a:pt x="1308484" y="156786"/>
                  <a:pt x="1318712" y="170227"/>
                  <a:pt x="1331964" y="177800"/>
                </a:cubicBezTo>
                <a:cubicBezTo>
                  <a:pt x="1375906" y="202909"/>
                  <a:pt x="1378120" y="201652"/>
                  <a:pt x="1420864" y="215900"/>
                </a:cubicBezTo>
                <a:cubicBezTo>
                  <a:pt x="1448951" y="243987"/>
                  <a:pt x="1461701" y="261719"/>
                  <a:pt x="1497064" y="279400"/>
                </a:cubicBezTo>
                <a:cubicBezTo>
                  <a:pt x="1509038" y="285387"/>
                  <a:pt x="1522464" y="287867"/>
                  <a:pt x="1535164" y="292100"/>
                </a:cubicBezTo>
                <a:cubicBezTo>
                  <a:pt x="1543631" y="309033"/>
                  <a:pt x="1553917" y="325173"/>
                  <a:pt x="1560564" y="342900"/>
                </a:cubicBezTo>
                <a:cubicBezTo>
                  <a:pt x="1566693" y="359243"/>
                  <a:pt x="1564604" y="378545"/>
                  <a:pt x="1573264" y="393700"/>
                </a:cubicBezTo>
                <a:cubicBezTo>
                  <a:pt x="1582175" y="409294"/>
                  <a:pt x="1598664" y="419100"/>
                  <a:pt x="1611364" y="431800"/>
                </a:cubicBezTo>
                <a:cubicBezTo>
                  <a:pt x="1651066" y="590609"/>
                  <a:pt x="1600325" y="393163"/>
                  <a:pt x="1636764" y="520700"/>
                </a:cubicBezTo>
                <a:cubicBezTo>
                  <a:pt x="1641559" y="537483"/>
                  <a:pt x="1644448" y="554782"/>
                  <a:pt x="1649464" y="571500"/>
                </a:cubicBezTo>
                <a:cubicBezTo>
                  <a:pt x="1657157" y="597145"/>
                  <a:pt x="1655932" y="628768"/>
                  <a:pt x="1674864" y="647700"/>
                </a:cubicBezTo>
                <a:lnTo>
                  <a:pt x="1712964" y="685800"/>
                </a:lnTo>
                <a:cubicBezTo>
                  <a:pt x="1717197" y="702733"/>
                  <a:pt x="1718788" y="720557"/>
                  <a:pt x="1725664" y="736600"/>
                </a:cubicBezTo>
                <a:cubicBezTo>
                  <a:pt x="1742174" y="775123"/>
                  <a:pt x="1790011" y="816187"/>
                  <a:pt x="1827264" y="825500"/>
                </a:cubicBezTo>
                <a:lnTo>
                  <a:pt x="1878064" y="838200"/>
                </a:lnTo>
                <a:lnTo>
                  <a:pt x="1941564" y="825500"/>
                </a:lnTo>
                <a:cubicBezTo>
                  <a:pt x="1966899" y="820894"/>
                  <a:pt x="1993994" y="822704"/>
                  <a:pt x="2017764" y="812800"/>
                </a:cubicBezTo>
                <a:cubicBezTo>
                  <a:pt x="2045943" y="801059"/>
                  <a:pt x="2066660" y="775652"/>
                  <a:pt x="2093964" y="762000"/>
                </a:cubicBezTo>
                <a:cubicBezTo>
                  <a:pt x="2110897" y="753533"/>
                  <a:pt x="2127363" y="744058"/>
                  <a:pt x="2144764" y="736600"/>
                </a:cubicBezTo>
                <a:cubicBezTo>
                  <a:pt x="2157069" y="731327"/>
                  <a:pt x="2170890" y="729887"/>
                  <a:pt x="2182864" y="723900"/>
                </a:cubicBezTo>
                <a:cubicBezTo>
                  <a:pt x="2216971" y="706847"/>
                  <a:pt x="2267385" y="673225"/>
                  <a:pt x="2297164" y="647700"/>
                </a:cubicBezTo>
                <a:cubicBezTo>
                  <a:pt x="2310801" y="636011"/>
                  <a:pt x="2321627" y="621289"/>
                  <a:pt x="2335264" y="609600"/>
                </a:cubicBezTo>
                <a:cubicBezTo>
                  <a:pt x="2398137" y="555709"/>
                  <a:pt x="2379112" y="588077"/>
                  <a:pt x="2436864" y="520700"/>
                </a:cubicBezTo>
                <a:cubicBezTo>
                  <a:pt x="2559826" y="377244"/>
                  <a:pt x="2378383" y="579714"/>
                  <a:pt x="2474964" y="444500"/>
                </a:cubicBezTo>
                <a:cubicBezTo>
                  <a:pt x="2488883" y="425013"/>
                  <a:pt x="2508831" y="410633"/>
                  <a:pt x="2525764" y="393700"/>
                </a:cubicBezTo>
                <a:cubicBezTo>
                  <a:pt x="2541335" y="354772"/>
                  <a:pt x="2548894" y="323228"/>
                  <a:pt x="2576564" y="292100"/>
                </a:cubicBezTo>
                <a:cubicBezTo>
                  <a:pt x="2600429" y="265252"/>
                  <a:pt x="2632839" y="245788"/>
                  <a:pt x="2652764" y="215900"/>
                </a:cubicBezTo>
                <a:cubicBezTo>
                  <a:pt x="2661231" y="203200"/>
                  <a:pt x="2666677" y="187851"/>
                  <a:pt x="2678164" y="177800"/>
                </a:cubicBezTo>
                <a:cubicBezTo>
                  <a:pt x="2701138" y="157698"/>
                  <a:pt x="2754364" y="127000"/>
                  <a:pt x="2754364" y="127000"/>
                </a:cubicBezTo>
                <a:cubicBezTo>
                  <a:pt x="2762831" y="110067"/>
                  <a:pt x="2768760" y="91606"/>
                  <a:pt x="2779764" y="76200"/>
                </a:cubicBezTo>
                <a:cubicBezTo>
                  <a:pt x="2790203" y="61585"/>
                  <a:pt x="2802920" y="48063"/>
                  <a:pt x="2817864" y="38100"/>
                </a:cubicBezTo>
                <a:cubicBezTo>
                  <a:pt x="2829003" y="30674"/>
                  <a:pt x="2843429" y="30100"/>
                  <a:pt x="2855964" y="25400"/>
                </a:cubicBezTo>
                <a:cubicBezTo>
                  <a:pt x="2877310" y="17395"/>
                  <a:pt x="2898297" y="8467"/>
                  <a:pt x="2919464" y="0"/>
                </a:cubicBezTo>
                <a:cubicBezTo>
                  <a:pt x="3093006" y="13349"/>
                  <a:pt x="3029368" y="12700"/>
                  <a:pt x="3109964" y="12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 bwMode="auto">
          <a:xfrm>
            <a:off x="402778" y="4394367"/>
            <a:ext cx="838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Wichtig zu bemerken: H* ist der letzte Ton einer AP  mit finaler langer Silbe. H* </a:t>
            </a:r>
            <a:r>
              <a:rPr lang="de-DE" sz="2400" b="1" dirty="0">
                <a:latin typeface="Calibri" pitchFamily="-100" charset="0"/>
              </a:rPr>
              <a:t>markiert zugleich das Ende der AP,  </a:t>
            </a:r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oft weil der Abstieg zum L der nächsten AP sehr groß/steil ist</a:t>
            </a:r>
            <a:r>
              <a:rPr lang="de-DE" sz="2400" dirty="0">
                <a:latin typeface="Calibri" pitchFamily="-100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57095" y="3195133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00095" y="2541598"/>
            <a:ext cx="447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28920" y="3532198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1" y="2310765"/>
            <a:ext cx="529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2778" y="6316652"/>
            <a:ext cx="8741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1. z.B. Welby (2007) </a:t>
            </a:r>
            <a:r>
              <a:rPr lang="en-US" sz="1600" b="1" dirty="0">
                <a:latin typeface="Calibri" pitchFamily="-100" charset="0"/>
              </a:rPr>
              <a:t>welby07.specom.pdf</a:t>
            </a:r>
            <a:r>
              <a:rPr lang="de-DE" sz="1600" dirty="0">
                <a:latin typeface="Calibri" pitchFamily="-100" charset="0"/>
              </a:rPr>
              <a:t>; F-TOBI: </a:t>
            </a:r>
            <a:r>
              <a:rPr lang="en-US" sz="1600" dirty="0" err="1">
                <a:latin typeface="Calibri" pitchFamily="-100" charset="0"/>
              </a:rPr>
              <a:t>Delais-Roussarie</a:t>
            </a:r>
            <a:r>
              <a:rPr lang="en-US" sz="1600" dirty="0">
                <a:latin typeface="Calibri" pitchFamily="-100" charset="0"/>
              </a:rPr>
              <a:t> et al  (2015) </a:t>
            </a:r>
            <a:r>
              <a:rPr lang="en-US" sz="1600" b="1" dirty="0">
                <a:latin typeface="Calibri" pitchFamily="-100" charset="0"/>
              </a:rPr>
              <a:t>ftobi15.pdf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49028" y="2811343"/>
            <a:ext cx="1151467" cy="1121359"/>
          </a:xfrm>
          <a:custGeom>
            <a:avLst/>
            <a:gdLst>
              <a:gd name="connsiteX0" fmla="*/ 0 w 1151467"/>
              <a:gd name="connsiteY0" fmla="*/ 10290 h 1121359"/>
              <a:gd name="connsiteX1" fmla="*/ 135467 w 1151467"/>
              <a:gd name="connsiteY1" fmla="*/ 44157 h 1121359"/>
              <a:gd name="connsiteX2" fmla="*/ 152400 w 1151467"/>
              <a:gd name="connsiteY2" fmla="*/ 94957 h 1121359"/>
              <a:gd name="connsiteX3" fmla="*/ 203200 w 1151467"/>
              <a:gd name="connsiteY3" fmla="*/ 128823 h 1121359"/>
              <a:gd name="connsiteX4" fmla="*/ 237067 w 1151467"/>
              <a:gd name="connsiteY4" fmla="*/ 179623 h 1121359"/>
              <a:gd name="connsiteX5" fmla="*/ 287867 w 1151467"/>
              <a:gd name="connsiteY5" fmla="*/ 213490 h 1121359"/>
              <a:gd name="connsiteX6" fmla="*/ 355600 w 1151467"/>
              <a:gd name="connsiteY6" fmla="*/ 298157 h 1121359"/>
              <a:gd name="connsiteX7" fmla="*/ 440267 w 1151467"/>
              <a:gd name="connsiteY7" fmla="*/ 433623 h 1121359"/>
              <a:gd name="connsiteX8" fmla="*/ 474134 w 1151467"/>
              <a:gd name="connsiteY8" fmla="*/ 535223 h 1121359"/>
              <a:gd name="connsiteX9" fmla="*/ 508000 w 1151467"/>
              <a:gd name="connsiteY9" fmla="*/ 586023 h 1121359"/>
              <a:gd name="connsiteX10" fmla="*/ 558800 w 1151467"/>
              <a:gd name="connsiteY10" fmla="*/ 687623 h 1121359"/>
              <a:gd name="connsiteX11" fmla="*/ 575734 w 1151467"/>
              <a:gd name="connsiteY11" fmla="*/ 772290 h 1121359"/>
              <a:gd name="connsiteX12" fmla="*/ 643467 w 1151467"/>
              <a:gd name="connsiteY12" fmla="*/ 873890 h 1121359"/>
              <a:gd name="connsiteX13" fmla="*/ 728134 w 1151467"/>
              <a:gd name="connsiteY13" fmla="*/ 1009357 h 1121359"/>
              <a:gd name="connsiteX14" fmla="*/ 745067 w 1151467"/>
              <a:gd name="connsiteY14" fmla="*/ 1060157 h 1121359"/>
              <a:gd name="connsiteX15" fmla="*/ 795867 w 1151467"/>
              <a:gd name="connsiteY15" fmla="*/ 1077090 h 1121359"/>
              <a:gd name="connsiteX16" fmla="*/ 846667 w 1151467"/>
              <a:gd name="connsiteY16" fmla="*/ 1110957 h 1121359"/>
              <a:gd name="connsiteX17" fmla="*/ 1117600 w 1151467"/>
              <a:gd name="connsiteY17" fmla="*/ 1060157 h 1121359"/>
              <a:gd name="connsiteX18" fmla="*/ 1151467 w 1151467"/>
              <a:gd name="connsiteY18" fmla="*/ 1026290 h 112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467" h="1121359">
                <a:moveTo>
                  <a:pt x="0" y="10290"/>
                </a:moveTo>
                <a:cubicBezTo>
                  <a:pt x="45156" y="21579"/>
                  <a:pt x="120748" y="0"/>
                  <a:pt x="135467" y="44157"/>
                </a:cubicBezTo>
                <a:cubicBezTo>
                  <a:pt x="141111" y="61090"/>
                  <a:pt x="141250" y="81019"/>
                  <a:pt x="152400" y="94957"/>
                </a:cubicBezTo>
                <a:cubicBezTo>
                  <a:pt x="165113" y="110849"/>
                  <a:pt x="186267" y="117534"/>
                  <a:pt x="203200" y="128823"/>
                </a:cubicBezTo>
                <a:cubicBezTo>
                  <a:pt x="214489" y="145756"/>
                  <a:pt x="222676" y="165232"/>
                  <a:pt x="237067" y="179623"/>
                </a:cubicBezTo>
                <a:cubicBezTo>
                  <a:pt x="251458" y="194014"/>
                  <a:pt x="275154" y="197598"/>
                  <a:pt x="287867" y="213490"/>
                </a:cubicBezTo>
                <a:cubicBezTo>
                  <a:pt x="381343" y="330336"/>
                  <a:pt x="210014" y="201099"/>
                  <a:pt x="355600" y="298157"/>
                </a:cubicBezTo>
                <a:cubicBezTo>
                  <a:pt x="395903" y="419064"/>
                  <a:pt x="359764" y="379955"/>
                  <a:pt x="440267" y="433623"/>
                </a:cubicBezTo>
                <a:cubicBezTo>
                  <a:pt x="451556" y="467490"/>
                  <a:pt x="454332" y="505520"/>
                  <a:pt x="474134" y="535223"/>
                </a:cubicBezTo>
                <a:cubicBezTo>
                  <a:pt x="485423" y="552156"/>
                  <a:pt x="498899" y="567820"/>
                  <a:pt x="508000" y="586023"/>
                </a:cubicBezTo>
                <a:cubicBezTo>
                  <a:pt x="578107" y="726237"/>
                  <a:pt x="461745" y="542038"/>
                  <a:pt x="558800" y="687623"/>
                </a:cubicBezTo>
                <a:cubicBezTo>
                  <a:pt x="564445" y="715845"/>
                  <a:pt x="563824" y="746088"/>
                  <a:pt x="575734" y="772290"/>
                </a:cubicBezTo>
                <a:cubicBezTo>
                  <a:pt x="592577" y="809344"/>
                  <a:pt x="643467" y="873890"/>
                  <a:pt x="643467" y="873890"/>
                </a:cubicBezTo>
                <a:cubicBezTo>
                  <a:pt x="683770" y="994797"/>
                  <a:pt x="647631" y="955688"/>
                  <a:pt x="728134" y="1009357"/>
                </a:cubicBezTo>
                <a:cubicBezTo>
                  <a:pt x="733778" y="1026290"/>
                  <a:pt x="732446" y="1047536"/>
                  <a:pt x="745067" y="1060157"/>
                </a:cubicBezTo>
                <a:cubicBezTo>
                  <a:pt x="757688" y="1072778"/>
                  <a:pt x="779902" y="1069108"/>
                  <a:pt x="795867" y="1077090"/>
                </a:cubicBezTo>
                <a:cubicBezTo>
                  <a:pt x="814070" y="1086191"/>
                  <a:pt x="829734" y="1099668"/>
                  <a:pt x="846667" y="1110957"/>
                </a:cubicBezTo>
                <a:cubicBezTo>
                  <a:pt x="976142" y="1100167"/>
                  <a:pt x="1025797" y="1121359"/>
                  <a:pt x="1117600" y="1060157"/>
                </a:cubicBezTo>
                <a:cubicBezTo>
                  <a:pt x="1130884" y="1051301"/>
                  <a:pt x="1140178" y="1037579"/>
                  <a:pt x="1151467" y="10262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186437" y="3932702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57095" y="2310765"/>
            <a:ext cx="33256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300095" y="1850688"/>
            <a:ext cx="7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8508" y="46613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379588" y="4467"/>
            <a:ext cx="24796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971600" y="542535"/>
            <a:ext cx="7889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Marie-Renée wird die langen weißen Rüben zerschneiden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6752"/>
            <a:ext cx="9144000" cy="5287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A0F0A7-A5FD-849C-A9B8-18A1F913947F}"/>
              </a:ext>
            </a:extLst>
          </p:cNvPr>
          <p:cNvSpPr txBox="1"/>
          <p:nvPr/>
        </p:nvSpPr>
        <p:spPr bwMode="auto">
          <a:xfrm>
            <a:off x="3275856" y="1988840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33C0E-CE49-943A-8334-4B4956E16F14}"/>
              </a:ext>
            </a:extLst>
          </p:cNvPr>
          <p:cNvSpPr txBox="1"/>
          <p:nvPr/>
        </p:nvSpPr>
        <p:spPr bwMode="auto">
          <a:xfrm>
            <a:off x="2731516" y="3840744"/>
            <a:ext cx="4723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E7E59-02A1-E1B4-2700-65196CF927C9}"/>
              </a:ext>
            </a:extLst>
          </p:cNvPr>
          <p:cNvSpPr txBox="1"/>
          <p:nvPr/>
        </p:nvSpPr>
        <p:spPr bwMode="auto">
          <a:xfrm>
            <a:off x="1907704" y="2450505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E9159-219E-7D8E-3058-D3F2B18A0A2C}"/>
              </a:ext>
            </a:extLst>
          </p:cNvPr>
          <p:cNvSpPr txBox="1"/>
          <p:nvPr/>
        </p:nvSpPr>
        <p:spPr bwMode="auto">
          <a:xfrm>
            <a:off x="1547664" y="4146385"/>
            <a:ext cx="4723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prstTxWarp prst="textNoShape">
          <a:avLst/>
        </a:prstTxWarp>
        <a:spAutoFit/>
      </a:bodyPr>
      <a:lstStyle>
        <a:defPPr>
          <a:defRPr sz="2400" dirty="0">
            <a:latin typeface="Calibri" pitchFamily="-1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1737</Words>
  <Application>Microsoft Macintosh PowerPoint</Application>
  <PresentationFormat>On-screen Show (4:3)</PresentationFormat>
  <Paragraphs>243</Paragraphs>
  <Slides>29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Jonathan M. Harrington</cp:lastModifiedBy>
  <cp:revision>218</cp:revision>
  <dcterms:created xsi:type="dcterms:W3CDTF">2016-01-19T07:43:23Z</dcterms:created>
  <dcterms:modified xsi:type="dcterms:W3CDTF">2026-01-07T05:04:36Z</dcterms:modified>
</cp:coreProperties>
</file>