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66" r:id="rId2"/>
    <p:sldId id="393" r:id="rId3"/>
    <p:sldId id="389" r:id="rId4"/>
    <p:sldId id="392" r:id="rId5"/>
    <p:sldId id="394" r:id="rId6"/>
    <p:sldId id="375" r:id="rId7"/>
    <p:sldId id="390" r:id="rId8"/>
    <p:sldId id="406" r:id="rId9"/>
    <p:sldId id="395" r:id="rId10"/>
    <p:sldId id="396" r:id="rId11"/>
    <p:sldId id="398" r:id="rId12"/>
    <p:sldId id="410" r:id="rId13"/>
    <p:sldId id="402" r:id="rId14"/>
    <p:sldId id="401" r:id="rId15"/>
    <p:sldId id="378" r:id="rId16"/>
    <p:sldId id="411" r:id="rId17"/>
    <p:sldId id="403" r:id="rId18"/>
    <p:sldId id="400" r:id="rId19"/>
    <p:sldId id="412" r:id="rId20"/>
    <p:sldId id="405" r:id="rId21"/>
    <p:sldId id="413" r:id="rId22"/>
    <p:sldId id="414" r:id="rId23"/>
    <p:sldId id="415" r:id="rId24"/>
    <p:sldId id="416" r:id="rId2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752"/>
  </p:normalViewPr>
  <p:slideViewPr>
    <p:cSldViewPr snapToObjects="1">
      <p:cViewPr varScale="1">
        <p:scale>
          <a:sx n="116" d="100"/>
          <a:sy n="116" d="100"/>
        </p:scale>
        <p:origin x="150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6060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9290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9021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It is often the case that the peak of the accentual phrase-initial H- rise is delayed to the third </a:t>
            </a:r>
            <a:r>
              <a:rPr lang="en-US" sz="1200" dirty="0" err="1"/>
              <a:t>mora</a:t>
            </a:r>
            <a:r>
              <a:rPr lang="en-US" sz="1200" dirty="0"/>
              <a:t> of the phrase, or even later. At present, it is unclear which factors in ̄</a:t>
            </a:r>
            <a:r>
              <a:rPr lang="en-US" sz="1200" dirty="0" err="1"/>
              <a:t>uence</a:t>
            </a:r>
            <a:r>
              <a:rPr lang="en-US" sz="1200" dirty="0"/>
              <a:t> this H- peak placement, though in some cases it appears that information status or speech rate may play a role: the peak is more likely to be delayed or undershot in old information, or in faster rates.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049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4595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98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2190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471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677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5680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1/21/26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4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8.wav"/><Relationship Id="rId7" Type="http://schemas.openxmlformats.org/officeDocument/2006/relationships/image" Target="../media/image9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8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0.wav"/><Relationship Id="rId7" Type="http://schemas.openxmlformats.org/officeDocument/2006/relationships/image" Target="../media/image10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0.wav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2.wav"/><Relationship Id="rId7" Type="http://schemas.openxmlformats.org/officeDocument/2006/relationships/image" Target="../media/image2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2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4.wav"/><Relationship Id="rId7" Type="http://schemas.openxmlformats.org/officeDocument/2006/relationships/image" Target="../media/image15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4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8.wav"/><Relationship Id="rId3" Type="http://schemas.microsoft.com/office/2007/relationships/media" Target="../media/media26.wav"/><Relationship Id="rId7" Type="http://schemas.microsoft.com/office/2007/relationships/media" Target="../media/media28.wav"/><Relationship Id="rId12" Type="http://schemas.openxmlformats.org/officeDocument/2006/relationships/image" Target="../media/image2.png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audio" Target="../media/media27.wav"/><Relationship Id="rId11" Type="http://schemas.openxmlformats.org/officeDocument/2006/relationships/image" Target="../media/image16.png"/><Relationship Id="rId5" Type="http://schemas.microsoft.com/office/2007/relationships/media" Target="../media/media27.wav"/><Relationship Id="rId10" Type="http://schemas.openxmlformats.org/officeDocument/2006/relationships/notesSlide" Target="../notesSlides/notesSlide9.xml"/><Relationship Id="rId4" Type="http://schemas.openxmlformats.org/officeDocument/2006/relationships/audio" Target="../media/media26.wav"/><Relationship Id="rId9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31.wav"/><Relationship Id="rId7" Type="http://schemas.openxmlformats.org/officeDocument/2006/relationships/image" Target="../media/image2.png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1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4.wav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microsoft.com/office/2007/relationships/media" Target="../media/media2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5" Type="http://schemas.microsoft.com/office/2007/relationships/media" Target="../media/media3.wav"/><Relationship Id="rId4" Type="http://schemas.openxmlformats.org/officeDocument/2006/relationships/audio" Target="../media/media2.wav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wav"/><Relationship Id="rId13" Type="http://schemas.openxmlformats.org/officeDocument/2006/relationships/slideLayout" Target="../slideLayouts/slideLayout7.xml"/><Relationship Id="rId3" Type="http://schemas.microsoft.com/office/2007/relationships/media" Target="../media/media5.wav"/><Relationship Id="rId7" Type="http://schemas.microsoft.com/office/2007/relationships/media" Target="../media/media7.wav"/><Relationship Id="rId12" Type="http://schemas.openxmlformats.org/officeDocument/2006/relationships/audio" Target="../media/media9.wav"/><Relationship Id="rId2" Type="http://schemas.openxmlformats.org/officeDocument/2006/relationships/audio" Target="../media/media4.wav"/><Relationship Id="rId16" Type="http://schemas.openxmlformats.org/officeDocument/2006/relationships/image" Target="../media/image1.png"/><Relationship Id="rId1" Type="http://schemas.microsoft.com/office/2007/relationships/media" Target="../media/media4.wav"/><Relationship Id="rId6" Type="http://schemas.openxmlformats.org/officeDocument/2006/relationships/audio" Target="../media/media6.wav"/><Relationship Id="rId11" Type="http://schemas.microsoft.com/office/2007/relationships/media" Target="../media/media9.wav"/><Relationship Id="rId5" Type="http://schemas.microsoft.com/office/2007/relationships/media" Target="../media/media6.wav"/><Relationship Id="rId15" Type="http://schemas.openxmlformats.org/officeDocument/2006/relationships/image" Target="../media/image2.png"/><Relationship Id="rId10" Type="http://schemas.openxmlformats.org/officeDocument/2006/relationships/audio" Target="../media/media8.wav"/><Relationship Id="rId4" Type="http://schemas.openxmlformats.org/officeDocument/2006/relationships/audio" Target="../media/media5.wav"/><Relationship Id="rId9" Type="http://schemas.microsoft.com/office/2007/relationships/media" Target="../media/media8.wav"/><Relationship Id="rId1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1.WAV"/><Relationship Id="rId7" Type="http://schemas.openxmlformats.org/officeDocument/2006/relationships/image" Target="../media/image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1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123728" y="80963"/>
            <a:ext cx="46580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Tokio-Japanischen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50716" y="800596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484064" y="1260971"/>
            <a:ext cx="8382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000" dirty="0">
                <a:latin typeface="+mj-lt"/>
              </a:rPr>
              <a:t>Sound-Beispiele aus:  </a:t>
            </a:r>
          </a:p>
          <a:p>
            <a:r>
              <a:rPr lang="de-DE" sz="2000" dirty="0" err="1">
                <a:latin typeface="+mj-lt"/>
              </a:rPr>
              <a:t>Venditti</a:t>
            </a:r>
            <a:r>
              <a:rPr lang="de-DE" sz="2000" dirty="0">
                <a:latin typeface="+mj-lt"/>
              </a:rPr>
              <a:t>, J. (2005). The </a:t>
            </a:r>
            <a:r>
              <a:rPr lang="de-DE" sz="2000" dirty="0" err="1">
                <a:latin typeface="+mj-lt"/>
              </a:rPr>
              <a:t>J_ToBI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model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of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Japanese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intonation</a:t>
            </a:r>
            <a:r>
              <a:rPr lang="de-DE" sz="2000" dirty="0">
                <a:latin typeface="+mj-lt"/>
              </a:rPr>
              <a:t>. In </a:t>
            </a:r>
            <a:r>
              <a:rPr lang="de-DE" sz="2000" dirty="0" err="1">
                <a:latin typeface="+mj-lt"/>
              </a:rPr>
              <a:t>Prosodic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typology</a:t>
            </a:r>
            <a:r>
              <a:rPr lang="de-DE" sz="2000" dirty="0">
                <a:latin typeface="+mj-lt"/>
              </a:rPr>
              <a:t>: The </a:t>
            </a:r>
            <a:r>
              <a:rPr lang="de-DE" sz="2000" dirty="0" err="1">
                <a:latin typeface="+mj-lt"/>
              </a:rPr>
              <a:t>Phonology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of</a:t>
            </a:r>
            <a:r>
              <a:rPr lang="de-DE" sz="2000" dirty="0">
                <a:latin typeface="+mj-lt"/>
              </a:rPr>
              <a:t> Intonation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Phrasing</a:t>
            </a:r>
            <a:r>
              <a:rPr lang="de-DE" sz="2000" dirty="0">
                <a:latin typeface="+mj-lt"/>
              </a:rPr>
              <a:t>, </a:t>
            </a:r>
            <a:r>
              <a:rPr lang="de-DE" sz="2000" dirty="0" err="1">
                <a:latin typeface="+mj-lt"/>
              </a:rPr>
              <a:t>ed</a:t>
            </a:r>
            <a:r>
              <a:rPr lang="de-DE" sz="2000" dirty="0">
                <a:latin typeface="+mj-lt"/>
              </a:rPr>
              <a:t>. Sun-Ah Jun, 172-200. New York: Oxford University Press.</a:t>
            </a:r>
            <a:br>
              <a:rPr lang="de-DE" sz="2000" dirty="0">
                <a:latin typeface="+mj-lt"/>
              </a:rPr>
            </a:br>
            <a:r>
              <a:rPr lang="de-DE" sz="2000" b="1" dirty="0">
                <a:latin typeface="+mj-lt"/>
              </a:rPr>
              <a:t> venditti05.pdf</a:t>
            </a:r>
          </a:p>
          <a:p>
            <a:r>
              <a:rPr lang="de-DE" sz="2000" dirty="0">
                <a:latin typeface="+mj-lt"/>
              </a:rPr>
              <a:t> </a:t>
            </a:r>
          </a:p>
          <a:p>
            <a:r>
              <a:rPr lang="de-DE" sz="2000" dirty="0" err="1">
                <a:latin typeface="+mj-lt"/>
              </a:rPr>
              <a:t>Venditti</a:t>
            </a:r>
            <a:r>
              <a:rPr lang="de-DE" sz="2000" dirty="0">
                <a:latin typeface="+mj-lt"/>
              </a:rPr>
              <a:t>, J. </a:t>
            </a:r>
            <a:r>
              <a:rPr lang="de-DE" sz="2000" dirty="0" err="1">
                <a:latin typeface="+mj-lt"/>
              </a:rPr>
              <a:t>Maekawa</a:t>
            </a:r>
            <a:r>
              <a:rPr lang="de-DE" sz="2000" dirty="0">
                <a:latin typeface="+mj-lt"/>
              </a:rPr>
              <a:t>, K.,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Beckman</a:t>
            </a:r>
            <a:r>
              <a:rPr lang="de-DE" sz="2000" dirty="0">
                <a:latin typeface="+mj-lt"/>
              </a:rPr>
              <a:t>, M. (2008). </a:t>
            </a:r>
            <a:r>
              <a:rPr lang="de-DE" sz="2000" dirty="0" err="1">
                <a:latin typeface="+mj-lt"/>
              </a:rPr>
              <a:t>Prominence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marking</a:t>
            </a:r>
            <a:r>
              <a:rPr lang="de-DE" sz="2000" dirty="0">
                <a:latin typeface="+mj-lt"/>
              </a:rPr>
              <a:t> in </a:t>
            </a:r>
            <a:r>
              <a:rPr lang="de-DE" sz="2000" dirty="0" err="1">
                <a:latin typeface="+mj-lt"/>
              </a:rPr>
              <a:t>the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Japanese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intonation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system</a:t>
            </a:r>
            <a:r>
              <a:rPr lang="de-DE" sz="2000" dirty="0">
                <a:latin typeface="+mj-lt"/>
              </a:rPr>
              <a:t>. in Shigeru </a:t>
            </a:r>
            <a:r>
              <a:rPr lang="de-DE" sz="2000" dirty="0" err="1">
                <a:latin typeface="+mj-lt"/>
              </a:rPr>
              <a:t>Miyagawa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Mamoru</a:t>
            </a:r>
            <a:r>
              <a:rPr lang="de-DE" sz="2000" dirty="0">
                <a:latin typeface="+mj-lt"/>
              </a:rPr>
              <a:t> Saito (</a:t>
            </a:r>
            <a:r>
              <a:rPr lang="de-DE" sz="2000" dirty="0" err="1">
                <a:latin typeface="+mj-lt"/>
              </a:rPr>
              <a:t>eds</a:t>
            </a:r>
            <a:r>
              <a:rPr lang="de-DE" sz="2000" dirty="0">
                <a:latin typeface="+mj-lt"/>
              </a:rPr>
              <a:t>.) </a:t>
            </a:r>
            <a:r>
              <a:rPr lang="de-DE" sz="2000" i="1" dirty="0">
                <a:latin typeface="+mj-lt"/>
              </a:rPr>
              <a:t>Handbook </a:t>
            </a:r>
            <a:r>
              <a:rPr lang="de-DE" sz="2000" i="1" dirty="0" err="1">
                <a:latin typeface="+mj-lt"/>
              </a:rPr>
              <a:t>of</a:t>
            </a:r>
            <a:r>
              <a:rPr lang="de-DE" sz="2000" i="1" dirty="0">
                <a:latin typeface="+mj-lt"/>
              </a:rPr>
              <a:t> </a:t>
            </a:r>
            <a:r>
              <a:rPr lang="de-DE" sz="2000" i="1" dirty="0" err="1">
                <a:latin typeface="+mj-lt"/>
              </a:rPr>
              <a:t>Japanese</a:t>
            </a:r>
            <a:r>
              <a:rPr lang="de-DE" sz="2000" i="1" dirty="0">
                <a:latin typeface="+mj-lt"/>
              </a:rPr>
              <a:t> </a:t>
            </a:r>
            <a:r>
              <a:rPr lang="de-DE" sz="2000" i="1" dirty="0" err="1">
                <a:latin typeface="+mj-lt"/>
              </a:rPr>
              <a:t>Linguistics</a:t>
            </a:r>
            <a:r>
              <a:rPr lang="de-DE" sz="2000" dirty="0">
                <a:latin typeface="+mj-lt"/>
              </a:rPr>
              <a:t>. Oxford University Press. </a:t>
            </a:r>
            <a:r>
              <a:rPr lang="de-DE" sz="2000" b="1" dirty="0">
                <a:latin typeface="+mj-lt"/>
              </a:rPr>
              <a:t>venditti12.pdf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484064" y="4237057"/>
            <a:ext cx="57606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alibri" pitchFamily="-100" charset="0"/>
              </a:rPr>
              <a:t>Andere</a:t>
            </a:r>
            <a:r>
              <a:rPr lang="en-US" sz="2000" dirty="0">
                <a:latin typeface="Calibri" pitchFamily="-100" charset="0"/>
              </a:rPr>
              <a:t> </a:t>
            </a:r>
            <a:r>
              <a:rPr lang="en-US" sz="2000" dirty="0" err="1">
                <a:latin typeface="Calibri" pitchFamily="-100" charset="0"/>
              </a:rPr>
              <a:t>Quellen</a:t>
            </a:r>
            <a:endParaRPr lang="en-US" sz="20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90588" y="4646543"/>
            <a:ext cx="81369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 pitchFamily="-100" charset="0"/>
              </a:rPr>
              <a:t>Kawahara, S. (2015) In H. </a:t>
            </a:r>
            <a:r>
              <a:rPr lang="en-US" sz="2000" dirty="0" err="1">
                <a:latin typeface="Calibri" pitchFamily="-100" charset="0"/>
              </a:rPr>
              <a:t>Kubozono</a:t>
            </a:r>
            <a:r>
              <a:rPr lang="en-US" sz="2000" dirty="0">
                <a:latin typeface="Calibri" pitchFamily="-100" charset="0"/>
              </a:rPr>
              <a:t> (Ed.) Handbook of Japanese Phonetics and Phonology. The phonology of Japanese accent. In (p. 445-492). de </a:t>
            </a:r>
            <a:r>
              <a:rPr lang="en-US" sz="2000" dirty="0" err="1">
                <a:latin typeface="Calibri" pitchFamily="-100" charset="0"/>
              </a:rPr>
              <a:t>Gruyter</a:t>
            </a:r>
            <a:r>
              <a:rPr lang="en-US" sz="2000" dirty="0">
                <a:latin typeface="Calibri" pitchFamily="-100" charset="0"/>
              </a:rPr>
              <a:t>: Berlin. </a:t>
            </a:r>
            <a:r>
              <a:rPr lang="en-US" sz="2000" b="1" dirty="0">
                <a:latin typeface="Calibri" pitchFamily="-100" charset="0"/>
              </a:rPr>
              <a:t>kawahara15.pdf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470083" y="5672450"/>
            <a:ext cx="71842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alibri" pitchFamily="-100" charset="0"/>
              </a:rPr>
              <a:t>Kubozono</a:t>
            </a:r>
            <a:r>
              <a:rPr lang="en-US" sz="2000" dirty="0">
                <a:latin typeface="Calibri" pitchFamily="-100" charset="0"/>
              </a:rPr>
              <a:t>, H. (2016). Accent in Japanese phonology. In Oxford Research Encyclopedia of Linguistics. Oxford University Press. </a:t>
            </a:r>
            <a:r>
              <a:rPr lang="en-US" sz="2000" b="1" dirty="0">
                <a:latin typeface="Calibri" pitchFamily="-100" charset="0"/>
              </a:rPr>
              <a:t>kubozono16.pdf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520791" y="32659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539552" y="516931"/>
            <a:ext cx="82809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f0-Verlauf in einer Akzentphrase hat typischerweise einen Anstieg zur zweiten Mora und eine allmähliche f0-Senkung zur rechten AP-Grenze. Dies sieht man oft am deutlichsten in </a:t>
            </a:r>
            <a:r>
              <a:rPr lang="de-DE" sz="2400" b="1" dirty="0">
                <a:latin typeface="Calibri" pitchFamily="-100" charset="0"/>
              </a:rPr>
              <a:t>akzentlosen</a:t>
            </a:r>
            <a:r>
              <a:rPr lang="de-DE" sz="2400" dirty="0">
                <a:latin typeface="Calibri" pitchFamily="-100" charset="0"/>
              </a:rPr>
              <a:t> Wörtern (hier </a:t>
            </a:r>
            <a:r>
              <a:rPr lang="de-DE" sz="2400" i="1" dirty="0" err="1">
                <a:latin typeface="Calibri" pitchFamily="-100" charset="0"/>
              </a:rPr>
              <a:t>uerumono</a:t>
            </a:r>
            <a:r>
              <a:rPr lang="de-DE" sz="2400" dirty="0">
                <a:latin typeface="Calibri" pitchFamily="-100" charset="0"/>
              </a:rPr>
              <a:t>).</a:t>
            </a:r>
          </a:p>
        </p:txBody>
      </p:sp>
      <p:pic>
        <p:nvPicPr>
          <p:cNvPr id="5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5263" y="2198644"/>
            <a:ext cx="465584" cy="465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369683" y="2202563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Etwas zum Pflanzen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903" y="2664228"/>
            <a:ext cx="4247177" cy="24835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901631" y="5214993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e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339752" y="6064547"/>
            <a:ext cx="1192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2</a:t>
            </a:r>
            <a:r>
              <a:rPr lang="en-US" sz="2400" baseline="30000" dirty="0">
                <a:latin typeface="Calibri" pitchFamily="-100" charset="0"/>
              </a:rPr>
              <a:t>e</a:t>
            </a:r>
            <a:r>
              <a:rPr lang="en-US" sz="2400" dirty="0">
                <a:latin typeface="Calibri" pitchFamily="-100" charset="0"/>
              </a:rPr>
              <a:t> Mora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448412" y="2904645"/>
            <a:ext cx="277927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Allmähliche Senkung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5930858" y="2852936"/>
            <a:ext cx="30336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Phrase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akzentlosen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Wörtern</a:t>
            </a:r>
            <a:r>
              <a:rPr lang="en-US" sz="2400" dirty="0">
                <a:latin typeface="Calibri" pitchFamily="-100" charset="0"/>
              </a:rPr>
              <a:t>: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30251" y="3710375"/>
            <a:ext cx="2520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  H- L%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1078592" y="4365104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195736" y="3872160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41969" y="4279304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6012160" y="4333825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NB: </a:t>
            </a:r>
            <a:r>
              <a:rPr lang="en-US" sz="2400" dirty="0" err="1">
                <a:latin typeface="Calibri" pitchFamily="-100" charset="0"/>
              </a:rPr>
              <a:t>kein</a:t>
            </a:r>
            <a:r>
              <a:rPr lang="en-US" sz="2400" dirty="0">
                <a:latin typeface="Calibri" pitchFamily="-100" charset="0"/>
              </a:rPr>
              <a:t> L- </a:t>
            </a:r>
            <a:r>
              <a:rPr lang="en-US" sz="2400" dirty="0" err="1">
                <a:latin typeface="Calibri" pitchFamily="-100" charset="0"/>
              </a:rPr>
              <a:t>im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Japanischen</a:t>
            </a:r>
            <a:endParaRPr lang="en-US" sz="2400" dirty="0">
              <a:latin typeface="Calibri" pitchFamily="-100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713501" y="5589240"/>
            <a:ext cx="0" cy="4886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69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765" y="3221196"/>
            <a:ext cx="5352418" cy="1629224"/>
          </a:xfrm>
          <a:prstGeom prst="rect">
            <a:avLst/>
          </a:prstGeom>
        </p:spPr>
      </p:pic>
      <p:pic>
        <p:nvPicPr>
          <p:cNvPr id="9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1070733" y="2297866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j-lt"/>
              </a:rPr>
              <a:t>setze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direkt</a:t>
            </a:r>
            <a:r>
              <a:rPr lang="en-US" sz="2400" dirty="0">
                <a:latin typeface="+mj-lt"/>
              </a:rPr>
              <a:t> in der </a:t>
            </a:r>
            <a:r>
              <a:rPr lang="en-US" sz="2400" dirty="0" err="1">
                <a:latin typeface="+mj-lt"/>
              </a:rPr>
              <a:t>Mitte</a:t>
            </a:r>
            <a:r>
              <a:rPr lang="en-US" sz="2400" dirty="0">
                <a:latin typeface="+mj-lt"/>
              </a:rPr>
              <a:t> des </a:t>
            </a:r>
            <a:r>
              <a:rPr lang="en-US" sz="2400" dirty="0" err="1">
                <a:latin typeface="+mj-lt"/>
              </a:rPr>
              <a:t>dreieckigen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505379" y="4866922"/>
            <a:ext cx="31170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    m a  </a:t>
            </a:r>
            <a:r>
              <a:rPr lang="en-US" sz="1600" dirty="0" err="1">
                <a:latin typeface="Calibri" pitchFamily="-100" charset="0"/>
              </a:rPr>
              <a:t>Nn</a:t>
            </a:r>
            <a:r>
              <a:rPr lang="en-US" sz="1600" dirty="0">
                <a:latin typeface="Calibri" pitchFamily="-100" charset="0"/>
              </a:rPr>
              <a:t> a  k   a  n </a:t>
            </a:r>
            <a:r>
              <a:rPr lang="en-US" sz="1600" dirty="0" err="1">
                <a:latin typeface="Calibri" pitchFamily="-100" charset="0"/>
              </a:rPr>
              <a:t>i</a:t>
            </a:r>
            <a:endParaRPr lang="en-US" sz="1600" dirty="0">
              <a:latin typeface="Calibri" pitchFamily="-100" charset="0"/>
            </a:endParaRPr>
          </a:p>
        </p:txBody>
      </p:sp>
      <p:pic>
        <p:nvPicPr>
          <p:cNvPr id="16" name="maNnakani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90115" y="5497864"/>
            <a:ext cx="264827" cy="26482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 bwMode="auto">
          <a:xfrm>
            <a:off x="5103181" y="4181553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4066886" y="2855190"/>
            <a:ext cx="55286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3464489" y="4541593"/>
            <a:ext cx="54107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pitchFamily="-100" charset="0"/>
              </a:rPr>
              <a:t>%L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735029" y="5159310"/>
            <a:ext cx="1829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(direkt in der Mitte)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5903374" y="2859646"/>
            <a:ext cx="11479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Calibri" pitchFamily="-100" charset="0"/>
              </a:rPr>
              <a:t>oki</a:t>
            </a:r>
            <a:r>
              <a:rPr lang="en-US" sz="1600" b="1" dirty="0" err="1">
                <a:latin typeface="Calibri" pitchFamily="-100" charset="0"/>
              </a:rPr>
              <a:t>ma</a:t>
            </a:r>
            <a:r>
              <a:rPr lang="en-US" sz="1600" dirty="0" err="1">
                <a:latin typeface="Calibri" pitchFamily="-100" charset="0"/>
              </a:rPr>
              <a:t>'su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358765" y="2855190"/>
            <a:ext cx="2160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Calibri" pitchFamily="-100" charset="0"/>
              </a:rPr>
              <a:t>s</a:t>
            </a:r>
            <a:r>
              <a:rPr lang="en-US" sz="1600" b="1" dirty="0" err="1">
                <a:latin typeface="Calibri" pitchFamily="-100" charset="0"/>
              </a:rPr>
              <a:t>a</a:t>
            </a:r>
            <a:r>
              <a:rPr lang="en-US" sz="1600" dirty="0" err="1">
                <a:latin typeface="Calibri" pitchFamily="-100" charset="0"/>
              </a:rPr>
              <a:t>'Nkaku</a:t>
            </a:r>
            <a:r>
              <a:rPr lang="en-US" sz="1600" dirty="0">
                <a:latin typeface="Calibri" pitchFamily="-100" charset="0"/>
              </a:rPr>
              <a:t> no </a:t>
            </a:r>
            <a:r>
              <a:rPr lang="en-US" sz="1600" b="1" dirty="0" err="1">
                <a:latin typeface="Calibri" pitchFamily="-100" charset="0"/>
              </a:rPr>
              <a:t>ja</a:t>
            </a:r>
            <a:r>
              <a:rPr lang="en-US" sz="1600" dirty="0" err="1">
                <a:latin typeface="Calibri" pitchFamily="-100" charset="0"/>
              </a:rPr>
              <a:t>'ne</a:t>
            </a:r>
            <a:r>
              <a:rPr lang="en-US" sz="1600" dirty="0">
                <a:latin typeface="Calibri" pitchFamily="-100" charset="0"/>
              </a:rPr>
              <a:t> no 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2493400" y="116632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539552" y="764704"/>
            <a:ext cx="75961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Das Default-Muster ist ein Anstieg zur zweiten Mora und allmähliche f0-Senkung zur rechten AP-Grenze. Dies sieht man oft am deutlichsten in akzentlosen Wörtern (hier </a:t>
            </a:r>
            <a:r>
              <a:rPr lang="de-DE" sz="2400" i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maNnakani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).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467544" y="5949280"/>
            <a:ext cx="85715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H- in der Nähe der zweiten Mora; dann allmählicher Abstieg auf L%</a:t>
            </a:r>
          </a:p>
        </p:txBody>
      </p:sp>
    </p:spTree>
    <p:extLst>
      <p:ext uri="{BB962C8B-B14F-4D97-AF65-F5344CB8AC3E}">
        <p14:creationId xmlns:p14="http://schemas.microsoft.com/office/powerpoint/2010/main" val="274693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2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003522"/>
            <a:ext cx="7688229" cy="4260718"/>
          </a:xfrm>
          <a:prstGeom prst="rect">
            <a:avLst/>
          </a:prstGeom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479419" y="-22696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525571" y="548680"/>
            <a:ext cx="75961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Das Default-Muster ist ein Anstieg zur zweiten Mora und allmähliche f0-Senkung zur rechten AP-Grenze. Dies sieht man oft am deutlichsten in akzentlosen Wörtern (hier sind alle Wörter akzentlos).</a:t>
            </a:r>
          </a:p>
        </p:txBody>
      </p:sp>
      <p:pic>
        <p:nvPicPr>
          <p:cNvPr id="5" name="VendittiEtalFig2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41" y="2145228"/>
            <a:ext cx="492389" cy="4923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95536" y="6309320"/>
            <a:ext cx="82809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Wir haben die Zeitschrift verloren, die wir als Souvenir-Geschenk bekommen haben.</a:t>
            </a:r>
          </a:p>
        </p:txBody>
      </p:sp>
    </p:spTree>
    <p:extLst>
      <p:ext uri="{BB962C8B-B14F-4D97-AF65-F5344CB8AC3E}">
        <p14:creationId xmlns:p14="http://schemas.microsoft.com/office/powerpoint/2010/main" val="95915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475656" y="76897"/>
            <a:ext cx="5832648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39387" y="620688"/>
            <a:ext cx="8201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 </a:t>
            </a:r>
            <a:r>
              <a:rPr lang="en-US" sz="2400" dirty="0" err="1">
                <a:latin typeface="Calibri" pitchFamily="-100" charset="0"/>
              </a:rPr>
              <a:t>vor</a:t>
            </a:r>
            <a:r>
              <a:rPr lang="en-US" sz="2400" dirty="0">
                <a:latin typeface="Calibri" pitchFamily="-100" charset="0"/>
              </a:rPr>
              <a:t> H*+L in der </a:t>
            </a:r>
            <a:r>
              <a:rPr lang="en-US" sz="2400" dirty="0" err="1">
                <a:latin typeface="Calibri" pitchFamily="-100" charset="0"/>
              </a:rPr>
              <a:t>selben</a:t>
            </a:r>
            <a:r>
              <a:rPr lang="en-US" sz="2400" dirty="0">
                <a:latin typeface="Calibri" pitchFamily="-100" charset="0"/>
              </a:rPr>
              <a:t> AP </a:t>
            </a:r>
            <a:r>
              <a:rPr lang="en-US" sz="2400" dirty="0" err="1">
                <a:latin typeface="Calibri" pitchFamily="-100" charset="0"/>
              </a:rPr>
              <a:t>verursacht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hohen</a:t>
            </a:r>
            <a:r>
              <a:rPr lang="en-US" sz="2400" dirty="0">
                <a:latin typeface="Calibri" pitchFamily="-100" charset="0"/>
              </a:rPr>
              <a:t> f0-Plateau </a:t>
            </a:r>
            <a:r>
              <a:rPr lang="en-US" sz="2400" dirty="0" err="1">
                <a:latin typeface="Calibri" pitchFamily="-100" charset="0"/>
              </a:rPr>
              <a:t>oder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leichten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Anstieg</a:t>
            </a:r>
            <a:r>
              <a:rPr lang="en-US" sz="2400" dirty="0">
                <a:latin typeface="Calibri" pitchFamily="-100" charset="0"/>
              </a:rPr>
              <a:t> von H- </a:t>
            </a:r>
            <a:r>
              <a:rPr lang="en-US" sz="2400" dirty="0" err="1">
                <a:latin typeface="Calibri" pitchFamily="-100" charset="0"/>
              </a:rPr>
              <a:t>zum</a:t>
            </a:r>
            <a:r>
              <a:rPr lang="en-US" sz="2400" dirty="0">
                <a:latin typeface="Calibri" pitchFamily="-100" charset="0"/>
              </a:rPr>
              <a:t> H*+L 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40968"/>
            <a:ext cx="9144000" cy="30890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23528" y="2636912"/>
            <a:ext cx="86409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Omiyage-no                             </a:t>
            </a:r>
            <a:r>
              <a:rPr lang="en-US" sz="2400" b="1" dirty="0" err="1">
                <a:latin typeface="Calibri" pitchFamily="-100" charset="0"/>
              </a:rPr>
              <a:t>chi'</a:t>
            </a:r>
            <a:r>
              <a:rPr lang="en-US" sz="2400" dirty="0" err="1">
                <a:latin typeface="Calibri" pitchFamily="-100" charset="0"/>
              </a:rPr>
              <a:t>izu</a:t>
            </a:r>
            <a:r>
              <a:rPr lang="en-US" sz="2400" dirty="0">
                <a:latin typeface="Calibri" pitchFamily="-100" charset="0"/>
              </a:rPr>
              <a:t>-o                                </a:t>
            </a:r>
            <a:r>
              <a:rPr lang="en-US" sz="2400" b="1" dirty="0" err="1">
                <a:latin typeface="Calibri" pitchFamily="-100" charset="0"/>
              </a:rPr>
              <a:t>ta'</a:t>
            </a:r>
            <a:r>
              <a:rPr lang="en-US" sz="2400" dirty="0" err="1">
                <a:latin typeface="Calibri" pitchFamily="-100" charset="0"/>
              </a:rPr>
              <a:t>beta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39387" y="6242488"/>
            <a:ext cx="90364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Wir </a:t>
            </a:r>
            <a:r>
              <a:rPr lang="en-US" sz="1600" dirty="0" err="1">
                <a:latin typeface="Calibri" pitchFamily="-100" charset="0"/>
              </a:rPr>
              <a:t>haben</a:t>
            </a:r>
            <a:r>
              <a:rPr lang="en-US" sz="1600" dirty="0">
                <a:latin typeface="Calibri" pitchFamily="-100" charset="0"/>
              </a:rPr>
              <a:t> den </a:t>
            </a:r>
            <a:r>
              <a:rPr lang="en-US" sz="1600" dirty="0" err="1">
                <a:latin typeface="Calibri" pitchFamily="-100" charset="0"/>
              </a:rPr>
              <a:t>Käse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gegessen</a:t>
            </a:r>
            <a:r>
              <a:rPr lang="en-US" sz="1600" dirty="0">
                <a:latin typeface="Calibri" pitchFamily="-100" charset="0"/>
              </a:rPr>
              <a:t>, den </a:t>
            </a:r>
            <a:r>
              <a:rPr lang="en-US" sz="1600" dirty="0" err="1">
                <a:latin typeface="Calibri" pitchFamily="-100" charset="0"/>
              </a:rPr>
              <a:t>wir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als</a:t>
            </a:r>
            <a:r>
              <a:rPr lang="en-US" sz="1600" dirty="0">
                <a:latin typeface="Calibri" pitchFamily="-100" charset="0"/>
              </a:rPr>
              <a:t> Souvenir-</a:t>
            </a:r>
            <a:r>
              <a:rPr lang="en-US" sz="1600" dirty="0" err="1">
                <a:latin typeface="Calibri" pitchFamily="-100" charset="0"/>
              </a:rPr>
              <a:t>Geschenk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bekommen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haben</a:t>
            </a:r>
            <a:r>
              <a:rPr lang="en-US" sz="1600" dirty="0">
                <a:latin typeface="Calibri" pitchFamily="-100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4139952" y="3501009"/>
            <a:ext cx="122413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1187624" y="3501009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pic>
        <p:nvPicPr>
          <p:cNvPr id="9" name="VendittiEtalFig2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28320" y="2023151"/>
            <a:ext cx="478409" cy="47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1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20888"/>
            <a:ext cx="9144000" cy="3186545"/>
          </a:xfrm>
          <a:prstGeom prst="rect">
            <a:avLst/>
          </a:prstGeom>
        </p:spPr>
      </p:pic>
      <p:pic>
        <p:nvPicPr>
          <p:cNvPr id="5" name="VendittiEtalFig3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1220" y="1870472"/>
            <a:ext cx="550416" cy="550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03648" y="1893025"/>
            <a:ext cx="7488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Calibri" pitchFamily="-100" charset="0"/>
              </a:rPr>
              <a:t>ya'</a:t>
            </a:r>
            <a:r>
              <a:rPr lang="en-US" sz="2400" dirty="0" err="1">
                <a:latin typeface="Calibri" pitchFamily="-100" charset="0"/>
              </a:rPr>
              <a:t>mano-wa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</a:t>
            </a:r>
            <a:r>
              <a:rPr lang="en-US" sz="2400" b="1" dirty="0" err="1">
                <a:latin typeface="Calibri" pitchFamily="-100" charset="0"/>
              </a:rPr>
              <a:t>yo'</a:t>
            </a:r>
            <a:r>
              <a:rPr lang="en-US" sz="2400" dirty="0" err="1">
                <a:latin typeface="Calibri" pitchFamily="-100" charset="0"/>
              </a:rPr>
              <a:t>iederu</a:t>
            </a:r>
            <a:r>
              <a:rPr lang="en-US" sz="2400" dirty="0">
                <a:latin typeface="Calibri" pitchFamily="-100" charset="0"/>
              </a:rPr>
              <a:t>-ga, </a:t>
            </a:r>
            <a:r>
              <a:rPr lang="en-US" sz="2400" dirty="0" err="1">
                <a:latin typeface="Calibri" pitchFamily="-100" charset="0"/>
              </a:rPr>
              <a:t>marude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oborete-iru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b="1" dirty="0" err="1">
                <a:latin typeface="Calibri" pitchFamily="-100" charset="0"/>
              </a:rPr>
              <a:t>yo'</a:t>
            </a:r>
            <a:r>
              <a:rPr lang="en-US" sz="2400" dirty="0" err="1">
                <a:latin typeface="Calibri" pitchFamily="-100" charset="0"/>
              </a:rPr>
              <a:t>oda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5724128" y="5607433"/>
            <a:ext cx="35283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o  b o </a:t>
            </a:r>
            <a:r>
              <a:rPr lang="en-US" sz="2200" dirty="0" err="1"/>
              <a:t>ɾ</a:t>
            </a:r>
            <a:r>
              <a:rPr lang="en-US" sz="2000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e  t  e </a:t>
            </a:r>
            <a:r>
              <a:rPr lang="de-DE" altLang="ja-JP" sz="2400" dirty="0">
                <a:latin typeface="Calibri" pitchFamily="-100" charset="0"/>
              </a:rPr>
              <a:t>i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200" dirty="0" err="1"/>
              <a:t>ɾ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ɯ</a:t>
            </a:r>
            <a:r>
              <a:rPr lang="en-US" sz="2400" b="1" dirty="0">
                <a:latin typeface="Calibri" pitchFamily="-100" charset="0"/>
              </a:rPr>
              <a:t>  j o  </a:t>
            </a:r>
            <a:r>
              <a:rPr lang="en-US" sz="2400" dirty="0">
                <a:latin typeface="Calibri" pitchFamily="-100" charset="0"/>
              </a:rPr>
              <a:t>d  a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6588224" y="3547310"/>
            <a:ext cx="50405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7596336" y="3068960"/>
            <a:ext cx="100811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580112" y="4293096"/>
            <a:ext cx="7116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8596932" y="4950222"/>
            <a:ext cx="7116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pic>
        <p:nvPicPr>
          <p:cNvPr id="12" name="fig3oboreteiru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96336" y="6073290"/>
            <a:ext cx="508025" cy="508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 bwMode="auto">
          <a:xfrm>
            <a:off x="339387" y="620688"/>
            <a:ext cx="8201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H-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vor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H*+L in der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selben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AP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verursacht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einen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hohen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f0-Plateau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oder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leichten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Anstieg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von H-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zum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H*+L .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475656" y="76897"/>
            <a:ext cx="5832648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1220" y="5949280"/>
            <a:ext cx="43247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 pitchFamily="-100" charset="0"/>
              </a:rPr>
              <a:t>Yamano</a:t>
            </a:r>
            <a:r>
              <a:rPr lang="de-DE" dirty="0">
                <a:latin typeface="Calibri" pitchFamily="-100" charset="0"/>
              </a:rPr>
              <a:t> schwimmt, aber er ertrinkt fast.</a:t>
            </a:r>
          </a:p>
        </p:txBody>
      </p:sp>
    </p:spTree>
    <p:extLst>
      <p:ext uri="{BB962C8B-B14F-4D97-AF65-F5344CB8AC3E}">
        <p14:creationId xmlns:p14="http://schemas.microsoft.com/office/powerpoint/2010/main" val="368489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323528" y="513164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Eine</a:t>
            </a:r>
            <a:r>
              <a:rPr lang="en-US" sz="2400" dirty="0">
                <a:latin typeface="Calibri" pitchFamily="-100" charset="0"/>
              </a:rPr>
              <a:t> IP </a:t>
            </a:r>
            <a:r>
              <a:rPr lang="en-US" sz="2400" dirty="0" err="1">
                <a:latin typeface="Calibri" pitchFamily="-100" charset="0"/>
              </a:rPr>
              <a:t>besteht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aus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mindestens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einer</a:t>
            </a:r>
            <a:r>
              <a:rPr lang="en-US" sz="2400" dirty="0">
                <a:latin typeface="Calibri" pitchFamily="-100" charset="0"/>
              </a:rPr>
              <a:t> AP.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09092" y="1946449"/>
            <a:ext cx="84393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Der f0-Bereich </a:t>
            </a:r>
            <a:r>
              <a:rPr lang="en-US" sz="2400" dirty="0" err="1">
                <a:latin typeface="Calibri" pitchFamily="-100" charset="0"/>
              </a:rPr>
              <a:t>wird</a:t>
            </a:r>
            <a:r>
              <a:rPr lang="en-US" sz="2400" dirty="0">
                <a:latin typeface="Calibri" pitchFamily="-100" charset="0"/>
              </a:rPr>
              <a:t> pro IP neu </a:t>
            </a:r>
            <a:r>
              <a:rPr lang="en-US" sz="2400" dirty="0" err="1">
                <a:latin typeface="Calibri" pitchFamily="-100" charset="0"/>
              </a:rPr>
              <a:t>berechnet</a:t>
            </a:r>
            <a:r>
              <a:rPr lang="en-US" sz="2400" dirty="0">
                <a:latin typeface="Calibri" pitchFamily="-100" charset="0"/>
              </a:rPr>
              <a:t> (f0-Reset </a:t>
            </a:r>
            <a:r>
              <a:rPr lang="en-US" sz="2400" dirty="0" err="1">
                <a:latin typeface="Calibri" pitchFamily="-100" charset="0"/>
              </a:rPr>
              <a:t>nach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einer</a:t>
            </a:r>
            <a:r>
              <a:rPr lang="en-US" sz="2400" dirty="0">
                <a:latin typeface="Calibri" pitchFamily="-100" charset="0"/>
              </a:rPr>
              <a:t> IP-</a:t>
            </a:r>
            <a:r>
              <a:rPr lang="en-US" sz="2400" dirty="0" err="1">
                <a:latin typeface="Calibri" pitchFamily="-100" charset="0"/>
              </a:rPr>
              <a:t>Grenze</a:t>
            </a:r>
            <a:r>
              <a:rPr lang="en-US" sz="2400" dirty="0">
                <a:latin typeface="Calibri" pitchFamily="-100" charset="0"/>
              </a:rPr>
              <a:t>).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1043608" y="4013861"/>
            <a:ext cx="5134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b="1" dirty="0" err="1">
                <a:latin typeface="+mn-lt"/>
              </a:rPr>
              <a:t>sa</a:t>
            </a:r>
            <a:r>
              <a:rPr lang="en-US" sz="2400" dirty="0" err="1">
                <a:latin typeface="+mn-lt"/>
              </a:rPr>
              <a:t>'Nkaku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b="1" dirty="0" err="1">
                <a:latin typeface="+mn-lt"/>
              </a:rPr>
              <a:t>ya</a:t>
            </a:r>
            <a:r>
              <a:rPr lang="en-US" sz="2400" dirty="0" err="1">
                <a:latin typeface="+mn-lt"/>
              </a:rPr>
              <a:t>'ne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L%</a:t>
            </a:r>
            <a:endParaRPr lang="en-US" sz="2400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065636" y="-20933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4. </a:t>
            </a: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09092" y="1101513"/>
            <a:ext cx="6639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Der </a:t>
            </a:r>
            <a:r>
              <a:rPr lang="en-US" sz="2400" dirty="0" err="1">
                <a:latin typeface="Calibri" pitchFamily="-100" charset="0"/>
              </a:rPr>
              <a:t>prosodische</a:t>
            </a:r>
            <a:r>
              <a:rPr lang="en-US" sz="2400" dirty="0">
                <a:latin typeface="Calibri" pitchFamily="-100" charset="0"/>
              </a:rPr>
              <a:t> Bruch </a:t>
            </a:r>
            <a:r>
              <a:rPr lang="en-US" sz="2400" dirty="0" err="1">
                <a:latin typeface="Calibri" pitchFamily="-100" charset="0"/>
              </a:rPr>
              <a:t>zwischen</a:t>
            </a:r>
            <a:r>
              <a:rPr lang="en-US" sz="2400" dirty="0">
                <a:latin typeface="Calibri" pitchFamily="-100" charset="0"/>
              </a:rPr>
              <a:t> 2 IPs </a:t>
            </a:r>
            <a:r>
              <a:rPr lang="en-US" sz="2400" dirty="0" err="1">
                <a:latin typeface="Calibri" pitchFamily="-100" charset="0"/>
              </a:rPr>
              <a:t>ist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größer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als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zwischen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APs.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84188" y="2777446"/>
            <a:ext cx="846427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Wenn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APs in </a:t>
            </a:r>
            <a:r>
              <a:rPr lang="en-US" sz="2400" dirty="0" err="1">
                <a:latin typeface="Calibri" pitchFamily="-100" charset="0"/>
              </a:rPr>
              <a:t>derselben</a:t>
            </a:r>
            <a:r>
              <a:rPr lang="en-US" sz="2400" dirty="0">
                <a:latin typeface="Calibri" pitchFamily="-100" charset="0"/>
              </a:rPr>
              <a:t> IP </a:t>
            </a:r>
            <a:r>
              <a:rPr lang="en-US" sz="2400" dirty="0" err="1">
                <a:latin typeface="Calibri" pitchFamily="-100" charset="0"/>
              </a:rPr>
              <a:t>vorkommen</a:t>
            </a:r>
            <a:r>
              <a:rPr lang="en-US" sz="2400" dirty="0">
                <a:latin typeface="Calibri" pitchFamily="-100" charset="0"/>
              </a:rPr>
              <a:t>, </a:t>
            </a:r>
            <a:r>
              <a:rPr lang="en-US" sz="2400" dirty="0" err="1">
                <a:latin typeface="Calibri" pitchFamily="-100" charset="0"/>
              </a:rPr>
              <a:t>sind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akzentuierte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Downstep</a:t>
            </a:r>
            <a:r>
              <a:rPr lang="en-US" sz="2400" dirty="0">
                <a:latin typeface="Calibri" pitchFamily="-100" charset="0"/>
              </a:rPr>
              <a:t>, </a:t>
            </a:r>
            <a:r>
              <a:rPr lang="en-US" sz="2400" dirty="0" err="1">
                <a:latin typeface="Calibri" pitchFamily="-100" charset="0"/>
              </a:rPr>
              <a:t>wenn</a:t>
            </a:r>
            <a:r>
              <a:rPr lang="en-US" sz="2400" dirty="0">
                <a:latin typeface="Calibri" pitchFamily="-100" charset="0"/>
              </a:rPr>
              <a:t> die </a:t>
            </a:r>
            <a:r>
              <a:rPr lang="en-US" sz="2400" dirty="0" err="1">
                <a:latin typeface="Calibri" pitchFamily="-100" charset="0"/>
              </a:rPr>
              <a:t>erste</a:t>
            </a:r>
            <a:r>
              <a:rPr lang="en-US" sz="2400" dirty="0">
                <a:latin typeface="Calibri" pitchFamily="-100" charset="0"/>
              </a:rPr>
              <a:t> AP </a:t>
            </a:r>
            <a:r>
              <a:rPr lang="en-US" sz="2400" dirty="0" err="1">
                <a:latin typeface="Calibri" pitchFamily="-100" charset="0"/>
              </a:rPr>
              <a:t>ein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akzentuiertes</a:t>
            </a:r>
            <a:r>
              <a:rPr lang="en-US" sz="2400" dirty="0">
                <a:latin typeface="Calibri" pitchFamily="-100" charset="0"/>
              </a:rPr>
              <a:t> Wort </a:t>
            </a:r>
            <a:r>
              <a:rPr lang="en-US" sz="2400" dirty="0" err="1">
                <a:latin typeface="Calibri" pitchFamily="-100" charset="0"/>
              </a:rPr>
              <a:t>enthält</a:t>
            </a:r>
            <a:r>
              <a:rPr lang="en-US" sz="2400" dirty="0">
                <a:latin typeface="Calibri" pitchFamily="-100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1187624" y="4581129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3059832" y="5191855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843808" y="5805264"/>
            <a:ext cx="2132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(mit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8925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 bwMode="auto">
          <a:xfrm>
            <a:off x="295855" y="671564"/>
            <a:ext cx="84642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Wenn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zwei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APs in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derselben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IP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vorkommen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,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ist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der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zweite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mit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Downstep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,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wenn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der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erste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eine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lexikalisches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hat.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75656" y="209899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25303"/>
            <a:ext cx="9144000" cy="27833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 bwMode="auto">
          <a:xfrm>
            <a:off x="107504" y="5934471"/>
            <a:ext cx="73448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s   </a:t>
            </a:r>
            <a:r>
              <a:rPr lang="en-US" sz="2400" b="1" dirty="0">
                <a:latin typeface="Calibri" pitchFamily="-100" charset="0"/>
              </a:rPr>
              <a:t>a </a:t>
            </a:r>
            <a:r>
              <a:rPr lang="en-US" sz="2400" dirty="0">
                <a:latin typeface="Calibri" pitchFamily="-100" charset="0"/>
              </a:rPr>
              <a:t>N k a k u n o  </a:t>
            </a:r>
            <a:r>
              <a:rPr lang="en-US" sz="2400" b="1" dirty="0">
                <a:latin typeface="Calibri" pitchFamily="-100" charset="0"/>
              </a:rPr>
              <a:t>j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b="1" dirty="0">
                <a:latin typeface="Calibri" pitchFamily="-100" charset="0"/>
              </a:rPr>
              <a:t>a</a:t>
            </a:r>
            <a:r>
              <a:rPr lang="en-US" sz="2400" dirty="0">
                <a:latin typeface="Calibri" pitchFamily="-100" charset="0"/>
              </a:rPr>
              <a:t>  n e n  o   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5536" y="2554014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267744" y="3846240"/>
            <a:ext cx="93610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0" y="3846240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635896" y="5346982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itchFamily="-100" charset="0"/>
              </a:rPr>
              <a:t>L%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1547664" y="1772816"/>
            <a:ext cx="5134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b="1" dirty="0" err="1">
                <a:latin typeface="+mn-lt"/>
              </a:rPr>
              <a:t>sa</a:t>
            </a:r>
            <a:r>
              <a:rPr lang="en-US" sz="2400" dirty="0" err="1">
                <a:latin typeface="+mn-lt"/>
              </a:rPr>
              <a:t>'Nkaku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b="1" dirty="0" err="1">
                <a:latin typeface="+mn-lt"/>
              </a:rPr>
              <a:t>ya</a:t>
            </a:r>
            <a:r>
              <a:rPr lang="en-US" sz="2400" dirty="0" err="1">
                <a:latin typeface="+mn-lt"/>
              </a:rPr>
              <a:t>'ne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]L%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2020888" y="3242593"/>
            <a:ext cx="14563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pic>
        <p:nvPicPr>
          <p:cNvPr id="20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 bwMode="auto">
          <a:xfrm>
            <a:off x="1070733" y="2297866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j-lt"/>
              </a:rPr>
              <a:t>setze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direkt</a:t>
            </a:r>
            <a:r>
              <a:rPr lang="en-US" sz="2400" dirty="0">
                <a:latin typeface="+mj-lt"/>
              </a:rPr>
              <a:t> in der </a:t>
            </a:r>
            <a:r>
              <a:rPr lang="en-US" sz="2400" dirty="0" err="1">
                <a:latin typeface="+mj-lt"/>
              </a:rPr>
              <a:t>Mitte</a:t>
            </a:r>
            <a:r>
              <a:rPr lang="en-US" sz="2400" dirty="0">
                <a:latin typeface="+mj-lt"/>
              </a:rPr>
              <a:t> des </a:t>
            </a:r>
            <a:r>
              <a:rPr lang="en-US" sz="2400" dirty="0" err="1">
                <a:latin typeface="+mj-lt"/>
              </a:rPr>
              <a:t>dreieckigen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4447FD-1FBA-2C40-970A-31894B1A737C}"/>
              </a:ext>
            </a:extLst>
          </p:cNvPr>
          <p:cNvSpPr txBox="1"/>
          <p:nvPr/>
        </p:nvSpPr>
        <p:spPr bwMode="auto">
          <a:xfrm>
            <a:off x="2020888" y="4827443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20542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904" y="1570572"/>
            <a:ext cx="5855940" cy="21900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720" y="4365104"/>
            <a:ext cx="5855940" cy="2226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461839" y="4594908"/>
            <a:ext cx="5386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921780" y="1562586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pic>
        <p:nvPicPr>
          <p:cNvPr id="10" name="VendittiEtalFig4a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81316" y="1597005"/>
            <a:ext cx="445864" cy="445864"/>
          </a:xfrm>
          <a:prstGeom prst="rect">
            <a:avLst/>
          </a:prstGeom>
        </p:spPr>
      </p:pic>
      <p:pic>
        <p:nvPicPr>
          <p:cNvPr id="11" name="VendittiEtalFig4a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62823" y="4509120"/>
            <a:ext cx="480736" cy="480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6402701" y="5248496"/>
            <a:ext cx="225370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Das Haus mit dem roten Dach ist sichtbar.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475656" y="0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7544" y="1179189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</a:t>
            </a:r>
            <a:r>
              <a:rPr lang="de-DE" sz="2400" dirty="0" err="1">
                <a:latin typeface="Calibri" pitchFamily="-100" charset="0"/>
              </a:rPr>
              <a:t>a</a:t>
            </a:r>
            <a:r>
              <a:rPr lang="de-DE" sz="2400" b="1" dirty="0" err="1">
                <a:latin typeface="Calibri" pitchFamily="-100" charset="0"/>
              </a:rPr>
              <a:t>o</a:t>
            </a:r>
            <a:r>
              <a:rPr lang="en-US" sz="2400" b="1" dirty="0">
                <a:latin typeface="Calibri" pitchFamily="-100" charset="0"/>
              </a:rPr>
              <a:t>'</a:t>
            </a:r>
            <a:r>
              <a:rPr lang="de-DE" sz="2400" dirty="0">
                <a:latin typeface="Calibri" pitchFamily="-100" charset="0"/>
              </a:rPr>
              <a:t>i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b="1" dirty="0" err="1">
                <a:latin typeface="Calibri" pitchFamily="-100" charset="0"/>
              </a:rPr>
              <a:t>ya'</a:t>
            </a:r>
            <a:r>
              <a:rPr lang="de-DE" sz="2400" dirty="0" err="1">
                <a:latin typeface="Calibri" pitchFamily="-100" charset="0"/>
              </a:rPr>
              <a:t>neno</a:t>
            </a:r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i</a:t>
            </a:r>
            <a:r>
              <a:rPr lang="de-DE" sz="2400" b="1" dirty="0" err="1">
                <a:latin typeface="Calibri" pitchFamily="-100" charset="0"/>
              </a:rPr>
              <a:t>e</a:t>
            </a:r>
            <a:r>
              <a:rPr lang="de-DE" sz="2400" b="1" dirty="0">
                <a:latin typeface="Calibri" pitchFamily="-100" charset="0"/>
              </a:rPr>
              <a:t>'</a:t>
            </a:r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mi</a:t>
            </a:r>
            <a:r>
              <a:rPr lang="de-DE" sz="2400" b="1" dirty="0" err="1">
                <a:latin typeface="Calibri" pitchFamily="-100" charset="0"/>
              </a:rPr>
              <a:t>e'</a:t>
            </a:r>
            <a:r>
              <a:rPr lang="de-DE" sz="2400" dirty="0" err="1">
                <a:latin typeface="Calibri" pitchFamily="-100" charset="0"/>
              </a:rPr>
              <a:t>ru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07504" y="508852"/>
            <a:ext cx="87849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IP (drei APs oben, zwei APs unten) daher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 in H*+L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2051720" y="2176651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707904" y="2498337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4860032" y="2852932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1907704" y="1793418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3352507" y="2146635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676680" y="2407483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6372200" y="2086718"/>
            <a:ext cx="230425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Das Haus mit dem blauen Dach ist sichtbar.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467544" y="3903439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dirty="0" err="1">
                <a:latin typeface="Calibri" pitchFamily="-100" charset="0"/>
              </a:rPr>
              <a:t>akai</a:t>
            </a:r>
            <a:r>
              <a:rPr lang="de-DE" sz="2400" dirty="0">
                <a:latin typeface="Calibri" pitchFamily="-100" charset="0"/>
              </a:rPr>
              <a:t>        </a:t>
            </a:r>
            <a:r>
              <a:rPr lang="de-DE" sz="2400" b="1" dirty="0" err="1">
                <a:latin typeface="Calibri" pitchFamily="-100" charset="0"/>
              </a:rPr>
              <a:t>ya'</a:t>
            </a:r>
            <a:r>
              <a:rPr lang="de-DE" sz="2400" dirty="0" err="1">
                <a:latin typeface="Calibri" pitchFamily="-100" charset="0"/>
              </a:rPr>
              <a:t>neno</a:t>
            </a:r>
            <a:r>
              <a:rPr lang="de-DE" sz="2400" dirty="0">
                <a:latin typeface="Calibri" pitchFamily="-100" charset="0"/>
              </a:rPr>
              <a:t>   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i</a:t>
            </a:r>
            <a:r>
              <a:rPr lang="de-DE" sz="2400" b="1" dirty="0" err="1">
                <a:latin typeface="Calibri" pitchFamily="-100" charset="0"/>
              </a:rPr>
              <a:t>e</a:t>
            </a:r>
            <a:r>
              <a:rPr lang="de-DE" sz="2400" b="1" dirty="0">
                <a:latin typeface="Calibri" pitchFamily="-100" charset="0"/>
              </a:rPr>
              <a:t>'</a:t>
            </a:r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  </a:t>
            </a:r>
            <a:r>
              <a:rPr lang="de-DE" sz="2400" dirty="0" err="1">
                <a:latin typeface="Calibri" pitchFamily="-100" charset="0"/>
              </a:rPr>
              <a:t>mi</a:t>
            </a:r>
            <a:r>
              <a:rPr lang="de-DE" sz="2400" b="1" dirty="0" err="1">
                <a:latin typeface="Calibri" pitchFamily="-100" charset="0"/>
              </a:rPr>
              <a:t>e'</a:t>
            </a:r>
            <a:r>
              <a:rPr lang="de-DE" sz="2400" dirty="0" err="1">
                <a:latin typeface="Calibri" pitchFamily="-100" charset="0"/>
              </a:rPr>
              <a:t>ru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486827" y="99452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3219373" y="993220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3" name="TextBox 32"/>
          <p:cNvSpPr txBox="1"/>
          <p:nvPr/>
        </p:nvSpPr>
        <p:spPr bwMode="auto">
          <a:xfrm>
            <a:off x="2123728" y="4580098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3863207" y="5445224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3336400" y="371877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4651528" y="371877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5208856" y="5805264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8" name="TextBox 37"/>
          <p:cNvSpPr txBox="1"/>
          <p:nvPr/>
        </p:nvSpPr>
        <p:spPr bwMode="auto">
          <a:xfrm>
            <a:off x="5025504" y="5359815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3634662" y="4983559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727684" y="2852932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3125805" y="3257108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4327492" y="3344127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5589588" y="3529765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107504" y="3314597"/>
            <a:ext cx="814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%L</a:t>
            </a:r>
          </a:p>
        </p:txBody>
      </p:sp>
      <p:sp>
        <p:nvSpPr>
          <p:cNvPr id="42" name="TextBox 41"/>
          <p:cNvSpPr txBox="1"/>
          <p:nvPr/>
        </p:nvSpPr>
        <p:spPr bwMode="auto">
          <a:xfrm>
            <a:off x="131817" y="6217991"/>
            <a:ext cx="814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%L</a:t>
            </a:r>
          </a:p>
        </p:txBody>
      </p:sp>
      <p:sp>
        <p:nvSpPr>
          <p:cNvPr id="43" name="TextBox 42"/>
          <p:cNvSpPr txBox="1"/>
          <p:nvPr/>
        </p:nvSpPr>
        <p:spPr bwMode="auto">
          <a:xfrm>
            <a:off x="3336400" y="6217991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4369284" y="6341199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5" name="TextBox 44"/>
          <p:cNvSpPr txBox="1"/>
          <p:nvPr/>
        </p:nvSpPr>
        <p:spPr bwMode="auto">
          <a:xfrm>
            <a:off x="5781340" y="6448824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87247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8" y="1230777"/>
            <a:ext cx="5958831" cy="18292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722134" y="3573016"/>
            <a:ext cx="4659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b="1" dirty="0" err="1">
                <a:latin typeface="+mn-lt"/>
              </a:rPr>
              <a:t>ya</a:t>
            </a:r>
            <a:r>
              <a:rPr lang="en-US" sz="2400" b="1" dirty="0" err="1">
                <a:latin typeface="Calibri" pitchFamily="-100" charset="0"/>
              </a:rPr>
              <a:t>'</a:t>
            </a:r>
            <a:r>
              <a:rPr lang="en-US" sz="2400" dirty="0" err="1">
                <a:latin typeface="+mn-lt"/>
              </a:rPr>
              <a:t>mano-wa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 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o</a:t>
            </a:r>
            <a:r>
              <a:rPr lang="en-US" sz="2400" b="1" dirty="0" err="1">
                <a:latin typeface="+mn-lt"/>
              </a:rPr>
              <a:t>yo</a:t>
            </a:r>
            <a:r>
              <a:rPr lang="en-US" sz="2400" b="1" dirty="0" err="1">
                <a:latin typeface="Calibri" pitchFamily="-100" charset="0"/>
              </a:rPr>
              <a:t>'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11560" y="980728"/>
            <a:ext cx="935808" cy="4574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H+L*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754667" y="1762624"/>
            <a:ext cx="95288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-37802" y="2495875"/>
            <a:ext cx="70387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261530" y="2044301"/>
            <a:ext cx="72629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547082" y="2296974"/>
            <a:ext cx="6811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6300192" y="861445"/>
            <a:ext cx="2668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pitchFamily="-100" charset="0"/>
              </a:rPr>
              <a:t>Yamano </a:t>
            </a:r>
            <a:r>
              <a:rPr lang="en-US" dirty="0" err="1">
                <a:latin typeface="Calibri" pitchFamily="-100" charset="0"/>
              </a:rPr>
              <a:t>schwimmt</a:t>
            </a:r>
            <a:r>
              <a:rPr lang="en-US" dirty="0">
                <a:latin typeface="Calibri" pitchFamily="-100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300192" y="1331793"/>
            <a:ext cx="230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Calibri" pitchFamily="-100" charset="0"/>
              </a:rPr>
              <a:t>Eine </a:t>
            </a:r>
            <a:r>
              <a:rPr lang="en-US" sz="2400" dirty="0">
                <a:latin typeface="Calibri" pitchFamily="-100" charset="0"/>
              </a:rPr>
              <a:t>IP, 2 APs,  </a:t>
            </a:r>
            <a:r>
              <a:rPr lang="en-US" sz="2400" dirty="0" err="1">
                <a:latin typeface="Calibri" pitchFamily="-100" charset="0"/>
              </a:rPr>
              <a:t>daher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Downstep</a:t>
            </a:r>
            <a:endParaRPr lang="en-US" sz="2400" dirty="0">
              <a:latin typeface="Calibri" pitchFamily="-100" charset="0"/>
            </a:endParaRPr>
          </a:p>
        </p:txBody>
      </p:sp>
      <p:pic>
        <p:nvPicPr>
          <p:cNvPr id="14" name="VendittiEtalFig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27924" y="237594"/>
            <a:ext cx="478408" cy="4784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" y="4509120"/>
            <a:ext cx="5364088" cy="18296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5991748" y="4725144"/>
            <a:ext cx="2252659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IPs, 1 AP pro IP, </a:t>
            </a:r>
            <a:r>
              <a:rPr lang="en-US" sz="2400" b="1" dirty="0" err="1">
                <a:latin typeface="Calibri" pitchFamily="-100" charset="0"/>
              </a:rPr>
              <a:t>daher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b="1" dirty="0" err="1">
                <a:latin typeface="Calibri" pitchFamily="-100" charset="0"/>
              </a:rPr>
              <a:t>kein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b="1" dirty="0" err="1">
                <a:latin typeface="Calibri" pitchFamily="-100" charset="0"/>
              </a:rPr>
              <a:t>Downstep</a:t>
            </a:r>
            <a:endParaRPr lang="en-US" sz="2400" b="1" dirty="0">
              <a:latin typeface="Calibri" pitchFamily="-100" charset="0"/>
            </a:endParaRPr>
          </a:p>
        </p:txBody>
      </p:sp>
      <p:pic>
        <p:nvPicPr>
          <p:cNvPr id="17" name="VendittiEtalFig3a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6332" y="4184421"/>
            <a:ext cx="550416" cy="55041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 bwMode="auto">
          <a:xfrm>
            <a:off x="1068667" y="630612"/>
            <a:ext cx="4659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b="1" dirty="0" err="1">
                <a:latin typeface="+mn-lt"/>
              </a:rPr>
              <a:t>ya</a:t>
            </a:r>
            <a:r>
              <a:rPr lang="en-US" sz="2400" b="1" dirty="0" err="1">
                <a:latin typeface="Calibri" pitchFamily="-100" charset="0"/>
              </a:rPr>
              <a:t>'</a:t>
            </a:r>
            <a:r>
              <a:rPr lang="en-US" sz="2400" dirty="0" err="1">
                <a:latin typeface="+mn-lt"/>
              </a:rPr>
              <a:t>mano</a:t>
            </a:r>
            <a:r>
              <a:rPr lang="en-US" sz="2400" dirty="0">
                <a:latin typeface="+mn-lt"/>
              </a:rPr>
              <a:t>-ga 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>
                <a:latin typeface="+mn-lt"/>
              </a:rPr>
              <a:t>o</a:t>
            </a:r>
            <a:r>
              <a:rPr lang="en-US" sz="2400" b="1" dirty="0" err="1">
                <a:latin typeface="+mn-lt"/>
              </a:rPr>
              <a:t>yo</a:t>
            </a:r>
            <a:r>
              <a:rPr lang="en-US" sz="2400" b="1" dirty="0" err="1">
                <a:latin typeface="Calibri" pitchFamily="-100" charset="0"/>
              </a:rPr>
              <a:t>'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89624" y="1331793"/>
            <a:ext cx="17924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96056" y="4437112"/>
            <a:ext cx="9358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3347864" y="4725144"/>
            <a:ext cx="9358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131840" y="4173254"/>
            <a:ext cx="22501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6600"/>
                </a:solidFill>
                <a:latin typeface="Calibri" pitchFamily="-100" charset="0"/>
              </a:rPr>
              <a:t>KEIN </a:t>
            </a:r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475656" y="0"/>
            <a:ext cx="504056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444208" y="2162790"/>
            <a:ext cx="25248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: der Satz ist im breiten Fokus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5991748" y="5925472"/>
            <a:ext cx="28758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+mn-lt"/>
              </a:rPr>
              <a:t>-</a:t>
            </a:r>
            <a:r>
              <a:rPr lang="de-DE" sz="2400" dirty="0" err="1">
                <a:latin typeface="+mn-lt"/>
              </a:rPr>
              <a:t>wa</a:t>
            </a:r>
            <a:r>
              <a:rPr lang="de-DE" sz="2400" dirty="0">
                <a:latin typeface="+mn-lt"/>
              </a:rPr>
              <a:t>: </a:t>
            </a:r>
            <a:r>
              <a:rPr lang="en-US" sz="2400" dirty="0" err="1">
                <a:latin typeface="+mn-lt"/>
              </a:rPr>
              <a:t>oy</a:t>
            </a:r>
            <a:r>
              <a:rPr lang="en-US" sz="2400" b="1" dirty="0" err="1">
                <a:latin typeface="+mn-lt"/>
              </a:rPr>
              <a:t>o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ist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engen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Fokus</a:t>
            </a:r>
            <a:r>
              <a:rPr lang="de-DE" sz="2400" dirty="0">
                <a:latin typeface="+mn-lt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-115861" y="5669594"/>
            <a:ext cx="70387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286020" y="6107976"/>
            <a:ext cx="72629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4742407" y="6163631"/>
            <a:ext cx="6811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771800" y="1092277"/>
            <a:ext cx="216023" cy="10705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" idx="2"/>
            <a:endCxn id="27" idx="0"/>
          </p:cNvCxnSpPr>
          <p:nvPr/>
        </p:nvCxnSpPr>
        <p:spPr>
          <a:xfrm flipH="1">
            <a:off x="2649167" y="4034681"/>
            <a:ext cx="402920" cy="20732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15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3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868774" y="44624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Grenztöne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23528" y="620688"/>
            <a:ext cx="842493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 den meisten Fällen ist der </a:t>
            </a:r>
            <a:r>
              <a:rPr lang="de-DE" sz="2400" dirty="0" err="1">
                <a:latin typeface="Calibri" pitchFamily="-100" charset="0"/>
              </a:rPr>
              <a:t>Grenzton</a:t>
            </a:r>
            <a:r>
              <a:rPr lang="de-DE" sz="2400" dirty="0">
                <a:latin typeface="Calibri" pitchFamily="-100" charset="0"/>
              </a:rPr>
              <a:t> an einer IP-Grenze L%. Es gibt auch H%, der für verschiedene Bedeutungen verwendet werden kann - vor allem für ja/nein Fragen und Emphase.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417" y="2564904"/>
            <a:ext cx="4170686" cy="12961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4929" y="2564904"/>
            <a:ext cx="4101713" cy="12925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059832" y="1959515"/>
            <a:ext cx="32374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honto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ni</a:t>
            </a:r>
            <a:r>
              <a:rPr lang="en-US" sz="2400" dirty="0">
                <a:latin typeface="+mn-lt"/>
              </a:rPr>
              <a:t> </a:t>
            </a:r>
            <a:r>
              <a:rPr lang="en-US" sz="2400" b="1" dirty="0" err="1">
                <a:latin typeface="+mn-lt"/>
              </a:rPr>
              <a:t>na</a:t>
            </a:r>
            <a:r>
              <a:rPr lang="en-US" sz="2400" dirty="0" err="1">
                <a:latin typeface="+mn-lt"/>
              </a:rPr>
              <a:t>'ra</a:t>
            </a:r>
            <a:r>
              <a:rPr lang="en-US" sz="2400" dirty="0">
                <a:latin typeface="+mn-lt"/>
              </a:rPr>
              <a:t> no </a:t>
            </a:r>
            <a:r>
              <a:rPr lang="en-US" sz="2400" dirty="0" err="1">
                <a:latin typeface="+mn-lt"/>
              </a:rPr>
              <a:t>na</a:t>
            </a:r>
            <a:r>
              <a:rPr lang="en-US" sz="2400" dirty="0">
                <a:latin typeface="+mn-lt"/>
              </a:rPr>
              <a:t> no</a:t>
            </a:r>
            <a:endParaRPr lang="en-US" sz="2400" dirty="0">
              <a:latin typeface="Calibri" pitchFamily="-100" charset="0"/>
            </a:endParaRPr>
          </a:p>
        </p:txBody>
      </p:sp>
      <p:pic>
        <p:nvPicPr>
          <p:cNvPr id="9" name="Fig7-3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60" y="2360847"/>
            <a:ext cx="349498" cy="349498"/>
          </a:xfrm>
          <a:prstGeom prst="rect">
            <a:avLst/>
          </a:prstGeom>
        </p:spPr>
      </p:pic>
      <p:pic>
        <p:nvPicPr>
          <p:cNvPr id="10" name="Fig7-3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57873" y="2382665"/>
            <a:ext cx="349499" cy="3494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539551" y="5805264"/>
            <a:ext cx="73419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/>
              <a:t>Venditti</a:t>
            </a:r>
            <a:r>
              <a:rPr lang="en-US" sz="1600" dirty="0"/>
              <a:t>, Jennifer J., Kazuaki Maeda and Jan P. H. van Santen. 1998. Modeling Japanese boundary  pitch movements for speech synthesis. In Proceedings of </a:t>
            </a:r>
            <a:r>
              <a:rPr lang="en-US" sz="1600" dirty="0" err="1"/>
              <a:t>theThird</a:t>
            </a:r>
            <a:r>
              <a:rPr lang="en-US" sz="1600" dirty="0"/>
              <a:t> ESCA workshop on speech synthesis, 317-322. </a:t>
            </a:r>
            <a:endParaRPr lang="en-US" sz="2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326417" y="3356992"/>
            <a:ext cx="8638071" cy="2055133"/>
            <a:chOff x="326417" y="3356992"/>
            <a:chExt cx="8638071" cy="2055133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597433" y="3964414"/>
              <a:ext cx="34705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Calibri" pitchFamily="-100" charset="0"/>
                </a:rPr>
                <a:t>Ist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es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wirklich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derjenige</a:t>
              </a:r>
              <a:r>
                <a:rPr lang="en-US" dirty="0">
                  <a:latin typeface="Calibri" pitchFamily="-100" charset="0"/>
                </a:rPr>
                <a:t> von Nara?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5220072" y="3954594"/>
              <a:ext cx="37444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Calibri" pitchFamily="-100" charset="0"/>
                </a:rPr>
                <a:t>Es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ist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wirklich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derjenige</a:t>
              </a:r>
              <a:r>
                <a:rPr lang="en-US" dirty="0">
                  <a:latin typeface="Calibri" pitchFamily="-100" charset="0"/>
                </a:rPr>
                <a:t> von Nara!</a:t>
              </a: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326417" y="4581128"/>
              <a:ext cx="7701967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 err="1">
                  <a:latin typeface="Calibri" pitchFamily="-100" charset="0"/>
                </a:rPr>
                <a:t>Fragen</a:t>
              </a:r>
              <a:r>
                <a:rPr lang="en-US" sz="2400" dirty="0">
                  <a:latin typeface="Calibri" pitchFamily="-100" charset="0"/>
                </a:rPr>
                <a:t> (links) </a:t>
              </a:r>
              <a:r>
                <a:rPr lang="en-US" sz="2400" dirty="0" err="1">
                  <a:latin typeface="Calibri" pitchFamily="-100" charset="0"/>
                </a:rPr>
                <a:t>haben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oft </a:t>
              </a:r>
              <a:r>
                <a:rPr lang="en-US" sz="2400" dirty="0" err="1">
                  <a:solidFill>
                    <a:srgbClr val="FF6600"/>
                  </a:solidFill>
                  <a:latin typeface="Calibri" pitchFamily="-100" charset="0"/>
                </a:rPr>
                <a:t>einen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 </a:t>
              </a:r>
              <a:r>
                <a:rPr lang="en-US" sz="2400" dirty="0" err="1">
                  <a:solidFill>
                    <a:srgbClr val="FF6600"/>
                  </a:solidFill>
                  <a:latin typeface="Calibri" pitchFamily="-100" charset="0"/>
                </a:rPr>
                <a:t>längeren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 </a:t>
              </a:r>
              <a:r>
                <a:rPr lang="en-US" sz="2400" dirty="0">
                  <a:latin typeface="Calibri" pitchFamily="-100" charset="0"/>
                </a:rPr>
                <a:t>Tal </a:t>
              </a:r>
              <a:r>
                <a:rPr lang="en-US" sz="2400" baseline="30000" dirty="0">
                  <a:latin typeface="Calibri" pitchFamily="-100" charset="0"/>
                </a:rPr>
                <a:t>1</a:t>
              </a:r>
              <a:r>
                <a:rPr lang="en-US" sz="2400" dirty="0">
                  <a:latin typeface="Calibri" pitchFamily="-100" charset="0"/>
                </a:rPr>
                <a:t> und </a:t>
              </a:r>
              <a:r>
                <a:rPr lang="en-US" sz="2400" dirty="0" err="1">
                  <a:latin typeface="Calibri" pitchFamily="-100" charset="0"/>
                </a:rPr>
                <a:t>enden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mit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einem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höheren</a:t>
              </a:r>
              <a:r>
                <a:rPr lang="en-US" sz="2400" dirty="0">
                  <a:latin typeface="Calibri" pitchFamily="-100" charset="0"/>
                </a:rPr>
                <a:t> f0. </a:t>
              </a:r>
              <a:endParaRPr lang="en-US" sz="2400" baseline="30000" dirty="0">
                <a:latin typeface="Calibri" pitchFamily="-100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3275856" y="3356992"/>
              <a:ext cx="864096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8028384" y="3411984"/>
              <a:ext cx="501167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 bwMode="auto">
          <a:xfrm>
            <a:off x="2195736" y="2130015"/>
            <a:ext cx="813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6743850" y="2130015"/>
            <a:ext cx="813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4342236" y="2690194"/>
            <a:ext cx="590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8741546" y="2852936"/>
            <a:ext cx="590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203848" y="3645024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L%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7881479" y="3566591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175734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691680" y="1842789"/>
            <a:ext cx="466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Die Mora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1691680" y="2304454"/>
            <a:ext cx="3727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Lexikalischer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1691680" y="2766119"/>
            <a:ext cx="3079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Akzentphrasen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691680" y="3227784"/>
            <a:ext cx="47525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Intonationsphrasen</a:t>
            </a:r>
            <a:r>
              <a:rPr lang="en-US" sz="2400" dirty="0">
                <a:latin typeface="Calibri" pitchFamily="-100" charset="0"/>
              </a:rPr>
              <a:t> und </a:t>
            </a:r>
            <a:r>
              <a:rPr lang="en-US" sz="2400" dirty="0" err="1">
                <a:latin typeface="Calibri" pitchFamily="-100" charset="0"/>
              </a:rPr>
              <a:t>Grenztöne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691680" y="3689449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Fokussierte Wörter</a:t>
            </a:r>
          </a:p>
        </p:txBody>
      </p:sp>
    </p:spTree>
    <p:extLst>
      <p:ext uri="{BB962C8B-B14F-4D97-AF65-F5344CB8AC3E}">
        <p14:creationId xmlns:p14="http://schemas.microsoft.com/office/powerpoint/2010/main" val="3988529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899592" y="116632"/>
            <a:ext cx="813690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Venditti</a:t>
            </a:r>
            <a:r>
              <a:rPr lang="en-US" sz="2400" dirty="0">
                <a:latin typeface="Calibri" pitchFamily="-100" charset="0"/>
              </a:rPr>
              <a:t> et al </a:t>
            </a:r>
            <a:r>
              <a:rPr lang="en-US" sz="2400" dirty="0" err="1">
                <a:latin typeface="Calibri" pitchFamily="-100" charset="0"/>
              </a:rPr>
              <a:t>schlagen</a:t>
            </a:r>
            <a:r>
              <a:rPr lang="en-US" sz="2400" dirty="0">
                <a:latin typeface="Calibri" pitchFamily="-100" charset="0"/>
              </a:rPr>
              <a:t> LH% </a:t>
            </a:r>
            <a:r>
              <a:rPr lang="en-US" sz="2400" dirty="0" err="1">
                <a:latin typeface="Calibri" pitchFamily="-100" charset="0"/>
              </a:rPr>
              <a:t>für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Fragen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vor</a:t>
            </a:r>
            <a:r>
              <a:rPr lang="en-US" sz="2400" dirty="0">
                <a:latin typeface="Calibri" pitchFamily="-100" charset="0"/>
              </a:rPr>
              <a:t>, LH(L)% </a:t>
            </a:r>
            <a:r>
              <a:rPr lang="en-US" sz="2400" dirty="0" err="1">
                <a:latin typeface="Calibri" pitchFamily="-100" charset="0"/>
              </a:rPr>
              <a:t>für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Emphase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d.h</a:t>
            </a:r>
            <a:r>
              <a:rPr lang="en-US" sz="2400" dirty="0">
                <a:latin typeface="Calibri" pitchFamily="-100" charset="0"/>
              </a:rPr>
              <a:t>. </a:t>
            </a:r>
            <a:r>
              <a:rPr lang="en-US" sz="2400" dirty="0" err="1">
                <a:latin typeface="Calibri" pitchFamily="-100" charset="0"/>
              </a:rPr>
              <a:t>Emphase</a:t>
            </a:r>
            <a:r>
              <a:rPr lang="en-US" sz="2400" dirty="0">
                <a:latin typeface="Calibri" pitchFamily="-100" charset="0"/>
              </a:rPr>
              <a:t> hat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mögliche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Formen</a:t>
            </a:r>
            <a:r>
              <a:rPr lang="en-US" sz="2400" dirty="0">
                <a:latin typeface="Calibri" pitchFamily="-100" charset="0"/>
              </a:rPr>
              <a:t>:</a:t>
            </a:r>
          </a:p>
          <a:p>
            <a:endParaRPr lang="en-US" sz="2400" dirty="0">
              <a:latin typeface="Calibri" pitchFamily="-10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2043" y="929034"/>
            <a:ext cx="7956376" cy="5619355"/>
          </a:xfrm>
          <a:prstGeom prst="rect">
            <a:avLst/>
          </a:prstGeom>
        </p:spPr>
      </p:pic>
      <p:pic>
        <p:nvPicPr>
          <p:cNvPr id="4" name="VendittiEtalFig5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7504" y="2312876"/>
            <a:ext cx="596776" cy="596776"/>
          </a:xfrm>
          <a:prstGeom prst="rect">
            <a:avLst/>
          </a:prstGeom>
        </p:spPr>
      </p:pic>
      <p:pic>
        <p:nvPicPr>
          <p:cNvPr id="5" name="VendittiEtalFig5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100392" y="2312876"/>
            <a:ext cx="596776" cy="596776"/>
          </a:xfrm>
          <a:prstGeom prst="rect">
            <a:avLst/>
          </a:prstGeom>
        </p:spPr>
      </p:pic>
      <p:pic>
        <p:nvPicPr>
          <p:cNvPr id="6" name="VendittiEtalFig5c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7504" y="5229200"/>
            <a:ext cx="596776" cy="596776"/>
          </a:xfrm>
          <a:prstGeom prst="rect">
            <a:avLst/>
          </a:prstGeom>
        </p:spPr>
      </p:pic>
      <p:pic>
        <p:nvPicPr>
          <p:cNvPr id="7" name="VendittiEtalFig5d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100392" y="5229200"/>
            <a:ext cx="596776" cy="596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508104" y="1613991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Emphase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1017960" y="3789040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Emphase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788024" y="3933056"/>
            <a:ext cx="1584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Frage</a:t>
            </a:r>
          </a:p>
        </p:txBody>
      </p:sp>
    </p:spTree>
    <p:extLst>
      <p:ext uri="{BB962C8B-B14F-4D97-AF65-F5344CB8AC3E}">
        <p14:creationId xmlns:p14="http://schemas.microsoft.com/office/powerpoint/2010/main" val="235004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rcRect l="269" t="1841"/>
          <a:stretch>
            <a:fillRect/>
          </a:stretch>
        </p:blipFill>
        <p:spPr>
          <a:xfrm>
            <a:off x="1187623" y="3310905"/>
            <a:ext cx="6067793" cy="28210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101304" y="611172"/>
            <a:ext cx="73113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1</a:t>
            </a:r>
            <a:r>
              <a:rPr lang="de-DE" sz="2400" dirty="0">
                <a:latin typeface="Calibri" pitchFamily="-100" charset="0"/>
              </a:rPr>
              <a:t>. IP-Phrasengrenze einsetzen vor dem fokussierten Wort</a:t>
            </a:r>
          </a:p>
        </p:txBody>
      </p:sp>
      <p:pic>
        <p:nvPicPr>
          <p:cNvPr id="4" name="VendittiEtalFig10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5540" y="4370299"/>
            <a:ext cx="478408" cy="478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097856" y="1512517"/>
            <a:ext cx="4536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2</a:t>
            </a:r>
            <a:r>
              <a:rPr lang="de-DE" sz="2400" dirty="0">
                <a:latin typeface="Calibri" pitchFamily="-100" charset="0"/>
              </a:rPr>
              <a:t>. f0-Bereich vergrößern</a:t>
            </a:r>
            <a:endParaRPr lang="de-DE" sz="2400" baseline="30000" dirty="0">
              <a:latin typeface="Calibri" pitchFamily="-100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5. </a:t>
            </a: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345639" y="1072837"/>
            <a:ext cx="36971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</a:t>
            </a:r>
            <a:r>
              <a:rPr lang="de-DE" sz="2400" dirty="0" err="1">
                <a:latin typeface="Calibri" pitchFamily="-100" charset="0"/>
              </a:rPr>
              <a:t>kino</a:t>
            </a:r>
            <a:r>
              <a:rPr lang="de-DE" sz="2400" dirty="0">
                <a:latin typeface="Calibri" pitchFamily="-100" charset="0"/>
              </a:rPr>
              <a:t>]</a:t>
            </a:r>
            <a:r>
              <a:rPr lang="de-DE" sz="2400" baseline="-25000" dirty="0">
                <a:solidFill>
                  <a:srgbClr val="FF0000"/>
                </a:solidFill>
                <a:latin typeface="Calibri" pitchFamily="-100" charset="0"/>
              </a:rPr>
              <a:t>IP</a:t>
            </a:r>
            <a:r>
              <a:rPr lang="de-DE" sz="2400" dirty="0">
                <a:latin typeface="Calibri" pitchFamily="-100" charset="0"/>
              </a:rPr>
              <a:t>[</a:t>
            </a:r>
            <a:r>
              <a:rPr lang="de-DE" sz="2400" b="1" dirty="0" err="1">
                <a:latin typeface="Calibri" pitchFamily="-100" charset="0"/>
              </a:rPr>
              <a:t>na'</a:t>
            </a:r>
            <a:r>
              <a:rPr lang="de-DE" sz="2400" dirty="0" err="1">
                <a:latin typeface="Calibri" pitchFamily="-100" charset="0"/>
              </a:rPr>
              <a:t>oya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mo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o</a:t>
            </a:r>
            <a:r>
              <a:rPr lang="de-DE" sz="2400" b="1" dirty="0" err="1">
                <a:latin typeface="Calibri" pitchFamily="-100" charset="0"/>
              </a:rPr>
              <a:t>yo</a:t>
            </a:r>
            <a:r>
              <a:rPr lang="de-DE" sz="2400" dirty="0" err="1">
                <a:latin typeface="Calibri" pitchFamily="-100" charset="0"/>
              </a:rPr>
              <a:t>'ida</a:t>
            </a:r>
            <a:r>
              <a:rPr lang="de-DE" sz="2400" dirty="0">
                <a:latin typeface="Calibri" pitchFamily="-100" charset="0"/>
              </a:rPr>
              <a:t>]</a:t>
            </a:r>
            <a:r>
              <a:rPr lang="de-DE" sz="2400" baseline="-25000" dirty="0">
                <a:solidFill>
                  <a:srgbClr val="FF0000"/>
                </a:solidFill>
                <a:latin typeface="Calibri" pitchFamily="-100" charset="0"/>
              </a:rPr>
              <a:t>IP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508215" y="2651821"/>
            <a:ext cx="44974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000" dirty="0">
                <a:latin typeface="Calibri" pitchFamily="-100" charset="0"/>
              </a:rPr>
              <a:t>Auch </a:t>
            </a:r>
            <a:r>
              <a:rPr lang="de-DE" sz="2000" b="1" dirty="0">
                <a:latin typeface="Calibri" pitchFamily="-100" charset="0"/>
              </a:rPr>
              <a:t>NA'</a:t>
            </a:r>
            <a:r>
              <a:rPr lang="de-DE" sz="2000" dirty="0">
                <a:latin typeface="Calibri" pitchFamily="-100" charset="0"/>
              </a:rPr>
              <a:t>OYA schwamm gestern.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635896" y="2910796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5221445" y="4065248"/>
            <a:ext cx="936104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1079435" y="1984098"/>
            <a:ext cx="65527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3</a:t>
            </a:r>
            <a:r>
              <a:rPr lang="de-DE" sz="2400" dirty="0">
                <a:latin typeface="Calibri" pitchFamily="-100" charset="0"/>
              </a:rPr>
              <a:t>. Besonders großer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 (auf </a:t>
            </a:r>
            <a:r>
              <a:rPr lang="de-DE" sz="2400" dirty="0" err="1">
                <a:latin typeface="Calibri" pitchFamily="-100" charset="0"/>
              </a:rPr>
              <a:t>o</a:t>
            </a:r>
            <a:r>
              <a:rPr lang="de-DE" sz="2400" b="1" dirty="0" err="1">
                <a:latin typeface="Calibri" pitchFamily="-100" charset="0"/>
              </a:rPr>
              <a:t>yo</a:t>
            </a:r>
            <a:r>
              <a:rPr lang="de-DE" sz="2400" dirty="0" err="1">
                <a:latin typeface="Calibri" pitchFamily="-100" charset="0"/>
              </a:rPr>
              <a:t>'ida</a:t>
            </a:r>
            <a:r>
              <a:rPr lang="de-DE" sz="2400" dirty="0">
                <a:latin typeface="Calibri" pitchFamily="-100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2269117" y="5562608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gestern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3212068" y="6132002"/>
            <a:ext cx="504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716124" y="3625204"/>
            <a:ext cx="4183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2.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355601" y="4641312"/>
            <a:ext cx="496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3.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7008465" y="6384745"/>
            <a:ext cx="2808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000" dirty="0">
                <a:latin typeface="Calibri" pitchFamily="-100" charset="0"/>
              </a:rPr>
              <a:t>Siehe auch S. 17</a:t>
            </a:r>
          </a:p>
        </p:txBody>
      </p:sp>
    </p:spTree>
    <p:extLst>
      <p:ext uri="{BB962C8B-B14F-4D97-AF65-F5344CB8AC3E}">
        <p14:creationId xmlns:p14="http://schemas.microsoft.com/office/powerpoint/2010/main" val="170262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403648" y="764704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4</a:t>
            </a:r>
            <a:r>
              <a:rPr lang="de-DE" sz="2400" dirty="0">
                <a:latin typeface="Calibri" pitchFamily="-100" charset="0"/>
              </a:rPr>
              <a:t>. H% </a:t>
            </a:r>
            <a:r>
              <a:rPr lang="de-DE" sz="2400" dirty="0" err="1">
                <a:latin typeface="Calibri" pitchFamily="-100" charset="0"/>
              </a:rPr>
              <a:t>Grenzton</a:t>
            </a:r>
            <a:r>
              <a:rPr lang="de-DE" sz="2400" dirty="0">
                <a:latin typeface="Calibri" pitchFamily="-100" charset="0"/>
              </a:rPr>
              <a:t> verwenden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6068" y="1411355"/>
            <a:ext cx="4355319" cy="2281356"/>
          </a:xfrm>
          <a:prstGeom prst="rect">
            <a:avLst/>
          </a:prstGeom>
        </p:spPr>
      </p:pic>
      <p:pic>
        <p:nvPicPr>
          <p:cNvPr id="4" name="VendittiEtalFig10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53059" y="1411355"/>
            <a:ext cx="406401" cy="406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63" y="4291675"/>
            <a:ext cx="4220534" cy="2232248"/>
          </a:xfrm>
          <a:prstGeom prst="rect">
            <a:avLst/>
          </a:prstGeom>
        </p:spPr>
      </p:pic>
      <p:pic>
        <p:nvPicPr>
          <p:cNvPr id="6" name="VendittiEtalFig10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51041" y="4322204"/>
            <a:ext cx="406400" cy="40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412499" y="3787619"/>
            <a:ext cx="6264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5.</a:t>
            </a:r>
            <a:r>
              <a:rPr lang="de-DE" sz="2400" dirty="0">
                <a:latin typeface="Calibri" pitchFamily="-100" charset="0"/>
              </a:rPr>
              <a:t> Pause nach dem fokussierten Wort einsetzen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5. </a:t>
            </a: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292819" y="1095740"/>
            <a:ext cx="792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26A0D0-BD0F-CE4B-99BD-C5EF1F1CC028}"/>
              </a:ext>
            </a:extLst>
          </p:cNvPr>
          <p:cNvSpPr txBox="1"/>
          <p:nvPr/>
        </p:nvSpPr>
        <p:spPr bwMode="auto">
          <a:xfrm>
            <a:off x="4247706" y="4024743"/>
            <a:ext cx="792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21171-901D-6146-9D7C-40DCA0F75141}"/>
              </a:ext>
            </a:extLst>
          </p:cNvPr>
          <p:cNvSpPr txBox="1"/>
          <p:nvPr/>
        </p:nvSpPr>
        <p:spPr bwMode="auto">
          <a:xfrm>
            <a:off x="7183495" y="2123051"/>
            <a:ext cx="16561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(Fokus</a:t>
            </a:r>
          </a:p>
          <a:p>
            <a:r>
              <a:rPr lang="de-DE" sz="2400" dirty="0">
                <a:latin typeface="Calibri" pitchFamily="-100" charset="0"/>
              </a:rPr>
              <a:t>auf </a:t>
            </a:r>
            <a:r>
              <a:rPr lang="de-DE" sz="2400" dirty="0" err="1">
                <a:latin typeface="Calibri" pitchFamily="-100" charset="0"/>
              </a:rPr>
              <a:t>na'oya</a:t>
            </a:r>
            <a:r>
              <a:rPr lang="de-DE" sz="2400" dirty="0">
                <a:latin typeface="Calibri" pitchFamily="-100" charset="0"/>
              </a:rPr>
              <a:t> in beiden Fällen)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B8B1992-A211-AC4E-AC12-11A77EC7B5B7}"/>
              </a:ext>
            </a:extLst>
          </p:cNvPr>
          <p:cNvCxnSpPr/>
          <p:nvPr/>
        </p:nvCxnSpPr>
        <p:spPr>
          <a:xfrm flipH="1">
            <a:off x="4796875" y="4249284"/>
            <a:ext cx="936104" cy="8088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38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765" y="3221196"/>
            <a:ext cx="5352418" cy="1629224"/>
          </a:xfrm>
          <a:prstGeom prst="rect">
            <a:avLst/>
          </a:prstGeom>
        </p:spPr>
      </p:pic>
      <p:pic>
        <p:nvPicPr>
          <p:cNvPr id="4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1464922" y="5807509"/>
            <a:ext cx="6309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+mj-lt"/>
              </a:rPr>
              <a:t>setze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direkt</a:t>
            </a:r>
            <a:r>
              <a:rPr lang="en-US" sz="2000" dirty="0">
                <a:latin typeface="+mj-lt"/>
              </a:rPr>
              <a:t> in der </a:t>
            </a:r>
            <a:r>
              <a:rPr lang="en-US" sz="2000" dirty="0" err="1">
                <a:latin typeface="+mj-lt"/>
              </a:rPr>
              <a:t>Mitte</a:t>
            </a:r>
            <a:r>
              <a:rPr lang="en-US" sz="2000" dirty="0">
                <a:latin typeface="+mj-lt"/>
              </a:rPr>
              <a:t> des </a:t>
            </a:r>
            <a:r>
              <a:rPr lang="en-US" sz="2000" dirty="0" err="1">
                <a:latin typeface="+mj-lt"/>
              </a:rPr>
              <a:t>dreieckigen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Dachs</a:t>
            </a:r>
            <a:endParaRPr lang="en-US" sz="20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505379" y="4866922"/>
            <a:ext cx="31170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    m a  </a:t>
            </a:r>
            <a:r>
              <a:rPr lang="en-US" sz="1600" dirty="0" err="1">
                <a:latin typeface="Calibri" pitchFamily="-100" charset="0"/>
              </a:rPr>
              <a:t>Nn</a:t>
            </a:r>
            <a:r>
              <a:rPr lang="en-US" sz="1600" dirty="0">
                <a:latin typeface="Calibri" pitchFamily="-100" charset="0"/>
              </a:rPr>
              <a:t> a  k   a  n </a:t>
            </a:r>
            <a:r>
              <a:rPr lang="en-US" sz="1600" dirty="0" err="1">
                <a:latin typeface="Calibri" pitchFamily="-100" charset="0"/>
              </a:rPr>
              <a:t>i</a:t>
            </a:r>
            <a:endParaRPr lang="en-US" sz="1600" dirty="0">
              <a:latin typeface="Calibri" pitchFamily="-100" charset="0"/>
            </a:endParaRPr>
          </a:p>
        </p:txBody>
      </p:sp>
      <p:pic>
        <p:nvPicPr>
          <p:cNvPr id="7" name="maNnakani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90115" y="5497864"/>
            <a:ext cx="264827" cy="2648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103181" y="4181553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4066886" y="2855190"/>
            <a:ext cx="55286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464489" y="4541593"/>
            <a:ext cx="54107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pitchFamily="-100" charset="0"/>
              </a:rPr>
              <a:t>%L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3735029" y="5159310"/>
            <a:ext cx="1829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(direkt in der Mitte)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5782557" y="2880117"/>
            <a:ext cx="114799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Calibri" pitchFamily="-100" charset="0"/>
              </a:rPr>
              <a:t>oki</a:t>
            </a:r>
            <a:r>
              <a:rPr lang="en-US" sz="1600" b="1" dirty="0" err="1">
                <a:latin typeface="Calibri" pitchFamily="-100" charset="0"/>
              </a:rPr>
              <a:t>ma</a:t>
            </a:r>
            <a:r>
              <a:rPr lang="en-US" sz="1600" dirty="0" err="1">
                <a:latin typeface="Calibri" pitchFamily="-100" charset="0"/>
              </a:rPr>
              <a:t>'su</a:t>
            </a:r>
            <a:endParaRPr lang="en-US" sz="16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358765" y="2855190"/>
            <a:ext cx="2160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b="1" dirty="0" err="1">
                <a:latin typeface="Calibri" pitchFamily="-100" charset="0"/>
              </a:rPr>
              <a:t>sa</a:t>
            </a:r>
            <a:r>
              <a:rPr lang="en-US" sz="1600" dirty="0" err="1">
                <a:latin typeface="Calibri" pitchFamily="-100" charset="0"/>
              </a:rPr>
              <a:t>'Nkaku</a:t>
            </a:r>
            <a:r>
              <a:rPr lang="en-US" sz="1600" dirty="0">
                <a:latin typeface="Calibri" pitchFamily="-100" charset="0"/>
              </a:rPr>
              <a:t> no </a:t>
            </a:r>
            <a:r>
              <a:rPr lang="en-US" sz="1600" b="1" dirty="0" err="1">
                <a:latin typeface="Calibri" pitchFamily="-100" charset="0"/>
              </a:rPr>
              <a:t>ja</a:t>
            </a:r>
            <a:r>
              <a:rPr lang="en-US" sz="1600" dirty="0" err="1">
                <a:latin typeface="Calibri" pitchFamily="-100" charset="0"/>
              </a:rPr>
              <a:t>'ne</a:t>
            </a:r>
            <a:r>
              <a:rPr lang="en-US" sz="1600" dirty="0">
                <a:latin typeface="Calibri" pitchFamily="-100" charset="0"/>
              </a:rPr>
              <a:t> no 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764025" y="818129"/>
            <a:ext cx="2780921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'direkt in der Mitte' ist fokussiert – Pause gleich danach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564877" y="2204864"/>
            <a:ext cx="0" cy="824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1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DAAF1D-9B04-95FA-1DC8-E521530337CC}"/>
              </a:ext>
            </a:extLst>
          </p:cNvPr>
          <p:cNvSpPr txBox="1"/>
          <p:nvPr/>
        </p:nvSpPr>
        <p:spPr bwMode="auto">
          <a:xfrm>
            <a:off x="2915816" y="121521"/>
            <a:ext cx="23448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en-DE" sz="2400" dirty="0">
                <a:latin typeface="Calibri" pitchFamily="-100" charset="0"/>
              </a:rPr>
              <a:t>Zusammefassung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80C8C2-0903-2E0F-2B9A-1421EA26D55C}"/>
              </a:ext>
            </a:extLst>
          </p:cNvPr>
          <p:cNvSpPr txBox="1"/>
          <p:nvPr/>
        </p:nvSpPr>
        <p:spPr bwMode="auto">
          <a:xfrm>
            <a:off x="819960" y="703966"/>
            <a:ext cx="785649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DE" sz="2400" dirty="0">
                <a:latin typeface="Calibri" pitchFamily="-100" charset="0"/>
              </a:rPr>
              <a:t>1. Unterhalb vom Wort: </a:t>
            </a:r>
            <a:r>
              <a:rPr lang="en-DE" sz="2400" b="1" dirty="0">
                <a:latin typeface="Calibri" pitchFamily="-100" charset="0"/>
              </a:rPr>
              <a:t>die Mora</a:t>
            </a:r>
            <a:r>
              <a:rPr lang="en-DE" sz="2400" dirty="0">
                <a:latin typeface="Calibri" pitchFamily="-100" charset="0"/>
              </a:rPr>
              <a:t>: eine rhythmische Einheit – Synchronisierung mit der Intonation (Folien 6 und 10)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11C549-AFF5-AB40-0F67-081E91FD67AC}"/>
              </a:ext>
            </a:extLst>
          </p:cNvPr>
          <p:cNvSpPr txBox="1"/>
          <p:nvPr/>
        </p:nvSpPr>
        <p:spPr bwMode="auto">
          <a:xfrm>
            <a:off x="819961" y="3501008"/>
            <a:ext cx="58326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DE" sz="2400" dirty="0">
                <a:latin typeface="Calibri" pitchFamily="-100" charset="0"/>
              </a:rPr>
              <a:t>3. Die Akzentuierung ist </a:t>
            </a:r>
            <a:r>
              <a:rPr lang="en-DE" sz="2400" b="1" dirty="0">
                <a:latin typeface="Calibri" pitchFamily="-100" charset="0"/>
              </a:rPr>
              <a:t>lexikalisch</a:t>
            </a:r>
            <a:r>
              <a:rPr lang="en-DE" sz="2400" dirty="0">
                <a:latin typeface="Calibri" pitchFamily="-100" charset="0"/>
              </a:rPr>
              <a:t>: maximal ein Tonakzent pro akzentuiertes Wort.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4059FD-6FBF-86CB-1D4B-23FAC9725836}"/>
              </a:ext>
            </a:extLst>
          </p:cNvPr>
          <p:cNvSpPr txBox="1"/>
          <p:nvPr/>
        </p:nvSpPr>
        <p:spPr bwMode="auto">
          <a:xfrm>
            <a:off x="819961" y="1655743"/>
            <a:ext cx="70618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DE" sz="2400" dirty="0">
                <a:latin typeface="Calibri" pitchFamily="-100" charset="0"/>
              </a:rPr>
              <a:t>2. Oberhalb vom Wort: </a:t>
            </a:r>
            <a:r>
              <a:rPr lang="en-DE" sz="2400" b="1" dirty="0">
                <a:latin typeface="Calibri" pitchFamily="-100" charset="0"/>
              </a:rPr>
              <a:t>eine Akzentphrase (AP).</a:t>
            </a:r>
          </a:p>
          <a:p>
            <a:r>
              <a:rPr lang="en-DE" sz="2400" dirty="0">
                <a:latin typeface="Calibri" pitchFamily="-100" charset="0"/>
              </a:rPr>
              <a:t>Eine AP ist mit Intonation L% H- L%   und fakultativ ein Tonakzent  H*+L wenn die AP ein akzentuiertes Wort enthält  (also: 0 oder 1 akzentuiertes Wort pro AP).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E1FAD0-D7A2-7D48-A69A-75686CB85920}"/>
              </a:ext>
            </a:extLst>
          </p:cNvPr>
          <p:cNvSpPr txBox="1"/>
          <p:nvPr/>
        </p:nvSpPr>
        <p:spPr bwMode="auto">
          <a:xfrm>
            <a:off x="899592" y="4653136"/>
            <a:ext cx="58326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2400">
                <a:latin typeface="Calibri" pitchFamily="-100" charset="0"/>
              </a:defRPr>
            </a:lvl1pPr>
          </a:lstStyle>
          <a:p>
            <a:r>
              <a:rPr lang="de-DE" dirty="0"/>
              <a:t>4. Akzentuierte Wörter in derselben Intonationsphrase sind </a:t>
            </a:r>
            <a:r>
              <a:rPr lang="de-DE" b="1" dirty="0"/>
              <a:t>mit </a:t>
            </a:r>
            <a:r>
              <a:rPr lang="de-DE" b="1" dirty="0" err="1"/>
              <a:t>Downstep</a:t>
            </a:r>
            <a:endParaRPr lang="de-DE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C4997C-DCCA-A05A-7267-4E6927C95C8C}"/>
              </a:ext>
            </a:extLst>
          </p:cNvPr>
          <p:cNvSpPr txBox="1"/>
          <p:nvPr/>
        </p:nvSpPr>
        <p:spPr bwMode="auto">
          <a:xfrm>
            <a:off x="818642" y="5724355"/>
            <a:ext cx="72817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noProof="0" dirty="0">
                <a:latin typeface="Calibri" pitchFamily="-100" charset="0"/>
              </a:rPr>
              <a:t>5. Die Prosodie kann verwendet werden um </a:t>
            </a:r>
            <a:r>
              <a:rPr lang="de-DE" sz="2400" b="1" noProof="0" dirty="0">
                <a:latin typeface="Calibri" pitchFamily="-100" charset="0"/>
              </a:rPr>
              <a:t>engen Fokus </a:t>
            </a:r>
            <a:r>
              <a:rPr lang="de-DE" sz="2400" noProof="0" dirty="0">
                <a:latin typeface="Calibri" pitchFamily="-100" charset="0"/>
              </a:rPr>
              <a:t>zu markieren (Folien 21-23).</a:t>
            </a:r>
          </a:p>
        </p:txBody>
      </p:sp>
    </p:spTree>
    <p:extLst>
      <p:ext uri="{BB962C8B-B14F-4D97-AF65-F5344CB8AC3E}">
        <p14:creationId xmlns:p14="http://schemas.microsoft.com/office/powerpoint/2010/main" val="350894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04800" y="685800"/>
            <a:ext cx="8610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dirty="0">
                <a:solidFill>
                  <a:srgbClr val="000000"/>
                </a:solidFill>
                <a:latin typeface="Calibri" charset="0"/>
              </a:rPr>
              <a:t>Eine Mora </a:t>
            </a:r>
            <a:r>
              <a:rPr lang="en-GB" dirty="0">
                <a:latin typeface="Calibri" charset="0"/>
              </a:rPr>
              <a:t>=  </a:t>
            </a:r>
            <a:r>
              <a:rPr lang="en-GB" b="1" dirty="0">
                <a:latin typeface="Calibri" charset="0"/>
              </a:rPr>
              <a:t>KV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oder</a:t>
            </a:r>
            <a:r>
              <a:rPr lang="en-GB" dirty="0">
                <a:latin typeface="Calibri" charset="0"/>
              </a:rPr>
              <a:t> </a:t>
            </a:r>
            <a:r>
              <a:rPr lang="en-GB" b="1" dirty="0">
                <a:latin typeface="Calibri" charset="0"/>
              </a:rPr>
              <a:t>K:</a:t>
            </a:r>
            <a:r>
              <a:rPr lang="en-GB" dirty="0">
                <a:latin typeface="Calibri" charset="0"/>
              </a:rPr>
              <a:t> (langer Kons.) </a:t>
            </a:r>
            <a:r>
              <a:rPr lang="en-GB" dirty="0" err="1">
                <a:latin typeface="Calibri" charset="0"/>
              </a:rPr>
              <a:t>oder</a:t>
            </a:r>
            <a:r>
              <a:rPr lang="en-GB" dirty="0">
                <a:latin typeface="Calibri" charset="0"/>
              </a:rPr>
              <a:t> </a:t>
            </a:r>
            <a:r>
              <a:rPr lang="en-GB" b="1" dirty="0">
                <a:latin typeface="Calibri" charset="0"/>
              </a:rPr>
              <a:t>V:</a:t>
            </a:r>
            <a:r>
              <a:rPr lang="en-GB" dirty="0">
                <a:latin typeface="Calibri" charset="0"/>
              </a:rPr>
              <a:t> (langer Vokal) </a:t>
            </a:r>
            <a:r>
              <a:rPr lang="en-GB" dirty="0" err="1">
                <a:latin typeface="Calibri" charset="0"/>
              </a:rPr>
              <a:t>oder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silbenfinaler</a:t>
            </a:r>
            <a:r>
              <a:rPr lang="en-GB" dirty="0">
                <a:latin typeface="Calibri" charset="0"/>
              </a:rPr>
              <a:t> /n/</a:t>
            </a:r>
            <a:endParaRPr lang="de-DE" dirty="0">
              <a:latin typeface="Calibri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6437313" y="2417763"/>
            <a:ext cx="1939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charset="0"/>
              </a:rPr>
              <a:t>Mora - Anzahl</a:t>
            </a:r>
            <a:endParaRPr lang="de-DE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33400" y="2895598"/>
            <a:ext cx="22749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/</a:t>
            </a:r>
            <a:r>
              <a:rPr lang="en-GB" dirty="0" err="1">
                <a:latin typeface="Calibri" charset="0"/>
              </a:rPr>
              <a:t>kanda</a:t>
            </a:r>
            <a:r>
              <a:rPr lang="en-GB" dirty="0">
                <a:latin typeface="Calibri" charset="0"/>
              </a:rPr>
              <a:t>/ (</a:t>
            </a:r>
            <a:r>
              <a:rPr lang="en-GB" dirty="0" err="1">
                <a:latin typeface="Calibri" charset="0"/>
              </a:rPr>
              <a:t>gekaut</a:t>
            </a:r>
            <a:r>
              <a:rPr lang="en-GB" dirty="0">
                <a:latin typeface="Calibri" charset="0"/>
              </a:rPr>
              <a:t>)</a:t>
            </a:r>
            <a:endParaRPr lang="de-DE" dirty="0">
              <a:latin typeface="Calibri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956051" y="2884188"/>
            <a:ext cx="23156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/ka – n – da/</a:t>
            </a:r>
            <a:endParaRPr lang="de-DE" dirty="0">
              <a:latin typeface="Calibri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031464" y="2920151"/>
            <a:ext cx="5086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 3</a:t>
            </a:r>
            <a:endParaRPr lang="de-DE" dirty="0">
              <a:latin typeface="Calibri" charset="0"/>
            </a:endParaRPr>
          </a:p>
        </p:txBody>
      </p: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525463" y="3497257"/>
            <a:ext cx="6940550" cy="507999"/>
            <a:chOff x="324" y="3131"/>
            <a:chExt cx="4372" cy="320"/>
          </a:xfrm>
        </p:grpSpPr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324" y="3131"/>
              <a:ext cx="17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dirty="0">
                  <a:latin typeface="Calibri" charset="0"/>
                </a:rPr>
                <a:t>/</a:t>
              </a:r>
              <a:r>
                <a:rPr lang="en-GB" dirty="0" err="1">
                  <a:latin typeface="Calibri" charset="0"/>
                </a:rPr>
                <a:t>kat:a</a:t>
              </a:r>
              <a:r>
                <a:rPr lang="en-GB" dirty="0">
                  <a:latin typeface="Calibri" charset="0"/>
                </a:rPr>
                <a:t>/ (</a:t>
              </a:r>
              <a:r>
                <a:rPr lang="en-GB" dirty="0" err="1">
                  <a:latin typeface="Calibri" charset="0"/>
                </a:rPr>
                <a:t>gewonnen</a:t>
              </a:r>
              <a:r>
                <a:rPr lang="en-GB" dirty="0">
                  <a:latin typeface="Calibri" charset="0"/>
                </a:rPr>
                <a:t>)</a:t>
              </a:r>
              <a:endParaRPr lang="de-DE" dirty="0">
                <a:latin typeface="Calibri" charset="0"/>
              </a:endParaRPr>
            </a:p>
          </p:txBody>
        </p:sp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2485" y="3160"/>
              <a:ext cx="10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dirty="0">
                  <a:latin typeface="Calibri" charset="0"/>
                </a:rPr>
                <a:t>/ka – t – ta/</a:t>
              </a:r>
              <a:endParaRPr lang="de-DE" dirty="0">
                <a:latin typeface="Calibri" charset="0"/>
              </a:endParaRPr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4473" y="3163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dirty="0">
                  <a:latin typeface="Calibri" charset="0"/>
                </a:rPr>
                <a:t>3</a:t>
              </a:r>
              <a:endParaRPr lang="de-DE" dirty="0">
                <a:latin typeface="Calibri" charset="0"/>
              </a:endParaRPr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3592513" y="2417763"/>
            <a:ext cx="222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charset="0"/>
              </a:rPr>
              <a:t>Mora Aufteilung</a:t>
            </a:r>
            <a:endParaRPr lang="de-DE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331640" y="55267"/>
            <a:ext cx="6768752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1. Die Mora </a:t>
            </a:r>
            <a:r>
              <a:rPr lang="en-GB" sz="2400" dirty="0" err="1">
                <a:latin typeface="+mj-lt"/>
              </a:rPr>
              <a:t>als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rhythmische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Einheit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525463" y="4069052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Calibri" charset="0"/>
              </a:rPr>
              <a:t>/</a:t>
            </a:r>
            <a:r>
              <a:rPr lang="en-US" dirty="0" err="1">
                <a:latin typeface="Calibri" charset="0"/>
              </a:rPr>
              <a:t>to:kjo</a:t>
            </a:r>
            <a:r>
              <a:rPr lang="en-US">
                <a:latin typeface="Calibri" charset="0"/>
              </a:rPr>
              <a:t>:/ </a:t>
            </a:r>
            <a:r>
              <a:rPr lang="en-US" dirty="0">
                <a:latin typeface="Calibri" charset="0"/>
              </a:rPr>
              <a:t>(Tokyo)                       /to-o-</a:t>
            </a:r>
            <a:r>
              <a:rPr lang="en-US" dirty="0" err="1">
                <a:latin typeface="Calibri" charset="0"/>
              </a:rPr>
              <a:t>kjo</a:t>
            </a:r>
            <a:r>
              <a:rPr lang="en-US" dirty="0">
                <a:latin typeface="Calibri" charset="0"/>
              </a:rPr>
              <a:t>-o/		  		    </a:t>
            </a:r>
            <a:endParaRPr lang="de-DE" dirty="0">
              <a:latin typeface="Calibri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1557520"/>
            <a:ext cx="7239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0" charset="-128"/>
                <a:cs typeface="ＭＳ Ｐゴシック" pitchFamily="-100" charset="-128"/>
              </a:rPr>
              <a:t>Die </a:t>
            </a:r>
            <a:r>
              <a:rPr lang="de-DE" sz="2400" dirty="0" err="1">
                <a:latin typeface="+mj-lt"/>
                <a:ea typeface="ＭＳ Ｐゴシック" pitchFamily="-100" charset="-128"/>
                <a:cs typeface="ＭＳ Ｐゴシック" pitchFamily="-100" charset="-128"/>
              </a:rPr>
              <a:t>Mora-Aufteilung</a:t>
            </a:r>
            <a:r>
              <a:rPr lang="de-DE" sz="2400" dirty="0">
                <a:latin typeface="+mj-lt"/>
                <a:ea typeface="ＭＳ Ｐゴシック" pitchFamily="-100" charset="-128"/>
                <a:cs typeface="ＭＳ Ｐゴシック" pitchFamily="-100" charset="-128"/>
              </a:rPr>
              <a:t> gleicht nicht die Silbenaufteilung</a:t>
            </a:r>
          </a:p>
        </p:txBody>
      </p:sp>
      <p:pic>
        <p:nvPicPr>
          <p:cNvPr id="4" name="kanda">
            <a:hlinkClick r:id="" action="ppaction://media"/>
            <a:extLst>
              <a:ext uri="{FF2B5EF4-FFF2-40B4-BE49-F238E27FC236}">
                <a16:creationId xmlns:a16="http://schemas.microsoft.com/office/drawing/2014/main" id="{483C3246-D5E0-E112-6B44-FA0910773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97875" y="2895598"/>
            <a:ext cx="517525" cy="517525"/>
          </a:xfrm>
          <a:prstGeom prst="rect">
            <a:avLst/>
          </a:prstGeom>
        </p:spPr>
      </p:pic>
      <p:pic>
        <p:nvPicPr>
          <p:cNvPr id="16" name="katta">
            <a:hlinkClick r:id="" action="ppaction://media"/>
            <a:extLst>
              <a:ext uri="{FF2B5EF4-FFF2-40B4-BE49-F238E27FC236}">
                <a16:creationId xmlns:a16="http://schemas.microsoft.com/office/drawing/2014/main" id="{BAA8F2BB-9694-2FEF-FB5E-1B6931C978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6655" y="3509902"/>
            <a:ext cx="528745" cy="528745"/>
          </a:xfrm>
          <a:prstGeom prst="rect">
            <a:avLst/>
          </a:prstGeom>
        </p:spPr>
      </p:pic>
      <p:pic>
        <p:nvPicPr>
          <p:cNvPr id="17" name="tokyo">
            <a:hlinkClick r:id="" action="ppaction://media"/>
            <a:extLst>
              <a:ext uri="{FF2B5EF4-FFF2-40B4-BE49-F238E27FC236}">
                <a16:creationId xmlns:a16="http://schemas.microsoft.com/office/drawing/2014/main" id="{9A4A5AF0-3D7C-C646-6578-A78B69FA2FD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6655" y="4069052"/>
            <a:ext cx="528745" cy="528745"/>
          </a:xfrm>
          <a:prstGeom prst="rect">
            <a:avLst/>
          </a:prstGeom>
        </p:spPr>
      </p:pic>
      <p:sp>
        <p:nvSpPr>
          <p:cNvPr id="18" name="Text Box 16">
            <a:extLst>
              <a:ext uri="{FF2B5EF4-FFF2-40B4-BE49-F238E27FC236}">
                <a16:creationId xmlns:a16="http://schemas.microsoft.com/office/drawing/2014/main" id="{26C77D8B-EBE1-6A39-E045-39DEA8EA5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1510" y="4069052"/>
            <a:ext cx="3401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4</a:t>
            </a:r>
            <a:endParaRPr lang="de-DE" dirty="0">
              <a:latin typeface="Calibri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62950F-5384-6DFD-EC9A-A47A0676D919}"/>
              </a:ext>
            </a:extLst>
          </p:cNvPr>
          <p:cNvSpPr txBox="1"/>
          <p:nvPr/>
        </p:nvSpPr>
        <p:spPr bwMode="auto">
          <a:xfrm>
            <a:off x="2699792" y="5445224"/>
            <a:ext cx="29626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en-DE" dirty="0">
                <a:latin typeface="Calibri" pitchFamily="-100" charset="0"/>
              </a:rPr>
              <a:t>Sound von Katharina Neubert</a:t>
            </a:r>
          </a:p>
        </p:txBody>
      </p:sp>
    </p:spTree>
    <p:extLst>
      <p:ext uri="{BB962C8B-B14F-4D97-AF65-F5344CB8AC3E}">
        <p14:creationId xmlns:p14="http://schemas.microsoft.com/office/powerpoint/2010/main" val="98735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7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51720" y="55267"/>
            <a:ext cx="561662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n-lt"/>
              </a:rPr>
              <a:t>2. </a:t>
            </a:r>
            <a:r>
              <a:rPr lang="en-GB" sz="2400" dirty="0" err="1">
                <a:latin typeface="+mn-lt"/>
              </a:rPr>
              <a:t>Lexikalischer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Akzent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im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Japanischen</a:t>
            </a:r>
            <a:endParaRPr lang="en-GB" sz="24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95536" y="583137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Ein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Wort</a:t>
            </a:r>
            <a:r>
              <a:rPr lang="en-US" sz="2400" dirty="0">
                <a:latin typeface="+mn-lt"/>
              </a:rPr>
              <a:t> hat </a:t>
            </a:r>
            <a:r>
              <a:rPr lang="en-US" sz="2400" dirty="0" err="1">
                <a:latin typeface="+mn-lt"/>
              </a:rPr>
              <a:t>entweder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immer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keinen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oder</a:t>
            </a:r>
            <a:r>
              <a:rPr lang="en-US" sz="2400" dirty="0">
                <a:latin typeface="+mn-lt"/>
              </a:rPr>
              <a:t> maximal </a:t>
            </a:r>
            <a:r>
              <a:rPr lang="en-US" sz="2400" dirty="0" err="1">
                <a:latin typeface="+mn-lt"/>
              </a:rPr>
              <a:t>einen</a:t>
            </a:r>
            <a:r>
              <a:rPr lang="en-US" sz="2400" dirty="0">
                <a:latin typeface="+mn-lt"/>
              </a:rPr>
              <a:t> Akzent</a:t>
            </a:r>
            <a:r>
              <a:rPr lang="en-US" sz="2400" baseline="30000" dirty="0">
                <a:latin typeface="+mn-lt"/>
              </a:rPr>
              <a:t>1, 2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791732" y="2188021"/>
            <a:ext cx="27001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ohne</a:t>
            </a:r>
            <a:r>
              <a:rPr lang="en-US" sz="2400" dirty="0">
                <a:latin typeface="+mn-lt"/>
              </a:rPr>
              <a:t> (</a:t>
            </a:r>
            <a:r>
              <a:rPr lang="en-US" sz="2400" dirty="0" err="1">
                <a:latin typeface="+mn-lt"/>
              </a:rPr>
              <a:t>Akzentlos</a:t>
            </a:r>
            <a:r>
              <a:rPr lang="en-US" sz="2400" dirty="0">
                <a:latin typeface="+mn-lt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4211960" y="2188021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mit</a:t>
            </a:r>
            <a:endParaRPr lang="en-US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4211960" y="2649686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+mn-lt"/>
              </a:rPr>
              <a:t>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>
                <a:latin typeface="+mn-lt"/>
              </a:rPr>
              <a:t>me 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5580112" y="2655062"/>
            <a:ext cx="1438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Regen</a:t>
            </a:r>
            <a:endParaRPr lang="en-US" sz="24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11560" y="2649686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ame</a:t>
            </a:r>
            <a:r>
              <a:rPr lang="en-US" sz="2400" dirty="0">
                <a:latin typeface="+mn-lt"/>
              </a:rPr>
              <a:t>         </a:t>
            </a:r>
            <a:r>
              <a:rPr lang="en-US" sz="2400" dirty="0" err="1">
                <a:latin typeface="+mn-lt"/>
              </a:rPr>
              <a:t>Süßigkeit</a:t>
            </a:r>
            <a:endParaRPr lang="en-US" sz="24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211960" y="3111351"/>
            <a:ext cx="31683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+mn-lt"/>
              </a:rPr>
              <a:t>sa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 err="1">
                <a:latin typeface="+mn-lt"/>
              </a:rPr>
              <a:t>ke</a:t>
            </a:r>
            <a:r>
              <a:rPr lang="en-US" sz="2400" dirty="0">
                <a:latin typeface="+mn-lt"/>
              </a:rPr>
              <a:t>          </a:t>
            </a:r>
            <a:r>
              <a:rPr lang="en-US" sz="2400" dirty="0" err="1">
                <a:latin typeface="+mn-lt"/>
              </a:rPr>
              <a:t>Lachs</a:t>
            </a:r>
            <a:endParaRPr lang="en-US" sz="24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611560" y="3111351"/>
            <a:ext cx="2592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sake         </a:t>
            </a:r>
            <a:r>
              <a:rPr lang="en-US" sz="2400" dirty="0" err="1">
                <a:latin typeface="+mn-lt"/>
              </a:rPr>
              <a:t>Alkohol</a:t>
            </a:r>
            <a:endParaRPr lang="en-US" sz="24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211960" y="3573016"/>
            <a:ext cx="30222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+mn-lt"/>
              </a:rPr>
              <a:t>ka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 err="1">
                <a:latin typeface="+mn-lt"/>
              </a:rPr>
              <a:t>ki</a:t>
            </a:r>
            <a:r>
              <a:rPr lang="en-US" sz="2400" dirty="0">
                <a:latin typeface="+mn-lt"/>
              </a:rPr>
              <a:t>          </a:t>
            </a:r>
            <a:r>
              <a:rPr lang="en-US" sz="2400" dirty="0" err="1">
                <a:latin typeface="+mn-lt"/>
              </a:rPr>
              <a:t>Auster</a:t>
            </a:r>
            <a:endParaRPr lang="en-US" sz="24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664733" y="3586204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kaki        </a:t>
            </a:r>
            <a:r>
              <a:rPr lang="en-US" sz="2400" dirty="0" err="1">
                <a:latin typeface="+mn-lt"/>
              </a:rPr>
              <a:t>Persimon</a:t>
            </a:r>
            <a:endParaRPr lang="en-US" sz="24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95536" y="995537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(</a:t>
            </a:r>
            <a:r>
              <a:rPr lang="en-US" sz="2400" dirty="0" err="1">
                <a:latin typeface="+mn-lt"/>
              </a:rPr>
              <a:t>Akzentzeichen</a:t>
            </a:r>
            <a:r>
              <a:rPr lang="en-US" sz="2400" dirty="0">
                <a:latin typeface="+mn-lt"/>
              </a:rPr>
              <a:t> </a:t>
            </a:r>
            <a:r>
              <a:rPr lang="uk-UA" sz="2400" b="1" dirty="0"/>
              <a:t>'</a:t>
            </a:r>
            <a:r>
              <a:rPr lang="en-AU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nach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dem</a:t>
            </a:r>
            <a:r>
              <a:rPr lang="en-US" sz="2400" dirty="0">
                <a:latin typeface="+mn-lt"/>
              </a:rPr>
              <a:t> Mora, der den </a:t>
            </a:r>
            <a:r>
              <a:rPr lang="en-US" sz="2400" dirty="0" err="1">
                <a:latin typeface="+mn-lt"/>
              </a:rPr>
              <a:t>Akzent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trägt</a:t>
            </a:r>
            <a:r>
              <a:rPr lang="en-US" sz="2400" dirty="0">
                <a:latin typeface="+mn-lt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518179" y="6413238"/>
            <a:ext cx="4608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+mn-lt"/>
              </a:rPr>
              <a:t>1, 2 </a:t>
            </a:r>
            <a:r>
              <a:rPr lang="en-US" sz="1600" dirty="0" err="1">
                <a:latin typeface="+mn-lt"/>
              </a:rPr>
              <a:t>Beispiele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aus</a:t>
            </a:r>
            <a:r>
              <a:rPr lang="en-US" sz="1600" dirty="0">
                <a:latin typeface="+mn-lt"/>
              </a:rPr>
              <a:t> kawahara15.pdf, kubozono16.pdf</a:t>
            </a:r>
          </a:p>
        </p:txBody>
      </p:sp>
      <p:pic>
        <p:nvPicPr>
          <p:cNvPr id="24" name="ame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23928" y="2793562"/>
            <a:ext cx="288032" cy="288032"/>
          </a:xfrm>
          <a:prstGeom prst="rect">
            <a:avLst/>
          </a:prstGeom>
        </p:spPr>
      </p:pic>
      <p:pic>
        <p:nvPicPr>
          <p:cNvPr id="25" name="ame0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23528" y="2823319"/>
            <a:ext cx="288032" cy="288032"/>
          </a:xfrm>
          <a:prstGeom prst="rect">
            <a:avLst/>
          </a:prstGeom>
        </p:spPr>
      </p:pic>
      <p:pic>
        <p:nvPicPr>
          <p:cNvPr id="14" name="kaki1">
            <a:hlinkClick r:id="" action="ppaction://media"/>
            <a:extLst>
              <a:ext uri="{FF2B5EF4-FFF2-40B4-BE49-F238E27FC236}">
                <a16:creationId xmlns:a16="http://schemas.microsoft.com/office/drawing/2014/main" id="{E8512F4A-303E-917B-6B49-0328FA24F53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03067" y="3586203"/>
            <a:ext cx="461666" cy="461666"/>
          </a:xfrm>
          <a:prstGeom prst="rect">
            <a:avLst/>
          </a:prstGeom>
        </p:spPr>
      </p:pic>
      <p:pic>
        <p:nvPicPr>
          <p:cNvPr id="15" name="kaki2">
            <a:hlinkClick r:id="" action="ppaction://media"/>
            <a:extLst>
              <a:ext uri="{FF2B5EF4-FFF2-40B4-BE49-F238E27FC236}">
                <a16:creationId xmlns:a16="http://schemas.microsoft.com/office/drawing/2014/main" id="{57ED5556-5073-FE18-9D49-848D1A94EC8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750939" y="3578373"/>
            <a:ext cx="461666" cy="461666"/>
          </a:xfrm>
          <a:prstGeom prst="rect">
            <a:avLst/>
          </a:prstGeom>
        </p:spPr>
      </p:pic>
      <p:pic>
        <p:nvPicPr>
          <p:cNvPr id="16" name="sake1">
            <a:hlinkClick r:id="" action="ppaction://media"/>
            <a:extLst>
              <a:ext uri="{FF2B5EF4-FFF2-40B4-BE49-F238E27FC236}">
                <a16:creationId xmlns:a16="http://schemas.microsoft.com/office/drawing/2014/main" id="{31893890-40CF-D1C2-9F54-82A7C87A09E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03067" y="3148564"/>
            <a:ext cx="461666" cy="461666"/>
          </a:xfrm>
          <a:prstGeom prst="rect">
            <a:avLst/>
          </a:prstGeom>
        </p:spPr>
      </p:pic>
      <p:pic>
        <p:nvPicPr>
          <p:cNvPr id="17" name="sake2">
            <a:hlinkClick r:id="" action="ppaction://media"/>
            <a:extLst>
              <a:ext uri="{FF2B5EF4-FFF2-40B4-BE49-F238E27FC236}">
                <a16:creationId xmlns:a16="http://schemas.microsoft.com/office/drawing/2014/main" id="{DC8B2C20-54D2-9A35-AE8A-2672EC679784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750939" y="3141905"/>
            <a:ext cx="461666" cy="46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9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6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51720" y="55267"/>
            <a:ext cx="489446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208413" y="2780928"/>
            <a:ext cx="3096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Adjektive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und Verben</a:t>
            </a:r>
            <a:r>
              <a:rPr lang="en-US" sz="2400" baseline="30000" dirty="0">
                <a:solidFill>
                  <a:srgbClr val="0000FF"/>
                </a:solidFill>
                <a:latin typeface="Calibri" pitchFamily="-100" charset="0"/>
              </a:rPr>
              <a:t>1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995936" y="3431208"/>
            <a:ext cx="35935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Mit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: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dann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auf der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vorletzten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Mora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683568" y="6165304"/>
            <a:ext cx="41764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>
                <a:latin typeface="Calibri" pitchFamily="-100" charset="0"/>
              </a:rPr>
              <a:t>Beispiele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aus</a:t>
            </a:r>
            <a:r>
              <a:rPr lang="en-US" sz="1600" dirty="0">
                <a:latin typeface="Calibri" pitchFamily="-100" charset="0"/>
              </a:rPr>
              <a:t> kubozono16.pdf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208413" y="511202"/>
            <a:ext cx="1224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+mn-lt"/>
              </a:rPr>
              <a:t>Nomen</a:t>
            </a:r>
            <a:endParaRPr lang="en-US" sz="24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95936" y="1448187"/>
            <a:ext cx="5112568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Initial: </a:t>
            </a:r>
            <a:r>
              <a:rPr lang="en-US" sz="2400" b="1" dirty="0" err="1">
                <a:latin typeface="Calibri" pitchFamily="-100" charset="0"/>
              </a:rPr>
              <a:t>ka</a:t>
            </a:r>
            <a:r>
              <a:rPr lang="uk-UA" sz="2400" dirty="0">
                <a:latin typeface="Calibri" pitchFamily="-100" charset="0"/>
              </a:rPr>
              <a:t>'</a:t>
            </a:r>
            <a:r>
              <a:rPr lang="en-US" sz="2400" dirty="0">
                <a:latin typeface="Calibri" pitchFamily="-100" charset="0"/>
              </a:rPr>
              <a:t>ta (</a:t>
            </a:r>
            <a:r>
              <a:rPr lang="en-US" sz="2400" dirty="0" err="1">
                <a:latin typeface="Calibri" pitchFamily="-100" charset="0"/>
              </a:rPr>
              <a:t>Schulter</a:t>
            </a:r>
            <a:r>
              <a:rPr lang="en-US" sz="2400" dirty="0">
                <a:latin typeface="Calibri" pitchFamily="-100" charset="0"/>
              </a:rPr>
              <a:t>), </a:t>
            </a:r>
            <a:r>
              <a:rPr lang="en-US" sz="2400" b="1" dirty="0" err="1">
                <a:latin typeface="Calibri" pitchFamily="-100" charset="0"/>
              </a:rPr>
              <a:t>i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US" sz="2400" dirty="0" err="1">
                <a:latin typeface="Calibri" pitchFamily="-100" charset="0"/>
              </a:rPr>
              <a:t>noti</a:t>
            </a:r>
            <a:r>
              <a:rPr lang="en-US" sz="2400" dirty="0">
                <a:latin typeface="Calibri" pitchFamily="-100" charset="0"/>
              </a:rPr>
              <a:t> (</a:t>
            </a:r>
            <a:r>
              <a:rPr lang="en-US" sz="2400" dirty="0" err="1">
                <a:latin typeface="Calibri" pitchFamily="-100" charset="0"/>
              </a:rPr>
              <a:t>Leben</a:t>
            </a:r>
            <a:r>
              <a:rPr lang="en-US" sz="2400" dirty="0">
                <a:latin typeface="Calibri" pitchFamily="-100" charset="0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3995936" y="1899229"/>
            <a:ext cx="45730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Final: ka</a:t>
            </a:r>
            <a:r>
              <a:rPr lang="en-US" sz="2400" b="1" dirty="0">
                <a:latin typeface="Calibri" pitchFamily="-100" charset="0"/>
              </a:rPr>
              <a:t>ta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b="1" dirty="0">
                <a:latin typeface="Calibri" pitchFamily="-100" charset="0"/>
              </a:rPr>
              <a:t> </a:t>
            </a:r>
            <a:r>
              <a:rPr lang="en-AU" sz="2400" dirty="0">
                <a:latin typeface="Calibri" pitchFamily="-100" charset="0"/>
              </a:rPr>
              <a:t>(Modell), </a:t>
            </a:r>
            <a:r>
              <a:rPr lang="en-AU" sz="2400" dirty="0" err="1">
                <a:latin typeface="Calibri" pitchFamily="-100" charset="0"/>
              </a:rPr>
              <a:t>ata</a:t>
            </a:r>
            <a:r>
              <a:rPr lang="en-AU" sz="2400" b="1" dirty="0" err="1">
                <a:latin typeface="Calibri" pitchFamily="-100" charset="0"/>
              </a:rPr>
              <a:t>ma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b="1" dirty="0">
                <a:latin typeface="Calibri" pitchFamily="-100" charset="0"/>
              </a:rPr>
              <a:t> </a:t>
            </a:r>
            <a:r>
              <a:rPr lang="en-AU" sz="2400" dirty="0">
                <a:latin typeface="Calibri" pitchFamily="-100" charset="0"/>
              </a:rPr>
              <a:t>(Kopf)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995936" y="2319263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Vorletzte</a:t>
            </a:r>
            <a:r>
              <a:rPr lang="en-US" sz="2400" dirty="0">
                <a:latin typeface="Calibri" pitchFamily="-100" charset="0"/>
              </a:rPr>
              <a:t> Mora: </a:t>
            </a:r>
            <a:r>
              <a:rPr lang="en-US" sz="2400" dirty="0" err="1">
                <a:latin typeface="Calibri" pitchFamily="-100" charset="0"/>
              </a:rPr>
              <a:t>ko</a:t>
            </a:r>
            <a:r>
              <a:rPr lang="en-US" sz="2400" b="1" dirty="0" err="1">
                <a:latin typeface="Calibri" pitchFamily="-100" charset="0"/>
              </a:rPr>
              <a:t>ko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US" sz="2400" dirty="0" err="1">
                <a:latin typeface="Calibri" pitchFamily="-100" charset="0"/>
              </a:rPr>
              <a:t>ro</a:t>
            </a:r>
            <a:r>
              <a:rPr lang="en-US" sz="2400" dirty="0">
                <a:latin typeface="Calibri" pitchFamily="-100" charset="0"/>
              </a:rPr>
              <a:t> (Geist)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208413" y="975899"/>
            <a:ext cx="249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Akzentlos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995936" y="4297775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Calibri" pitchFamily="-100" charset="0"/>
              </a:rPr>
              <a:t>na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dirty="0" err="1">
                <a:latin typeface="Calibri" pitchFamily="-100" charset="0"/>
              </a:rPr>
              <a:t>ru</a:t>
            </a:r>
            <a:r>
              <a:rPr lang="en-AU" sz="2400" dirty="0">
                <a:latin typeface="Calibri" pitchFamily="-100" charset="0"/>
              </a:rPr>
              <a:t>     </a:t>
            </a:r>
            <a:r>
              <a:rPr lang="en-AU" sz="2400" dirty="0" err="1">
                <a:latin typeface="Calibri" pitchFamily="-100" charset="0"/>
              </a:rPr>
              <a:t>erreichen</a:t>
            </a:r>
            <a:r>
              <a:rPr lang="en-AU" sz="2400" dirty="0">
                <a:latin typeface="Calibri" pitchFamily="-100" charset="0"/>
              </a:rPr>
              <a:t> 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208413" y="3431208"/>
            <a:ext cx="1577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Akzentlos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208413" y="4219815"/>
            <a:ext cx="22323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naru</a:t>
            </a:r>
            <a:r>
              <a:rPr lang="en-US" sz="2400" dirty="0">
                <a:latin typeface="Calibri" pitchFamily="-100" charset="0"/>
              </a:rPr>
              <a:t>      </a:t>
            </a:r>
            <a:r>
              <a:rPr lang="en-US" sz="2400" dirty="0" err="1">
                <a:latin typeface="Calibri" pitchFamily="-100" charset="0"/>
              </a:rPr>
              <a:t>klingeln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3995936" y="474336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</a:t>
            </a:r>
            <a:r>
              <a:rPr lang="en-US" sz="2400" b="1" dirty="0" err="1">
                <a:latin typeface="Calibri" pitchFamily="-100" charset="0"/>
              </a:rPr>
              <a:t>tu'</a:t>
            </a:r>
            <a:r>
              <a:rPr lang="en-US" sz="2400" dirty="0" err="1">
                <a:latin typeface="Calibri" pitchFamily="-100" charset="0"/>
              </a:rPr>
              <a:t>i</a:t>
            </a:r>
            <a:r>
              <a:rPr lang="en-US" sz="2400" dirty="0">
                <a:latin typeface="Calibri" pitchFamily="-100" charset="0"/>
              </a:rPr>
              <a:t>      </a:t>
            </a:r>
            <a:r>
              <a:rPr lang="en-US" sz="2400" dirty="0" err="1">
                <a:latin typeface="Calibri" pitchFamily="-100" charset="0"/>
              </a:rPr>
              <a:t>heiß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08413" y="472387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atui</a:t>
            </a:r>
            <a:r>
              <a:rPr lang="en-US" sz="2400" dirty="0">
                <a:latin typeface="Calibri" pitchFamily="-100" charset="0"/>
              </a:rPr>
              <a:t>       dick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08413" y="1437564"/>
            <a:ext cx="28565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miyako</a:t>
            </a:r>
            <a:r>
              <a:rPr lang="en-US" sz="2400" dirty="0">
                <a:latin typeface="Calibri" pitchFamily="-100" charset="0"/>
              </a:rPr>
              <a:t> (</a:t>
            </a:r>
            <a:r>
              <a:rPr lang="en-US" sz="2400" dirty="0" err="1">
                <a:latin typeface="Calibri" pitchFamily="-100" charset="0"/>
              </a:rPr>
              <a:t>Hauptstadt</a:t>
            </a:r>
            <a:r>
              <a:rPr lang="en-US" sz="2400" dirty="0">
                <a:latin typeface="Calibri" pitchFamily="-100" charset="0"/>
              </a:rPr>
              <a:t>)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3995936" y="975899"/>
            <a:ext cx="249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Mit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34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6517" y="3095999"/>
            <a:ext cx="4247177" cy="24835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24" y="3212976"/>
            <a:ext cx="4256176" cy="2366542"/>
          </a:xfrm>
          <a:prstGeom prst="rect">
            <a:avLst/>
          </a:prstGeom>
        </p:spPr>
      </p:pic>
      <p:pic>
        <p:nvPicPr>
          <p:cNvPr id="3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2267" y="3284984"/>
            <a:ext cx="465584" cy="465584"/>
          </a:xfrm>
          <a:prstGeom prst="rect">
            <a:avLst/>
          </a:prstGeom>
        </p:spPr>
      </p:pic>
      <p:pic>
        <p:nvPicPr>
          <p:cNvPr id="4" name="Fig7-1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86944" y="3429000"/>
            <a:ext cx="524768" cy="524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251437" y="6054038"/>
            <a:ext cx="44644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Diejenigen</a:t>
            </a:r>
            <a:r>
              <a:rPr lang="en-US" dirty="0">
                <a:latin typeface="Calibri" pitchFamily="-100" charset="0"/>
              </a:rPr>
              <a:t> die </a:t>
            </a:r>
            <a:r>
              <a:rPr lang="en-US" dirty="0" err="1">
                <a:latin typeface="Calibri" pitchFamily="-100" charset="0"/>
              </a:rPr>
              <a:t>verhungert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werden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483768" y="25864"/>
            <a:ext cx="396044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5292080" y="6017925"/>
            <a:ext cx="29523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Etwas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zum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Pflanzen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414" y="5606379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</a:t>
            </a:r>
            <a:r>
              <a:rPr lang="en-US" sz="2400" b="1" dirty="0">
                <a:latin typeface="Calibri" pitchFamily="-100" charset="0"/>
              </a:rPr>
              <a:t>e'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4572000" y="5606379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e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632" y="836712"/>
            <a:ext cx="44370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lexikalischem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</a:t>
            </a:r>
            <a:r>
              <a:rPr lang="en-US" sz="2400" dirty="0">
                <a:latin typeface="Calibri" pitchFamily="-100" charset="0"/>
              </a:rPr>
              <a:t> (H*+L in JTOBI) </a:t>
            </a:r>
            <a:r>
              <a:rPr lang="en-US" sz="2400" dirty="0" err="1">
                <a:latin typeface="Calibri" pitchFamily="-100" charset="0"/>
              </a:rPr>
              <a:t>haben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einen</a:t>
            </a:r>
            <a:r>
              <a:rPr lang="en-US" sz="2400" dirty="0">
                <a:latin typeface="Calibri" pitchFamily="-100" charset="0"/>
              </a:rPr>
              <a:t> f0 </a:t>
            </a:r>
            <a:r>
              <a:rPr lang="en-US" sz="2400" dirty="0" err="1">
                <a:latin typeface="Calibri" pitchFamily="-100" charset="0"/>
              </a:rPr>
              <a:t>Gipfel</a:t>
            </a:r>
            <a:r>
              <a:rPr lang="en-US" sz="2400" dirty="0">
                <a:latin typeface="Calibri" pitchFamily="-100" charset="0"/>
              </a:rPr>
              <a:t> und </a:t>
            </a:r>
            <a:r>
              <a:rPr lang="en-US" sz="2400" dirty="0" err="1">
                <a:latin typeface="Calibri" pitchFamily="-100" charset="0"/>
              </a:rPr>
              <a:t>steilen</a:t>
            </a:r>
            <a:r>
              <a:rPr lang="en-US" sz="2400" dirty="0">
                <a:latin typeface="Calibri" pitchFamily="-100" charset="0"/>
              </a:rPr>
              <a:t> f0-Abstieg an </a:t>
            </a:r>
            <a:r>
              <a:rPr lang="en-US" sz="2400" dirty="0" err="1">
                <a:latin typeface="Calibri" pitchFamily="-100" charset="0"/>
              </a:rPr>
              <a:t>oder</a:t>
            </a:r>
            <a:r>
              <a:rPr lang="en-US" sz="2400" dirty="0">
                <a:latin typeface="Calibri" pitchFamily="-100" charset="0"/>
              </a:rPr>
              <a:t> in der </a:t>
            </a:r>
            <a:r>
              <a:rPr lang="en-US" sz="2400" dirty="0" err="1">
                <a:latin typeface="Calibri" pitchFamily="-100" charset="0"/>
              </a:rPr>
              <a:t>Nähe</a:t>
            </a:r>
            <a:r>
              <a:rPr lang="en-US" sz="2400" dirty="0">
                <a:latin typeface="Calibri" pitchFamily="-100" charset="0"/>
              </a:rPr>
              <a:t> der </a:t>
            </a:r>
            <a:r>
              <a:rPr lang="en-US" sz="2400" dirty="0" err="1">
                <a:latin typeface="Calibri" pitchFamily="-100" charset="0"/>
              </a:rPr>
              <a:t>akzentuierten</a:t>
            </a:r>
            <a:r>
              <a:rPr lang="en-US" sz="2400" dirty="0">
                <a:latin typeface="Calibri" pitchFamily="-100" charset="0"/>
              </a:rPr>
              <a:t> Mora.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4860032" y="953923"/>
            <a:ext cx="424847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Akzentlose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:  Der f0-Verlauf </a:t>
            </a:r>
            <a:r>
              <a:rPr lang="en-US" sz="2400" dirty="0" err="1">
                <a:latin typeface="Calibri" pitchFamily="-100" charset="0"/>
              </a:rPr>
              <a:t>wird</a:t>
            </a:r>
            <a:r>
              <a:rPr lang="en-US" sz="2400" dirty="0">
                <a:latin typeface="Calibri" pitchFamily="-100" charset="0"/>
              </a:rPr>
              <a:t> von </a:t>
            </a:r>
            <a:r>
              <a:rPr lang="en-US" sz="2400" dirty="0" err="1">
                <a:latin typeface="Calibri" pitchFamily="-100" charset="0"/>
              </a:rPr>
              <a:t>Phrasenakzenten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bestimmt</a:t>
            </a:r>
            <a:r>
              <a:rPr lang="en-US" sz="2400" dirty="0">
                <a:latin typeface="Calibri" pitchFamily="-100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436096" y="6453336"/>
            <a:ext cx="25202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Calibri" pitchFamily="-100" charset="0"/>
              </a:rPr>
              <a:t>Beispiele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aus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b="1" dirty="0">
                <a:latin typeface="Calibri" pitchFamily="-100" charset="0"/>
              </a:rPr>
              <a:t>venditt05.pdf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251520" y="6387257"/>
            <a:ext cx="4896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>
                <a:latin typeface="Calibri" pitchFamily="-100" charset="0"/>
              </a:rPr>
              <a:t>zB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Venditti</a:t>
            </a:r>
            <a:r>
              <a:rPr lang="en-US" sz="1600" dirty="0">
                <a:latin typeface="Calibri" pitchFamily="-100" charset="0"/>
              </a:rPr>
              <a:t> &amp; van Santen (2000)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899592" y="2967335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</p:spTree>
    <p:extLst>
      <p:ext uri="{BB962C8B-B14F-4D97-AF65-F5344CB8AC3E}">
        <p14:creationId xmlns:p14="http://schemas.microsoft.com/office/powerpoint/2010/main" val="358277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539552" y="620688"/>
            <a:ext cx="5688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Lexikalischer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in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Japanisch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57342" y="1150168"/>
            <a:ext cx="79100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lexikalische Akzent </a:t>
            </a:r>
            <a:r>
              <a:rPr lang="de-DE" sz="2400" b="1" dirty="0">
                <a:latin typeface="Calibri" pitchFamily="-100" charset="0"/>
              </a:rPr>
              <a:t>ist Bestandteil des Wortes </a:t>
            </a:r>
            <a:r>
              <a:rPr lang="de-DE" sz="2400" dirty="0">
                <a:latin typeface="Calibri" pitchFamily="-100" charset="0"/>
              </a:rPr>
              <a:t>und nicht frei wählbar, und </a:t>
            </a:r>
            <a:r>
              <a:rPr lang="de-DE" sz="2400" b="1" dirty="0">
                <a:latin typeface="Calibri" pitchFamily="-100" charset="0"/>
              </a:rPr>
              <a:t>kommt im Wort immer an derselben Mora vor</a:t>
            </a:r>
            <a:r>
              <a:rPr lang="de-DE" sz="2400" dirty="0">
                <a:latin typeface="Calibri" pitchFamily="-100" charset="0"/>
              </a:rPr>
              <a:t>. Japanisch hat nur einen lexikalischen Akzent (H*+L). Lexikalischer Akzent trägt nicht zur Semantik/Pragmatik bei.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457342" y="3623981"/>
            <a:ext cx="77768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 Wort in der Äußerung wird prominent durch die fakultative Verknüpfung eines Tonakzentes mit der Silbe des Wortes mit primärer lexikalischen Betonung.  Diese Sprachen haben sehr viele verschiedene Tonakzente (L*, H*, L+H*, usw.), die </a:t>
            </a:r>
            <a:r>
              <a:rPr lang="de-DE" sz="2400" b="1" dirty="0">
                <a:latin typeface="Calibri" pitchFamily="-100" charset="0"/>
              </a:rPr>
              <a:t>post-lexikal </a:t>
            </a:r>
            <a:r>
              <a:rPr lang="de-DE" sz="2400" dirty="0">
                <a:latin typeface="Calibri" pitchFamily="-100" charset="0"/>
              </a:rPr>
              <a:t>zum Zweck der Semantik/Pragmatik eingesetzt werden.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395536" y="3032968"/>
            <a:ext cx="4680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Tonakzente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in Deutsch,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Englisch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261716" y="55267"/>
            <a:ext cx="705678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in </a:t>
            </a:r>
            <a:r>
              <a:rPr lang="en-GB" sz="2400" dirty="0" err="1">
                <a:latin typeface="+mj-lt"/>
              </a:rPr>
              <a:t>Japanisch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Tonakzent</a:t>
            </a:r>
            <a:r>
              <a:rPr lang="en-GB" sz="2400" dirty="0">
                <a:latin typeface="+mj-lt"/>
              </a:rPr>
              <a:t> in Deutsch</a:t>
            </a:r>
          </a:p>
        </p:txBody>
      </p:sp>
    </p:spTree>
    <p:extLst>
      <p:ext uri="{BB962C8B-B14F-4D97-AF65-F5344CB8AC3E}">
        <p14:creationId xmlns:p14="http://schemas.microsoft.com/office/powerpoint/2010/main" val="134508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61716" y="55267"/>
            <a:ext cx="705678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in </a:t>
            </a:r>
            <a:r>
              <a:rPr lang="en-GB" sz="2400" dirty="0" err="1">
                <a:latin typeface="+mj-lt"/>
              </a:rPr>
              <a:t>Japanisch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Tonakzent</a:t>
            </a:r>
            <a:r>
              <a:rPr lang="en-GB" sz="2400" dirty="0">
                <a:latin typeface="+mj-lt"/>
              </a:rPr>
              <a:t> in Deutsch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539552" y="516932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Deutsch/Englisch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539552" y="978597"/>
            <a:ext cx="806489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Nur starke Silben (die Silbe mit primärer lexikalischer Betonung) können mit einem Tonakzent verknüpft werden. Daher geht /</a:t>
            </a:r>
            <a:r>
              <a:rPr lang="de-DE" sz="2400" dirty="0" err="1">
                <a:latin typeface="Calibri" pitchFamily="-100" charset="0"/>
              </a:rPr>
              <a:t>ə</a:t>
            </a:r>
            <a:r>
              <a:rPr lang="de-DE" sz="2400" dirty="0">
                <a:latin typeface="Calibri" pitchFamily="-100" charset="0"/>
              </a:rPr>
              <a:t>/ mit H* oder mit irgendeinem Tonakzent nicht. 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539056" y="2708920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Japanisch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39056" y="3170584"/>
            <a:ext cx="259278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gibt keine solche Verbindung.  Silben mit lexikalischem Akzent können durchaus reduziert sein, z.B. </a:t>
            </a:r>
            <a:r>
              <a:rPr lang="de-DE" sz="2400" dirty="0" err="1">
                <a:latin typeface="Calibri" pitchFamily="-100" charset="0"/>
              </a:rPr>
              <a:t>ha</a:t>
            </a:r>
            <a:r>
              <a:rPr lang="de-DE" sz="2400" b="1" dirty="0" err="1">
                <a:latin typeface="Calibri" pitchFamily="-100" charset="0"/>
              </a:rPr>
              <a:t>si'</a:t>
            </a:r>
            <a:r>
              <a:rPr lang="de-DE" sz="2400" dirty="0" err="1">
                <a:latin typeface="Calibri" pitchFamily="-100" charset="0"/>
              </a:rPr>
              <a:t>tteru</a:t>
            </a:r>
            <a:r>
              <a:rPr lang="de-DE" sz="2400" dirty="0">
                <a:latin typeface="Calibri" pitchFamily="-100" charset="0"/>
              </a:rPr>
              <a:t> </a:t>
            </a:r>
          </a:p>
          <a:p>
            <a:endParaRPr lang="en-US" sz="2400" dirty="0">
              <a:latin typeface="Calibri" pitchFamily="-100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728" y="2153479"/>
            <a:ext cx="4610100" cy="4254500"/>
          </a:xfrm>
          <a:prstGeom prst="rect">
            <a:avLst/>
          </a:prstGeom>
        </p:spPr>
      </p:pic>
      <p:pic>
        <p:nvPicPr>
          <p:cNvPr id="8" name="VendittiEtalFig1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2938669"/>
            <a:ext cx="463831" cy="46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8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267744" y="72664"/>
            <a:ext cx="453650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3.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467544" y="620688"/>
            <a:ext cx="6984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Akzentphrase im Japanischen ist eine prosodische Gruppierung von Wörtern. 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703524" y="1700808"/>
            <a:ext cx="63367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AP besteht oft aus einem Wort, kann aber aus mehreren Wörtern bestehen. 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19572" y="2708920"/>
            <a:ext cx="61566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Fast immer nur ein akzentuiertes Wort pro AP.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735058" y="3508070"/>
            <a:ext cx="60486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gibt einen prosodischen Bruch/melodische Unterbrechung an einer AP-Grenze.</a:t>
            </a:r>
          </a:p>
        </p:txBody>
      </p:sp>
      <p:sp>
        <p:nvSpPr>
          <p:cNvPr id="5" name="Oval 4"/>
          <p:cNvSpPr/>
          <p:nvPr/>
        </p:nvSpPr>
        <p:spPr>
          <a:xfrm>
            <a:off x="179512" y="1916832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179512" y="2712451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/>
          <p:cNvSpPr/>
          <p:nvPr/>
        </p:nvSpPr>
        <p:spPr>
          <a:xfrm>
            <a:off x="177581" y="3652086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900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 rtlCol="0">
        <a:prstTxWarp prst="textNoShape">
          <a:avLst/>
        </a:prstTxWarp>
        <a:spAutoFit/>
      </a:bodyPr>
      <a:lstStyle>
        <a:defPPr>
          <a:defRPr sz="2400" dirty="0" smtClean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1924</Words>
  <Application>Microsoft Macintosh PowerPoint</Application>
  <PresentationFormat>On-screen Show (4:3)</PresentationFormat>
  <Paragraphs>260</Paragraphs>
  <Slides>24</Slides>
  <Notes>10</Notes>
  <HiddenSlides>0</HiddenSlides>
  <MMClips>35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IPS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Jonathan Harrington</dc:creator>
  <cp:keywords/>
  <dc:description/>
  <cp:lastModifiedBy>Jonathan M. Harrington</cp:lastModifiedBy>
  <cp:revision>266</cp:revision>
  <dcterms:created xsi:type="dcterms:W3CDTF">2016-01-19T07:43:23Z</dcterms:created>
  <dcterms:modified xsi:type="dcterms:W3CDTF">2026-01-21T09:26:04Z</dcterms:modified>
  <cp:category/>
</cp:coreProperties>
</file>