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309" r:id="rId3"/>
    <p:sldId id="315" r:id="rId4"/>
    <p:sldId id="312" r:id="rId5"/>
    <p:sldId id="313" r:id="rId6"/>
    <p:sldId id="314" r:id="rId7"/>
    <p:sldId id="260" r:id="rId8"/>
    <p:sldId id="294" r:id="rId9"/>
    <p:sldId id="277" r:id="rId10"/>
    <p:sldId id="316" r:id="rId11"/>
    <p:sldId id="317" r:id="rId12"/>
    <p:sldId id="318" r:id="rId13"/>
    <p:sldId id="295" r:id="rId14"/>
    <p:sldId id="320" r:id="rId15"/>
    <p:sldId id="321" r:id="rId16"/>
    <p:sldId id="324" r:id="rId17"/>
    <p:sldId id="325" r:id="rId18"/>
    <p:sldId id="326" r:id="rId19"/>
    <p:sldId id="327" r:id="rId20"/>
    <p:sldId id="32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8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39" autoAdjust="0"/>
    <p:restoredTop sz="86408" autoAdjust="0"/>
  </p:normalViewPr>
  <p:slideViewPr>
    <p:cSldViewPr snapToObjects="1">
      <p:cViewPr varScale="1">
        <p:scale>
          <a:sx n="106" d="100"/>
          <a:sy n="106" d="100"/>
        </p:scale>
        <p:origin x="28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7137A3-F560-5F44-8101-3AE1B4E3A6E4}" type="datetimeFigureOut">
              <a:rPr lang="en-US" smtClean="0"/>
              <a:pPr/>
              <a:t>10/22/24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54AE16-2834-7445-B6C9-D160547E79D4}" type="slidenum">
              <a:rPr lang="en-GB" smtClean="0"/>
              <a:pPr/>
              <a:t>‹#›</a:t>
            </a:fld>
            <a:endParaRPr lang="en-GB"/>
          </a:p>
        </p:txBody>
      </p:sp>
    </p:spTree>
    <p:extLst>
      <p:ext uri="{BB962C8B-B14F-4D97-AF65-F5344CB8AC3E}">
        <p14:creationId xmlns:p14="http://schemas.microsoft.com/office/powerpoint/2010/main" val="40446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C559DF-C251-274C-802C-28BD145F87CC}" type="datetimeFigureOut">
              <a:rPr lang="en-US" smtClean="0"/>
              <a:pPr/>
              <a:t>10/22/24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4FEFEB-7966-AA42-8E6E-CA349B0E5E5B}" type="slidenum">
              <a:rPr lang="en-GB" smtClean="0"/>
              <a:pPr/>
              <a:t>‹#›</a:t>
            </a:fld>
            <a:endParaRPr lang="en-GB"/>
          </a:p>
        </p:txBody>
      </p:sp>
    </p:spTree>
    <p:extLst>
      <p:ext uri="{BB962C8B-B14F-4D97-AF65-F5344CB8AC3E}">
        <p14:creationId xmlns:p14="http://schemas.microsoft.com/office/powerpoint/2010/main" val="35816499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B4FEFEB-7966-AA42-8E6E-CA349B0E5E5B}" type="slidenum">
              <a:rPr lang="en-GB" smtClean="0"/>
              <a:pPr/>
              <a:t>1</a:t>
            </a:fld>
            <a:endParaRPr lang="en-GB"/>
          </a:p>
        </p:txBody>
      </p:sp>
    </p:spTree>
    <p:extLst>
      <p:ext uri="{BB962C8B-B14F-4D97-AF65-F5344CB8AC3E}">
        <p14:creationId xmlns:p14="http://schemas.microsoft.com/office/powerpoint/2010/main" val="3107285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B4FEFEB-7966-AA42-8E6E-CA349B0E5E5B}" type="slidenum">
              <a:rPr lang="en-GB" smtClean="0"/>
              <a:pPr/>
              <a:t>2</a:t>
            </a:fld>
            <a:endParaRPr lang="en-GB"/>
          </a:p>
        </p:txBody>
      </p:sp>
    </p:spTree>
    <p:extLst>
      <p:ext uri="{BB962C8B-B14F-4D97-AF65-F5344CB8AC3E}">
        <p14:creationId xmlns:p14="http://schemas.microsoft.com/office/powerpoint/2010/main" val="173047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B4FEFEB-7966-AA42-8E6E-CA349B0E5E5B}" type="slidenum">
              <a:rPr lang="en-GB" smtClean="0"/>
              <a:pPr/>
              <a:t>3</a:t>
            </a:fld>
            <a:endParaRPr lang="en-GB"/>
          </a:p>
        </p:txBody>
      </p:sp>
    </p:spTree>
    <p:extLst>
      <p:ext uri="{BB962C8B-B14F-4D97-AF65-F5344CB8AC3E}">
        <p14:creationId xmlns:p14="http://schemas.microsoft.com/office/powerpoint/2010/main" val="3544287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p>
        </p:txBody>
      </p:sp>
      <p:sp>
        <p:nvSpPr>
          <p:cNvPr id="4" name="Slide Number Placeholder 3"/>
          <p:cNvSpPr>
            <a:spLocks noGrp="1"/>
          </p:cNvSpPr>
          <p:nvPr>
            <p:ph type="sldNum" sz="quarter" idx="5"/>
          </p:nvPr>
        </p:nvSpPr>
        <p:spPr/>
        <p:txBody>
          <a:bodyPr/>
          <a:lstStyle/>
          <a:p>
            <a:fld id="{DB4FEFEB-7966-AA42-8E6E-CA349B0E5E5B}" type="slidenum">
              <a:rPr lang="en-GB" smtClean="0"/>
              <a:pPr/>
              <a:t>5</a:t>
            </a:fld>
            <a:endParaRPr lang="en-GB"/>
          </a:p>
        </p:txBody>
      </p:sp>
    </p:spTree>
    <p:extLst>
      <p:ext uri="{BB962C8B-B14F-4D97-AF65-F5344CB8AC3E}">
        <p14:creationId xmlns:p14="http://schemas.microsoft.com/office/powerpoint/2010/main" val="3631786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51B4517-D8CD-8D46-A8BA-98736A252E0E}" type="slidenum">
              <a:rPr lang="de-DE"/>
              <a:pPr/>
              <a:t>17</a:t>
            </a:fld>
            <a:endParaRPr lang="de-DE"/>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de-DE">
              <a:latin typeface="Arial" pitchFamily="-112" charset="0"/>
              <a:ea typeface="Arial" pitchFamily="-112" charset="0"/>
              <a:cs typeface="Arial" pitchFamily="-112"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0C2D40E-3157-CF41-97E8-5B0606BF58D0}" type="slidenum">
              <a:rPr lang="de-DE"/>
              <a:pPr/>
              <a:t>18</a:t>
            </a:fld>
            <a:endParaRPr 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de-DE">
              <a:latin typeface="Arial" pitchFamily="-112" charset="0"/>
              <a:ea typeface="Arial" pitchFamily="-112" charset="0"/>
              <a:cs typeface="Arial" pitchFamily="-112"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11CE00F5-50FB-2746-BB04-59154579B5EA}" type="slidenum">
              <a:rPr lang="de-DE"/>
              <a:pPr/>
              <a:t>19</a:t>
            </a:fld>
            <a:endParaRPr 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de-DE">
              <a:latin typeface="Arial" pitchFamily="-112" charset="0"/>
              <a:ea typeface="Arial" pitchFamily="-112" charset="0"/>
              <a:cs typeface="Arial" pitchFamily="-11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de-D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10/22/24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10/22/24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de-D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7A6ED096-8A8A-5544-9860-F94C5D2D4F0B}" type="datetimeFigureOut">
              <a:rPr lang="en-US" smtClean="0"/>
              <a:pPr/>
              <a:t>10/22/24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Date Placeholder 4"/>
          <p:cNvSpPr>
            <a:spLocks noGrp="1"/>
          </p:cNvSpPr>
          <p:nvPr>
            <p:ph type="dt" sz="half" idx="10"/>
          </p:nvPr>
        </p:nvSpPr>
        <p:spPr/>
        <p:txBody>
          <a:bodyPr/>
          <a:lstStyle/>
          <a:p>
            <a:fld id="{7A6ED096-8A8A-5544-9860-F94C5D2D4F0B}" type="datetimeFigureOut">
              <a:rPr lang="en-US" smtClean="0"/>
              <a:pPr/>
              <a:t>10/22/24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de-D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7" name="Date Placeholder 6"/>
          <p:cNvSpPr>
            <a:spLocks noGrp="1"/>
          </p:cNvSpPr>
          <p:nvPr>
            <p:ph type="dt" sz="half" idx="10"/>
          </p:nvPr>
        </p:nvSpPr>
        <p:spPr/>
        <p:txBody>
          <a:bodyPr/>
          <a:lstStyle/>
          <a:p>
            <a:fld id="{7A6ED096-8A8A-5544-9860-F94C5D2D4F0B}" type="datetimeFigureOut">
              <a:rPr lang="en-US" smtClean="0"/>
              <a:pPr/>
              <a:t>10/22/24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Date Placeholder 2"/>
          <p:cNvSpPr>
            <a:spLocks noGrp="1"/>
          </p:cNvSpPr>
          <p:nvPr>
            <p:ph type="dt" sz="half" idx="10"/>
          </p:nvPr>
        </p:nvSpPr>
        <p:spPr/>
        <p:txBody>
          <a:bodyPr/>
          <a:lstStyle/>
          <a:p>
            <a:fld id="{7A6ED096-8A8A-5544-9860-F94C5D2D4F0B}" type="datetimeFigureOut">
              <a:rPr lang="en-US" smtClean="0"/>
              <a:pPr/>
              <a:t>10/22/24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ED096-8A8A-5544-9860-F94C5D2D4F0B}" type="datetimeFigureOut">
              <a:rPr lang="en-US" smtClean="0"/>
              <a:pPr/>
              <a:t>10/22/24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de-D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10/22/24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de-D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10/22/24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10/22/24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de-D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10/22/24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de-D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6ED096-8A8A-5544-9860-F94C5D2D4F0B}" type="datetimeFigureOut">
              <a:rPr lang="en-US" smtClean="0"/>
              <a:pPr/>
              <a:t>10/22/24</a:t>
            </a:fld>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8AC7D-1320-6741-AAB4-04F59E5813D2}"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audio" Target="../media/media4.WAV"/><Relationship Id="rId3" Type="http://schemas.microsoft.com/office/2007/relationships/media" Target="../media/media2.WAV"/><Relationship Id="rId7" Type="http://schemas.microsoft.com/office/2007/relationships/media" Target="../media/media4.WAV"/><Relationship Id="rId12" Type="http://schemas.openxmlformats.org/officeDocument/2006/relationships/image" Target="../media/image6.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image" Target="../media/image5.png"/><Relationship Id="rId5" Type="http://schemas.microsoft.com/office/2007/relationships/media" Target="../media/media3.WAV"/><Relationship Id="rId10" Type="http://schemas.openxmlformats.org/officeDocument/2006/relationships/image" Target="../media/image4.png"/><Relationship Id="rId4" Type="http://schemas.openxmlformats.org/officeDocument/2006/relationships/audio" Target="../media/media2.WAV"/><Relationship Id="rId9"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
          <p:cNvSpPr txBox="1">
            <a:spLocks noChangeArrowheads="1"/>
          </p:cNvSpPr>
          <p:nvPr/>
        </p:nvSpPr>
        <p:spPr bwMode="auto">
          <a:xfrm>
            <a:off x="2971800" y="2364431"/>
            <a:ext cx="2745313" cy="461665"/>
          </a:xfrm>
          <a:prstGeom prst="rect">
            <a:avLst/>
          </a:prstGeom>
          <a:noFill/>
          <a:ln w="9525">
            <a:noFill/>
            <a:miter lim="800000"/>
            <a:headEnd/>
            <a:tailEnd/>
          </a:ln>
        </p:spPr>
        <p:txBody>
          <a:bodyPr wrap="none">
            <a:prstTxWarp prst="textNoShape">
              <a:avLst/>
            </a:prstTxWarp>
            <a:spAutoFit/>
          </a:bodyPr>
          <a:lstStyle/>
          <a:p>
            <a:r>
              <a:rPr lang="en-GB" sz="2400" dirty="0"/>
              <a:t>Jonathan Harrington</a:t>
            </a:r>
          </a:p>
        </p:txBody>
      </p:sp>
      <p:sp>
        <p:nvSpPr>
          <p:cNvPr id="4" name="TextBox 3"/>
          <p:cNvSpPr txBox="1"/>
          <p:nvPr/>
        </p:nvSpPr>
        <p:spPr>
          <a:xfrm>
            <a:off x="1835696" y="533400"/>
            <a:ext cx="5112568"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err="1">
                <a:latin typeface="+mj-lt"/>
                <a:cs typeface="Arial"/>
              </a:rPr>
              <a:t>Modelle</a:t>
            </a:r>
            <a:r>
              <a:rPr lang="en-US" sz="2400" dirty="0">
                <a:latin typeface="+mj-lt"/>
                <a:cs typeface="Arial"/>
              </a:rPr>
              <a:t> des </a:t>
            </a:r>
            <a:r>
              <a:rPr lang="en-US" sz="2400" dirty="0" err="1">
                <a:latin typeface="+mj-lt"/>
                <a:cs typeface="Arial"/>
              </a:rPr>
              <a:t>Lautwandels</a:t>
            </a:r>
            <a:r>
              <a:rPr lang="en-US" sz="2400" dirty="0">
                <a:latin typeface="+mj-lt"/>
                <a:cs typeface="Arial"/>
              </a:rPr>
              <a:t>: John </a:t>
            </a:r>
            <a:r>
              <a:rPr lang="en-US" sz="2400" dirty="0" err="1">
                <a:latin typeface="+mj-lt"/>
                <a:cs typeface="Arial"/>
              </a:rPr>
              <a:t>Ohala</a:t>
            </a:r>
            <a:endParaRPr lang="en-GB" sz="2400" dirty="0">
              <a:latin typeface="+mj-lt"/>
              <a:cs typeface="Arial"/>
            </a:endParaRPr>
          </a:p>
        </p:txBody>
      </p:sp>
      <p:sp>
        <p:nvSpPr>
          <p:cNvPr id="2" name="TextBox 1">
            <a:extLst>
              <a:ext uri="{FF2B5EF4-FFF2-40B4-BE49-F238E27FC236}">
                <a16:creationId xmlns:a16="http://schemas.microsoft.com/office/drawing/2014/main" id="{6E413DBC-B3F9-4944-B580-B4FF5DAC7A58}"/>
              </a:ext>
            </a:extLst>
          </p:cNvPr>
          <p:cNvSpPr txBox="1"/>
          <p:nvPr/>
        </p:nvSpPr>
        <p:spPr>
          <a:xfrm>
            <a:off x="287524" y="5355461"/>
            <a:ext cx="8568952" cy="1200329"/>
          </a:xfrm>
          <a:prstGeom prst="rect">
            <a:avLst/>
          </a:prstGeom>
          <a:noFill/>
        </p:spPr>
        <p:txBody>
          <a:bodyPr wrap="square" rtlCol="0">
            <a:spAutoFit/>
          </a:bodyPr>
          <a:lstStyle/>
          <a:p>
            <a:r>
              <a:rPr lang="en-GB" sz="2400" dirty="0" err="1"/>
              <a:t>Ohala</a:t>
            </a:r>
            <a:r>
              <a:rPr lang="en-GB" sz="2400" dirty="0"/>
              <a:t>, J. (1993). The phonetics of sound change. In C. Jones (Ed.) </a:t>
            </a:r>
            <a:r>
              <a:rPr lang="en-GB" sz="2400" i="1" dirty="0"/>
              <a:t>Historical Linguistics: Problems and Perspectives</a:t>
            </a:r>
            <a:r>
              <a:rPr lang="en-GB" sz="2400" dirty="0"/>
              <a:t>. Longman: London. (p. 237–278). </a:t>
            </a:r>
            <a:r>
              <a:rPr lang="en-GB" sz="2400" b="1" dirty="0"/>
              <a:t>ohala93.pdf</a:t>
            </a:r>
            <a:endParaRPr lang="de-DE" sz="2400" b="1" dirty="0"/>
          </a:p>
        </p:txBody>
      </p:sp>
      <p:sp>
        <p:nvSpPr>
          <p:cNvPr id="5" name="TextBox 4">
            <a:extLst>
              <a:ext uri="{FF2B5EF4-FFF2-40B4-BE49-F238E27FC236}">
                <a16:creationId xmlns:a16="http://schemas.microsoft.com/office/drawing/2014/main" id="{087AA3D0-E00F-8CA2-2178-DEC1F80A8251}"/>
              </a:ext>
            </a:extLst>
          </p:cNvPr>
          <p:cNvSpPr txBox="1"/>
          <p:nvPr/>
        </p:nvSpPr>
        <p:spPr>
          <a:xfrm>
            <a:off x="233518" y="3595297"/>
            <a:ext cx="8316924" cy="1200329"/>
          </a:xfrm>
          <a:prstGeom prst="rect">
            <a:avLst/>
          </a:prstGeom>
          <a:noFill/>
        </p:spPr>
        <p:txBody>
          <a:bodyPr wrap="square" rtlCol="0">
            <a:spAutoFit/>
          </a:bodyPr>
          <a:lstStyle/>
          <a:p>
            <a:r>
              <a:rPr lang="en-GB" sz="2400" dirty="0" err="1">
                <a:latin typeface="+mj-lt"/>
                <a:cs typeface="Arial"/>
              </a:rPr>
              <a:t>Ohala</a:t>
            </a:r>
            <a:r>
              <a:rPr lang="en-GB" sz="2400" dirty="0">
                <a:latin typeface="+mj-lt"/>
                <a:cs typeface="Arial"/>
              </a:rPr>
              <a:t>, J. (1989). Sound change is drawn from a pool of synchronic variation. In L. Breivik and E. </a:t>
            </a:r>
            <a:r>
              <a:rPr lang="en-GB" sz="2400" dirty="0" err="1">
                <a:latin typeface="+mj-lt"/>
                <a:cs typeface="Arial"/>
              </a:rPr>
              <a:t>Jahr</a:t>
            </a:r>
            <a:r>
              <a:rPr lang="en-GB" sz="2400" dirty="0">
                <a:latin typeface="+mj-lt"/>
                <a:cs typeface="Arial"/>
              </a:rPr>
              <a:t> (eds.) Language Change (p. 173-198). De Gruyter: Berlin. </a:t>
            </a:r>
            <a:r>
              <a:rPr lang="en-GB" sz="2400" b="1" dirty="0">
                <a:latin typeface="+mj-lt"/>
                <a:cs typeface="Arial"/>
              </a:rPr>
              <a:t>ohala1989.pdf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8"/>
          <p:cNvSpPr txBox="1">
            <a:spLocks noChangeArrowheads="1"/>
          </p:cNvSpPr>
          <p:nvPr/>
        </p:nvSpPr>
        <p:spPr bwMode="auto">
          <a:xfrm>
            <a:off x="863600" y="1565474"/>
            <a:ext cx="7885113" cy="830263"/>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Es wird zwischen  dem </a:t>
            </a:r>
            <a:r>
              <a:rPr lang="de-DE" sz="2400" b="1" dirty="0"/>
              <a:t>Ursprung </a:t>
            </a:r>
            <a:r>
              <a:rPr lang="de-DE" sz="2400" dirty="0"/>
              <a:t>und der </a:t>
            </a:r>
            <a:r>
              <a:rPr lang="de-DE" sz="2400" b="1" dirty="0"/>
              <a:t>Verbreitung</a:t>
            </a:r>
            <a:r>
              <a:rPr lang="de-DE" sz="2400" dirty="0"/>
              <a:t> des Lautwandels unterschieden</a:t>
            </a:r>
          </a:p>
        </p:txBody>
      </p:sp>
      <p:sp>
        <p:nvSpPr>
          <p:cNvPr id="7" name="Text Box 7"/>
          <p:cNvSpPr txBox="1">
            <a:spLocks noChangeArrowheads="1"/>
          </p:cNvSpPr>
          <p:nvPr/>
        </p:nvSpPr>
        <p:spPr bwMode="auto">
          <a:xfrm>
            <a:off x="863600" y="2852936"/>
            <a:ext cx="8280400"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Der Ursprung des Lautwandels ist oft eine </a:t>
            </a:r>
            <a:r>
              <a:rPr lang="de-DE" sz="2400" b="1" dirty="0"/>
              <a:t>fehlerhafte Interpretation des Hörers</a:t>
            </a:r>
            <a:r>
              <a:rPr lang="de-DE" sz="2400" dirty="0"/>
              <a:t>: Hypo- und Hyperkorrektur.</a:t>
            </a:r>
          </a:p>
        </p:txBody>
      </p:sp>
      <p:sp>
        <p:nvSpPr>
          <p:cNvPr id="16" name="Text Box 4"/>
          <p:cNvSpPr txBox="1">
            <a:spLocks noChangeArrowheads="1"/>
          </p:cNvSpPr>
          <p:nvPr/>
        </p:nvSpPr>
        <p:spPr bwMode="auto">
          <a:xfrm>
            <a:off x="1676400" y="0"/>
            <a:ext cx="5583238"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t>Haupteigenschaften von </a:t>
            </a:r>
            <a:r>
              <a:rPr lang="de-DE" sz="2400" dirty="0" err="1"/>
              <a:t>Ohalas</a:t>
            </a:r>
            <a:r>
              <a:rPr lang="de-DE" sz="2400" dirty="0"/>
              <a:t> Modell</a:t>
            </a:r>
          </a:p>
        </p:txBody>
      </p:sp>
      <p:sp>
        <p:nvSpPr>
          <p:cNvPr id="18" name="Oval 17"/>
          <p:cNvSpPr/>
          <p:nvPr/>
        </p:nvSpPr>
        <p:spPr bwMode="auto">
          <a:xfrm>
            <a:off x="457200" y="1876624"/>
            <a:ext cx="304800" cy="311150"/>
          </a:xfrm>
          <a:prstGeom prst="ellipse">
            <a:avLst/>
          </a:prstGeom>
          <a:gradFill rotWithShape="1">
            <a:gsLst>
              <a:gs pos="0">
                <a:srgbClr val="BBE0E3">
                  <a:tint val="100000"/>
                  <a:shade val="100000"/>
                  <a:satMod val="130000"/>
                </a:srgbClr>
              </a:gs>
              <a:gs pos="100000">
                <a:srgbClr val="BBE0E3">
                  <a:tint val="50000"/>
                  <a:shade val="100000"/>
                  <a:satMod val="350000"/>
                </a:srgbClr>
              </a:gs>
            </a:gsLst>
            <a:lin ang="16200000" scaled="0"/>
          </a:gradFill>
          <a:ln w="9525" cap="flat" cmpd="sng" algn="ctr">
            <a:solidFill>
              <a:srgbClr val="BBE0E3">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Calibri"/>
              <a:ea typeface="+mn-ea"/>
              <a:cs typeface="+mn-cs"/>
            </a:endParaRPr>
          </a:p>
        </p:txBody>
      </p:sp>
      <p:sp>
        <p:nvSpPr>
          <p:cNvPr id="20" name="Oval 19"/>
          <p:cNvSpPr/>
          <p:nvPr/>
        </p:nvSpPr>
        <p:spPr bwMode="auto">
          <a:xfrm>
            <a:off x="457200" y="3081536"/>
            <a:ext cx="304800" cy="311150"/>
          </a:xfrm>
          <a:prstGeom prst="ellipse">
            <a:avLst/>
          </a:prstGeom>
          <a:gradFill rotWithShape="1">
            <a:gsLst>
              <a:gs pos="0">
                <a:srgbClr val="BBE0E3">
                  <a:tint val="100000"/>
                  <a:shade val="100000"/>
                  <a:satMod val="130000"/>
                </a:srgbClr>
              </a:gs>
              <a:gs pos="100000">
                <a:srgbClr val="BBE0E3">
                  <a:tint val="50000"/>
                  <a:shade val="100000"/>
                  <a:satMod val="350000"/>
                </a:srgbClr>
              </a:gs>
            </a:gsLst>
            <a:lin ang="16200000" scaled="0"/>
          </a:gradFill>
          <a:ln w="9525" cap="flat" cmpd="sng" algn="ctr">
            <a:solidFill>
              <a:srgbClr val="BBE0E3">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403648" y="0"/>
            <a:ext cx="6377617"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prstTxWarp prst="textNoShape">
              <a:avLst/>
            </a:prstTxWarp>
            <a:spAutoFit/>
          </a:bodyPr>
          <a:lstStyle/>
          <a:p>
            <a:r>
              <a:rPr lang="de-DE" sz="2400">
                <a:latin typeface="Calibri"/>
                <a:cs typeface="Calibri"/>
              </a:rPr>
              <a:t>Koartikulation und der Ursprung des Lautwandels</a:t>
            </a:r>
          </a:p>
        </p:txBody>
      </p:sp>
      <p:sp>
        <p:nvSpPr>
          <p:cNvPr id="7" name="TextBox 6"/>
          <p:cNvSpPr txBox="1"/>
          <p:nvPr/>
        </p:nvSpPr>
        <p:spPr>
          <a:xfrm>
            <a:off x="356231" y="603596"/>
            <a:ext cx="7920880" cy="830997"/>
          </a:xfrm>
          <a:prstGeom prst="rect">
            <a:avLst/>
          </a:prstGeom>
          <a:noFill/>
        </p:spPr>
        <p:txBody>
          <a:bodyPr wrap="square" rtlCol="0">
            <a:spAutoFit/>
          </a:bodyPr>
          <a:lstStyle/>
          <a:p>
            <a:r>
              <a:rPr lang="de-DE" sz="2400" dirty="0" err="1">
                <a:latin typeface="+mj-lt"/>
                <a:cs typeface="Arial"/>
              </a:rPr>
              <a:t>Koartikulation</a:t>
            </a:r>
            <a:r>
              <a:rPr lang="de-DE" sz="2400" dirty="0">
                <a:latin typeface="+mj-lt"/>
                <a:cs typeface="Arial"/>
              </a:rPr>
              <a:t> ist für </a:t>
            </a:r>
            <a:r>
              <a:rPr lang="de-DE" sz="2400" dirty="0" err="1">
                <a:latin typeface="+mj-lt"/>
                <a:cs typeface="Arial"/>
              </a:rPr>
              <a:t>Ohala</a:t>
            </a:r>
            <a:r>
              <a:rPr lang="de-DE" sz="2400" dirty="0">
                <a:latin typeface="+mj-lt"/>
                <a:cs typeface="Arial"/>
              </a:rPr>
              <a:t> mit dem Ursprung des Lautwandels verbunden.</a:t>
            </a:r>
          </a:p>
        </p:txBody>
      </p:sp>
      <p:sp>
        <p:nvSpPr>
          <p:cNvPr id="9" name="TextBox 8"/>
          <p:cNvSpPr txBox="1"/>
          <p:nvPr/>
        </p:nvSpPr>
        <p:spPr>
          <a:xfrm>
            <a:off x="356231" y="1916832"/>
            <a:ext cx="7776864" cy="461665"/>
          </a:xfrm>
          <a:prstGeom prst="rect">
            <a:avLst/>
          </a:prstGeom>
          <a:noFill/>
        </p:spPr>
        <p:txBody>
          <a:bodyPr wrap="square" rtlCol="0">
            <a:spAutoFit/>
          </a:bodyPr>
          <a:lstStyle/>
          <a:p>
            <a:r>
              <a:rPr lang="de-DE" sz="2400" dirty="0">
                <a:latin typeface="+mj-lt"/>
                <a:cs typeface="Arial"/>
              </a:rPr>
              <a:t>Hörer kompensieren oder normieren  für die </a:t>
            </a:r>
            <a:r>
              <a:rPr lang="de-DE" sz="2400" dirty="0" err="1">
                <a:latin typeface="+mj-lt"/>
                <a:cs typeface="Arial"/>
              </a:rPr>
              <a:t>Koartikulation</a:t>
            </a:r>
            <a:r>
              <a:rPr lang="de-DE" sz="2400" dirty="0">
                <a:latin typeface="+mj-lt"/>
                <a:cs typeface="Arial"/>
              </a:rPr>
              <a:t>.</a:t>
            </a:r>
          </a:p>
        </p:txBody>
      </p:sp>
      <p:sp>
        <p:nvSpPr>
          <p:cNvPr id="10" name="TextBox 9"/>
          <p:cNvSpPr txBox="1"/>
          <p:nvPr/>
        </p:nvSpPr>
        <p:spPr>
          <a:xfrm>
            <a:off x="388492" y="3068960"/>
            <a:ext cx="8019280" cy="1200328"/>
          </a:xfrm>
          <a:prstGeom prst="rect">
            <a:avLst/>
          </a:prstGeom>
          <a:noFill/>
        </p:spPr>
        <p:txBody>
          <a:bodyPr wrap="square" rtlCol="0">
            <a:spAutoFit/>
          </a:bodyPr>
          <a:lstStyle/>
          <a:p>
            <a:r>
              <a:rPr lang="de-DE" sz="2400" dirty="0">
                <a:latin typeface="+mj-lt"/>
                <a:cs typeface="Arial"/>
              </a:rPr>
              <a:t>Lautwandel kann vorkommen, wenn ausnahmsweise Hörer ungenügend (</a:t>
            </a:r>
            <a:r>
              <a:rPr lang="de-DE" sz="2400" dirty="0" err="1">
                <a:latin typeface="+mj-lt"/>
                <a:cs typeface="Arial"/>
              </a:rPr>
              <a:t>Hypocorrection</a:t>
            </a:r>
            <a:r>
              <a:rPr lang="de-DE" sz="2400" dirty="0">
                <a:latin typeface="+mj-lt"/>
                <a:cs typeface="Arial"/>
              </a:rPr>
              <a:t>) oder zu viel (</a:t>
            </a:r>
            <a:r>
              <a:rPr lang="de-DE" sz="2400" dirty="0" err="1">
                <a:latin typeface="+mj-lt"/>
                <a:cs typeface="Arial"/>
              </a:rPr>
              <a:t>Hypercorrection</a:t>
            </a:r>
            <a:r>
              <a:rPr lang="de-DE" sz="2400" dirty="0">
                <a:latin typeface="+mj-lt"/>
                <a:cs typeface="Arial"/>
              </a:rPr>
              <a:t>) für die </a:t>
            </a:r>
            <a:r>
              <a:rPr lang="de-DE" sz="2400" dirty="0" err="1">
                <a:latin typeface="+mj-lt"/>
                <a:cs typeface="Arial"/>
              </a:rPr>
              <a:t>Koartikulation</a:t>
            </a:r>
            <a:r>
              <a:rPr lang="de-DE" sz="2400" dirty="0">
                <a:latin typeface="+mj-lt"/>
                <a:cs typeface="Arial"/>
              </a:rPr>
              <a:t> kompensieren.</a:t>
            </a:r>
          </a:p>
        </p:txBody>
      </p:sp>
      <p:sp>
        <p:nvSpPr>
          <p:cNvPr id="15" name="TextBox 14"/>
          <p:cNvSpPr txBox="1"/>
          <p:nvPr/>
        </p:nvSpPr>
        <p:spPr>
          <a:xfrm>
            <a:off x="401456" y="5068219"/>
            <a:ext cx="8382000" cy="830997"/>
          </a:xfrm>
          <a:prstGeom prst="rect">
            <a:avLst/>
          </a:prstGeom>
          <a:noFill/>
        </p:spPr>
        <p:txBody>
          <a:bodyPr wrap="square" rtlCol="0">
            <a:spAutoFit/>
          </a:bodyPr>
          <a:lstStyle/>
          <a:p>
            <a:r>
              <a:rPr lang="de-DE" sz="2400" dirty="0"/>
              <a:t>Nur ein Bruchteil der </a:t>
            </a:r>
            <a:r>
              <a:rPr lang="de-DE" sz="2400" dirty="0" err="1"/>
              <a:t>Koartikulation</a:t>
            </a:r>
            <a:r>
              <a:rPr lang="de-DE" sz="2400" dirty="0"/>
              <a:t> verursacht Lautwandel, weil wir als Hörer in der Regel so effektiv für Kontext normieren</a:t>
            </a:r>
          </a:p>
        </p:txBody>
      </p:sp>
    </p:spTree>
    <p:extLst>
      <p:ext uri="{BB962C8B-B14F-4D97-AF65-F5344CB8AC3E}">
        <p14:creationId xmlns:p14="http://schemas.microsoft.com/office/powerpoint/2010/main" val="4291799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991680" y="219075"/>
            <a:ext cx="4932040" cy="52387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800" dirty="0" err="1"/>
              <a:t>Koartikulation</a:t>
            </a:r>
            <a:r>
              <a:rPr lang="en-AU" sz="2800" dirty="0"/>
              <a:t> und </a:t>
            </a:r>
            <a:r>
              <a:rPr lang="en-AU" sz="2800" dirty="0" err="1"/>
              <a:t>Produktion</a:t>
            </a:r>
            <a:endParaRPr lang="en-US" sz="2800" dirty="0"/>
          </a:p>
        </p:txBody>
      </p:sp>
      <p:pic>
        <p:nvPicPr>
          <p:cNvPr id="13" name="Picture 1" descr="schuf.tiff"/>
          <p:cNvPicPr>
            <a:picLocks noChangeAspect="1"/>
          </p:cNvPicPr>
          <p:nvPr/>
        </p:nvPicPr>
        <p:blipFill>
          <a:blip r:embed="rId2"/>
          <a:srcRect/>
          <a:stretch>
            <a:fillRect/>
          </a:stretch>
        </p:blipFill>
        <p:spPr bwMode="auto">
          <a:xfrm>
            <a:off x="1104900" y="2276872"/>
            <a:ext cx="2971800" cy="2513013"/>
          </a:xfrm>
          <a:prstGeom prst="rect">
            <a:avLst/>
          </a:prstGeom>
          <a:noFill/>
          <a:ln w="9525">
            <a:noFill/>
            <a:miter lim="800000"/>
            <a:headEnd/>
            <a:tailEnd/>
          </a:ln>
        </p:spPr>
      </p:pic>
      <p:pic>
        <p:nvPicPr>
          <p:cNvPr id="14" name="Picture 2" descr="schief.tiff"/>
          <p:cNvPicPr>
            <a:picLocks noChangeAspect="1"/>
          </p:cNvPicPr>
          <p:nvPr/>
        </p:nvPicPr>
        <p:blipFill>
          <a:blip r:embed="rId3"/>
          <a:srcRect/>
          <a:stretch>
            <a:fillRect/>
          </a:stretch>
        </p:blipFill>
        <p:spPr bwMode="auto">
          <a:xfrm>
            <a:off x="5524500" y="2273697"/>
            <a:ext cx="3225800" cy="2516188"/>
          </a:xfrm>
          <a:prstGeom prst="rect">
            <a:avLst/>
          </a:prstGeom>
          <a:noFill/>
          <a:ln w="9525">
            <a:noFill/>
            <a:miter lim="800000"/>
            <a:headEnd/>
            <a:tailEnd/>
          </a:ln>
        </p:spPr>
      </p:pic>
      <p:sp>
        <p:nvSpPr>
          <p:cNvPr id="15" name="TextBox 14"/>
          <p:cNvSpPr txBox="1"/>
          <p:nvPr/>
        </p:nvSpPr>
        <p:spPr>
          <a:xfrm>
            <a:off x="1714500" y="1359297"/>
            <a:ext cx="990600" cy="461963"/>
          </a:xfrm>
          <a:prstGeom prst="rect">
            <a:avLst/>
          </a:prstGeom>
          <a:noFill/>
        </p:spPr>
        <p:txBody>
          <a:bodyPr>
            <a:spAutoFit/>
          </a:bodyPr>
          <a:lstStyle/>
          <a:p>
            <a:pPr>
              <a:defRPr/>
            </a:pPr>
            <a:r>
              <a:rPr lang="en-GB" sz="2400" i="1" dirty="0" err="1">
                <a:latin typeface="+mj-lt"/>
                <a:ea typeface="ＭＳ Ｐゴシック" pitchFamily="-1" charset="-128"/>
                <a:cs typeface="ＭＳ Ｐゴシック" pitchFamily="-1" charset="-128"/>
              </a:rPr>
              <a:t>Schuf</a:t>
            </a:r>
            <a:endParaRPr lang="en-GB" sz="2400" i="1" dirty="0">
              <a:latin typeface="+mj-lt"/>
              <a:ea typeface="ＭＳ Ｐゴシック" pitchFamily="-1" charset="-128"/>
              <a:cs typeface="ＭＳ Ｐゴシック" pitchFamily="-1" charset="-128"/>
            </a:endParaRPr>
          </a:p>
        </p:txBody>
      </p:sp>
      <p:sp>
        <p:nvSpPr>
          <p:cNvPr id="16" name="TextBox 15"/>
          <p:cNvSpPr txBox="1"/>
          <p:nvPr/>
        </p:nvSpPr>
        <p:spPr>
          <a:xfrm>
            <a:off x="6472238" y="1359297"/>
            <a:ext cx="990600" cy="461963"/>
          </a:xfrm>
          <a:prstGeom prst="rect">
            <a:avLst/>
          </a:prstGeom>
          <a:noFill/>
        </p:spPr>
        <p:txBody>
          <a:bodyPr>
            <a:spAutoFit/>
          </a:bodyPr>
          <a:lstStyle/>
          <a:p>
            <a:pPr>
              <a:defRPr/>
            </a:pPr>
            <a:r>
              <a:rPr lang="en-GB" sz="2400" i="1" dirty="0" err="1">
                <a:latin typeface="+mj-lt"/>
                <a:ea typeface="ＭＳ Ｐゴシック" pitchFamily="-1" charset="-128"/>
                <a:cs typeface="ＭＳ Ｐゴシック" pitchFamily="-1" charset="-128"/>
              </a:rPr>
              <a:t>Schief</a:t>
            </a:r>
            <a:endParaRPr lang="en-GB" sz="2400" i="1" dirty="0">
              <a:latin typeface="+mj-lt"/>
              <a:ea typeface="ＭＳ Ｐゴシック" pitchFamily="-1" charset="-128"/>
              <a:cs typeface="ＭＳ Ｐゴシック" pitchFamily="-1" charset="-128"/>
            </a:endParaRPr>
          </a:p>
        </p:txBody>
      </p:sp>
      <p:sp>
        <p:nvSpPr>
          <p:cNvPr id="17" name="TextBox 16"/>
          <p:cNvSpPr txBox="1"/>
          <p:nvPr/>
        </p:nvSpPr>
        <p:spPr>
          <a:xfrm>
            <a:off x="4457700" y="4789885"/>
            <a:ext cx="762000" cy="461962"/>
          </a:xfrm>
          <a:prstGeom prst="rect">
            <a:avLst/>
          </a:prstGeom>
          <a:noFill/>
        </p:spPr>
        <p:txBody>
          <a:bodyPr>
            <a:spAutoFit/>
          </a:bodyPr>
          <a:lstStyle/>
          <a:p>
            <a:pPr>
              <a:defRPr/>
            </a:pPr>
            <a:r>
              <a:rPr lang="en-GB" sz="2400" dirty="0" err="1">
                <a:latin typeface="+mj-lt"/>
                <a:ea typeface="ＭＳ Ｐゴシック" pitchFamily="-1" charset="-128"/>
                <a:cs typeface="ＭＳ Ｐゴシック" pitchFamily="-1" charset="-128"/>
              </a:rPr>
              <a:t>Zeit</a:t>
            </a:r>
            <a:endParaRPr lang="en-GB" sz="2400" dirty="0">
              <a:latin typeface="+mj-lt"/>
              <a:ea typeface="ＭＳ Ｐゴシック" pitchFamily="-1" charset="-128"/>
              <a:cs typeface="ＭＳ Ｐゴシック" pitchFamily="-1" charset="-128"/>
            </a:endParaRPr>
          </a:p>
        </p:txBody>
      </p:sp>
      <p:sp>
        <p:nvSpPr>
          <p:cNvPr id="18" name="TextBox 17"/>
          <p:cNvSpPr txBox="1"/>
          <p:nvPr/>
        </p:nvSpPr>
        <p:spPr>
          <a:xfrm rot="16200000">
            <a:off x="150019" y="3071416"/>
            <a:ext cx="1447800" cy="461962"/>
          </a:xfrm>
          <a:prstGeom prst="rect">
            <a:avLst/>
          </a:prstGeom>
          <a:noFill/>
        </p:spPr>
        <p:txBody>
          <a:bodyPr>
            <a:spAutoFit/>
          </a:bodyPr>
          <a:lstStyle/>
          <a:p>
            <a:pPr>
              <a:defRPr/>
            </a:pPr>
            <a:r>
              <a:rPr lang="en-GB" sz="2400" dirty="0" err="1">
                <a:latin typeface="+mj-lt"/>
                <a:ea typeface="ＭＳ Ｐゴシック" pitchFamily="-1" charset="-128"/>
                <a:cs typeface="ＭＳ Ｐゴシック" pitchFamily="-1" charset="-128"/>
              </a:rPr>
              <a:t>Frequenz</a:t>
            </a:r>
            <a:endParaRPr lang="en-GB" sz="2400" dirty="0">
              <a:latin typeface="+mj-lt"/>
              <a:ea typeface="ＭＳ Ｐゴシック" pitchFamily="-1" charset="-128"/>
              <a:cs typeface="ＭＳ Ｐゴシック" pitchFamily="-1"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75427" y="146588"/>
            <a:ext cx="806609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400" dirty="0" err="1"/>
              <a:t>Perzeptive</a:t>
            </a:r>
            <a:r>
              <a:rPr lang="en-AU" sz="2400" dirty="0"/>
              <a:t> </a:t>
            </a:r>
            <a:r>
              <a:rPr lang="en-AU" sz="2400" dirty="0" err="1"/>
              <a:t>Normierung</a:t>
            </a:r>
            <a:r>
              <a:rPr lang="en-AU" sz="2400" dirty="0"/>
              <a:t> (</a:t>
            </a:r>
            <a:r>
              <a:rPr lang="en-AU" sz="2400" dirty="0" err="1"/>
              <a:t>Kompensierung</a:t>
            </a:r>
            <a:r>
              <a:rPr lang="en-AU" sz="2400" dirty="0"/>
              <a:t>) </a:t>
            </a:r>
            <a:r>
              <a:rPr lang="en-AU" sz="2400" dirty="0" err="1"/>
              <a:t>für</a:t>
            </a:r>
            <a:r>
              <a:rPr lang="en-AU" sz="2400" dirty="0"/>
              <a:t> die </a:t>
            </a:r>
            <a:r>
              <a:rPr lang="en-AU" sz="2400" dirty="0" err="1"/>
              <a:t>Koartikulation</a:t>
            </a:r>
            <a:endParaRPr lang="en-US" sz="2400" dirty="0"/>
          </a:p>
        </p:txBody>
      </p:sp>
      <p:grpSp>
        <p:nvGrpSpPr>
          <p:cNvPr id="6" name="Group 31"/>
          <p:cNvGrpSpPr>
            <a:grpSpLocks/>
          </p:cNvGrpSpPr>
          <p:nvPr/>
        </p:nvGrpSpPr>
        <p:grpSpPr bwMode="auto">
          <a:xfrm>
            <a:off x="320675" y="855663"/>
            <a:ext cx="7131050" cy="5427663"/>
            <a:chOff x="202" y="539"/>
            <a:chExt cx="4492" cy="3419"/>
          </a:xfrm>
        </p:grpSpPr>
        <p:sp>
          <p:nvSpPr>
            <p:cNvPr id="7" name="Rectangle 11"/>
            <p:cNvSpPr>
              <a:spLocks noChangeArrowheads="1"/>
            </p:cNvSpPr>
            <p:nvPr/>
          </p:nvSpPr>
          <p:spPr bwMode="auto">
            <a:xfrm>
              <a:off x="975" y="2524"/>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 name="Rectangle 12"/>
            <p:cNvSpPr>
              <a:spLocks noChangeArrowheads="1"/>
            </p:cNvSpPr>
            <p:nvPr/>
          </p:nvSpPr>
          <p:spPr bwMode="auto">
            <a:xfrm>
              <a:off x="1519" y="2932"/>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9" name="Text Box 18"/>
            <p:cNvSpPr txBox="1">
              <a:spLocks noChangeArrowheads="1"/>
            </p:cNvSpPr>
            <p:nvPr/>
          </p:nvSpPr>
          <p:spPr bwMode="auto">
            <a:xfrm>
              <a:off x="962" y="2264"/>
              <a:ext cx="237"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si</a:t>
              </a:r>
            </a:p>
          </p:txBody>
        </p:sp>
        <p:sp>
          <p:nvSpPr>
            <p:cNvPr id="10" name="Text Box 19"/>
            <p:cNvSpPr txBox="1">
              <a:spLocks noChangeArrowheads="1"/>
            </p:cNvSpPr>
            <p:nvPr/>
          </p:nvSpPr>
          <p:spPr bwMode="auto">
            <a:xfrm>
              <a:off x="1564" y="2569"/>
              <a:ext cx="294"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su</a:t>
              </a:r>
            </a:p>
          </p:txBody>
        </p:sp>
        <p:sp>
          <p:nvSpPr>
            <p:cNvPr id="11" name="Line 20"/>
            <p:cNvSpPr>
              <a:spLocks noChangeShapeType="1"/>
            </p:cNvSpPr>
            <p:nvPr/>
          </p:nvSpPr>
          <p:spPr bwMode="auto">
            <a:xfrm flipV="1">
              <a:off x="612" y="2252"/>
              <a:ext cx="0" cy="1678"/>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2" name="Text Box 21"/>
            <p:cNvSpPr txBox="1">
              <a:spLocks noChangeArrowheads="1"/>
            </p:cNvSpPr>
            <p:nvPr/>
          </p:nvSpPr>
          <p:spPr bwMode="auto">
            <a:xfrm rot="16200000">
              <a:off x="-524" y="2980"/>
              <a:ext cx="1704" cy="2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sz="2000">
                  <a:latin typeface="+mn-lt"/>
                </a:rPr>
                <a:t>Frequenz vom Geräusch</a:t>
              </a:r>
            </a:p>
          </p:txBody>
        </p:sp>
        <p:sp>
          <p:nvSpPr>
            <p:cNvPr id="13" name="Text Box 22"/>
            <p:cNvSpPr txBox="1">
              <a:spLocks noChangeArrowheads="1"/>
            </p:cNvSpPr>
            <p:nvPr/>
          </p:nvSpPr>
          <p:spPr bwMode="auto">
            <a:xfrm>
              <a:off x="871" y="1946"/>
              <a:ext cx="787"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AKUSTIK</a:t>
              </a:r>
            </a:p>
          </p:txBody>
        </p:sp>
        <p:sp>
          <p:nvSpPr>
            <p:cNvPr id="14" name="Text Box 27"/>
            <p:cNvSpPr txBox="1">
              <a:spLocks noChangeArrowheads="1"/>
            </p:cNvSpPr>
            <p:nvPr/>
          </p:nvSpPr>
          <p:spPr bwMode="auto">
            <a:xfrm>
              <a:off x="282" y="539"/>
              <a:ext cx="4412" cy="5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latin typeface="+mn-lt"/>
                </a:rPr>
                <a:t>1. Lippenrundung verursacht eine akustische Senkung der Energie im Geräusch.</a:t>
              </a:r>
            </a:p>
          </p:txBody>
        </p:sp>
      </p:grpSp>
      <p:grpSp>
        <p:nvGrpSpPr>
          <p:cNvPr id="15" name="Group 33"/>
          <p:cNvGrpSpPr>
            <a:grpSpLocks/>
          </p:cNvGrpSpPr>
          <p:nvPr/>
        </p:nvGrpSpPr>
        <p:grpSpPr bwMode="auto">
          <a:xfrm>
            <a:off x="468313" y="1773238"/>
            <a:ext cx="8135938" cy="4821238"/>
            <a:chOff x="295" y="1117"/>
            <a:chExt cx="5125" cy="3037"/>
          </a:xfrm>
        </p:grpSpPr>
        <p:sp>
          <p:nvSpPr>
            <p:cNvPr id="16" name="Rectangle 13"/>
            <p:cNvSpPr>
              <a:spLocks noChangeArrowheads="1"/>
            </p:cNvSpPr>
            <p:nvPr/>
          </p:nvSpPr>
          <p:spPr bwMode="auto">
            <a:xfrm>
              <a:off x="4422" y="2569"/>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7" name="Rectangle 14"/>
            <p:cNvSpPr>
              <a:spLocks noChangeArrowheads="1"/>
            </p:cNvSpPr>
            <p:nvPr/>
          </p:nvSpPr>
          <p:spPr bwMode="auto">
            <a:xfrm>
              <a:off x="4920" y="2569"/>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8" name="Text Box 23"/>
            <p:cNvSpPr txBox="1">
              <a:spLocks noChangeArrowheads="1"/>
            </p:cNvSpPr>
            <p:nvPr/>
          </p:nvSpPr>
          <p:spPr bwMode="auto">
            <a:xfrm>
              <a:off x="4059" y="1889"/>
              <a:ext cx="1099"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PERZEPTION</a:t>
              </a:r>
            </a:p>
          </p:txBody>
        </p:sp>
        <p:sp>
          <p:nvSpPr>
            <p:cNvPr id="19" name="Text Box 24"/>
            <p:cNvSpPr txBox="1">
              <a:spLocks noChangeArrowheads="1"/>
            </p:cNvSpPr>
            <p:nvPr/>
          </p:nvSpPr>
          <p:spPr bwMode="auto">
            <a:xfrm>
              <a:off x="2562" y="2614"/>
              <a:ext cx="1422" cy="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spcBef>
                  <a:spcPct val="50000"/>
                </a:spcBef>
              </a:pPr>
              <a:r>
                <a:rPr lang="de-DE">
                  <a:latin typeface="+mn-lt"/>
                </a:rPr>
                <a:t>Hörer macht die Koartikulation rückgängig</a:t>
              </a:r>
            </a:p>
          </p:txBody>
        </p:sp>
        <p:sp>
          <p:nvSpPr>
            <p:cNvPr id="20" name="Text Box 25"/>
            <p:cNvSpPr txBox="1">
              <a:spLocks noChangeArrowheads="1"/>
            </p:cNvSpPr>
            <p:nvPr/>
          </p:nvSpPr>
          <p:spPr bwMode="auto">
            <a:xfrm>
              <a:off x="4422" y="2252"/>
              <a:ext cx="237"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si</a:t>
              </a:r>
            </a:p>
          </p:txBody>
        </p:sp>
        <p:sp>
          <p:nvSpPr>
            <p:cNvPr id="21" name="Text Box 26"/>
            <p:cNvSpPr txBox="1">
              <a:spLocks noChangeArrowheads="1"/>
            </p:cNvSpPr>
            <p:nvPr/>
          </p:nvSpPr>
          <p:spPr bwMode="auto">
            <a:xfrm>
              <a:off x="4967" y="2252"/>
              <a:ext cx="294"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su</a:t>
              </a:r>
            </a:p>
          </p:txBody>
        </p:sp>
        <p:sp>
          <p:nvSpPr>
            <p:cNvPr id="22" name="Text Box 28"/>
            <p:cNvSpPr txBox="1">
              <a:spLocks noChangeArrowheads="1"/>
            </p:cNvSpPr>
            <p:nvPr/>
          </p:nvSpPr>
          <p:spPr bwMode="auto">
            <a:xfrm>
              <a:off x="295" y="1117"/>
              <a:ext cx="4717" cy="1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spcBef>
                  <a:spcPct val="50000"/>
                </a:spcBef>
              </a:pPr>
              <a:r>
                <a:rPr lang="de-DE" dirty="0">
                  <a:latin typeface="+mn-lt"/>
                </a:rPr>
                <a:t>2. Ein Hörer kennt die Wirkungen der Lippenrundung und 'schiebt' </a:t>
              </a:r>
              <a:r>
                <a:rPr lang="de-DE" b="1" dirty="0">
                  <a:latin typeface="+mn-lt"/>
                </a:rPr>
                <a:t>perzeptiv</a:t>
              </a:r>
              <a:r>
                <a:rPr lang="de-DE" dirty="0">
                  <a:latin typeface="+mn-lt"/>
                </a:rPr>
                <a:t> das Geräusch vom gerundeten [s] in der Frequenz nach oben</a:t>
              </a:r>
              <a:r>
                <a:rPr lang="de-DE" baseline="30000" dirty="0">
                  <a:latin typeface="+mn-lt"/>
                </a:rPr>
                <a:t>1</a:t>
              </a:r>
              <a:r>
                <a:rPr lang="de-DE" dirty="0">
                  <a:latin typeface="+mn-lt"/>
                </a:rPr>
                <a:t> </a:t>
              </a:r>
            </a:p>
            <a:p>
              <a:pPr eaLnBrk="1" hangingPunct="1">
                <a:spcBef>
                  <a:spcPct val="50000"/>
                </a:spcBef>
              </a:pPr>
              <a:endParaRPr lang="de-DE" dirty="0">
                <a:latin typeface="+mn-lt"/>
              </a:endParaRPr>
            </a:p>
          </p:txBody>
        </p:sp>
        <p:sp>
          <p:nvSpPr>
            <p:cNvPr id="23" name="Line 29"/>
            <p:cNvSpPr>
              <a:spLocks noChangeShapeType="1"/>
            </p:cNvSpPr>
            <p:nvPr/>
          </p:nvSpPr>
          <p:spPr bwMode="auto">
            <a:xfrm>
              <a:off x="3742" y="2976"/>
              <a:ext cx="499"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4" name="Line 30"/>
            <p:cNvSpPr>
              <a:spLocks noChangeShapeType="1"/>
            </p:cNvSpPr>
            <p:nvPr/>
          </p:nvSpPr>
          <p:spPr bwMode="auto">
            <a:xfrm>
              <a:off x="2018" y="3022"/>
              <a:ext cx="544"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 name="Text Box 32"/>
            <p:cNvSpPr txBox="1">
              <a:spLocks noChangeArrowheads="1"/>
            </p:cNvSpPr>
            <p:nvPr/>
          </p:nvSpPr>
          <p:spPr bwMode="auto">
            <a:xfrm>
              <a:off x="1053" y="3941"/>
              <a:ext cx="4367" cy="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sz="1600" dirty="0">
                  <a:latin typeface="+mn-lt"/>
                </a:rPr>
                <a:t>Mann &amp; Repp (1980) </a:t>
              </a:r>
              <a:r>
                <a:rPr lang="de-DE" sz="1600" i="1" dirty="0" err="1">
                  <a:latin typeface="+mn-lt"/>
                </a:rPr>
                <a:t>Perception</a:t>
              </a:r>
              <a:r>
                <a:rPr lang="de-DE" sz="1600" i="1" dirty="0">
                  <a:latin typeface="+mn-lt"/>
                </a:rPr>
                <a:t> &amp; Psychophysics</a:t>
              </a:r>
              <a:r>
                <a:rPr lang="de-DE" sz="1600" dirty="0">
                  <a:latin typeface="+mn-lt"/>
                </a:rPr>
                <a:t>,28, 213-228.</a:t>
              </a:r>
            </a:p>
          </p:txBody>
        </p:sp>
      </p:grpSp>
    </p:spTree>
    <p:extLst>
      <p:ext uri="{BB962C8B-B14F-4D97-AF65-F5344CB8AC3E}">
        <p14:creationId xmlns:p14="http://schemas.microsoft.com/office/powerpoint/2010/main" val="362240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899592" y="33040"/>
            <a:ext cx="7416824"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400" dirty="0" err="1"/>
              <a:t>Perzeptive</a:t>
            </a:r>
            <a:r>
              <a:rPr lang="en-AU" sz="2400" dirty="0"/>
              <a:t> </a:t>
            </a:r>
            <a:r>
              <a:rPr lang="en-AU" sz="2400" dirty="0" err="1"/>
              <a:t>Kompensierung</a:t>
            </a:r>
            <a:r>
              <a:rPr lang="en-AU" sz="2400" dirty="0"/>
              <a:t> </a:t>
            </a:r>
            <a:r>
              <a:rPr lang="en-AU" sz="2400" dirty="0" err="1"/>
              <a:t>für</a:t>
            </a:r>
            <a:r>
              <a:rPr lang="en-AU" sz="2400" dirty="0"/>
              <a:t> </a:t>
            </a:r>
            <a:r>
              <a:rPr lang="en-AU" sz="2400" dirty="0" err="1"/>
              <a:t>Koartikulation</a:t>
            </a:r>
            <a:r>
              <a:rPr lang="en-AU" sz="2400" dirty="0"/>
              <a:t>: Evidenzen</a:t>
            </a:r>
            <a:r>
              <a:rPr lang="en-AU" sz="2400" baseline="30000" dirty="0"/>
              <a:t>1</a:t>
            </a:r>
            <a:endParaRPr lang="en-US" sz="2400" baseline="30000" dirty="0"/>
          </a:p>
        </p:txBody>
      </p:sp>
      <p:grpSp>
        <p:nvGrpSpPr>
          <p:cNvPr id="19" name="Group 18"/>
          <p:cNvGrpSpPr/>
          <p:nvPr/>
        </p:nvGrpSpPr>
        <p:grpSpPr>
          <a:xfrm>
            <a:off x="223292" y="498004"/>
            <a:ext cx="7055024" cy="5047136"/>
            <a:chOff x="223292" y="498004"/>
            <a:chExt cx="7055024" cy="5047136"/>
          </a:xfrm>
        </p:grpSpPr>
        <p:sp>
          <p:nvSpPr>
            <p:cNvPr id="5" name="Text Box 11"/>
            <p:cNvSpPr txBox="1">
              <a:spLocks noChangeArrowheads="1"/>
            </p:cNvSpPr>
            <p:nvPr/>
          </p:nvSpPr>
          <p:spPr bwMode="auto">
            <a:xfrm>
              <a:off x="228600" y="498004"/>
              <a:ext cx="704971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spcBef>
                  <a:spcPct val="50000"/>
                </a:spcBef>
              </a:pPr>
              <a:r>
                <a:rPr lang="de-DE" dirty="0">
                  <a:latin typeface="+mj-lt"/>
                </a:rPr>
                <a:t>1. Kontinuum synthetisieren zwischen /s/ und /</a:t>
              </a:r>
              <a:r>
                <a:rPr lang="de-DE" dirty="0" err="1">
                  <a:latin typeface="+mj-lt"/>
                </a:rPr>
                <a:t>ʃ</a:t>
              </a:r>
              <a:r>
                <a:rPr lang="de-DE" dirty="0">
                  <a:latin typeface="+mj-lt"/>
                </a:rPr>
                <a:t>/ durch Geräusch-Senkung</a:t>
              </a:r>
            </a:p>
          </p:txBody>
        </p:sp>
        <p:sp>
          <p:nvSpPr>
            <p:cNvPr id="6" name="Rectangle 62"/>
            <p:cNvSpPr>
              <a:spLocks noChangeArrowheads="1"/>
            </p:cNvSpPr>
            <p:nvPr/>
          </p:nvSpPr>
          <p:spPr bwMode="auto">
            <a:xfrm>
              <a:off x="1471861" y="2089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7" name="Rectangle 63"/>
            <p:cNvSpPr>
              <a:spLocks noChangeArrowheads="1"/>
            </p:cNvSpPr>
            <p:nvPr/>
          </p:nvSpPr>
          <p:spPr bwMode="auto">
            <a:xfrm>
              <a:off x="1852861" y="2470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 name="Text Box 101"/>
            <p:cNvSpPr txBox="1">
              <a:spLocks noChangeArrowheads="1"/>
            </p:cNvSpPr>
            <p:nvPr/>
          </p:nvSpPr>
          <p:spPr bwMode="auto">
            <a:xfrm>
              <a:off x="223292" y="5060952"/>
              <a:ext cx="3810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err="1">
                  <a:latin typeface="SILDoulosIPA" charset="0"/>
                </a:rPr>
                <a:t>ʃ</a:t>
              </a:r>
              <a:endParaRPr lang="de-DE" dirty="0">
                <a:latin typeface="SILDoulosIPA" charset="0"/>
              </a:endParaRPr>
            </a:p>
          </p:txBody>
        </p:sp>
        <p:sp>
          <p:nvSpPr>
            <p:cNvPr id="9" name="Rectangle 62"/>
            <p:cNvSpPr>
              <a:spLocks noChangeArrowheads="1"/>
            </p:cNvSpPr>
            <p:nvPr/>
          </p:nvSpPr>
          <p:spPr bwMode="auto">
            <a:xfrm>
              <a:off x="2233861" y="2851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0" name="Rectangle 63"/>
            <p:cNvSpPr>
              <a:spLocks noChangeArrowheads="1"/>
            </p:cNvSpPr>
            <p:nvPr/>
          </p:nvSpPr>
          <p:spPr bwMode="auto">
            <a:xfrm>
              <a:off x="2614861" y="3232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1" name="Rectangle 62"/>
            <p:cNvSpPr>
              <a:spLocks noChangeArrowheads="1"/>
            </p:cNvSpPr>
            <p:nvPr/>
          </p:nvSpPr>
          <p:spPr bwMode="auto">
            <a:xfrm>
              <a:off x="3072061" y="3536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2" name="Rectangle 63"/>
            <p:cNvSpPr>
              <a:spLocks noChangeArrowheads="1"/>
            </p:cNvSpPr>
            <p:nvPr/>
          </p:nvSpPr>
          <p:spPr bwMode="auto">
            <a:xfrm>
              <a:off x="3453061" y="3917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3" name="Rectangle 62"/>
            <p:cNvSpPr>
              <a:spLocks noChangeArrowheads="1"/>
            </p:cNvSpPr>
            <p:nvPr/>
          </p:nvSpPr>
          <p:spPr bwMode="auto">
            <a:xfrm>
              <a:off x="3910261" y="4298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4" name="Rectangle 63"/>
            <p:cNvSpPr>
              <a:spLocks noChangeArrowheads="1"/>
            </p:cNvSpPr>
            <p:nvPr/>
          </p:nvSpPr>
          <p:spPr bwMode="auto">
            <a:xfrm>
              <a:off x="4367461" y="4679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4" name="TextBox 22"/>
            <p:cNvSpPr txBox="1">
              <a:spLocks noChangeArrowheads="1"/>
            </p:cNvSpPr>
            <p:nvPr/>
          </p:nvSpPr>
          <p:spPr bwMode="auto">
            <a:xfrm>
              <a:off x="337592" y="2089152"/>
              <a:ext cx="152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s</a:t>
              </a:r>
            </a:p>
          </p:txBody>
        </p:sp>
      </p:grpSp>
      <p:sp>
        <p:nvSpPr>
          <p:cNvPr id="26" name="TextBox 25"/>
          <p:cNvSpPr txBox="1"/>
          <p:nvPr/>
        </p:nvSpPr>
        <p:spPr>
          <a:xfrm>
            <a:off x="304800" y="1196752"/>
            <a:ext cx="6067400" cy="461665"/>
          </a:xfrm>
          <a:prstGeom prst="rect">
            <a:avLst/>
          </a:prstGeom>
          <a:noFill/>
        </p:spPr>
        <p:txBody>
          <a:bodyPr wrap="square" rtlCol="0">
            <a:spAutoFit/>
          </a:bodyPr>
          <a:lstStyle/>
          <a:p>
            <a:r>
              <a:rPr lang="en-US" sz="2400" dirty="0">
                <a:latin typeface="+mj-lt"/>
                <a:cs typeface="Arial"/>
              </a:rPr>
              <a:t>3. Forced-choice test: war </a:t>
            </a:r>
            <a:r>
              <a:rPr lang="en-US" sz="2400" dirty="0" err="1">
                <a:latin typeface="+mj-lt"/>
                <a:cs typeface="Arial"/>
              </a:rPr>
              <a:t>es</a:t>
            </a:r>
            <a:r>
              <a:rPr lang="en-US" sz="2400" dirty="0">
                <a:latin typeface="+mj-lt"/>
                <a:cs typeface="Arial"/>
              </a:rPr>
              <a:t> </a:t>
            </a:r>
            <a:r>
              <a:rPr lang="en-US" sz="2400" dirty="0" err="1">
                <a:latin typeface="+mj-lt"/>
                <a:cs typeface="Arial"/>
              </a:rPr>
              <a:t>ein</a:t>
            </a:r>
            <a:r>
              <a:rPr lang="en-US" sz="2400" dirty="0">
                <a:latin typeface="+mj-lt"/>
                <a:cs typeface="Arial"/>
              </a:rPr>
              <a:t> /s/ </a:t>
            </a:r>
            <a:r>
              <a:rPr lang="en-US" sz="2400" dirty="0" err="1">
                <a:latin typeface="+mj-lt"/>
                <a:cs typeface="Arial"/>
              </a:rPr>
              <a:t>oder</a:t>
            </a:r>
            <a:r>
              <a:rPr lang="en-US" sz="2400" dirty="0">
                <a:latin typeface="+mj-lt"/>
                <a:cs typeface="Arial"/>
              </a:rPr>
              <a:t> /</a:t>
            </a:r>
            <a:r>
              <a:rPr lang="de-DE" sz="2400" dirty="0" err="1"/>
              <a:t>ʃ</a:t>
            </a:r>
            <a:r>
              <a:rPr lang="en-US" sz="2400" dirty="0">
                <a:latin typeface="+mj-lt"/>
                <a:cs typeface="Arial"/>
              </a:rPr>
              <a:t>/?</a:t>
            </a:r>
          </a:p>
        </p:txBody>
      </p:sp>
      <p:grpSp>
        <p:nvGrpSpPr>
          <p:cNvPr id="20" name="Group 19"/>
          <p:cNvGrpSpPr/>
          <p:nvPr/>
        </p:nvGrpSpPr>
        <p:grpSpPr>
          <a:xfrm>
            <a:off x="2892996" y="867336"/>
            <a:ext cx="6207596" cy="4709555"/>
            <a:chOff x="2892996" y="867336"/>
            <a:chExt cx="6207596" cy="4709555"/>
          </a:xfrm>
        </p:grpSpPr>
        <p:sp>
          <p:nvSpPr>
            <p:cNvPr id="3" name="Text Box 10"/>
            <p:cNvSpPr txBox="1">
              <a:spLocks noChangeArrowheads="1"/>
            </p:cNvSpPr>
            <p:nvPr/>
          </p:nvSpPr>
          <p:spPr bwMode="auto">
            <a:xfrm>
              <a:off x="2892996" y="1811563"/>
              <a:ext cx="78422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 /</a:t>
              </a:r>
              <a:r>
                <a:rPr lang="de-DE" dirty="0" err="1"/>
                <a:t>u</a:t>
              </a:r>
              <a:r>
                <a:rPr lang="de-DE" dirty="0"/>
                <a:t>/</a:t>
              </a:r>
            </a:p>
          </p:txBody>
        </p:sp>
        <p:sp>
          <p:nvSpPr>
            <p:cNvPr id="25" name="TextBox 24"/>
            <p:cNvSpPr txBox="1"/>
            <p:nvPr/>
          </p:nvSpPr>
          <p:spPr>
            <a:xfrm>
              <a:off x="3065092" y="867336"/>
              <a:ext cx="5829300" cy="461665"/>
            </a:xfrm>
            <a:prstGeom prst="rect">
              <a:avLst/>
            </a:prstGeom>
            <a:noFill/>
          </p:spPr>
          <p:txBody>
            <a:bodyPr wrap="square" rtlCol="0">
              <a:spAutoFit/>
            </a:bodyPr>
            <a:lstStyle/>
            <a:p>
              <a:r>
                <a:rPr lang="en-US" sz="2400" dirty="0">
                  <a:latin typeface="+mj-lt"/>
                  <a:cs typeface="Arial"/>
                </a:rPr>
                <a:t>2. </a:t>
              </a:r>
              <a:r>
                <a:rPr lang="en-US" sz="2400" dirty="0" err="1">
                  <a:latin typeface="+mj-lt"/>
                  <a:cs typeface="Arial"/>
                </a:rPr>
                <a:t>Kontinuum</a:t>
              </a:r>
              <a:r>
                <a:rPr lang="en-US" sz="2400" dirty="0">
                  <a:latin typeface="+mj-lt"/>
                  <a:cs typeface="Arial"/>
                </a:rPr>
                <a:t> </a:t>
              </a:r>
              <a:r>
                <a:rPr lang="en-US" sz="2400" dirty="0" err="1">
                  <a:latin typeface="+mj-lt"/>
                  <a:cs typeface="Arial"/>
                </a:rPr>
                <a:t>mit</a:t>
              </a:r>
              <a:r>
                <a:rPr lang="en-US" sz="2400" dirty="0">
                  <a:latin typeface="+mj-lt"/>
                  <a:cs typeface="Arial"/>
                </a:rPr>
                <a:t> /u/ und </a:t>
              </a:r>
              <a:r>
                <a:rPr lang="en-US" sz="2400" dirty="0" err="1">
                  <a:latin typeface="+mj-lt"/>
                  <a:cs typeface="Arial"/>
                </a:rPr>
                <a:t>mit</a:t>
              </a:r>
              <a:r>
                <a:rPr lang="en-US" sz="2400" dirty="0">
                  <a:latin typeface="+mj-lt"/>
                  <a:cs typeface="Arial"/>
                </a:rPr>
                <a:t> /</a:t>
              </a:r>
              <a:r>
                <a:rPr lang="en-US" sz="2400" dirty="0" err="1">
                  <a:latin typeface="+mj-lt"/>
                  <a:cs typeface="Arial"/>
                </a:rPr>
                <a:t>i</a:t>
              </a:r>
              <a:r>
                <a:rPr lang="en-US" sz="2400" dirty="0">
                  <a:latin typeface="+mj-lt"/>
                  <a:cs typeface="Arial"/>
                </a:rPr>
                <a:t>/ </a:t>
              </a:r>
              <a:r>
                <a:rPr lang="en-US" sz="2400" dirty="0" err="1">
                  <a:latin typeface="+mj-lt"/>
                  <a:cs typeface="Arial"/>
                </a:rPr>
                <a:t>verbinden</a:t>
              </a:r>
              <a:endParaRPr lang="en-US" sz="2400" dirty="0">
                <a:latin typeface="+mj-lt"/>
                <a:cs typeface="Arial"/>
              </a:endParaRPr>
            </a:p>
          </p:txBody>
        </p:sp>
        <p:sp>
          <p:nvSpPr>
            <p:cNvPr id="4" name="Text Box 96"/>
            <p:cNvSpPr txBox="1">
              <a:spLocks noChangeArrowheads="1"/>
            </p:cNvSpPr>
            <p:nvPr/>
          </p:nvSpPr>
          <p:spPr bwMode="auto">
            <a:xfrm>
              <a:off x="7311901" y="1681463"/>
              <a:ext cx="6976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 /i/</a:t>
              </a:r>
            </a:p>
          </p:txBody>
        </p:sp>
        <p:sp>
          <p:nvSpPr>
            <p:cNvPr id="27" name="Rectangle 62"/>
            <p:cNvSpPr>
              <a:spLocks noChangeArrowheads="1"/>
            </p:cNvSpPr>
            <p:nvPr/>
          </p:nvSpPr>
          <p:spPr bwMode="auto">
            <a:xfrm>
              <a:off x="5424363" y="2039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8" name="Rectangle 63"/>
            <p:cNvSpPr>
              <a:spLocks noChangeArrowheads="1"/>
            </p:cNvSpPr>
            <p:nvPr/>
          </p:nvSpPr>
          <p:spPr bwMode="auto">
            <a:xfrm>
              <a:off x="5805363" y="2420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9" name="Rectangle 62"/>
            <p:cNvSpPr>
              <a:spLocks noChangeArrowheads="1"/>
            </p:cNvSpPr>
            <p:nvPr/>
          </p:nvSpPr>
          <p:spPr bwMode="auto">
            <a:xfrm>
              <a:off x="6186363" y="2801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0" name="Rectangle 63"/>
            <p:cNvSpPr>
              <a:spLocks noChangeArrowheads="1"/>
            </p:cNvSpPr>
            <p:nvPr/>
          </p:nvSpPr>
          <p:spPr bwMode="auto">
            <a:xfrm>
              <a:off x="6567363" y="3182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1" name="Rectangle 62"/>
            <p:cNvSpPr>
              <a:spLocks noChangeArrowheads="1"/>
            </p:cNvSpPr>
            <p:nvPr/>
          </p:nvSpPr>
          <p:spPr bwMode="auto">
            <a:xfrm>
              <a:off x="7024563" y="3487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 name="Rectangle 63"/>
            <p:cNvSpPr>
              <a:spLocks noChangeArrowheads="1"/>
            </p:cNvSpPr>
            <p:nvPr/>
          </p:nvSpPr>
          <p:spPr bwMode="auto">
            <a:xfrm>
              <a:off x="7405563" y="3868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3" name="Rectangle 62"/>
            <p:cNvSpPr>
              <a:spLocks noChangeArrowheads="1"/>
            </p:cNvSpPr>
            <p:nvPr/>
          </p:nvSpPr>
          <p:spPr bwMode="auto">
            <a:xfrm>
              <a:off x="7862763" y="4249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4" name="Rectangle 63"/>
            <p:cNvSpPr>
              <a:spLocks noChangeArrowheads="1"/>
            </p:cNvSpPr>
            <p:nvPr/>
          </p:nvSpPr>
          <p:spPr bwMode="auto">
            <a:xfrm>
              <a:off x="8319963" y="4630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43" name="Text Box 101"/>
            <p:cNvSpPr txBox="1">
              <a:spLocks noChangeArrowheads="1"/>
            </p:cNvSpPr>
            <p:nvPr/>
          </p:nvSpPr>
          <p:spPr bwMode="auto">
            <a:xfrm>
              <a:off x="8719592" y="5114928"/>
              <a:ext cx="3810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err="1">
                  <a:latin typeface="SILDoulosIPA" charset="0"/>
                </a:rPr>
                <a:t>ʃ</a:t>
              </a:r>
              <a:endParaRPr lang="de-DE" dirty="0">
                <a:latin typeface="SILDoulosIPA" charset="0"/>
              </a:endParaRPr>
            </a:p>
          </p:txBody>
        </p:sp>
        <p:sp>
          <p:nvSpPr>
            <p:cNvPr id="44" name="TextBox 22"/>
            <p:cNvSpPr txBox="1">
              <a:spLocks noChangeArrowheads="1"/>
            </p:cNvSpPr>
            <p:nvPr/>
          </p:nvSpPr>
          <p:spPr bwMode="auto">
            <a:xfrm>
              <a:off x="8567192" y="1726138"/>
              <a:ext cx="152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s</a:t>
              </a:r>
            </a:p>
          </p:txBody>
        </p:sp>
      </p:grpSp>
      <p:grpSp>
        <p:nvGrpSpPr>
          <p:cNvPr id="21" name="Group 20"/>
          <p:cNvGrpSpPr/>
          <p:nvPr/>
        </p:nvGrpSpPr>
        <p:grpSpPr>
          <a:xfrm>
            <a:off x="32792" y="3324228"/>
            <a:ext cx="9144793" cy="3140264"/>
            <a:chOff x="32792" y="3324228"/>
            <a:chExt cx="9144793" cy="3140264"/>
          </a:xfrm>
        </p:grpSpPr>
        <p:sp>
          <p:nvSpPr>
            <p:cNvPr id="35" name="TextBox 34"/>
            <p:cNvSpPr txBox="1"/>
            <p:nvPr/>
          </p:nvSpPr>
          <p:spPr>
            <a:xfrm>
              <a:off x="338384" y="5633495"/>
              <a:ext cx="8381207" cy="830997"/>
            </a:xfrm>
            <a:prstGeom prst="rect">
              <a:avLst/>
            </a:prstGeom>
            <a:noFill/>
          </p:spPr>
          <p:txBody>
            <a:bodyPr wrap="square" rtlCol="0">
              <a:spAutoFit/>
            </a:bodyPr>
            <a:lstStyle/>
            <a:p>
              <a:r>
                <a:rPr lang="en-US" sz="2400" dirty="0">
                  <a:latin typeface="+mj-lt"/>
                  <a:cs typeface="Arial"/>
                </a:rPr>
                <a:t>4. </a:t>
              </a:r>
              <a:r>
                <a:rPr lang="en-US" sz="2400" dirty="0" err="1">
                  <a:latin typeface="+mj-lt"/>
                  <a:cs typeface="Arial"/>
                </a:rPr>
                <a:t>Hörer</a:t>
              </a:r>
              <a:r>
                <a:rPr lang="en-US" sz="2400" dirty="0">
                  <a:latin typeface="+mj-lt"/>
                  <a:cs typeface="Arial"/>
                </a:rPr>
                <a:t> </a:t>
              </a:r>
              <a:r>
                <a:rPr lang="en-US" sz="2400" dirty="0" err="1">
                  <a:latin typeface="+mj-lt"/>
                  <a:cs typeface="Arial"/>
                </a:rPr>
                <a:t>nehmen</a:t>
              </a:r>
              <a:r>
                <a:rPr lang="en-US" sz="2400" dirty="0">
                  <a:latin typeface="+mj-lt"/>
                  <a:cs typeface="Arial"/>
                </a:rPr>
                <a:t> </a:t>
              </a:r>
              <a:r>
                <a:rPr lang="en-US" sz="2400" dirty="0" err="1">
                  <a:latin typeface="+mj-lt"/>
                  <a:cs typeface="Arial"/>
                </a:rPr>
                <a:t>mehr</a:t>
              </a:r>
              <a:r>
                <a:rPr lang="en-US" sz="2400" dirty="0">
                  <a:latin typeface="+mj-lt"/>
                  <a:cs typeface="Arial"/>
                </a:rPr>
                <a:t> /s/ </a:t>
              </a:r>
              <a:r>
                <a:rPr lang="en-US" sz="2400" dirty="0" err="1">
                  <a:latin typeface="+mj-lt"/>
                  <a:cs typeface="Arial"/>
                </a:rPr>
                <a:t>im</a:t>
              </a:r>
              <a:r>
                <a:rPr lang="en-US" sz="2400" dirty="0">
                  <a:latin typeface="+mj-lt"/>
                  <a:cs typeface="Arial"/>
                </a:rPr>
                <a:t> /u/-</a:t>
              </a:r>
              <a:r>
                <a:rPr lang="en-US" sz="2400" dirty="0" err="1">
                  <a:latin typeface="+mj-lt"/>
                  <a:cs typeface="Arial"/>
                </a:rPr>
                <a:t>Kontext</a:t>
              </a:r>
              <a:r>
                <a:rPr lang="en-US" sz="2400" dirty="0">
                  <a:latin typeface="+mj-lt"/>
                  <a:cs typeface="Arial"/>
                </a:rPr>
                <a:t> war, </a:t>
              </a:r>
              <a:r>
                <a:rPr lang="en-US" sz="2400" dirty="0" err="1">
                  <a:latin typeface="+mj-lt"/>
                  <a:cs typeface="Arial"/>
                </a:rPr>
                <a:t>weil</a:t>
              </a:r>
              <a:r>
                <a:rPr lang="en-US" sz="2400" dirty="0">
                  <a:latin typeface="+mj-lt"/>
                  <a:cs typeface="Arial"/>
                </a:rPr>
                <a:t> </a:t>
              </a:r>
              <a:r>
                <a:rPr lang="en-US" sz="2400" dirty="0" err="1">
                  <a:latin typeface="+mj-lt"/>
                  <a:cs typeface="Arial"/>
                </a:rPr>
                <a:t>Geräusch-Senkung</a:t>
              </a:r>
              <a:r>
                <a:rPr lang="en-US" sz="2400" dirty="0">
                  <a:latin typeface="+mj-lt"/>
                  <a:cs typeface="Arial"/>
                </a:rPr>
                <a:t> </a:t>
              </a:r>
              <a:r>
                <a:rPr lang="en-US" sz="2400" dirty="0" err="1">
                  <a:latin typeface="+mj-lt"/>
                  <a:cs typeface="Arial"/>
                </a:rPr>
                <a:t>teilweise</a:t>
              </a:r>
              <a:r>
                <a:rPr lang="en-US" sz="2400" dirty="0">
                  <a:latin typeface="+mj-lt"/>
                  <a:cs typeface="Arial"/>
                </a:rPr>
                <a:t> der </a:t>
              </a:r>
              <a:r>
                <a:rPr lang="en-US" sz="2400" dirty="0" err="1">
                  <a:latin typeface="+mj-lt"/>
                  <a:cs typeface="Arial"/>
                </a:rPr>
                <a:t>Koartikulation</a:t>
              </a:r>
              <a:r>
                <a:rPr lang="en-US" sz="2400" dirty="0">
                  <a:latin typeface="+mj-lt"/>
                  <a:cs typeface="Arial"/>
                </a:rPr>
                <a:t> </a:t>
              </a:r>
              <a:r>
                <a:rPr lang="en-US" sz="2400" dirty="0" err="1">
                  <a:latin typeface="+mj-lt"/>
                  <a:cs typeface="Arial"/>
                </a:rPr>
                <a:t>perzeptiv</a:t>
              </a:r>
              <a:r>
                <a:rPr lang="en-US" sz="2400" dirty="0">
                  <a:latin typeface="+mj-lt"/>
                  <a:cs typeface="Arial"/>
                </a:rPr>
                <a:t> </a:t>
              </a:r>
              <a:r>
                <a:rPr lang="en-US" sz="2400" dirty="0" err="1">
                  <a:latin typeface="+mj-lt"/>
                  <a:cs typeface="Arial"/>
                </a:rPr>
                <a:t>zugeordnet</a:t>
              </a:r>
              <a:r>
                <a:rPr lang="en-US" sz="2400" dirty="0">
                  <a:latin typeface="+mj-lt"/>
                  <a:cs typeface="Arial"/>
                </a:rPr>
                <a:t> </a:t>
              </a:r>
              <a:r>
                <a:rPr lang="en-US" sz="2400" dirty="0" err="1">
                  <a:latin typeface="+mj-lt"/>
                  <a:cs typeface="Arial"/>
                </a:rPr>
                <a:t>wird</a:t>
              </a:r>
              <a:endParaRPr lang="en-US" sz="2400" dirty="0">
                <a:latin typeface="+mj-lt"/>
                <a:cs typeface="Arial"/>
              </a:endParaRPr>
            </a:p>
          </p:txBody>
        </p:sp>
        <p:cxnSp>
          <p:nvCxnSpPr>
            <p:cNvPr id="37" name="Straight Connector 36"/>
            <p:cNvCxnSpPr/>
            <p:nvPr/>
          </p:nvCxnSpPr>
          <p:spPr>
            <a:xfrm>
              <a:off x="32792" y="4298952"/>
              <a:ext cx="462200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454026" y="3324228"/>
              <a:ext cx="372355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6194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g1.pdf"/>
          <p:cNvPicPr>
            <a:picLocks noChangeAspect="1"/>
          </p:cNvPicPr>
          <p:nvPr/>
        </p:nvPicPr>
        <p:blipFill>
          <a:blip r:embed="rId2"/>
          <a:srcRect l="5582" r="6046" b="50000"/>
          <a:stretch>
            <a:fillRect/>
          </a:stretch>
        </p:blipFill>
        <p:spPr>
          <a:xfrm>
            <a:off x="1524000" y="1066800"/>
            <a:ext cx="7239000" cy="2324100"/>
          </a:xfrm>
          <a:prstGeom prst="rect">
            <a:avLst/>
          </a:prstGeom>
        </p:spPr>
      </p:pic>
      <p:sp>
        <p:nvSpPr>
          <p:cNvPr id="5" name="TextBox 4"/>
          <p:cNvSpPr txBox="1"/>
          <p:nvPr/>
        </p:nvSpPr>
        <p:spPr>
          <a:xfrm>
            <a:off x="227806" y="3621732"/>
            <a:ext cx="4724400" cy="461665"/>
          </a:xfrm>
          <a:prstGeom prst="rect">
            <a:avLst/>
          </a:prstGeom>
          <a:noFill/>
        </p:spPr>
        <p:txBody>
          <a:bodyPr wrap="square" rtlCol="0">
            <a:spAutoFit/>
          </a:bodyPr>
          <a:lstStyle/>
          <a:p>
            <a:r>
              <a:rPr lang="de-DE" sz="2400" dirty="0">
                <a:solidFill>
                  <a:srgbClr val="0000FF"/>
                </a:solidFill>
                <a:latin typeface="+mj-lt"/>
              </a:rPr>
              <a:t>Lautwandel</a:t>
            </a:r>
          </a:p>
        </p:txBody>
      </p:sp>
      <p:sp>
        <p:nvSpPr>
          <p:cNvPr id="6" name="TextBox 5"/>
          <p:cNvSpPr txBox="1"/>
          <p:nvPr/>
        </p:nvSpPr>
        <p:spPr>
          <a:xfrm>
            <a:off x="226050" y="4011015"/>
            <a:ext cx="8077200" cy="461665"/>
          </a:xfrm>
          <a:prstGeom prst="rect">
            <a:avLst/>
          </a:prstGeom>
          <a:noFill/>
        </p:spPr>
        <p:txBody>
          <a:bodyPr wrap="square" rtlCol="0">
            <a:spAutoFit/>
          </a:bodyPr>
          <a:lstStyle/>
          <a:p>
            <a:r>
              <a:rPr lang="de-DE" sz="2400" dirty="0">
                <a:latin typeface="+mj-lt"/>
              </a:rPr>
              <a:t>AHD /</a:t>
            </a:r>
            <a:r>
              <a:rPr lang="de-DE" sz="2200" dirty="0">
                <a:latin typeface="Helvetica" pitchFamily="2" charset="0"/>
              </a:rPr>
              <a:t>g</a:t>
            </a:r>
            <a:r>
              <a:rPr lang="de-DE" sz="2400" dirty="0">
                <a:latin typeface="+mj-lt"/>
              </a:rPr>
              <a:t>ast, </a:t>
            </a:r>
            <a:r>
              <a:rPr lang="de-DE" sz="2200" dirty="0" err="1">
                <a:latin typeface="Helvetica" pitchFamily="2" charset="0"/>
              </a:rPr>
              <a:t>g</a:t>
            </a:r>
            <a:r>
              <a:rPr lang="de-DE" sz="2400" dirty="0" err="1">
                <a:latin typeface="+mj-lt"/>
              </a:rPr>
              <a:t>asti</a:t>
            </a:r>
            <a:r>
              <a:rPr lang="de-DE" sz="2400" dirty="0">
                <a:latin typeface="+mj-lt"/>
              </a:rPr>
              <a:t>/ -&gt; /</a:t>
            </a:r>
            <a:r>
              <a:rPr lang="de-DE" sz="2200" dirty="0">
                <a:latin typeface="Helvetica" pitchFamily="2" charset="0"/>
              </a:rPr>
              <a:t>g</a:t>
            </a:r>
            <a:r>
              <a:rPr lang="de-DE" sz="2400" dirty="0">
                <a:latin typeface="+mj-lt"/>
              </a:rPr>
              <a:t>ast, </a:t>
            </a:r>
            <a:r>
              <a:rPr lang="de-DE" sz="2200" dirty="0" err="1">
                <a:latin typeface="Helvetica" pitchFamily="2" charset="0"/>
              </a:rPr>
              <a:t>g</a:t>
            </a:r>
            <a:r>
              <a:rPr lang="de-DE" sz="2400" dirty="0" err="1">
                <a:latin typeface="+mj-lt"/>
              </a:rPr>
              <a:t>ɛstə</a:t>
            </a:r>
            <a:r>
              <a:rPr lang="de-DE" sz="2400" dirty="0">
                <a:latin typeface="+mj-lt"/>
              </a:rPr>
              <a:t>/</a:t>
            </a:r>
          </a:p>
        </p:txBody>
      </p:sp>
      <p:sp>
        <p:nvSpPr>
          <p:cNvPr id="8" name="TextBox 7"/>
          <p:cNvSpPr txBox="1"/>
          <p:nvPr/>
        </p:nvSpPr>
        <p:spPr>
          <a:xfrm>
            <a:off x="2438400" y="682129"/>
            <a:ext cx="990600" cy="461665"/>
          </a:xfrm>
          <a:prstGeom prst="rect">
            <a:avLst/>
          </a:prstGeom>
          <a:noFill/>
        </p:spPr>
        <p:txBody>
          <a:bodyPr wrap="square" rtlCol="0">
            <a:spAutoFit/>
          </a:bodyPr>
          <a:lstStyle/>
          <a:p>
            <a:r>
              <a:rPr lang="en-GB" sz="2400" i="1" dirty="0">
                <a:latin typeface="+mj-lt"/>
              </a:rPr>
              <a:t>a part</a:t>
            </a:r>
          </a:p>
        </p:txBody>
      </p:sp>
      <p:sp>
        <p:nvSpPr>
          <p:cNvPr id="9" name="TextBox 8"/>
          <p:cNvSpPr txBox="1"/>
          <p:nvPr/>
        </p:nvSpPr>
        <p:spPr>
          <a:xfrm>
            <a:off x="6096000" y="682129"/>
            <a:ext cx="1219200" cy="461665"/>
          </a:xfrm>
          <a:prstGeom prst="rect">
            <a:avLst/>
          </a:prstGeom>
          <a:noFill/>
        </p:spPr>
        <p:txBody>
          <a:bodyPr wrap="square" rtlCol="0">
            <a:spAutoFit/>
          </a:bodyPr>
          <a:lstStyle/>
          <a:p>
            <a:r>
              <a:rPr lang="en-GB" sz="2400" i="1" dirty="0">
                <a:latin typeface="+mj-lt"/>
              </a:rPr>
              <a:t>a piece</a:t>
            </a:r>
          </a:p>
        </p:txBody>
      </p:sp>
      <p:sp>
        <p:nvSpPr>
          <p:cNvPr id="10" name="TextBox 9"/>
          <p:cNvSpPr txBox="1"/>
          <p:nvPr/>
        </p:nvSpPr>
        <p:spPr>
          <a:xfrm>
            <a:off x="-59273" y="1860938"/>
            <a:ext cx="2107202" cy="461665"/>
          </a:xfrm>
          <a:prstGeom prst="rect">
            <a:avLst/>
          </a:prstGeom>
          <a:noFill/>
        </p:spPr>
        <p:txBody>
          <a:bodyPr wrap="square" rtlCol="0">
            <a:spAutoFit/>
          </a:bodyPr>
          <a:lstStyle/>
          <a:p>
            <a:r>
              <a:rPr lang="de-DE" sz="2400" dirty="0">
                <a:latin typeface="+mj-lt"/>
              </a:rPr>
              <a:t>Kieferposition </a:t>
            </a:r>
            <a:r>
              <a:rPr lang="de-DE" sz="2400" baseline="30000" dirty="0">
                <a:latin typeface="+mj-lt"/>
              </a:rPr>
              <a:t>1</a:t>
            </a:r>
          </a:p>
        </p:txBody>
      </p:sp>
      <p:sp>
        <p:nvSpPr>
          <p:cNvPr id="11" name="TextBox 10"/>
          <p:cNvSpPr txBox="1"/>
          <p:nvPr/>
        </p:nvSpPr>
        <p:spPr>
          <a:xfrm>
            <a:off x="228600" y="535632"/>
            <a:ext cx="838200" cy="457200"/>
          </a:xfrm>
          <a:prstGeom prst="rect">
            <a:avLst/>
          </a:prstGeom>
          <a:noFill/>
        </p:spPr>
        <p:txBody>
          <a:bodyPr wrap="square" rtlCol="0">
            <a:spAutoFit/>
          </a:bodyPr>
          <a:lstStyle/>
          <a:p>
            <a:r>
              <a:rPr lang="de-DE" sz="2400" dirty="0">
                <a:latin typeface="+mj-lt"/>
              </a:rPr>
              <a:t>hoch</a:t>
            </a:r>
          </a:p>
        </p:txBody>
      </p:sp>
      <p:sp>
        <p:nvSpPr>
          <p:cNvPr id="12" name="TextBox 11"/>
          <p:cNvSpPr txBox="1"/>
          <p:nvPr/>
        </p:nvSpPr>
        <p:spPr>
          <a:xfrm>
            <a:off x="227806" y="3061469"/>
            <a:ext cx="838200" cy="457200"/>
          </a:xfrm>
          <a:prstGeom prst="rect">
            <a:avLst/>
          </a:prstGeom>
          <a:noFill/>
        </p:spPr>
        <p:txBody>
          <a:bodyPr wrap="square" rtlCol="0">
            <a:spAutoFit/>
          </a:bodyPr>
          <a:lstStyle/>
          <a:p>
            <a:r>
              <a:rPr lang="de-DE" sz="2400" dirty="0">
                <a:latin typeface="+mj-lt"/>
              </a:rPr>
              <a:t>tief</a:t>
            </a:r>
          </a:p>
        </p:txBody>
      </p:sp>
      <p:cxnSp>
        <p:nvCxnSpPr>
          <p:cNvPr id="13" name="Straight Arrow Connector 12"/>
          <p:cNvCxnSpPr/>
          <p:nvPr/>
        </p:nvCxnSpPr>
        <p:spPr>
          <a:xfrm rot="5400000" flipH="1" flipV="1">
            <a:off x="263921" y="1295591"/>
            <a:ext cx="686594"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6200000" flipH="1">
            <a:off x="284300" y="2654564"/>
            <a:ext cx="686594"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752600" y="73967"/>
            <a:ext cx="640080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sz="2400" dirty="0" err="1"/>
              <a:t>Koartikulation</a:t>
            </a:r>
            <a:r>
              <a:rPr lang="de-DE" sz="2400" dirty="0"/>
              <a:t> und Verbindung mit Lautwandel</a:t>
            </a:r>
            <a:endParaRPr lang="de-DE" sz="2400" dirty="0">
              <a:latin typeface="+mj-lt"/>
            </a:endParaRPr>
          </a:p>
        </p:txBody>
      </p:sp>
      <p:sp>
        <p:nvSpPr>
          <p:cNvPr id="17" name="TextBox 16"/>
          <p:cNvSpPr txBox="1"/>
          <p:nvPr/>
        </p:nvSpPr>
        <p:spPr>
          <a:xfrm>
            <a:off x="183504" y="4597507"/>
            <a:ext cx="4724400" cy="461665"/>
          </a:xfrm>
          <a:prstGeom prst="rect">
            <a:avLst/>
          </a:prstGeom>
          <a:noFill/>
        </p:spPr>
        <p:txBody>
          <a:bodyPr wrap="square" rtlCol="0">
            <a:spAutoFit/>
          </a:bodyPr>
          <a:lstStyle/>
          <a:p>
            <a:r>
              <a:rPr lang="de-DE" sz="2400" dirty="0">
                <a:solidFill>
                  <a:srgbClr val="0000FF"/>
                </a:solidFill>
                <a:latin typeface="+mj-lt"/>
              </a:rPr>
              <a:t>Entwicklung von Vokalharmonie</a:t>
            </a:r>
          </a:p>
        </p:txBody>
      </p:sp>
      <p:sp>
        <p:nvSpPr>
          <p:cNvPr id="18" name="TextBox 17"/>
          <p:cNvSpPr txBox="1"/>
          <p:nvPr/>
        </p:nvSpPr>
        <p:spPr>
          <a:xfrm>
            <a:off x="183504" y="5037626"/>
            <a:ext cx="1981200" cy="461665"/>
          </a:xfrm>
          <a:prstGeom prst="rect">
            <a:avLst/>
          </a:prstGeom>
          <a:noFill/>
        </p:spPr>
        <p:txBody>
          <a:bodyPr wrap="square" rtlCol="0">
            <a:spAutoFit/>
          </a:bodyPr>
          <a:lstStyle/>
          <a:p>
            <a:r>
              <a:rPr lang="de-DE" sz="2400" dirty="0" err="1">
                <a:latin typeface="+mj-lt"/>
              </a:rPr>
              <a:t>Hungarisch</a:t>
            </a:r>
            <a:endParaRPr lang="de-DE" sz="2400" dirty="0">
              <a:latin typeface="+mj-lt"/>
            </a:endParaRPr>
          </a:p>
        </p:txBody>
      </p:sp>
      <p:sp>
        <p:nvSpPr>
          <p:cNvPr id="19" name="TextBox 18"/>
          <p:cNvSpPr txBox="1"/>
          <p:nvPr/>
        </p:nvSpPr>
        <p:spPr>
          <a:xfrm>
            <a:off x="226050" y="5443247"/>
            <a:ext cx="3276600" cy="461665"/>
          </a:xfrm>
          <a:prstGeom prst="rect">
            <a:avLst/>
          </a:prstGeom>
          <a:noFill/>
        </p:spPr>
        <p:txBody>
          <a:bodyPr wrap="square" rtlCol="0">
            <a:spAutoFit/>
          </a:bodyPr>
          <a:lstStyle/>
          <a:p>
            <a:r>
              <a:rPr lang="en-US" sz="2400" dirty="0" err="1"/>
              <a:t>h</a:t>
            </a:r>
            <a:r>
              <a:rPr lang="en-US" sz="2400" dirty="0" err="1">
                <a:solidFill>
                  <a:srgbClr val="FF0000"/>
                </a:solidFill>
              </a:rPr>
              <a:t>o</a:t>
            </a:r>
            <a:r>
              <a:rPr lang="en-US" sz="2400" dirty="0" err="1"/>
              <a:t>z-</a:t>
            </a:r>
            <a:r>
              <a:rPr lang="en-US" sz="2400" dirty="0" err="1">
                <a:solidFill>
                  <a:srgbClr val="FF0000"/>
                </a:solidFill>
              </a:rPr>
              <a:t>u</a:t>
            </a:r>
            <a:r>
              <a:rPr lang="en-US" sz="2400" dirty="0" err="1"/>
              <a:t>nk</a:t>
            </a:r>
            <a:r>
              <a:rPr lang="en-US" sz="2400" dirty="0"/>
              <a:t> ('</a:t>
            </a:r>
            <a:r>
              <a:rPr lang="en-US" sz="2400" dirty="0" err="1"/>
              <a:t>wir</a:t>
            </a:r>
            <a:r>
              <a:rPr lang="en-US" sz="2400" dirty="0"/>
              <a:t> </a:t>
            </a:r>
            <a:r>
              <a:rPr lang="en-US" sz="2400" dirty="0" err="1"/>
              <a:t>bringen</a:t>
            </a:r>
            <a:r>
              <a:rPr lang="en-US" sz="2400" dirty="0"/>
              <a:t>')</a:t>
            </a:r>
            <a:endParaRPr lang="de-DE" sz="2400" dirty="0">
              <a:latin typeface="+mj-lt"/>
            </a:endParaRPr>
          </a:p>
        </p:txBody>
      </p:sp>
      <p:sp>
        <p:nvSpPr>
          <p:cNvPr id="20" name="TextBox 19"/>
          <p:cNvSpPr txBox="1"/>
          <p:nvPr/>
        </p:nvSpPr>
        <p:spPr>
          <a:xfrm>
            <a:off x="5026650" y="5443247"/>
            <a:ext cx="3657600" cy="461665"/>
          </a:xfrm>
          <a:prstGeom prst="rect">
            <a:avLst/>
          </a:prstGeom>
          <a:noFill/>
        </p:spPr>
        <p:txBody>
          <a:bodyPr wrap="square" rtlCol="0">
            <a:spAutoFit/>
          </a:bodyPr>
          <a:lstStyle/>
          <a:p>
            <a:r>
              <a:rPr lang="en-US" sz="2400" dirty="0" err="1"/>
              <a:t>n</a:t>
            </a:r>
            <a:r>
              <a:rPr lang="en-US" sz="2400" dirty="0" err="1">
                <a:solidFill>
                  <a:srgbClr val="0000FF"/>
                </a:solidFill>
              </a:rPr>
              <a:t>é</a:t>
            </a:r>
            <a:r>
              <a:rPr lang="en-US" sz="2400" dirty="0" err="1"/>
              <a:t>z-</a:t>
            </a:r>
            <a:r>
              <a:rPr lang="en-US" sz="2400" dirty="0" err="1">
                <a:solidFill>
                  <a:srgbClr val="0000FF"/>
                </a:solidFill>
              </a:rPr>
              <a:t>ü</a:t>
            </a:r>
            <a:r>
              <a:rPr lang="en-US" sz="2400" dirty="0" err="1"/>
              <a:t>nk</a:t>
            </a:r>
            <a:r>
              <a:rPr lang="en-US" sz="2400" dirty="0"/>
              <a:t> ('</a:t>
            </a:r>
            <a:r>
              <a:rPr lang="en-US" sz="2400" dirty="0" err="1"/>
              <a:t>wir</a:t>
            </a:r>
            <a:r>
              <a:rPr lang="en-US" sz="2400" dirty="0"/>
              <a:t> </a:t>
            </a:r>
            <a:r>
              <a:rPr lang="en-US" sz="2400" dirty="0" err="1"/>
              <a:t>schauen</a:t>
            </a:r>
            <a:r>
              <a:rPr lang="en-US" sz="2400" dirty="0"/>
              <a:t>')</a:t>
            </a:r>
            <a:r>
              <a:rPr lang="de-DE" sz="2400" dirty="0"/>
              <a:t>	</a:t>
            </a:r>
            <a:endParaRPr lang="de-DE" sz="2400" dirty="0">
              <a:latin typeface="+mj-lt"/>
            </a:endParaRPr>
          </a:p>
        </p:txBody>
      </p:sp>
      <p:sp>
        <p:nvSpPr>
          <p:cNvPr id="21" name="TextBox 20"/>
          <p:cNvSpPr txBox="1"/>
          <p:nvPr/>
        </p:nvSpPr>
        <p:spPr>
          <a:xfrm>
            <a:off x="226050" y="5904912"/>
            <a:ext cx="2819400" cy="461665"/>
          </a:xfrm>
          <a:prstGeom prst="rect">
            <a:avLst/>
          </a:prstGeom>
          <a:noFill/>
        </p:spPr>
        <p:txBody>
          <a:bodyPr wrap="square" rtlCol="0">
            <a:spAutoFit/>
          </a:bodyPr>
          <a:lstStyle/>
          <a:p>
            <a:r>
              <a:rPr lang="de-DE" sz="2400" dirty="0">
                <a:solidFill>
                  <a:srgbClr val="FF0000"/>
                </a:solidFill>
                <a:latin typeface="+mj-lt"/>
              </a:rPr>
              <a:t>hintere Vokale</a:t>
            </a:r>
          </a:p>
        </p:txBody>
      </p:sp>
      <p:sp>
        <p:nvSpPr>
          <p:cNvPr id="22" name="TextBox 21"/>
          <p:cNvSpPr txBox="1"/>
          <p:nvPr/>
        </p:nvSpPr>
        <p:spPr>
          <a:xfrm>
            <a:off x="5026650" y="5904912"/>
            <a:ext cx="2819400" cy="461665"/>
          </a:xfrm>
          <a:prstGeom prst="rect">
            <a:avLst/>
          </a:prstGeom>
          <a:noFill/>
        </p:spPr>
        <p:txBody>
          <a:bodyPr wrap="square" rtlCol="0">
            <a:spAutoFit/>
          </a:bodyPr>
          <a:lstStyle/>
          <a:p>
            <a:r>
              <a:rPr lang="de-DE" sz="2400" dirty="0">
                <a:solidFill>
                  <a:srgbClr val="0000FF"/>
                </a:solidFill>
                <a:latin typeface="+mj-lt"/>
              </a:rPr>
              <a:t>vordere Vokale</a:t>
            </a:r>
          </a:p>
        </p:txBody>
      </p:sp>
      <p:sp>
        <p:nvSpPr>
          <p:cNvPr id="2" name="TextBox 1">
            <a:extLst>
              <a:ext uri="{FF2B5EF4-FFF2-40B4-BE49-F238E27FC236}">
                <a16:creationId xmlns:a16="http://schemas.microsoft.com/office/drawing/2014/main" id="{D2137179-332B-0145-85BB-F9F5B16E1F4D}"/>
              </a:ext>
            </a:extLst>
          </p:cNvPr>
          <p:cNvSpPr txBox="1"/>
          <p:nvPr/>
        </p:nvSpPr>
        <p:spPr>
          <a:xfrm>
            <a:off x="834167" y="6384478"/>
            <a:ext cx="7475666" cy="338554"/>
          </a:xfrm>
          <a:prstGeom prst="rect">
            <a:avLst/>
          </a:prstGeom>
          <a:noFill/>
        </p:spPr>
        <p:txBody>
          <a:bodyPr wrap="square" rtlCol="0">
            <a:spAutoFit/>
          </a:bodyPr>
          <a:lstStyle/>
          <a:p>
            <a:r>
              <a:rPr lang="de-DE" sz="1600" dirty="0">
                <a:latin typeface="+mj-lt"/>
                <a:cs typeface="Arial"/>
              </a:rPr>
              <a:t>1. https://</a:t>
            </a:r>
            <a:r>
              <a:rPr lang="de-DE" sz="1600" dirty="0" err="1">
                <a:latin typeface="+mj-lt"/>
                <a:cs typeface="Arial"/>
              </a:rPr>
              <a:t>www.phonetik.uni-muenchen.de</a:t>
            </a:r>
            <a:r>
              <a:rPr lang="de-DE" sz="1600" dirty="0">
                <a:latin typeface="+mj-lt"/>
                <a:cs typeface="Arial"/>
              </a:rPr>
              <a:t>/~</a:t>
            </a:r>
            <a:r>
              <a:rPr lang="de-DE" sz="1600" dirty="0" err="1">
                <a:latin typeface="+mj-lt"/>
                <a:cs typeface="Arial"/>
              </a:rPr>
              <a:t>jmh</a:t>
            </a:r>
            <a:r>
              <a:rPr lang="de-DE" sz="1600" dirty="0">
                <a:latin typeface="+mj-lt"/>
                <a:cs typeface="Arial"/>
              </a:rPr>
              <a:t>/</a:t>
            </a:r>
            <a:r>
              <a:rPr lang="de-DE" sz="1600" dirty="0" err="1">
                <a:latin typeface="+mj-lt"/>
                <a:cs typeface="Arial"/>
              </a:rPr>
              <a:t>papers</a:t>
            </a:r>
            <a:r>
              <a:rPr lang="de-DE" sz="1600" dirty="0">
                <a:latin typeface="+mj-lt"/>
                <a:cs typeface="Arial"/>
              </a:rPr>
              <a:t>/</a:t>
            </a:r>
            <a:r>
              <a:rPr lang="de-DE" sz="1600" dirty="0" err="1">
                <a:latin typeface="+mj-lt"/>
                <a:cs typeface="Arial"/>
              </a:rPr>
              <a:t>harringtonhoolepouplier.pdf</a:t>
            </a:r>
            <a:endParaRPr lang="de-DE" sz="1600" dirty="0">
              <a:latin typeface="+mj-lt"/>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1076079" y="933563"/>
            <a:ext cx="2634257" cy="1371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Freeform 7"/>
          <p:cNvSpPr/>
          <p:nvPr/>
        </p:nvSpPr>
        <p:spPr>
          <a:xfrm>
            <a:off x="1076079" y="933563"/>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TextBox 16"/>
          <p:cNvSpPr txBox="1"/>
          <p:nvPr/>
        </p:nvSpPr>
        <p:spPr>
          <a:xfrm>
            <a:off x="2178792" y="628764"/>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sp>
        <p:nvSpPr>
          <p:cNvPr id="18" name="TextBox 17"/>
          <p:cNvSpPr txBox="1"/>
          <p:nvPr/>
        </p:nvSpPr>
        <p:spPr>
          <a:xfrm>
            <a:off x="2371478" y="2305163"/>
            <a:ext cx="838200" cy="461665"/>
          </a:xfrm>
          <a:prstGeom prst="rect">
            <a:avLst/>
          </a:prstGeom>
          <a:noFill/>
        </p:spPr>
        <p:txBody>
          <a:bodyPr wrap="square" rtlCol="0">
            <a:spAutoFit/>
          </a:bodyPr>
          <a:lstStyle/>
          <a:p>
            <a:r>
              <a:rPr lang="de-DE" sz="2200" dirty="0" err="1">
                <a:solidFill>
                  <a:srgbClr val="FF0000"/>
                </a:solidFill>
                <a:latin typeface="Helvetica" pitchFamily="2" charset="0"/>
              </a:rPr>
              <a:t>g</a:t>
            </a:r>
            <a:r>
              <a:rPr lang="en-GB" sz="2400" dirty="0" err="1">
                <a:solidFill>
                  <a:srgbClr val="FF0000"/>
                </a:solidFill>
                <a:latin typeface="+mj-lt"/>
                <a:cs typeface="Arial"/>
              </a:rPr>
              <a:t>ast</a:t>
            </a:r>
            <a:endParaRPr lang="en-GB" sz="2400" dirty="0">
              <a:solidFill>
                <a:srgbClr val="FF0000"/>
              </a:solidFill>
              <a:latin typeface="+mj-lt"/>
              <a:cs typeface="Arial"/>
            </a:endParaRPr>
          </a:p>
        </p:txBody>
      </p:sp>
      <p:cxnSp>
        <p:nvCxnSpPr>
          <p:cNvPr id="15" name="Straight Connector 14"/>
          <p:cNvCxnSpPr/>
          <p:nvPr/>
        </p:nvCxnSpPr>
        <p:spPr>
          <a:xfrm>
            <a:off x="5334000" y="1646616"/>
            <a:ext cx="3592113" cy="1059"/>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49" name="Group 48"/>
          <p:cNvGrpSpPr/>
          <p:nvPr/>
        </p:nvGrpSpPr>
        <p:grpSpPr>
          <a:xfrm>
            <a:off x="6291856" y="702730"/>
            <a:ext cx="2634257" cy="1987518"/>
            <a:chOff x="6291856" y="823792"/>
            <a:chExt cx="2634257" cy="1987518"/>
          </a:xfrm>
        </p:grpSpPr>
        <p:sp>
          <p:nvSpPr>
            <p:cNvPr id="9" name="Freeform 8"/>
            <p:cNvSpPr/>
            <p:nvPr/>
          </p:nvSpPr>
          <p:spPr>
            <a:xfrm>
              <a:off x="6291856" y="1056478"/>
              <a:ext cx="2634257" cy="10160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Freeform 9"/>
            <p:cNvSpPr/>
            <p:nvPr/>
          </p:nvSpPr>
          <p:spPr>
            <a:xfrm>
              <a:off x="6291856" y="1056478"/>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6" name="TextBox 25"/>
            <p:cNvSpPr txBox="1"/>
            <p:nvPr/>
          </p:nvSpPr>
          <p:spPr>
            <a:xfrm>
              <a:off x="7641728" y="2349645"/>
              <a:ext cx="838200" cy="461665"/>
            </a:xfrm>
            <a:prstGeom prst="rect">
              <a:avLst/>
            </a:prstGeom>
            <a:noFill/>
          </p:spPr>
          <p:txBody>
            <a:bodyPr wrap="square" rtlCol="0">
              <a:spAutoFit/>
            </a:bodyPr>
            <a:lstStyle/>
            <a:p>
              <a:r>
                <a:rPr lang="de-DE" sz="2200" dirty="0" err="1">
                  <a:solidFill>
                    <a:srgbClr val="FF0000"/>
                  </a:solidFill>
                  <a:latin typeface="Helvetica" pitchFamily="2" charset="0"/>
                </a:rPr>
                <a:t>g</a:t>
              </a:r>
              <a:r>
                <a:rPr lang="en-GB" sz="2400" dirty="0" err="1">
                  <a:solidFill>
                    <a:srgbClr val="FF0000"/>
                  </a:solidFill>
                  <a:latin typeface="+mj-lt"/>
                  <a:cs typeface="Arial"/>
                </a:rPr>
                <a:t>asti</a:t>
              </a:r>
              <a:endParaRPr lang="en-GB" sz="2400" dirty="0">
                <a:solidFill>
                  <a:srgbClr val="FF0000"/>
                </a:solidFill>
                <a:latin typeface="+mj-lt"/>
                <a:cs typeface="Arial"/>
              </a:endParaRPr>
            </a:p>
          </p:txBody>
        </p:sp>
        <p:sp>
          <p:nvSpPr>
            <p:cNvPr id="27" name="TextBox 26"/>
            <p:cNvSpPr txBox="1"/>
            <p:nvPr/>
          </p:nvSpPr>
          <p:spPr>
            <a:xfrm>
              <a:off x="7353300" y="823792"/>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grpSp>
      <p:grpSp>
        <p:nvGrpSpPr>
          <p:cNvPr id="51" name="Group 50"/>
          <p:cNvGrpSpPr/>
          <p:nvPr/>
        </p:nvGrpSpPr>
        <p:grpSpPr>
          <a:xfrm>
            <a:off x="3429000" y="1197168"/>
            <a:ext cx="2013796" cy="1200329"/>
            <a:chOff x="3429000" y="1318230"/>
            <a:chExt cx="2013796" cy="1200329"/>
          </a:xfrm>
        </p:grpSpPr>
        <p:cxnSp>
          <p:nvCxnSpPr>
            <p:cNvPr id="21" name="Straight Connector 20"/>
            <p:cNvCxnSpPr/>
            <p:nvPr/>
          </p:nvCxnSpPr>
          <p:spPr>
            <a:xfrm rot="5400000">
              <a:off x="5289602" y="1917431"/>
              <a:ext cx="304800" cy="1588"/>
            </a:xfrm>
            <a:prstGeom prst="line">
              <a:avLst/>
            </a:prstGeom>
            <a:ln>
              <a:solidFill>
                <a:srgbClr val="008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429000" y="1318230"/>
              <a:ext cx="2012208" cy="1200329"/>
            </a:xfrm>
            <a:prstGeom prst="rect">
              <a:avLst/>
            </a:prstGeom>
            <a:noFill/>
          </p:spPr>
          <p:txBody>
            <a:bodyPr wrap="square" rtlCol="0">
              <a:spAutoFit/>
            </a:bodyPr>
            <a:lstStyle/>
            <a:p>
              <a:r>
                <a:rPr lang="en-GB" sz="2400" dirty="0" err="1">
                  <a:solidFill>
                    <a:srgbClr val="008000"/>
                  </a:solidFill>
                  <a:latin typeface="+mj-lt"/>
                  <a:cs typeface="Arial"/>
                </a:rPr>
                <a:t>Hörer</a:t>
              </a:r>
              <a:r>
                <a:rPr lang="en-GB" sz="2400" dirty="0">
                  <a:solidFill>
                    <a:srgbClr val="008000"/>
                  </a:solidFill>
                  <a:latin typeface="+mj-lt"/>
                  <a:cs typeface="Arial"/>
                </a:rPr>
                <a:t> </a:t>
              </a:r>
              <a:r>
                <a:rPr lang="en-GB" sz="2400" dirty="0" err="1">
                  <a:solidFill>
                    <a:srgbClr val="008000"/>
                  </a:solidFill>
                  <a:latin typeface="+mj-lt"/>
                  <a:cs typeface="Arial"/>
                </a:rPr>
                <a:t>normiert</a:t>
              </a:r>
              <a:r>
                <a:rPr lang="en-GB" sz="2400" dirty="0">
                  <a:solidFill>
                    <a:srgbClr val="008000"/>
                  </a:solidFill>
                  <a:latin typeface="+mj-lt"/>
                  <a:cs typeface="Arial"/>
                </a:rPr>
                <a:t> </a:t>
              </a:r>
              <a:r>
                <a:rPr lang="en-GB" sz="2400" dirty="0" err="1">
                  <a:solidFill>
                    <a:srgbClr val="008000"/>
                  </a:solidFill>
                  <a:latin typeface="+mj-lt"/>
                  <a:cs typeface="Arial"/>
                </a:rPr>
                <a:t>für</a:t>
              </a:r>
              <a:r>
                <a:rPr lang="en-GB" sz="2400" dirty="0">
                  <a:solidFill>
                    <a:srgbClr val="008000"/>
                  </a:solidFill>
                  <a:latin typeface="+mj-lt"/>
                  <a:cs typeface="Arial"/>
                </a:rPr>
                <a:t> </a:t>
              </a:r>
              <a:r>
                <a:rPr lang="en-GB" sz="2400" dirty="0" err="1">
                  <a:solidFill>
                    <a:srgbClr val="008000"/>
                  </a:solidFill>
                  <a:latin typeface="+mj-lt"/>
                  <a:cs typeface="Arial"/>
                </a:rPr>
                <a:t>Koartikulation</a:t>
              </a:r>
              <a:endParaRPr lang="en-GB" sz="2400" dirty="0">
                <a:solidFill>
                  <a:srgbClr val="008000"/>
                </a:solidFill>
                <a:latin typeface="+mj-lt"/>
                <a:cs typeface="Arial"/>
              </a:endParaRPr>
            </a:p>
          </p:txBody>
        </p:sp>
      </p:grpSp>
      <p:sp>
        <p:nvSpPr>
          <p:cNvPr id="42" name="Rectangle 41"/>
          <p:cNvSpPr/>
          <p:nvPr/>
        </p:nvSpPr>
        <p:spPr>
          <a:xfrm>
            <a:off x="349992" y="5565338"/>
            <a:ext cx="7894416" cy="830997"/>
          </a:xfrm>
          <a:prstGeom prst="rect">
            <a:avLst/>
          </a:prstGeom>
        </p:spPr>
        <p:txBody>
          <a:bodyPr wrap="square">
            <a:spAutoFit/>
          </a:bodyPr>
          <a:lstStyle/>
          <a:p>
            <a:r>
              <a:rPr lang="en-GB" sz="2400" dirty="0" err="1">
                <a:solidFill>
                  <a:prstClr val="black"/>
                </a:solidFill>
                <a:cs typeface="Arial"/>
              </a:rPr>
              <a:t>Lautwandel</a:t>
            </a:r>
            <a:r>
              <a:rPr lang="en-GB" sz="2400" dirty="0">
                <a:solidFill>
                  <a:prstClr val="black"/>
                </a:solidFill>
                <a:cs typeface="Arial"/>
              </a:rPr>
              <a:t> </a:t>
            </a:r>
            <a:r>
              <a:rPr lang="en-GB" sz="2400" dirty="0" err="1">
                <a:solidFill>
                  <a:prstClr val="black"/>
                </a:solidFill>
                <a:cs typeface="Arial"/>
              </a:rPr>
              <a:t>ist</a:t>
            </a:r>
            <a:r>
              <a:rPr lang="en-GB" sz="2400" dirty="0">
                <a:solidFill>
                  <a:prstClr val="black"/>
                </a:solidFill>
                <a:cs typeface="Arial"/>
              </a:rPr>
              <a:t> </a:t>
            </a:r>
            <a:r>
              <a:rPr lang="en-GB" sz="2400" dirty="0" err="1">
                <a:solidFill>
                  <a:prstClr val="black"/>
                </a:solidFill>
                <a:cs typeface="Arial"/>
              </a:rPr>
              <a:t>im</a:t>
            </a:r>
            <a:r>
              <a:rPr lang="en-GB" sz="2400" dirty="0">
                <a:solidFill>
                  <a:prstClr val="black"/>
                </a:solidFill>
                <a:cs typeface="Arial"/>
              </a:rPr>
              <a:t> </a:t>
            </a:r>
            <a:r>
              <a:rPr lang="en-GB" sz="2400" dirty="0" err="1">
                <a:solidFill>
                  <a:prstClr val="black"/>
                </a:solidFill>
                <a:cs typeface="Arial"/>
              </a:rPr>
              <a:t>Ohr</a:t>
            </a:r>
            <a:r>
              <a:rPr lang="en-GB" sz="2400" dirty="0">
                <a:solidFill>
                  <a:prstClr val="black"/>
                </a:solidFill>
                <a:cs typeface="Arial"/>
              </a:rPr>
              <a:t> des </a:t>
            </a:r>
            <a:r>
              <a:rPr lang="en-GB" sz="2400" dirty="0" err="1">
                <a:solidFill>
                  <a:prstClr val="black"/>
                </a:solidFill>
                <a:cs typeface="Arial"/>
              </a:rPr>
              <a:t>Hörers</a:t>
            </a:r>
            <a:r>
              <a:rPr lang="en-GB" sz="2400" dirty="0">
                <a:solidFill>
                  <a:prstClr val="black"/>
                </a:solidFill>
                <a:cs typeface="Arial"/>
              </a:rPr>
              <a:t> (und </a:t>
            </a:r>
            <a:r>
              <a:rPr lang="en-GB" sz="2400" dirty="0" err="1">
                <a:solidFill>
                  <a:prstClr val="black"/>
                </a:solidFill>
                <a:cs typeface="Arial"/>
              </a:rPr>
              <a:t>kann</a:t>
            </a:r>
            <a:r>
              <a:rPr lang="en-GB" sz="2400" dirty="0">
                <a:solidFill>
                  <a:prstClr val="black"/>
                </a:solidFill>
                <a:cs typeface="Arial"/>
              </a:rPr>
              <a:t> – </a:t>
            </a:r>
            <a:r>
              <a:rPr lang="en-GB" sz="2400" dirty="0" err="1">
                <a:solidFill>
                  <a:prstClr val="black"/>
                </a:solidFill>
                <a:cs typeface="Arial"/>
              </a:rPr>
              <a:t>aber</a:t>
            </a:r>
            <a:r>
              <a:rPr lang="en-GB" sz="2400" dirty="0">
                <a:solidFill>
                  <a:prstClr val="black"/>
                </a:solidFill>
                <a:cs typeface="Arial"/>
              </a:rPr>
              <a:t> muss </a:t>
            </a:r>
            <a:r>
              <a:rPr lang="en-GB" sz="2400" dirty="0" err="1">
                <a:solidFill>
                  <a:prstClr val="black"/>
                </a:solidFill>
                <a:cs typeface="Arial"/>
              </a:rPr>
              <a:t>nicht</a:t>
            </a:r>
            <a:r>
              <a:rPr lang="en-GB" sz="2400" dirty="0">
                <a:solidFill>
                  <a:prstClr val="black"/>
                </a:solidFill>
                <a:cs typeface="Arial"/>
              </a:rPr>
              <a:t> – auf </a:t>
            </a:r>
            <a:r>
              <a:rPr lang="en-GB" sz="2400" dirty="0" err="1">
                <a:solidFill>
                  <a:prstClr val="black"/>
                </a:solidFill>
                <a:cs typeface="Arial"/>
              </a:rPr>
              <a:t>dessen</a:t>
            </a:r>
            <a:r>
              <a:rPr lang="en-GB" sz="2400" dirty="0">
                <a:solidFill>
                  <a:prstClr val="black"/>
                </a:solidFill>
                <a:cs typeface="Arial"/>
              </a:rPr>
              <a:t> </a:t>
            </a:r>
            <a:r>
              <a:rPr lang="en-GB" sz="2400" dirty="0" err="1">
                <a:solidFill>
                  <a:prstClr val="black"/>
                </a:solidFill>
                <a:cs typeface="Arial"/>
              </a:rPr>
              <a:t>Sprachproduktion</a:t>
            </a:r>
            <a:r>
              <a:rPr lang="en-GB" sz="2400" dirty="0">
                <a:solidFill>
                  <a:prstClr val="black"/>
                </a:solidFill>
                <a:cs typeface="Arial"/>
              </a:rPr>
              <a:t> </a:t>
            </a:r>
            <a:r>
              <a:rPr lang="en-GB" sz="2400" dirty="0" err="1">
                <a:solidFill>
                  <a:prstClr val="black"/>
                </a:solidFill>
                <a:cs typeface="Arial"/>
              </a:rPr>
              <a:t>übertragen</a:t>
            </a:r>
            <a:r>
              <a:rPr lang="en-GB" sz="2400" dirty="0">
                <a:solidFill>
                  <a:prstClr val="black"/>
                </a:solidFill>
                <a:cs typeface="Arial"/>
              </a:rPr>
              <a:t> </a:t>
            </a:r>
            <a:r>
              <a:rPr lang="en-GB" sz="2400" dirty="0" err="1">
                <a:solidFill>
                  <a:prstClr val="black"/>
                </a:solidFill>
                <a:cs typeface="Arial"/>
              </a:rPr>
              <a:t>werden</a:t>
            </a:r>
            <a:r>
              <a:rPr lang="en-GB" sz="2400" dirty="0">
                <a:solidFill>
                  <a:prstClr val="black"/>
                </a:solidFill>
                <a:cs typeface="Arial"/>
              </a:rPr>
              <a:t>)</a:t>
            </a:r>
            <a:endParaRPr lang="en-GB" dirty="0"/>
          </a:p>
        </p:txBody>
      </p:sp>
      <p:sp>
        <p:nvSpPr>
          <p:cNvPr id="48" name="TextBox 47"/>
          <p:cNvSpPr txBox="1"/>
          <p:nvPr/>
        </p:nvSpPr>
        <p:spPr>
          <a:xfrm>
            <a:off x="321053" y="76200"/>
            <a:ext cx="8605059"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sz="2400" dirty="0">
                <a:latin typeface="+mj-lt"/>
                <a:cs typeface="Arial"/>
              </a:rPr>
              <a:t>VCV-</a:t>
            </a:r>
            <a:r>
              <a:rPr lang="en-GB" sz="2400" dirty="0" err="1">
                <a:latin typeface="+mj-lt"/>
                <a:cs typeface="Arial"/>
              </a:rPr>
              <a:t>Koartikulation</a:t>
            </a:r>
            <a:r>
              <a:rPr lang="en-GB" sz="2400" dirty="0">
                <a:latin typeface="+mj-lt"/>
                <a:cs typeface="Arial"/>
              </a:rPr>
              <a:t>, </a:t>
            </a:r>
            <a:r>
              <a:rPr lang="en-GB" sz="2400" dirty="0" err="1">
                <a:latin typeface="+mj-lt"/>
                <a:cs typeface="Arial"/>
              </a:rPr>
              <a:t>Perzeption</a:t>
            </a:r>
            <a:r>
              <a:rPr lang="en-GB" sz="2400" dirty="0">
                <a:latin typeface="+mj-lt"/>
                <a:cs typeface="Arial"/>
              </a:rPr>
              <a:t>, </a:t>
            </a:r>
            <a:r>
              <a:rPr lang="en-GB" sz="2400" dirty="0" err="1">
                <a:latin typeface="+mj-lt"/>
                <a:cs typeface="Arial"/>
              </a:rPr>
              <a:t>Hypokorrektur</a:t>
            </a:r>
            <a:r>
              <a:rPr lang="en-GB" sz="2400" dirty="0">
                <a:latin typeface="+mj-lt"/>
                <a:cs typeface="Arial"/>
              </a:rPr>
              <a:t>, </a:t>
            </a:r>
            <a:r>
              <a:rPr lang="en-GB" sz="2400" dirty="0" err="1">
                <a:latin typeface="+mj-lt"/>
                <a:cs typeface="Arial"/>
              </a:rPr>
              <a:t>Lautwandel</a:t>
            </a:r>
            <a:endParaRPr lang="en-GB" sz="2400" dirty="0">
              <a:latin typeface="+mj-lt"/>
              <a:cs typeface="Arial"/>
            </a:endParaRPr>
          </a:p>
        </p:txBody>
      </p:sp>
      <p:grpSp>
        <p:nvGrpSpPr>
          <p:cNvPr id="45" name="Group 44"/>
          <p:cNvGrpSpPr/>
          <p:nvPr/>
        </p:nvGrpSpPr>
        <p:grpSpPr>
          <a:xfrm>
            <a:off x="85478" y="735503"/>
            <a:ext cx="5050930" cy="2185577"/>
            <a:chOff x="85478" y="735503"/>
            <a:chExt cx="5050930" cy="2185577"/>
          </a:xfrm>
        </p:grpSpPr>
        <p:cxnSp>
          <p:nvCxnSpPr>
            <p:cNvPr id="14" name="Straight Connector 13"/>
            <p:cNvCxnSpPr/>
            <p:nvPr/>
          </p:nvCxnSpPr>
          <p:spPr>
            <a:xfrm>
              <a:off x="1470279" y="1949563"/>
              <a:ext cx="3666129" cy="3706"/>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41" name="Group 40"/>
            <p:cNvGrpSpPr/>
            <p:nvPr/>
          </p:nvGrpSpPr>
          <p:grpSpPr>
            <a:xfrm>
              <a:off x="85478" y="735503"/>
              <a:ext cx="2398114" cy="2185577"/>
              <a:chOff x="85478" y="735503"/>
              <a:chExt cx="2398114" cy="2185577"/>
            </a:xfrm>
          </p:grpSpPr>
          <p:sp>
            <p:nvSpPr>
              <p:cNvPr id="19" name="TextBox 18"/>
              <p:cNvSpPr txBox="1"/>
              <p:nvPr/>
            </p:nvSpPr>
            <p:spPr>
              <a:xfrm>
                <a:off x="197592" y="1491604"/>
                <a:ext cx="2286000" cy="461665"/>
              </a:xfrm>
              <a:prstGeom prst="rect">
                <a:avLst/>
              </a:prstGeom>
              <a:noFill/>
            </p:spPr>
            <p:txBody>
              <a:bodyPr wrap="square" rtlCol="0">
                <a:spAutoFit/>
              </a:bodyPr>
              <a:lstStyle/>
              <a:p>
                <a:r>
                  <a:rPr lang="en-GB" sz="2400" dirty="0" err="1">
                    <a:solidFill>
                      <a:schemeClr val="bg1">
                        <a:lumMod val="50000"/>
                      </a:schemeClr>
                    </a:solidFill>
                    <a:latin typeface="+mj-lt"/>
                    <a:cs typeface="Arial"/>
                  </a:rPr>
                  <a:t>Hörer</a:t>
                </a:r>
                <a:r>
                  <a:rPr lang="en-GB" sz="2400" dirty="0">
                    <a:solidFill>
                      <a:schemeClr val="bg1">
                        <a:lumMod val="50000"/>
                      </a:schemeClr>
                    </a:solidFill>
                    <a:latin typeface="+mj-lt"/>
                    <a:cs typeface="Arial"/>
                  </a:rPr>
                  <a:t>-</a:t>
                </a:r>
              </a:p>
            </p:txBody>
          </p:sp>
          <p:sp>
            <p:nvSpPr>
              <p:cNvPr id="52" name="TextBox 51"/>
              <p:cNvSpPr txBox="1"/>
              <p:nvPr/>
            </p:nvSpPr>
            <p:spPr>
              <a:xfrm>
                <a:off x="349992" y="735503"/>
                <a:ext cx="618432" cy="461665"/>
              </a:xfrm>
              <a:prstGeom prst="rect">
                <a:avLst/>
              </a:prstGeom>
              <a:noFill/>
            </p:spPr>
            <p:txBody>
              <a:bodyPr wrap="square" rtlCol="0">
                <a:spAutoFit/>
              </a:bodyPr>
              <a:lstStyle/>
              <a:p>
                <a:r>
                  <a:rPr lang="en-GB" sz="2400" dirty="0">
                    <a:solidFill>
                      <a:srgbClr val="0000FF"/>
                    </a:solidFill>
                    <a:latin typeface="+mj-lt"/>
                    <a:cs typeface="Arial"/>
                  </a:rPr>
                  <a:t>/</a:t>
                </a:r>
                <a:r>
                  <a:rPr lang="en-GB" sz="2400" dirty="0" err="1">
                    <a:solidFill>
                      <a:srgbClr val="0000FF"/>
                    </a:solidFill>
                    <a:latin typeface="+mj-lt"/>
                    <a:cs typeface="Arial"/>
                  </a:rPr>
                  <a:t>e</a:t>
                </a:r>
                <a:r>
                  <a:rPr lang="en-GB" sz="2400" dirty="0">
                    <a:solidFill>
                      <a:srgbClr val="0000FF"/>
                    </a:solidFill>
                    <a:latin typeface="+mj-lt"/>
                    <a:cs typeface="Arial"/>
                  </a:rPr>
                  <a:t>/</a:t>
                </a:r>
              </a:p>
            </p:txBody>
          </p:sp>
          <p:sp>
            <p:nvSpPr>
              <p:cNvPr id="53" name="TextBox 52"/>
              <p:cNvSpPr txBox="1"/>
              <p:nvPr/>
            </p:nvSpPr>
            <p:spPr>
              <a:xfrm>
                <a:off x="349992" y="2459415"/>
                <a:ext cx="564408" cy="461665"/>
              </a:xfrm>
              <a:prstGeom prst="rect">
                <a:avLst/>
              </a:prstGeom>
              <a:noFill/>
            </p:spPr>
            <p:txBody>
              <a:bodyPr wrap="square" rtlCol="0">
                <a:spAutoFit/>
              </a:bodyPr>
              <a:lstStyle/>
              <a:p>
                <a:r>
                  <a:rPr lang="en-GB" sz="2400" dirty="0">
                    <a:solidFill>
                      <a:srgbClr val="FF0000"/>
                    </a:solidFill>
                    <a:latin typeface="+mj-lt"/>
                    <a:cs typeface="Arial"/>
                  </a:rPr>
                  <a:t>/a/</a:t>
                </a:r>
              </a:p>
            </p:txBody>
          </p:sp>
          <p:sp>
            <p:nvSpPr>
              <p:cNvPr id="54" name="TextBox 53"/>
              <p:cNvSpPr txBox="1"/>
              <p:nvPr/>
            </p:nvSpPr>
            <p:spPr>
              <a:xfrm>
                <a:off x="85478" y="1843498"/>
                <a:ext cx="2173886" cy="461665"/>
              </a:xfrm>
              <a:prstGeom prst="rect">
                <a:avLst/>
              </a:prstGeom>
              <a:noFill/>
            </p:spPr>
            <p:txBody>
              <a:bodyPr wrap="square" rtlCol="0">
                <a:spAutoFit/>
              </a:bodyPr>
              <a:lstStyle/>
              <a:p>
                <a:r>
                  <a:rPr lang="en-GB" sz="2400" dirty="0" err="1">
                    <a:solidFill>
                      <a:schemeClr val="bg1">
                        <a:lumMod val="50000"/>
                      </a:schemeClr>
                    </a:solidFill>
                    <a:cs typeface="Arial"/>
                  </a:rPr>
                  <a:t>kategorisierung</a:t>
                </a:r>
                <a:endParaRPr lang="en-GB" sz="2400" dirty="0">
                  <a:solidFill>
                    <a:schemeClr val="bg1">
                      <a:lumMod val="50000"/>
                    </a:schemeClr>
                  </a:solidFill>
                  <a:cs typeface="Arial"/>
                </a:endParaRPr>
              </a:p>
            </p:txBody>
          </p:sp>
          <p:cxnSp>
            <p:nvCxnSpPr>
              <p:cNvPr id="56" name="Straight Arrow Connector 55"/>
              <p:cNvCxnSpPr/>
              <p:nvPr/>
            </p:nvCxnSpPr>
            <p:spPr>
              <a:xfrm rot="5400000" flipH="1" flipV="1">
                <a:off x="435676" y="1371092"/>
                <a:ext cx="347848" cy="1588"/>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rot="16200000" flipH="1">
                <a:off x="437264" y="2458621"/>
                <a:ext cx="347848"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grpSp>
      <p:grpSp>
        <p:nvGrpSpPr>
          <p:cNvPr id="65" name="Group 64"/>
          <p:cNvGrpSpPr/>
          <p:nvPr/>
        </p:nvGrpSpPr>
        <p:grpSpPr>
          <a:xfrm>
            <a:off x="197592" y="4133809"/>
            <a:ext cx="8794008" cy="863263"/>
            <a:chOff x="197592" y="4133809"/>
            <a:chExt cx="8794008" cy="863263"/>
          </a:xfrm>
        </p:grpSpPr>
        <p:cxnSp>
          <p:nvCxnSpPr>
            <p:cNvPr id="60" name="Straight Connector 59"/>
            <p:cNvCxnSpPr/>
            <p:nvPr/>
          </p:nvCxnSpPr>
          <p:spPr>
            <a:xfrm>
              <a:off x="1582393" y="4641472"/>
              <a:ext cx="7409207" cy="1588"/>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97592" y="4166075"/>
              <a:ext cx="2286000" cy="830997"/>
            </a:xfrm>
            <a:prstGeom prst="rect">
              <a:avLst/>
            </a:prstGeom>
            <a:noFill/>
          </p:spPr>
          <p:txBody>
            <a:bodyPr wrap="square" rtlCol="0">
              <a:spAutoFit/>
            </a:bodyPr>
            <a:lstStyle/>
            <a:p>
              <a:r>
                <a:rPr lang="en-GB" sz="2400" dirty="0" err="1">
                  <a:latin typeface="+mj-lt"/>
                  <a:cs typeface="Arial"/>
                </a:rPr>
                <a:t>Hörer-kategorisierung</a:t>
              </a:r>
              <a:endParaRPr lang="en-GB" sz="2400" dirty="0">
                <a:latin typeface="+mj-lt"/>
                <a:cs typeface="Arial"/>
              </a:endParaRPr>
            </a:p>
          </p:txBody>
        </p:sp>
        <p:sp>
          <p:nvSpPr>
            <p:cNvPr id="62" name="TextBox 61"/>
            <p:cNvSpPr txBox="1"/>
            <p:nvPr/>
          </p:nvSpPr>
          <p:spPr>
            <a:xfrm>
              <a:off x="3710336" y="4133809"/>
              <a:ext cx="1905000" cy="830997"/>
            </a:xfrm>
            <a:prstGeom prst="rect">
              <a:avLst/>
            </a:prstGeom>
            <a:noFill/>
          </p:spPr>
          <p:txBody>
            <a:bodyPr wrap="square" rtlCol="0">
              <a:spAutoFit/>
            </a:bodyPr>
            <a:lstStyle/>
            <a:p>
              <a:r>
                <a:rPr lang="en-GB" sz="2400" dirty="0" err="1">
                  <a:solidFill>
                    <a:srgbClr val="008000"/>
                  </a:solidFill>
                  <a:latin typeface="+mj-lt"/>
                  <a:cs typeface="Arial"/>
                </a:rPr>
                <a:t>Keine</a:t>
              </a:r>
              <a:r>
                <a:rPr lang="en-GB" sz="2400" dirty="0">
                  <a:solidFill>
                    <a:srgbClr val="008000"/>
                  </a:solidFill>
                  <a:latin typeface="+mj-lt"/>
                  <a:cs typeface="Arial"/>
                </a:rPr>
                <a:t> </a:t>
              </a:r>
              <a:r>
                <a:rPr lang="en-GB" sz="2400" dirty="0" err="1">
                  <a:solidFill>
                    <a:srgbClr val="008000"/>
                  </a:solidFill>
                  <a:latin typeface="+mj-lt"/>
                  <a:cs typeface="Arial"/>
                </a:rPr>
                <a:t>Normierung</a:t>
              </a:r>
              <a:endParaRPr lang="en-GB" sz="2400" dirty="0">
                <a:solidFill>
                  <a:srgbClr val="008000"/>
                </a:solidFill>
                <a:latin typeface="+mj-lt"/>
                <a:cs typeface="Arial"/>
              </a:endParaRPr>
            </a:p>
          </p:txBody>
        </p:sp>
      </p:grpSp>
      <p:grpSp>
        <p:nvGrpSpPr>
          <p:cNvPr id="64" name="Group 63"/>
          <p:cNvGrpSpPr/>
          <p:nvPr/>
        </p:nvGrpSpPr>
        <p:grpSpPr>
          <a:xfrm>
            <a:off x="1188193" y="3048000"/>
            <a:ext cx="7870327" cy="2410737"/>
            <a:chOff x="1188193" y="3048000"/>
            <a:chExt cx="7870327" cy="2410737"/>
          </a:xfrm>
        </p:grpSpPr>
        <p:sp>
          <p:nvSpPr>
            <p:cNvPr id="29" name="Freeform 28"/>
            <p:cNvSpPr/>
            <p:nvPr/>
          </p:nvSpPr>
          <p:spPr>
            <a:xfrm>
              <a:off x="1188193" y="3625472"/>
              <a:ext cx="2634257" cy="1371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Freeform 29"/>
            <p:cNvSpPr/>
            <p:nvPr/>
          </p:nvSpPr>
          <p:spPr>
            <a:xfrm>
              <a:off x="1188193" y="3625472"/>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Freeform 30"/>
            <p:cNvSpPr/>
            <p:nvPr/>
          </p:nvSpPr>
          <p:spPr>
            <a:xfrm>
              <a:off x="6424263" y="3625472"/>
              <a:ext cx="2634257" cy="10160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Freeform 31"/>
            <p:cNvSpPr/>
            <p:nvPr/>
          </p:nvSpPr>
          <p:spPr>
            <a:xfrm>
              <a:off x="6424263" y="3625472"/>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TextBox 34"/>
            <p:cNvSpPr txBox="1"/>
            <p:nvPr/>
          </p:nvSpPr>
          <p:spPr>
            <a:xfrm>
              <a:off x="2178792" y="3320673"/>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sp>
          <p:nvSpPr>
            <p:cNvPr id="36" name="TextBox 35"/>
            <p:cNvSpPr txBox="1"/>
            <p:nvPr/>
          </p:nvSpPr>
          <p:spPr>
            <a:xfrm>
              <a:off x="2483592" y="4997072"/>
              <a:ext cx="838200" cy="461665"/>
            </a:xfrm>
            <a:prstGeom prst="rect">
              <a:avLst/>
            </a:prstGeom>
            <a:noFill/>
          </p:spPr>
          <p:txBody>
            <a:bodyPr wrap="square" rtlCol="0">
              <a:spAutoFit/>
            </a:bodyPr>
            <a:lstStyle/>
            <a:p>
              <a:r>
                <a:rPr lang="de-DE" sz="2200" dirty="0" err="1">
                  <a:solidFill>
                    <a:srgbClr val="FF0000"/>
                  </a:solidFill>
                  <a:latin typeface="Helvetica" pitchFamily="2" charset="0"/>
                </a:rPr>
                <a:t>g</a:t>
              </a:r>
              <a:r>
                <a:rPr lang="en-GB" sz="2400" dirty="0" err="1">
                  <a:solidFill>
                    <a:srgbClr val="FF0000"/>
                  </a:solidFill>
                  <a:cs typeface="Arial"/>
                </a:rPr>
                <a:t>ast</a:t>
              </a:r>
              <a:endParaRPr lang="en-GB" sz="2400" dirty="0">
                <a:solidFill>
                  <a:srgbClr val="FF0000"/>
                </a:solidFill>
                <a:cs typeface="Arial"/>
              </a:endParaRPr>
            </a:p>
          </p:txBody>
        </p:sp>
        <p:sp>
          <p:nvSpPr>
            <p:cNvPr id="39" name="TextBox 38"/>
            <p:cNvSpPr txBox="1"/>
            <p:nvPr/>
          </p:nvSpPr>
          <p:spPr>
            <a:xfrm>
              <a:off x="7075134" y="4918639"/>
              <a:ext cx="1983385" cy="461665"/>
            </a:xfrm>
            <a:prstGeom prst="rect">
              <a:avLst/>
            </a:prstGeom>
            <a:noFill/>
          </p:spPr>
          <p:txBody>
            <a:bodyPr wrap="square" rtlCol="0">
              <a:spAutoFit/>
            </a:bodyPr>
            <a:lstStyle/>
            <a:p>
              <a:r>
                <a:rPr lang="de-DE" sz="2200" dirty="0" err="1">
                  <a:solidFill>
                    <a:srgbClr val="FF0000"/>
                  </a:solidFill>
                  <a:latin typeface="Helvetica" pitchFamily="2" charset="0"/>
                </a:rPr>
                <a:t>g</a:t>
              </a:r>
              <a:r>
                <a:rPr lang="en-GB" sz="2400" dirty="0" err="1">
                  <a:solidFill>
                    <a:srgbClr val="FF0000"/>
                  </a:solidFill>
                  <a:latin typeface="+mj-lt"/>
                  <a:cs typeface="Arial"/>
                </a:rPr>
                <a:t>asti</a:t>
              </a:r>
              <a:r>
                <a:rPr lang="en-GB" sz="2400" dirty="0">
                  <a:solidFill>
                    <a:srgbClr val="FF0000"/>
                  </a:solidFill>
                  <a:latin typeface="+mj-lt"/>
                  <a:cs typeface="Arial"/>
                </a:rPr>
                <a:t> &gt; </a:t>
              </a:r>
              <a:r>
                <a:rPr lang="de-DE" sz="2200" dirty="0" err="1">
                  <a:solidFill>
                    <a:srgbClr val="FF0000"/>
                  </a:solidFill>
                  <a:latin typeface="Helvetica" pitchFamily="2" charset="0"/>
                </a:rPr>
                <a:t>g</a:t>
              </a:r>
              <a:r>
                <a:rPr lang="en-GB" sz="2400" dirty="0" err="1">
                  <a:solidFill>
                    <a:srgbClr val="0000FF"/>
                  </a:solidFill>
                  <a:latin typeface="+mj-lt"/>
                  <a:cs typeface="Arial"/>
                </a:rPr>
                <a:t>e</a:t>
              </a:r>
              <a:r>
                <a:rPr lang="en-GB" sz="2400" dirty="0" err="1">
                  <a:solidFill>
                    <a:srgbClr val="FF0000"/>
                  </a:solidFill>
                  <a:latin typeface="+mj-lt"/>
                  <a:cs typeface="Arial"/>
                </a:rPr>
                <a:t>sti</a:t>
              </a:r>
              <a:endParaRPr lang="en-GB" sz="2400" dirty="0">
                <a:solidFill>
                  <a:srgbClr val="FF0000"/>
                </a:solidFill>
                <a:latin typeface="+mj-lt"/>
                <a:cs typeface="Arial"/>
              </a:endParaRPr>
            </a:p>
          </p:txBody>
        </p:sp>
        <p:sp>
          <p:nvSpPr>
            <p:cNvPr id="40" name="TextBox 39"/>
            <p:cNvSpPr txBox="1"/>
            <p:nvPr/>
          </p:nvSpPr>
          <p:spPr>
            <a:xfrm>
              <a:off x="7469335" y="3394639"/>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sp>
          <p:nvSpPr>
            <p:cNvPr id="63" name="TextBox 62"/>
            <p:cNvSpPr txBox="1"/>
            <p:nvPr/>
          </p:nvSpPr>
          <p:spPr>
            <a:xfrm>
              <a:off x="2895600" y="3048000"/>
              <a:ext cx="4179534" cy="461665"/>
            </a:xfrm>
            <a:prstGeom prst="rect">
              <a:avLst/>
            </a:prstGeom>
            <a:noFill/>
          </p:spPr>
          <p:txBody>
            <a:bodyPr wrap="square" rtlCol="0">
              <a:spAutoFit/>
            </a:bodyPr>
            <a:lstStyle/>
            <a:p>
              <a:r>
                <a:rPr lang="en-GB" sz="2400" dirty="0" err="1">
                  <a:solidFill>
                    <a:schemeClr val="bg1">
                      <a:lumMod val="50000"/>
                    </a:schemeClr>
                  </a:solidFill>
                  <a:latin typeface="+mj-lt"/>
                  <a:cs typeface="Arial"/>
                </a:rPr>
                <a:t>Bedingung</a:t>
              </a:r>
              <a:r>
                <a:rPr lang="en-GB" sz="2400" dirty="0">
                  <a:solidFill>
                    <a:schemeClr val="bg1">
                      <a:lumMod val="50000"/>
                    </a:schemeClr>
                  </a:solidFill>
                  <a:latin typeface="+mj-lt"/>
                  <a:cs typeface="Arial"/>
                </a:rPr>
                <a:t> </a:t>
              </a:r>
              <a:r>
                <a:rPr lang="en-GB" sz="2400" dirty="0" err="1">
                  <a:solidFill>
                    <a:schemeClr val="bg1">
                      <a:lumMod val="50000"/>
                    </a:schemeClr>
                  </a:solidFill>
                  <a:latin typeface="+mj-lt"/>
                  <a:cs typeface="Arial"/>
                </a:rPr>
                <a:t>für</a:t>
              </a:r>
              <a:r>
                <a:rPr lang="en-GB" sz="2400" dirty="0">
                  <a:solidFill>
                    <a:schemeClr val="bg1">
                      <a:lumMod val="50000"/>
                    </a:schemeClr>
                  </a:solidFill>
                  <a:latin typeface="+mj-lt"/>
                  <a:cs typeface="Arial"/>
                </a:rPr>
                <a:t> </a:t>
              </a:r>
              <a:r>
                <a:rPr lang="en-GB" sz="2400" dirty="0" err="1">
                  <a:solidFill>
                    <a:schemeClr val="bg1">
                      <a:lumMod val="50000"/>
                    </a:schemeClr>
                  </a:solidFill>
                  <a:latin typeface="+mj-lt"/>
                  <a:cs typeface="Arial"/>
                </a:rPr>
                <a:t>Lautwandel</a:t>
              </a:r>
              <a:endParaRPr lang="en-GB" sz="2400" dirty="0">
                <a:solidFill>
                  <a:schemeClr val="bg1">
                    <a:lumMod val="50000"/>
                  </a:schemeClr>
                </a:solidFill>
                <a:latin typeface="+mj-lt"/>
                <a:cs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994" y="0"/>
            <a:ext cx="7884368"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sz="2400" dirty="0" err="1">
                <a:latin typeface="+mj-lt"/>
              </a:rPr>
              <a:t>Hypokorrektur</a:t>
            </a:r>
            <a:r>
              <a:rPr lang="de-DE" sz="2400" dirty="0">
                <a:latin typeface="+mj-lt"/>
              </a:rPr>
              <a:t> = ungenügende Normierung für Kontext</a:t>
            </a:r>
          </a:p>
        </p:txBody>
      </p:sp>
      <p:pic>
        <p:nvPicPr>
          <p:cNvPr id="4" name="Picture 3"/>
          <p:cNvPicPr>
            <a:picLocks noChangeAspect="1"/>
          </p:cNvPicPr>
          <p:nvPr/>
        </p:nvPicPr>
        <p:blipFill>
          <a:blip r:embed="rId10"/>
          <a:stretch>
            <a:fillRect/>
          </a:stretch>
        </p:blipFill>
        <p:spPr>
          <a:xfrm>
            <a:off x="1981200" y="948732"/>
            <a:ext cx="4826000" cy="2794000"/>
          </a:xfrm>
          <a:prstGeom prst="rect">
            <a:avLst/>
          </a:prstGeom>
        </p:spPr>
      </p:pic>
      <p:grpSp>
        <p:nvGrpSpPr>
          <p:cNvPr id="10" name="Group 9"/>
          <p:cNvGrpSpPr/>
          <p:nvPr/>
        </p:nvGrpSpPr>
        <p:grpSpPr>
          <a:xfrm>
            <a:off x="2451100" y="2066333"/>
            <a:ext cx="2895600" cy="1528465"/>
            <a:chOff x="4419600" y="1676400"/>
            <a:chExt cx="2895600" cy="1528465"/>
          </a:xfrm>
        </p:grpSpPr>
        <p:pic>
          <p:nvPicPr>
            <p:cNvPr id="11" name="Picture 10"/>
            <p:cNvPicPr>
              <a:picLocks noChangeAspect="1"/>
            </p:cNvPicPr>
            <p:nvPr/>
          </p:nvPicPr>
          <p:blipFill>
            <a:blip r:embed="rId11"/>
            <a:stretch>
              <a:fillRect/>
            </a:stretch>
          </p:blipFill>
          <p:spPr>
            <a:xfrm>
              <a:off x="4787900" y="2658765"/>
              <a:ext cx="1003300" cy="546100"/>
            </a:xfrm>
            <a:prstGeom prst="rect">
              <a:avLst/>
            </a:prstGeom>
          </p:spPr>
        </p:pic>
        <p:cxnSp>
          <p:nvCxnSpPr>
            <p:cNvPr id="12" name="Straight Arrow Connector 11"/>
            <p:cNvCxnSpPr/>
            <p:nvPr/>
          </p:nvCxnSpPr>
          <p:spPr>
            <a:xfrm flipV="1">
              <a:off x="5562600" y="1981200"/>
              <a:ext cx="1752600" cy="914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16200000" flipV="1">
              <a:off x="4103862" y="1992138"/>
              <a:ext cx="1219200" cy="587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241300" y="2819400"/>
            <a:ext cx="2209800" cy="830997"/>
          </a:xfrm>
          <a:prstGeom prst="rect">
            <a:avLst/>
          </a:prstGeom>
          <a:noFill/>
        </p:spPr>
        <p:txBody>
          <a:bodyPr wrap="square" rtlCol="0">
            <a:spAutoFit/>
          </a:bodyPr>
          <a:lstStyle/>
          <a:p>
            <a:r>
              <a:rPr lang="en-GB" sz="2400" dirty="0" err="1">
                <a:latin typeface="+mj-lt"/>
                <a:cs typeface="Arial"/>
              </a:rPr>
              <a:t>Ungenügende</a:t>
            </a:r>
            <a:r>
              <a:rPr lang="en-GB" sz="2400" dirty="0">
                <a:latin typeface="+mj-lt"/>
                <a:cs typeface="Arial"/>
              </a:rPr>
              <a:t> </a:t>
            </a:r>
            <a:r>
              <a:rPr lang="en-GB" sz="2400" dirty="0" err="1">
                <a:latin typeface="+mj-lt"/>
                <a:cs typeface="Arial"/>
              </a:rPr>
              <a:t>Normalisierung</a:t>
            </a:r>
            <a:endParaRPr lang="en-GB" sz="2400" dirty="0">
              <a:latin typeface="+mj-lt"/>
              <a:cs typeface="Arial"/>
            </a:endParaRPr>
          </a:p>
        </p:txBody>
      </p:sp>
      <p:sp>
        <p:nvSpPr>
          <p:cNvPr id="17" name="TextBox 16"/>
          <p:cNvSpPr txBox="1"/>
          <p:nvPr/>
        </p:nvSpPr>
        <p:spPr>
          <a:xfrm>
            <a:off x="241300" y="5053817"/>
            <a:ext cx="2514600" cy="830997"/>
          </a:xfrm>
          <a:prstGeom prst="rect">
            <a:avLst/>
          </a:prstGeom>
          <a:noFill/>
        </p:spPr>
        <p:txBody>
          <a:bodyPr wrap="square" rtlCol="0">
            <a:spAutoFit/>
          </a:bodyPr>
          <a:lstStyle/>
          <a:p>
            <a:r>
              <a:rPr lang="en-GB" sz="2400" dirty="0" err="1">
                <a:latin typeface="Calibri"/>
              </a:rPr>
              <a:t>ungenügende</a:t>
            </a:r>
            <a:r>
              <a:rPr lang="en-GB" sz="2400" dirty="0">
                <a:latin typeface="Calibri"/>
              </a:rPr>
              <a:t> </a:t>
            </a:r>
            <a:r>
              <a:rPr lang="en-GB" sz="2400" dirty="0" err="1">
                <a:latin typeface="Calibri"/>
              </a:rPr>
              <a:t>Normalisierung</a:t>
            </a:r>
            <a:endParaRPr lang="en-GB" sz="2400" dirty="0">
              <a:latin typeface="Calibri"/>
            </a:endParaRPr>
          </a:p>
        </p:txBody>
      </p:sp>
      <p:sp>
        <p:nvSpPr>
          <p:cNvPr id="19" name="TextBox 18"/>
          <p:cNvSpPr txBox="1"/>
          <p:nvPr/>
        </p:nvSpPr>
        <p:spPr>
          <a:xfrm>
            <a:off x="3224212" y="4835992"/>
            <a:ext cx="838200" cy="461665"/>
          </a:xfrm>
          <a:prstGeom prst="rect">
            <a:avLst/>
          </a:prstGeom>
          <a:noFill/>
        </p:spPr>
        <p:txBody>
          <a:bodyPr wrap="square" rtlCol="0">
            <a:spAutoFit/>
          </a:bodyPr>
          <a:lstStyle/>
          <a:p>
            <a:r>
              <a:rPr lang="en-GB" sz="2400" i="1" dirty="0">
                <a:latin typeface="Calibri"/>
              </a:rPr>
              <a:t>man</a:t>
            </a:r>
          </a:p>
        </p:txBody>
      </p:sp>
      <p:sp>
        <p:nvSpPr>
          <p:cNvPr id="20" name="TextBox 19"/>
          <p:cNvSpPr txBox="1"/>
          <p:nvPr/>
        </p:nvSpPr>
        <p:spPr>
          <a:xfrm>
            <a:off x="6630987" y="4835992"/>
            <a:ext cx="838200" cy="461665"/>
          </a:xfrm>
          <a:prstGeom prst="rect">
            <a:avLst/>
          </a:prstGeom>
          <a:noFill/>
        </p:spPr>
        <p:txBody>
          <a:bodyPr wrap="square" rtlCol="0">
            <a:spAutoFit/>
          </a:bodyPr>
          <a:lstStyle/>
          <a:p>
            <a:r>
              <a:rPr lang="en-GB" sz="2400" i="1" dirty="0">
                <a:latin typeface="Calibri"/>
              </a:rPr>
              <a:t>bad</a:t>
            </a:r>
          </a:p>
        </p:txBody>
      </p:sp>
      <p:sp>
        <p:nvSpPr>
          <p:cNvPr id="25" name="TextBox 24"/>
          <p:cNvSpPr txBox="1"/>
          <p:nvPr/>
        </p:nvSpPr>
        <p:spPr>
          <a:xfrm>
            <a:off x="241300" y="4374327"/>
            <a:ext cx="2019300" cy="461665"/>
          </a:xfrm>
          <a:prstGeom prst="rect">
            <a:avLst/>
          </a:prstGeom>
          <a:noFill/>
        </p:spPr>
        <p:txBody>
          <a:bodyPr wrap="square" rtlCol="0">
            <a:spAutoFit/>
          </a:bodyPr>
          <a:lstStyle/>
          <a:p>
            <a:r>
              <a:rPr lang="en-GB" sz="2400" dirty="0" err="1">
                <a:latin typeface="+mj-lt"/>
                <a:cs typeface="Arial"/>
              </a:rPr>
              <a:t>Im</a:t>
            </a:r>
            <a:r>
              <a:rPr lang="en-GB" sz="2400" dirty="0">
                <a:latin typeface="+mj-lt"/>
                <a:cs typeface="Arial"/>
              </a:rPr>
              <a:t> </a:t>
            </a:r>
            <a:r>
              <a:rPr lang="en-GB" sz="2400" dirty="0" err="1">
                <a:latin typeface="+mj-lt"/>
                <a:cs typeface="Arial"/>
              </a:rPr>
              <a:t>Kontext</a:t>
            </a:r>
            <a:endParaRPr lang="en-GB" sz="2400" dirty="0">
              <a:latin typeface="+mj-lt"/>
              <a:cs typeface="Arial"/>
            </a:endParaRPr>
          </a:p>
        </p:txBody>
      </p:sp>
      <p:sp>
        <p:nvSpPr>
          <p:cNvPr id="26" name="TextBox 25"/>
          <p:cNvSpPr txBox="1"/>
          <p:nvPr/>
        </p:nvSpPr>
        <p:spPr>
          <a:xfrm>
            <a:off x="381000" y="1600200"/>
            <a:ext cx="1358900" cy="830997"/>
          </a:xfrm>
          <a:prstGeom prst="rect">
            <a:avLst/>
          </a:prstGeom>
          <a:noFill/>
        </p:spPr>
        <p:txBody>
          <a:bodyPr wrap="square" rtlCol="0">
            <a:spAutoFit/>
          </a:bodyPr>
          <a:lstStyle/>
          <a:p>
            <a:r>
              <a:rPr lang="en-GB" sz="2400" dirty="0" err="1">
                <a:latin typeface="+mj-lt"/>
                <a:cs typeface="Arial"/>
              </a:rPr>
              <a:t>Im</a:t>
            </a:r>
            <a:r>
              <a:rPr lang="en-GB" sz="2400" dirty="0">
                <a:latin typeface="+mj-lt"/>
                <a:cs typeface="Arial"/>
              </a:rPr>
              <a:t> </a:t>
            </a:r>
            <a:r>
              <a:rPr lang="en-GB" sz="2400" dirty="0" err="1">
                <a:latin typeface="+mj-lt"/>
                <a:cs typeface="Arial"/>
              </a:rPr>
              <a:t>Kontext</a:t>
            </a:r>
            <a:endParaRPr lang="en-GB" sz="2400" dirty="0">
              <a:latin typeface="+mj-lt"/>
              <a:cs typeface="Arial"/>
            </a:endParaRPr>
          </a:p>
        </p:txBody>
      </p:sp>
      <p:sp>
        <p:nvSpPr>
          <p:cNvPr id="28" name="Rectangle 27"/>
          <p:cNvSpPr/>
          <p:nvPr/>
        </p:nvSpPr>
        <p:spPr>
          <a:xfrm>
            <a:off x="3038824" y="6172200"/>
            <a:ext cx="5379999" cy="461665"/>
          </a:xfrm>
          <a:prstGeom prst="rect">
            <a:avLst/>
          </a:prstGeom>
        </p:spPr>
        <p:txBody>
          <a:bodyPr wrap="none">
            <a:spAutoFit/>
          </a:bodyPr>
          <a:lstStyle/>
          <a:p>
            <a:pPr lvl="0"/>
            <a:r>
              <a:rPr lang="en-GB" sz="2400" dirty="0" err="1">
                <a:solidFill>
                  <a:prstClr val="black"/>
                </a:solidFill>
              </a:rPr>
              <a:t>Latein</a:t>
            </a:r>
            <a:r>
              <a:rPr lang="en-GB" sz="2400" dirty="0">
                <a:solidFill>
                  <a:prstClr val="black"/>
                </a:solidFill>
              </a:rPr>
              <a:t>: '</a:t>
            </a:r>
            <a:r>
              <a:rPr lang="en-GB" sz="2400" b="1" dirty="0">
                <a:solidFill>
                  <a:prstClr val="black"/>
                </a:solidFill>
              </a:rPr>
              <a:t>man</a:t>
            </a:r>
            <a:r>
              <a:rPr lang="en-GB" sz="2400" dirty="0">
                <a:solidFill>
                  <a:prstClr val="black"/>
                </a:solidFill>
              </a:rPr>
              <a:t>us' &gt; Fr. '</a:t>
            </a:r>
            <a:r>
              <a:rPr lang="en-GB" sz="2400" b="1" dirty="0">
                <a:solidFill>
                  <a:prstClr val="black"/>
                </a:solidFill>
              </a:rPr>
              <a:t>main</a:t>
            </a:r>
            <a:r>
              <a:rPr lang="en-GB" sz="2400" dirty="0">
                <a:solidFill>
                  <a:prstClr val="black"/>
                </a:solidFill>
              </a:rPr>
              <a:t>' = </a:t>
            </a:r>
            <a:r>
              <a:rPr lang="en-US" sz="2400" dirty="0">
                <a:solidFill>
                  <a:prstClr val="black"/>
                </a:solidFill>
              </a:rPr>
              <a:t>/m/ (</a:t>
            </a:r>
            <a:r>
              <a:rPr lang="en-US" sz="2400" i="1" dirty="0">
                <a:solidFill>
                  <a:prstClr val="black"/>
                </a:solidFill>
              </a:rPr>
              <a:t>Hand</a:t>
            </a:r>
            <a:r>
              <a:rPr lang="en-US" sz="2400" dirty="0">
                <a:solidFill>
                  <a:prstClr val="black"/>
                </a:solidFill>
              </a:rPr>
              <a:t>)</a:t>
            </a:r>
            <a:r>
              <a:rPr lang="en-GB" sz="2400" dirty="0">
                <a:solidFill>
                  <a:prstClr val="black"/>
                </a:solidFill>
              </a:rPr>
              <a:t> </a:t>
            </a:r>
          </a:p>
        </p:txBody>
      </p:sp>
      <p:sp>
        <p:nvSpPr>
          <p:cNvPr id="29" name="TextBox 28"/>
          <p:cNvSpPr txBox="1"/>
          <p:nvPr/>
        </p:nvSpPr>
        <p:spPr>
          <a:xfrm>
            <a:off x="172278" y="5930980"/>
            <a:ext cx="3530104" cy="830997"/>
          </a:xfrm>
          <a:prstGeom prst="rect">
            <a:avLst/>
          </a:prstGeom>
          <a:noFill/>
        </p:spPr>
        <p:txBody>
          <a:bodyPr wrap="square" rtlCol="0">
            <a:spAutoFit/>
          </a:bodyPr>
          <a:lstStyle/>
          <a:p>
            <a:r>
              <a:rPr lang="en-GB" sz="2400" dirty="0" err="1">
                <a:latin typeface="+mj-lt"/>
                <a:cs typeface="Arial"/>
              </a:rPr>
              <a:t>Damit</a:t>
            </a:r>
            <a:r>
              <a:rPr lang="en-GB" sz="2400" dirty="0">
                <a:latin typeface="+mj-lt"/>
                <a:cs typeface="Arial"/>
              </a:rPr>
              <a:t> </a:t>
            </a:r>
            <a:r>
              <a:rPr lang="en-GB" sz="2400" dirty="0" err="1">
                <a:latin typeface="+mj-lt"/>
                <a:cs typeface="Arial"/>
              </a:rPr>
              <a:t>verbundener</a:t>
            </a:r>
            <a:r>
              <a:rPr lang="en-GB" sz="2400" dirty="0">
                <a:latin typeface="+mj-lt"/>
                <a:cs typeface="Arial"/>
              </a:rPr>
              <a:t> </a:t>
            </a:r>
            <a:r>
              <a:rPr lang="en-GB" sz="2400" dirty="0" err="1">
                <a:latin typeface="+mj-lt"/>
                <a:cs typeface="Arial"/>
              </a:rPr>
              <a:t>Lautwandel</a:t>
            </a:r>
            <a:endParaRPr lang="en-GB" sz="2400" dirty="0">
              <a:latin typeface="+mj-lt"/>
              <a:cs typeface="Arial"/>
            </a:endParaRPr>
          </a:p>
        </p:txBody>
      </p:sp>
      <p:pic>
        <p:nvPicPr>
          <p:cNvPr id="5" name="badjmh.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649926" y="4521444"/>
            <a:ext cx="314548" cy="314548"/>
          </a:xfrm>
          <a:prstGeom prst="rect">
            <a:avLst/>
          </a:prstGeom>
        </p:spPr>
      </p:pic>
      <p:pic>
        <p:nvPicPr>
          <p:cNvPr id="6" name="manjmh.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3100736" y="4521444"/>
            <a:ext cx="314548" cy="314548"/>
          </a:xfrm>
          <a:prstGeom prst="rect">
            <a:avLst/>
          </a:prstGeom>
        </p:spPr>
      </p:pic>
      <p:pic>
        <p:nvPicPr>
          <p:cNvPr id="7" name="anasaljmh.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3031108" y="5297657"/>
            <a:ext cx="314548" cy="314548"/>
          </a:xfrm>
          <a:prstGeom prst="rect">
            <a:avLst/>
          </a:prstGeom>
        </p:spPr>
      </p:pic>
      <p:pic>
        <p:nvPicPr>
          <p:cNvPr id="8" name="aoraljmh.WAV">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6654800" y="5346700"/>
            <a:ext cx="314548" cy="3145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51" fill="hold"/>
                                        <p:tgtEl>
                                          <p:spTgt spid="5"/>
                                        </p:tgtEl>
                                      </p:cBhvr>
                                    </p:cmd>
                                  </p:childTnLst>
                                </p:cTn>
                              </p:par>
                            </p:childTnLst>
                          </p:cTn>
                        </p:par>
                      </p:childTnLst>
                    </p:cTn>
                  </p:par>
                </p:childTnLst>
              </p:cTn>
              <p:nextCondLst>
                <p:cond evt="onClick" delay="0">
                  <p:tgtEl>
                    <p:spTgt spid="5"/>
                  </p:tgtEl>
                </p:cond>
              </p:nextCondLst>
            </p:seq>
            <p:audio>
              <p:cMediaNode vol="80000">
                <p:cTn id="12" fill="hold" display="0">
                  <p:stCondLst>
                    <p:cond delay="indefinite"/>
                  </p:stCondLst>
                  <p:endCondLst>
                    <p:cond evt="onStopAudio" delay="0">
                      <p:tgtEl>
                        <p:sldTgt/>
                      </p:tgtEl>
                    </p:cond>
                  </p:endCondLst>
                </p:cTn>
                <p:tgtEl>
                  <p:spTgt spid="5"/>
                </p:tgtEl>
              </p:cMediaNode>
            </p:audi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591" fill="hold"/>
                                        <p:tgtEl>
                                          <p:spTgt spid="6"/>
                                        </p:tgtEl>
                                      </p:cBhvr>
                                    </p:cmd>
                                  </p:childTnLst>
                                </p:cTn>
                              </p:par>
                            </p:childTnLst>
                          </p:cTn>
                        </p:par>
                      </p:childTnLst>
                    </p:cTn>
                  </p:par>
                </p:childTnLst>
              </p:cTn>
              <p:nextCondLst>
                <p:cond evt="onClick" delay="0">
                  <p:tgtEl>
                    <p:spTgt spid="6"/>
                  </p:tgtEl>
                </p:cond>
              </p:nextCondLst>
            </p:seq>
            <p:audio>
              <p:cMediaNode vol="80000">
                <p:cTn id="18" fill="hold" display="0">
                  <p:stCondLst>
                    <p:cond delay="indefinite"/>
                  </p:stCondLst>
                  <p:endCondLst>
                    <p:cond evt="onStopAudio" delay="0">
                      <p:tgtEl>
                        <p:sldTgt/>
                      </p:tgtEl>
                    </p:cond>
                  </p:endCondLst>
                </p:cTn>
                <p:tgtEl>
                  <p:spTgt spid="6"/>
                </p:tgtEl>
              </p:cMediaNode>
            </p:audio>
            <p:seq concurrent="1" nextAc="seek">
              <p:cTn id="19" restart="whenNotActive" fill="hold" evtFilter="cancelBubble" nodeType="interactiveSeq">
                <p:stCondLst>
                  <p:cond evt="onClick" delay="0">
                    <p:tgtEl>
                      <p:spTgt spid="7"/>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298" fill="hold"/>
                                        <p:tgtEl>
                                          <p:spTgt spid="7"/>
                                        </p:tgtEl>
                                      </p:cBhvr>
                                    </p:cmd>
                                  </p:childTnLst>
                                </p:cTn>
                              </p:par>
                            </p:childTnLst>
                          </p:cTn>
                        </p:par>
                      </p:childTnLst>
                    </p:cTn>
                  </p:par>
                </p:childTnLst>
              </p:cTn>
              <p:nextCondLst>
                <p:cond evt="onClick" delay="0">
                  <p:tgtEl>
                    <p:spTgt spid="7"/>
                  </p:tgtEl>
                </p:cond>
              </p:nextCondLst>
            </p:seq>
            <p:audio>
              <p:cMediaNode vol="80000">
                <p:cTn id="24" fill="hold" display="0">
                  <p:stCondLst>
                    <p:cond delay="indefinite"/>
                  </p:stCondLst>
                  <p:endCondLst>
                    <p:cond evt="onStopAudio" delay="0">
                      <p:tgtEl>
                        <p:sldTgt/>
                      </p:tgtEl>
                    </p:cond>
                  </p:endCondLst>
                </p:cTn>
                <p:tgtEl>
                  <p:spTgt spid="7"/>
                </p:tgtEl>
              </p:cMediaNode>
            </p:audio>
            <p:seq concurrent="1" nextAc="seek">
              <p:cTn id="25" restart="whenNotActive" fill="hold" evtFilter="cancelBubble" nodeType="interactiveSeq">
                <p:stCondLst>
                  <p:cond evt="onClick" delay="0">
                    <p:tgtEl>
                      <p:spTgt spid="8"/>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94" fill="hold"/>
                                        <p:tgtEl>
                                          <p:spTgt spid="8"/>
                                        </p:tgtEl>
                                      </p:cBhvr>
                                    </p:cmd>
                                  </p:childTnLst>
                                </p:cTn>
                              </p:par>
                            </p:childTnLst>
                          </p:cTn>
                        </p:par>
                      </p:childTnLst>
                    </p:cTn>
                  </p:par>
                </p:childTnLst>
              </p:cTn>
              <p:nextCondLst>
                <p:cond evt="onClick" delay="0">
                  <p:tgtEl>
                    <p:spTgt spid="8"/>
                  </p:tgtEl>
                </p:cond>
              </p:nextCondLst>
            </p:seq>
            <p:audio>
              <p:cMediaNode vol="80000">
                <p:cTn id="30"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0113" y="0"/>
            <a:ext cx="7504113"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sz="2400" dirty="0">
                <a:latin typeface="+mj-lt"/>
                <a:cs typeface="Arial"/>
              </a:rPr>
              <a:t>Phonologisierung: Neue Phoneme wegen </a:t>
            </a:r>
            <a:r>
              <a:rPr lang="de-DE" sz="2400" dirty="0" err="1">
                <a:latin typeface="+mj-lt"/>
                <a:cs typeface="Arial"/>
              </a:rPr>
              <a:t>Hypokorrektur</a:t>
            </a:r>
            <a:endParaRPr lang="de-DE" sz="2400" dirty="0">
              <a:latin typeface="+mj-lt"/>
              <a:cs typeface="Arial"/>
            </a:endParaRPr>
          </a:p>
        </p:txBody>
      </p:sp>
      <p:sp>
        <p:nvSpPr>
          <p:cNvPr id="4" name="Text Box 20"/>
          <p:cNvSpPr txBox="1">
            <a:spLocks noChangeArrowheads="1"/>
          </p:cNvSpPr>
          <p:nvPr/>
        </p:nvSpPr>
        <p:spPr bwMode="auto">
          <a:xfrm>
            <a:off x="5508625" y="1700213"/>
            <a:ext cx="3024188" cy="457200"/>
          </a:xfrm>
          <a:prstGeom prst="rect">
            <a:avLst/>
          </a:prstGeom>
          <a:noFill/>
          <a:ln w="9525">
            <a:noFill/>
            <a:miter lim="800000"/>
            <a:headEnd/>
            <a:tailEnd/>
          </a:ln>
        </p:spPr>
        <p:txBody>
          <a:bodyPr>
            <a:prstTxWarp prst="textNoShape">
              <a:avLst/>
            </a:prstTxWarp>
            <a:spAutoFit/>
          </a:bodyPr>
          <a:lstStyle/>
          <a:p>
            <a:r>
              <a:rPr lang="de-DE" sz="2400">
                <a:solidFill>
                  <a:srgbClr val="0000FF"/>
                </a:solidFill>
                <a:latin typeface="Calibri"/>
                <a:cs typeface="Calibri"/>
              </a:rPr>
              <a:t>Hörer als Sprecher</a:t>
            </a:r>
          </a:p>
        </p:txBody>
      </p:sp>
      <p:sp>
        <p:nvSpPr>
          <p:cNvPr id="5" name="Text Box 24"/>
          <p:cNvSpPr txBox="1">
            <a:spLocks noChangeArrowheads="1"/>
          </p:cNvSpPr>
          <p:nvPr/>
        </p:nvSpPr>
        <p:spPr bwMode="auto">
          <a:xfrm>
            <a:off x="179388" y="1700213"/>
            <a:ext cx="1300506" cy="461665"/>
          </a:xfrm>
          <a:prstGeom prst="rect">
            <a:avLst/>
          </a:prstGeom>
          <a:noFill/>
          <a:ln w="9525">
            <a:noFill/>
            <a:miter lim="800000"/>
            <a:headEnd/>
            <a:tailEnd/>
          </a:ln>
        </p:spPr>
        <p:txBody>
          <a:bodyPr wrap="none">
            <a:prstTxWarp prst="textNoShape">
              <a:avLst/>
            </a:prstTxWarp>
            <a:spAutoFit/>
          </a:bodyPr>
          <a:lstStyle/>
          <a:p>
            <a:r>
              <a:rPr lang="de-DE" sz="2400">
                <a:solidFill>
                  <a:srgbClr val="0000FF"/>
                </a:solidFill>
                <a:latin typeface="Calibri"/>
                <a:cs typeface="Calibri"/>
              </a:rPr>
              <a:t>Sprecher</a:t>
            </a:r>
          </a:p>
        </p:txBody>
      </p:sp>
      <p:sp>
        <p:nvSpPr>
          <p:cNvPr id="6" name="Text Box 25"/>
          <p:cNvSpPr txBox="1">
            <a:spLocks noChangeArrowheads="1"/>
          </p:cNvSpPr>
          <p:nvPr/>
        </p:nvSpPr>
        <p:spPr bwMode="auto">
          <a:xfrm>
            <a:off x="2411413" y="1700213"/>
            <a:ext cx="906468" cy="461665"/>
          </a:xfrm>
          <a:prstGeom prst="rect">
            <a:avLst/>
          </a:prstGeom>
          <a:noFill/>
          <a:ln w="9525">
            <a:noFill/>
            <a:miter lim="800000"/>
            <a:headEnd/>
            <a:tailEnd/>
          </a:ln>
        </p:spPr>
        <p:txBody>
          <a:bodyPr wrap="none">
            <a:prstTxWarp prst="textNoShape">
              <a:avLst/>
            </a:prstTxWarp>
            <a:spAutoFit/>
          </a:bodyPr>
          <a:lstStyle/>
          <a:p>
            <a:r>
              <a:rPr lang="de-DE" sz="2400">
                <a:solidFill>
                  <a:srgbClr val="0000FF"/>
                </a:solidFill>
                <a:latin typeface="Calibri"/>
                <a:cs typeface="Calibri"/>
              </a:rPr>
              <a:t>Hörer</a:t>
            </a:r>
          </a:p>
        </p:txBody>
      </p:sp>
      <p:sp>
        <p:nvSpPr>
          <p:cNvPr id="8" name="Text Box 4"/>
          <p:cNvSpPr txBox="1">
            <a:spLocks noChangeArrowheads="1"/>
          </p:cNvSpPr>
          <p:nvPr/>
        </p:nvSpPr>
        <p:spPr bwMode="auto">
          <a:xfrm>
            <a:off x="126283" y="2866082"/>
            <a:ext cx="1447797" cy="461665"/>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2400" dirty="0">
                <a:latin typeface="Calibri"/>
                <a:cs typeface="Calibri"/>
              </a:rPr>
              <a:t> /</a:t>
            </a:r>
            <a:r>
              <a:rPr lang="de-DE" sz="2400" dirty="0" err="1">
                <a:latin typeface="Calibri"/>
                <a:cs typeface="Calibri"/>
              </a:rPr>
              <a:t>ban</a:t>
            </a:r>
            <a:r>
              <a:rPr lang="de-DE" sz="2400" dirty="0">
                <a:latin typeface="Calibri"/>
                <a:cs typeface="Calibri"/>
              </a:rPr>
              <a:t>/</a:t>
            </a:r>
          </a:p>
        </p:txBody>
      </p:sp>
      <p:sp>
        <p:nvSpPr>
          <p:cNvPr id="9" name="Text Box 5"/>
          <p:cNvSpPr txBox="1">
            <a:spLocks noChangeArrowheads="1"/>
          </p:cNvSpPr>
          <p:nvPr/>
        </p:nvSpPr>
        <p:spPr bwMode="auto">
          <a:xfrm>
            <a:off x="152400" y="5943600"/>
            <a:ext cx="844252"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[b</a:t>
            </a:r>
            <a:r>
              <a:rPr lang="en-US" sz="2400" dirty="0" err="1">
                <a:latin typeface="Calibri"/>
                <a:cs typeface="Calibri"/>
              </a:rPr>
              <a:t>ã</a:t>
            </a:r>
            <a:r>
              <a:rPr lang="de-DE" sz="2400" dirty="0">
                <a:latin typeface="Calibri"/>
                <a:cs typeface="Calibri"/>
              </a:rPr>
              <a:t>n]</a:t>
            </a:r>
          </a:p>
        </p:txBody>
      </p:sp>
      <p:sp>
        <p:nvSpPr>
          <p:cNvPr id="10" name="Text Box 6"/>
          <p:cNvSpPr txBox="1">
            <a:spLocks noChangeArrowheads="1"/>
          </p:cNvSpPr>
          <p:nvPr/>
        </p:nvSpPr>
        <p:spPr bwMode="auto">
          <a:xfrm>
            <a:off x="0" y="4149725"/>
            <a:ext cx="1129486"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erzeugt</a:t>
            </a:r>
          </a:p>
        </p:txBody>
      </p:sp>
      <p:sp>
        <p:nvSpPr>
          <p:cNvPr id="11" name="Text Box 8"/>
          <p:cNvSpPr txBox="1">
            <a:spLocks noChangeArrowheads="1"/>
          </p:cNvSpPr>
          <p:nvPr/>
        </p:nvSpPr>
        <p:spPr bwMode="auto">
          <a:xfrm>
            <a:off x="3132138" y="6021388"/>
            <a:ext cx="844252"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[b</a:t>
            </a:r>
            <a:r>
              <a:rPr lang="en-US" sz="2400" dirty="0" err="1">
                <a:latin typeface="Calibri"/>
                <a:cs typeface="Calibri"/>
              </a:rPr>
              <a:t>ã</a:t>
            </a:r>
            <a:r>
              <a:rPr lang="de-DE" sz="2400" dirty="0">
                <a:latin typeface="Calibri"/>
                <a:cs typeface="Calibri"/>
              </a:rPr>
              <a:t>n]</a:t>
            </a:r>
          </a:p>
        </p:txBody>
      </p:sp>
      <p:sp>
        <p:nvSpPr>
          <p:cNvPr id="12" name="Text Box 9"/>
          <p:cNvSpPr txBox="1">
            <a:spLocks noChangeArrowheads="1"/>
          </p:cNvSpPr>
          <p:nvPr/>
        </p:nvSpPr>
        <p:spPr bwMode="auto">
          <a:xfrm>
            <a:off x="1447800" y="6019800"/>
            <a:ext cx="1584325" cy="461963"/>
          </a:xfrm>
          <a:prstGeom prst="rect">
            <a:avLst/>
          </a:prstGeom>
          <a:noFill/>
          <a:ln w="9525">
            <a:noFill/>
            <a:miter lim="800000"/>
            <a:headEnd/>
            <a:tailEnd/>
          </a:ln>
        </p:spPr>
        <p:txBody>
          <a:bodyPr>
            <a:prstTxWarp prst="textNoShape">
              <a:avLst/>
            </a:prstTxWarp>
            <a:spAutoFit/>
          </a:bodyPr>
          <a:lstStyle/>
          <a:p>
            <a:r>
              <a:rPr lang="de-DE" sz="2400" dirty="0">
                <a:latin typeface="Calibri"/>
                <a:cs typeface="Calibri"/>
              </a:rPr>
              <a:t>Akustik</a:t>
            </a:r>
          </a:p>
        </p:txBody>
      </p:sp>
      <p:sp>
        <p:nvSpPr>
          <p:cNvPr id="13" name="Line 31"/>
          <p:cNvSpPr>
            <a:spLocks noChangeShapeType="1"/>
          </p:cNvSpPr>
          <p:nvPr/>
        </p:nvSpPr>
        <p:spPr bwMode="auto">
          <a:xfrm>
            <a:off x="684213" y="2276475"/>
            <a:ext cx="0" cy="64770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14" name="Line 32"/>
          <p:cNvSpPr>
            <a:spLocks noChangeShapeType="1"/>
          </p:cNvSpPr>
          <p:nvPr/>
        </p:nvSpPr>
        <p:spPr bwMode="auto">
          <a:xfrm>
            <a:off x="684213" y="3357563"/>
            <a:ext cx="0" cy="86360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15" name="Line 33"/>
          <p:cNvSpPr>
            <a:spLocks noChangeShapeType="1"/>
          </p:cNvSpPr>
          <p:nvPr/>
        </p:nvSpPr>
        <p:spPr bwMode="auto">
          <a:xfrm>
            <a:off x="684213" y="4724400"/>
            <a:ext cx="0" cy="122555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6" name="Line 34"/>
          <p:cNvSpPr>
            <a:spLocks noChangeShapeType="1"/>
          </p:cNvSpPr>
          <p:nvPr/>
        </p:nvSpPr>
        <p:spPr bwMode="auto">
          <a:xfrm>
            <a:off x="900113" y="6237288"/>
            <a:ext cx="576263" cy="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17" name="Line 35"/>
          <p:cNvSpPr>
            <a:spLocks noChangeShapeType="1"/>
          </p:cNvSpPr>
          <p:nvPr/>
        </p:nvSpPr>
        <p:spPr bwMode="auto">
          <a:xfrm>
            <a:off x="2700338" y="6237288"/>
            <a:ext cx="431800" cy="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nvGrpSpPr>
          <p:cNvPr id="18" name="Group 45"/>
          <p:cNvGrpSpPr>
            <a:grpSpLocks/>
          </p:cNvGrpSpPr>
          <p:nvPr/>
        </p:nvGrpSpPr>
        <p:grpSpPr bwMode="auto">
          <a:xfrm>
            <a:off x="1908175" y="2852738"/>
            <a:ext cx="2854325" cy="3097212"/>
            <a:chOff x="1202" y="1797"/>
            <a:chExt cx="1798" cy="1951"/>
          </a:xfrm>
        </p:grpSpPr>
        <p:sp>
          <p:nvSpPr>
            <p:cNvPr id="19" name="Text Box 7"/>
            <p:cNvSpPr txBox="1">
              <a:spLocks noChangeArrowheads="1"/>
            </p:cNvSpPr>
            <p:nvPr/>
          </p:nvSpPr>
          <p:spPr bwMode="auto">
            <a:xfrm>
              <a:off x="1202" y="2614"/>
              <a:ext cx="1542" cy="523"/>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kompensiert für Koartikulation</a:t>
              </a:r>
              <a:endParaRPr lang="de-DE" sz="2400" b="1">
                <a:latin typeface="Calibri"/>
                <a:cs typeface="Calibri"/>
              </a:endParaRPr>
            </a:p>
          </p:txBody>
        </p:sp>
        <p:sp>
          <p:nvSpPr>
            <p:cNvPr id="20" name="Text Box 10"/>
            <p:cNvSpPr txBox="1">
              <a:spLocks noChangeArrowheads="1"/>
            </p:cNvSpPr>
            <p:nvPr/>
          </p:nvSpPr>
          <p:spPr bwMode="auto">
            <a:xfrm>
              <a:off x="1292" y="1797"/>
              <a:ext cx="1708" cy="291"/>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rekonstruiert /</a:t>
              </a:r>
              <a:r>
                <a:rPr lang="de-DE" sz="2400" dirty="0" err="1">
                  <a:latin typeface="Calibri"/>
                  <a:cs typeface="Calibri"/>
                </a:rPr>
                <a:t>ban</a:t>
              </a:r>
              <a:r>
                <a:rPr lang="de-DE" sz="2400" dirty="0">
                  <a:latin typeface="Calibri"/>
                  <a:cs typeface="Calibri"/>
                </a:rPr>
                <a:t>/</a:t>
              </a:r>
            </a:p>
          </p:txBody>
        </p:sp>
        <p:sp>
          <p:nvSpPr>
            <p:cNvPr id="21" name="Line 37"/>
            <p:cNvSpPr>
              <a:spLocks noChangeShapeType="1"/>
            </p:cNvSpPr>
            <p:nvPr/>
          </p:nvSpPr>
          <p:spPr bwMode="auto">
            <a:xfrm flipV="1">
              <a:off x="2109" y="2115"/>
              <a:ext cx="0" cy="544"/>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2" name="Line 38"/>
            <p:cNvSpPr>
              <a:spLocks noChangeShapeType="1"/>
            </p:cNvSpPr>
            <p:nvPr/>
          </p:nvSpPr>
          <p:spPr bwMode="auto">
            <a:xfrm flipV="1">
              <a:off x="2109" y="3158"/>
              <a:ext cx="0" cy="59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grpSp>
      <p:sp>
        <p:nvSpPr>
          <p:cNvPr id="29" name="Line 46"/>
          <p:cNvSpPr>
            <a:spLocks noChangeShapeType="1"/>
          </p:cNvSpPr>
          <p:nvPr/>
        </p:nvSpPr>
        <p:spPr bwMode="auto">
          <a:xfrm flipV="1">
            <a:off x="2484438" y="2924175"/>
            <a:ext cx="1584325" cy="2160588"/>
          </a:xfrm>
          <a:prstGeom prst="line">
            <a:avLst/>
          </a:prstGeom>
          <a:noFill/>
          <a:ln w="28575">
            <a:solidFill>
              <a:srgbClr val="FF0000"/>
            </a:solidFill>
            <a:round/>
            <a:headEnd/>
            <a:tailEnd/>
          </a:ln>
        </p:spPr>
        <p:txBody>
          <a:bodyPr>
            <a:prstTxWarp prst="textNoShape">
              <a:avLst/>
            </a:prstTxWarp>
          </a:bodyPr>
          <a:lstStyle/>
          <a:p>
            <a:endParaRPr lang="de-DE" sz="2400">
              <a:latin typeface="Calibri"/>
              <a:cs typeface="Calibri"/>
            </a:endParaRPr>
          </a:p>
        </p:txBody>
      </p:sp>
      <p:grpSp>
        <p:nvGrpSpPr>
          <p:cNvPr id="30" name="Group 49"/>
          <p:cNvGrpSpPr>
            <a:grpSpLocks/>
          </p:cNvGrpSpPr>
          <p:nvPr/>
        </p:nvGrpSpPr>
        <p:grpSpPr bwMode="auto">
          <a:xfrm>
            <a:off x="1979613" y="2276475"/>
            <a:ext cx="2711450" cy="3673475"/>
            <a:chOff x="1247" y="1434"/>
            <a:chExt cx="1708" cy="2314"/>
          </a:xfrm>
        </p:grpSpPr>
        <p:sp>
          <p:nvSpPr>
            <p:cNvPr id="31" name="Text Box 26"/>
            <p:cNvSpPr txBox="1">
              <a:spLocks noChangeArrowheads="1"/>
            </p:cNvSpPr>
            <p:nvPr/>
          </p:nvSpPr>
          <p:spPr bwMode="auto">
            <a:xfrm>
              <a:off x="1247" y="1434"/>
              <a:ext cx="1708" cy="291"/>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rekonstruiert /b</a:t>
              </a:r>
              <a:r>
                <a:rPr lang="en-US" sz="2400" dirty="0" err="1">
                  <a:latin typeface="Calibri"/>
                  <a:cs typeface="Calibri"/>
                </a:rPr>
                <a:t>ã</a:t>
              </a:r>
              <a:r>
                <a:rPr lang="de-DE" sz="2400" dirty="0">
                  <a:latin typeface="Calibri"/>
                  <a:cs typeface="Calibri"/>
                </a:rPr>
                <a:t>n/</a:t>
              </a:r>
            </a:p>
          </p:txBody>
        </p:sp>
        <p:sp>
          <p:nvSpPr>
            <p:cNvPr id="32" name="Line 48"/>
            <p:cNvSpPr>
              <a:spLocks noChangeShapeType="1"/>
            </p:cNvSpPr>
            <p:nvPr/>
          </p:nvSpPr>
          <p:spPr bwMode="auto">
            <a:xfrm flipV="1">
              <a:off x="2109" y="1706"/>
              <a:ext cx="0" cy="2042"/>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grpSp>
        <p:nvGrpSpPr>
          <p:cNvPr id="35" name="Group 34"/>
          <p:cNvGrpSpPr/>
          <p:nvPr/>
        </p:nvGrpSpPr>
        <p:grpSpPr>
          <a:xfrm>
            <a:off x="4724400" y="2057400"/>
            <a:ext cx="4424177" cy="4371678"/>
            <a:chOff x="4724400" y="2057400"/>
            <a:chExt cx="4424177" cy="4371678"/>
          </a:xfrm>
        </p:grpSpPr>
        <p:sp>
          <p:nvSpPr>
            <p:cNvPr id="7" name="Text Box 29"/>
            <p:cNvSpPr txBox="1">
              <a:spLocks noChangeArrowheads="1"/>
            </p:cNvSpPr>
            <p:nvPr/>
          </p:nvSpPr>
          <p:spPr bwMode="auto">
            <a:xfrm>
              <a:off x="5365751" y="3927900"/>
              <a:ext cx="3782826" cy="830997"/>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2400" dirty="0">
                  <a:latin typeface="Calibri"/>
                  <a:cs typeface="Calibri"/>
                </a:rPr>
                <a:t>/</a:t>
              </a:r>
              <a:r>
                <a:rPr lang="en-US" sz="2400" dirty="0" err="1">
                  <a:latin typeface="Calibri"/>
                  <a:cs typeface="Calibri"/>
                </a:rPr>
                <a:t>ã</a:t>
              </a:r>
              <a:r>
                <a:rPr lang="de-DE" sz="2400" dirty="0">
                  <a:latin typeface="Calibri"/>
                  <a:cs typeface="Calibri"/>
                </a:rPr>
                <a:t>/ wird </a:t>
              </a:r>
              <a:r>
                <a:rPr lang="de-DE" sz="2400" dirty="0" err="1">
                  <a:latin typeface="Calibri"/>
                  <a:cs typeface="Calibri"/>
                </a:rPr>
                <a:t>phonologisiert</a:t>
              </a:r>
              <a:r>
                <a:rPr lang="de-DE" sz="2400" dirty="0">
                  <a:latin typeface="Calibri"/>
                  <a:cs typeface="Calibri"/>
                </a:rPr>
                <a:t> und daher kontrastiv</a:t>
              </a:r>
            </a:p>
          </p:txBody>
        </p:sp>
        <p:sp>
          <p:nvSpPr>
            <p:cNvPr id="23" name="Text Box 27"/>
            <p:cNvSpPr txBox="1">
              <a:spLocks noChangeArrowheads="1"/>
            </p:cNvSpPr>
            <p:nvPr/>
          </p:nvSpPr>
          <p:spPr bwMode="auto">
            <a:xfrm>
              <a:off x="5181600" y="2057400"/>
              <a:ext cx="1828800" cy="1200328"/>
            </a:xfrm>
            <a:prstGeom prst="rect">
              <a:avLst/>
            </a:prstGeom>
            <a:noFill/>
            <a:ln w="9525">
              <a:noFill/>
              <a:miter lim="800000"/>
              <a:headEnd/>
              <a:tailEnd/>
            </a:ln>
          </p:spPr>
          <p:txBody>
            <a:bodyPr wrap="square">
              <a:prstTxWarp prst="textNoShape">
                <a:avLst/>
              </a:prstTxWarp>
              <a:spAutoFit/>
            </a:bodyPr>
            <a:lstStyle/>
            <a:p>
              <a:r>
                <a:rPr lang="de-DE" sz="2400" dirty="0">
                  <a:latin typeface="Calibri"/>
                  <a:cs typeface="Calibri"/>
                </a:rPr>
                <a:t>Mini-Lautwandel: /an/ -&gt; /</a:t>
              </a:r>
              <a:r>
                <a:rPr lang="en-US" sz="2400" dirty="0" err="1">
                  <a:latin typeface="Calibri"/>
                  <a:cs typeface="Calibri"/>
                </a:rPr>
                <a:t>ã</a:t>
              </a:r>
              <a:r>
                <a:rPr lang="de-DE" sz="2400" dirty="0">
                  <a:latin typeface="Calibri"/>
                  <a:cs typeface="Calibri"/>
                </a:rPr>
                <a:t>n/</a:t>
              </a:r>
            </a:p>
          </p:txBody>
        </p:sp>
        <p:sp>
          <p:nvSpPr>
            <p:cNvPr id="24" name="Text Box 22"/>
            <p:cNvSpPr txBox="1">
              <a:spLocks noChangeArrowheads="1"/>
            </p:cNvSpPr>
            <p:nvPr/>
          </p:nvSpPr>
          <p:spPr bwMode="auto">
            <a:xfrm>
              <a:off x="7228091" y="2209800"/>
              <a:ext cx="1186543"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a:t>
              </a:r>
              <a:r>
                <a:rPr lang="de-DE" sz="2400" dirty="0" err="1">
                  <a:latin typeface="Calibri"/>
                  <a:cs typeface="Calibri"/>
                </a:rPr>
                <a:t>ba</a:t>
              </a:r>
              <a:r>
                <a:rPr lang="de-DE" sz="2400" dirty="0">
                  <a:latin typeface="Calibri"/>
                  <a:cs typeface="Calibri"/>
                </a:rPr>
                <a:t>, b</a:t>
              </a:r>
              <a:r>
                <a:rPr lang="en-US" sz="2400" dirty="0" err="1">
                  <a:latin typeface="Calibri"/>
                  <a:cs typeface="Calibri"/>
                </a:rPr>
                <a:t>ã</a:t>
              </a:r>
              <a:r>
                <a:rPr lang="de-DE" sz="2400" dirty="0">
                  <a:latin typeface="Calibri"/>
                  <a:cs typeface="Calibri"/>
                </a:rPr>
                <a:t>/</a:t>
              </a:r>
            </a:p>
          </p:txBody>
        </p:sp>
        <p:sp>
          <p:nvSpPr>
            <p:cNvPr id="25" name="Text Box 30"/>
            <p:cNvSpPr txBox="1">
              <a:spLocks noChangeArrowheads="1"/>
            </p:cNvSpPr>
            <p:nvPr/>
          </p:nvSpPr>
          <p:spPr bwMode="auto">
            <a:xfrm>
              <a:off x="7504113" y="5967413"/>
              <a:ext cx="1138052"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a:t>
              </a:r>
              <a:r>
                <a:rPr lang="de-DE" sz="2400" dirty="0" err="1">
                  <a:latin typeface="Calibri"/>
                  <a:cs typeface="Calibri"/>
                </a:rPr>
                <a:t>ba</a:t>
              </a:r>
              <a:r>
                <a:rPr lang="de-DE" sz="2400" dirty="0">
                  <a:latin typeface="Calibri"/>
                  <a:cs typeface="Calibri"/>
                </a:rPr>
                <a:t>, b</a:t>
              </a:r>
              <a:r>
                <a:rPr lang="en-US" sz="2400" dirty="0" err="1">
                  <a:latin typeface="Calibri"/>
                  <a:cs typeface="Calibri"/>
                </a:rPr>
                <a:t>ã</a:t>
              </a:r>
              <a:r>
                <a:rPr lang="de-DE" sz="2400" dirty="0">
                  <a:latin typeface="Calibri"/>
                  <a:cs typeface="Calibri"/>
                </a:rPr>
                <a:t>]</a:t>
              </a:r>
            </a:p>
          </p:txBody>
        </p:sp>
        <p:sp>
          <p:nvSpPr>
            <p:cNvPr id="26" name="Line 41"/>
            <p:cNvSpPr>
              <a:spLocks noChangeShapeType="1"/>
            </p:cNvSpPr>
            <p:nvPr/>
          </p:nvSpPr>
          <p:spPr bwMode="auto">
            <a:xfrm>
              <a:off x="6781800" y="2514600"/>
              <a:ext cx="431800" cy="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7" name="Line 42"/>
            <p:cNvSpPr>
              <a:spLocks noChangeShapeType="1"/>
            </p:cNvSpPr>
            <p:nvPr/>
          </p:nvSpPr>
          <p:spPr bwMode="auto">
            <a:xfrm>
              <a:off x="7812088" y="2781300"/>
              <a:ext cx="0" cy="792162"/>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28" name="Line 43"/>
            <p:cNvSpPr>
              <a:spLocks noChangeShapeType="1"/>
            </p:cNvSpPr>
            <p:nvPr/>
          </p:nvSpPr>
          <p:spPr bwMode="auto">
            <a:xfrm>
              <a:off x="7885113" y="5445125"/>
              <a:ext cx="0" cy="504825"/>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33" name="Line 41"/>
            <p:cNvSpPr>
              <a:spLocks noChangeShapeType="1"/>
            </p:cNvSpPr>
            <p:nvPr/>
          </p:nvSpPr>
          <p:spPr bwMode="auto">
            <a:xfrm>
              <a:off x="4724400" y="2590800"/>
              <a:ext cx="431800" cy="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sp>
        <p:nvSpPr>
          <p:cNvPr id="34" name="TextBox 33"/>
          <p:cNvSpPr txBox="1"/>
          <p:nvPr/>
        </p:nvSpPr>
        <p:spPr>
          <a:xfrm>
            <a:off x="6781800" y="6396335"/>
            <a:ext cx="1905000" cy="461665"/>
          </a:xfrm>
          <a:prstGeom prst="rect">
            <a:avLst/>
          </a:prstGeom>
          <a:noFill/>
        </p:spPr>
        <p:txBody>
          <a:bodyPr wrap="square" rtlCol="0">
            <a:spAutoFit/>
          </a:bodyPr>
          <a:lstStyle/>
          <a:p>
            <a:r>
              <a:rPr lang="de-DE" sz="2400" dirty="0"/>
              <a:t>Fr: </a:t>
            </a:r>
            <a:r>
              <a:rPr lang="de-DE" sz="2400" i="1" dirty="0">
                <a:latin typeface="Calibri"/>
                <a:cs typeface="Calibri"/>
              </a:rPr>
              <a:t>bas</a:t>
            </a:r>
            <a:r>
              <a:rPr lang="de-DE" sz="2400" dirty="0">
                <a:latin typeface="Calibri"/>
                <a:cs typeface="Calibri"/>
              </a:rPr>
              <a:t>, </a:t>
            </a:r>
            <a:r>
              <a:rPr lang="de-DE" sz="2400" i="1" dirty="0" err="1">
                <a:latin typeface="Calibri"/>
                <a:cs typeface="Calibri"/>
              </a:rPr>
              <a:t>bain</a:t>
            </a:r>
            <a:endParaRPr lang="de-DE" sz="2400" i="1" dirty="0">
              <a:latin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nodeType="clickEffect">
                                  <p:stCondLst>
                                    <p:cond delay="0"/>
                                  </p:stCondLst>
                                  <p:childTnLst>
                                    <p:animEffect transition="out" filter="wipe(down)">
                                      <p:cBhvr>
                                        <p:cTn id="14" dur="500"/>
                                        <p:tgtEl>
                                          <p:spTgt spid="18"/>
                                        </p:tgtEl>
                                      </p:cBhvr>
                                    </p:animEffect>
                                    <p:set>
                                      <p:cBhvr>
                                        <p:cTn id="15" dur="1" fill="hold">
                                          <p:stCondLst>
                                            <p:cond delay="499"/>
                                          </p:stCondLst>
                                        </p:cTn>
                                        <p:tgtEl>
                                          <p:spTgt spid="1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grpId="1" nodeType="clickEffect">
                                  <p:stCondLst>
                                    <p:cond delay="0"/>
                                  </p:stCondLst>
                                  <p:childTnLst>
                                    <p:animEffect transition="out" filter="wipe(down)">
                                      <p:cBhvr>
                                        <p:cTn id="19" dur="500"/>
                                        <p:tgtEl>
                                          <p:spTgt spid="29"/>
                                        </p:tgtEl>
                                      </p:cBhvr>
                                    </p:animEffect>
                                    <p:set>
                                      <p:cBhvr>
                                        <p:cTn id="20" dur="1" fill="hold">
                                          <p:stCondLst>
                                            <p:cond delay="499"/>
                                          </p:stCondLst>
                                        </p:cTn>
                                        <p:tgtEl>
                                          <p:spTgt spid="2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95288" y="476250"/>
            <a:ext cx="8064500"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Calibri"/>
                <a:cs typeface="Calibri"/>
              </a:rPr>
              <a:t>Eventuell weil der Kontext, der für die </a:t>
            </a:r>
            <a:r>
              <a:rPr lang="de-DE" sz="2400" dirty="0" err="1">
                <a:latin typeface="Calibri"/>
                <a:cs typeface="Calibri"/>
              </a:rPr>
              <a:t>Koartikulation</a:t>
            </a:r>
            <a:r>
              <a:rPr lang="de-DE" sz="2400" dirty="0">
                <a:latin typeface="Calibri"/>
                <a:cs typeface="Calibri"/>
              </a:rPr>
              <a:t> verantwortlich ist, allmählich verloren geht.</a:t>
            </a:r>
          </a:p>
        </p:txBody>
      </p:sp>
      <p:sp>
        <p:nvSpPr>
          <p:cNvPr id="3" name="Text Box 5"/>
          <p:cNvSpPr txBox="1">
            <a:spLocks noChangeArrowheads="1"/>
          </p:cNvSpPr>
          <p:nvPr/>
        </p:nvSpPr>
        <p:spPr bwMode="auto">
          <a:xfrm>
            <a:off x="1835150" y="1412875"/>
            <a:ext cx="2279791" cy="461665"/>
          </a:xfrm>
          <a:prstGeom prst="rect">
            <a:avLst/>
          </a:prstGeom>
          <a:noFill/>
          <a:ln w="9525">
            <a:noFill/>
            <a:miter lim="800000"/>
            <a:headEnd/>
            <a:tailEnd/>
          </a:ln>
        </p:spPr>
        <p:txBody>
          <a:bodyPr wrap="none">
            <a:prstTxWarp prst="textNoShape">
              <a:avLst/>
            </a:prstTxWarp>
            <a:spAutoFit/>
          </a:bodyPr>
          <a:lstStyle/>
          <a:p>
            <a:r>
              <a:rPr lang="de-DE" sz="2400" dirty="0" err="1">
                <a:latin typeface="Calibri"/>
                <a:cs typeface="Calibri"/>
              </a:rPr>
              <a:t>zB</a:t>
            </a:r>
            <a:r>
              <a:rPr lang="de-DE" sz="2400" dirty="0">
                <a:latin typeface="Calibri"/>
                <a:cs typeface="Calibri"/>
              </a:rPr>
              <a:t> Sprecher /on/</a:t>
            </a:r>
          </a:p>
        </p:txBody>
      </p:sp>
      <p:sp>
        <p:nvSpPr>
          <p:cNvPr id="4" name="Text Box 6"/>
          <p:cNvSpPr txBox="1">
            <a:spLocks noChangeArrowheads="1"/>
          </p:cNvSpPr>
          <p:nvPr/>
        </p:nvSpPr>
        <p:spPr bwMode="auto">
          <a:xfrm>
            <a:off x="323850" y="2349500"/>
            <a:ext cx="1859554"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Nasalisierung</a:t>
            </a:r>
          </a:p>
        </p:txBody>
      </p:sp>
      <p:sp>
        <p:nvSpPr>
          <p:cNvPr id="5" name="Text Box 8"/>
          <p:cNvSpPr txBox="1">
            <a:spLocks noChangeArrowheads="1"/>
          </p:cNvSpPr>
          <p:nvPr/>
        </p:nvSpPr>
        <p:spPr bwMode="auto">
          <a:xfrm>
            <a:off x="179388" y="4365625"/>
            <a:ext cx="2976296"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Koart. Kompensierung</a:t>
            </a:r>
          </a:p>
        </p:txBody>
      </p:sp>
      <p:sp>
        <p:nvSpPr>
          <p:cNvPr id="6" name="Text Box 11"/>
          <p:cNvSpPr txBox="1">
            <a:spLocks noChangeArrowheads="1"/>
          </p:cNvSpPr>
          <p:nvPr/>
        </p:nvSpPr>
        <p:spPr bwMode="auto">
          <a:xfrm>
            <a:off x="0" y="6237288"/>
            <a:ext cx="3339376"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Hörer rekonstruiert  /on/</a:t>
            </a:r>
          </a:p>
        </p:txBody>
      </p:sp>
      <p:sp>
        <p:nvSpPr>
          <p:cNvPr id="7" name="Text Box 14"/>
          <p:cNvSpPr txBox="1">
            <a:spLocks noChangeArrowheads="1"/>
          </p:cNvSpPr>
          <p:nvPr/>
        </p:nvSpPr>
        <p:spPr bwMode="auto">
          <a:xfrm>
            <a:off x="4537075" y="6237288"/>
            <a:ext cx="4606925" cy="461665"/>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rekonstruiert:/õ</a:t>
            </a:r>
            <a:r>
              <a:rPr lang="de-DE" sz="2400" baseline="30000">
                <a:latin typeface="Calibri"/>
                <a:cs typeface="Calibri"/>
              </a:rPr>
              <a:t>n</a:t>
            </a:r>
            <a:r>
              <a:rPr lang="de-DE" sz="2400">
                <a:latin typeface="Calibri"/>
                <a:cs typeface="Calibri"/>
              </a:rPr>
              <a:t>/ oder eher  /õ/</a:t>
            </a:r>
          </a:p>
        </p:txBody>
      </p:sp>
      <p:sp>
        <p:nvSpPr>
          <p:cNvPr id="8" name="Text Box 15"/>
          <p:cNvSpPr txBox="1">
            <a:spLocks noChangeArrowheads="1"/>
          </p:cNvSpPr>
          <p:nvPr/>
        </p:nvSpPr>
        <p:spPr bwMode="auto">
          <a:xfrm>
            <a:off x="1403350" y="0"/>
            <a:ext cx="489585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400" dirty="0" err="1">
                <a:solidFill>
                  <a:srgbClr val="000000"/>
                </a:solidFill>
                <a:latin typeface="Calibri"/>
                <a:cs typeface="Calibri"/>
              </a:rPr>
              <a:t>Warum</a:t>
            </a:r>
            <a:r>
              <a:rPr lang="en-AU" sz="2400" dirty="0">
                <a:solidFill>
                  <a:srgbClr val="000000"/>
                </a:solidFill>
                <a:latin typeface="Calibri"/>
                <a:cs typeface="Calibri"/>
              </a:rPr>
              <a:t> </a:t>
            </a:r>
            <a:r>
              <a:rPr lang="en-AU" sz="2400" dirty="0" err="1">
                <a:solidFill>
                  <a:srgbClr val="000000"/>
                </a:solidFill>
                <a:latin typeface="Calibri"/>
                <a:cs typeface="Calibri"/>
              </a:rPr>
              <a:t>wird</a:t>
            </a:r>
            <a:r>
              <a:rPr lang="en-AU" sz="2400" dirty="0">
                <a:solidFill>
                  <a:srgbClr val="000000"/>
                </a:solidFill>
                <a:latin typeface="Calibri"/>
                <a:cs typeface="Calibri"/>
              </a:rPr>
              <a:t> </a:t>
            </a:r>
            <a:r>
              <a:rPr lang="en-AU" sz="2400" dirty="0" err="1">
                <a:solidFill>
                  <a:srgbClr val="000000"/>
                </a:solidFill>
                <a:latin typeface="Calibri"/>
                <a:cs typeface="Calibri"/>
              </a:rPr>
              <a:t>ungenügend</a:t>
            </a:r>
            <a:r>
              <a:rPr lang="en-AU" sz="2400" dirty="0">
                <a:solidFill>
                  <a:srgbClr val="000000"/>
                </a:solidFill>
                <a:latin typeface="Calibri"/>
                <a:cs typeface="Calibri"/>
              </a:rPr>
              <a:t> </a:t>
            </a:r>
            <a:r>
              <a:rPr lang="en-AU" sz="2400" dirty="0" err="1">
                <a:solidFill>
                  <a:srgbClr val="000000"/>
                </a:solidFill>
                <a:latin typeface="Calibri"/>
                <a:cs typeface="Calibri"/>
              </a:rPr>
              <a:t>korrigiert</a:t>
            </a:r>
            <a:r>
              <a:rPr lang="en-AU" sz="2400" dirty="0">
                <a:solidFill>
                  <a:srgbClr val="000000"/>
                </a:solidFill>
                <a:latin typeface="Calibri"/>
                <a:cs typeface="Calibri"/>
              </a:rPr>
              <a:t>?</a:t>
            </a:r>
            <a:endParaRPr lang="en-US" sz="2400" dirty="0">
              <a:solidFill>
                <a:srgbClr val="000000"/>
              </a:solidFill>
              <a:latin typeface="Calibri"/>
              <a:cs typeface="Calibri"/>
            </a:endParaRPr>
          </a:p>
        </p:txBody>
      </p:sp>
      <p:sp>
        <p:nvSpPr>
          <p:cNvPr id="9" name="Text Box 16"/>
          <p:cNvSpPr txBox="1">
            <a:spLocks noChangeArrowheads="1"/>
          </p:cNvSpPr>
          <p:nvPr/>
        </p:nvSpPr>
        <p:spPr bwMode="auto">
          <a:xfrm>
            <a:off x="971550" y="3284538"/>
            <a:ext cx="1223963" cy="461665"/>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[õn]</a:t>
            </a:r>
          </a:p>
        </p:txBody>
      </p:sp>
      <p:sp>
        <p:nvSpPr>
          <p:cNvPr id="11" name="Line 18"/>
          <p:cNvSpPr>
            <a:spLocks noChangeShapeType="1"/>
          </p:cNvSpPr>
          <p:nvPr/>
        </p:nvSpPr>
        <p:spPr bwMode="auto">
          <a:xfrm flipH="1">
            <a:off x="1476375" y="1844675"/>
            <a:ext cx="2159000" cy="504825"/>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2" name="Line 19"/>
          <p:cNvSpPr>
            <a:spLocks noChangeShapeType="1"/>
          </p:cNvSpPr>
          <p:nvPr/>
        </p:nvSpPr>
        <p:spPr bwMode="auto">
          <a:xfrm>
            <a:off x="1403350" y="2781300"/>
            <a:ext cx="0" cy="503238"/>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3" name="Line 20"/>
          <p:cNvSpPr>
            <a:spLocks noChangeShapeType="1"/>
          </p:cNvSpPr>
          <p:nvPr/>
        </p:nvSpPr>
        <p:spPr bwMode="auto">
          <a:xfrm>
            <a:off x="1403350" y="3789363"/>
            <a:ext cx="0" cy="503237"/>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4" name="Line 21"/>
          <p:cNvSpPr>
            <a:spLocks noChangeShapeType="1"/>
          </p:cNvSpPr>
          <p:nvPr/>
        </p:nvSpPr>
        <p:spPr bwMode="auto">
          <a:xfrm>
            <a:off x="1331913" y="4868863"/>
            <a:ext cx="0" cy="1368425"/>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5" name="Line 24"/>
          <p:cNvSpPr>
            <a:spLocks noChangeShapeType="1"/>
          </p:cNvSpPr>
          <p:nvPr/>
        </p:nvSpPr>
        <p:spPr bwMode="auto">
          <a:xfrm>
            <a:off x="5508625" y="3789363"/>
            <a:ext cx="0" cy="287337"/>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nvGrpSpPr>
          <p:cNvPr id="16" name="Group 26"/>
          <p:cNvGrpSpPr>
            <a:grpSpLocks/>
          </p:cNvGrpSpPr>
          <p:nvPr/>
        </p:nvGrpSpPr>
        <p:grpSpPr bwMode="auto">
          <a:xfrm>
            <a:off x="4427538" y="1844675"/>
            <a:ext cx="4394200" cy="4462463"/>
            <a:chOff x="2789" y="1162"/>
            <a:chExt cx="2768" cy="2811"/>
          </a:xfrm>
        </p:grpSpPr>
        <p:sp>
          <p:nvSpPr>
            <p:cNvPr id="17" name="Text Box 10"/>
            <p:cNvSpPr txBox="1">
              <a:spLocks noChangeArrowheads="1"/>
            </p:cNvSpPr>
            <p:nvPr/>
          </p:nvSpPr>
          <p:spPr bwMode="auto">
            <a:xfrm>
              <a:off x="2971" y="1344"/>
              <a:ext cx="2586" cy="523"/>
            </a:xfrm>
            <a:prstGeom prst="rect">
              <a:avLst/>
            </a:prstGeom>
            <a:noFill/>
            <a:ln w="9525">
              <a:noFill/>
              <a:miter lim="800000"/>
              <a:headEnd/>
              <a:tailEnd/>
            </a:ln>
          </p:spPr>
          <p:txBody>
            <a:bodyPr>
              <a:prstTxWarp prst="textNoShape">
                <a:avLst/>
              </a:prstTxWarp>
              <a:spAutoFit/>
            </a:bodyPr>
            <a:lstStyle/>
            <a:p>
              <a:pPr>
                <a:spcBef>
                  <a:spcPct val="50000"/>
                </a:spcBef>
              </a:pPr>
              <a:r>
                <a:rPr lang="de-DE" sz="2400">
                  <a:latin typeface="Calibri"/>
                  <a:cs typeface="Calibri"/>
                </a:rPr>
                <a:t>Nasalisierung und  silbenfinale K Schwächung</a:t>
              </a:r>
            </a:p>
          </p:txBody>
        </p:sp>
        <p:sp>
          <p:nvSpPr>
            <p:cNvPr id="18" name="Text Box 12"/>
            <p:cNvSpPr txBox="1">
              <a:spLocks noChangeArrowheads="1"/>
            </p:cNvSpPr>
            <p:nvPr/>
          </p:nvSpPr>
          <p:spPr bwMode="auto">
            <a:xfrm>
              <a:off x="3198" y="2115"/>
              <a:ext cx="405" cy="291"/>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[õ</a:t>
              </a:r>
              <a:r>
                <a:rPr lang="de-DE" sz="2400" baseline="30000">
                  <a:latin typeface="Calibri"/>
                  <a:cs typeface="Calibri"/>
                </a:rPr>
                <a:t>n</a:t>
              </a:r>
              <a:r>
                <a:rPr lang="de-DE" sz="2400">
                  <a:latin typeface="Calibri"/>
                  <a:cs typeface="Calibri"/>
                </a:rPr>
                <a:t>]</a:t>
              </a:r>
            </a:p>
          </p:txBody>
        </p:sp>
        <p:sp>
          <p:nvSpPr>
            <p:cNvPr id="19" name="Text Box 13"/>
            <p:cNvSpPr txBox="1">
              <a:spLocks noChangeArrowheads="1"/>
            </p:cNvSpPr>
            <p:nvPr/>
          </p:nvSpPr>
          <p:spPr bwMode="auto">
            <a:xfrm>
              <a:off x="2880" y="2523"/>
              <a:ext cx="2631" cy="989"/>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a:t>
              </a:r>
              <a:r>
                <a:rPr lang="de-DE" sz="2400" baseline="30000">
                  <a:latin typeface="Calibri"/>
                  <a:cs typeface="Calibri"/>
                </a:rPr>
                <a:t>n</a:t>
              </a:r>
              <a:r>
                <a:rPr lang="de-DE" sz="2400">
                  <a:latin typeface="Calibri"/>
                  <a:cs typeface="Calibri"/>
                </a:rPr>
                <a:t>] wird kaum wahrgenommen, </a:t>
              </a:r>
              <a:r>
                <a:rPr lang="de-DE" sz="2400" b="1">
                  <a:latin typeface="Calibri"/>
                  <a:cs typeface="Calibri"/>
                </a:rPr>
                <a:t>daher geht der Ursprung für Nasalisierung verloren</a:t>
              </a:r>
              <a:r>
                <a:rPr lang="de-DE" sz="2400">
                  <a:latin typeface="Calibri"/>
                  <a:cs typeface="Calibri"/>
                </a:rPr>
                <a:t>, daher keine Kompensierung</a:t>
              </a:r>
            </a:p>
          </p:txBody>
        </p:sp>
        <p:sp>
          <p:nvSpPr>
            <p:cNvPr id="20" name="Line 22"/>
            <p:cNvSpPr>
              <a:spLocks noChangeShapeType="1"/>
            </p:cNvSpPr>
            <p:nvPr/>
          </p:nvSpPr>
          <p:spPr bwMode="auto">
            <a:xfrm>
              <a:off x="2789" y="1162"/>
              <a:ext cx="681" cy="182"/>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1" name="Line 23"/>
            <p:cNvSpPr>
              <a:spLocks noChangeShapeType="1"/>
            </p:cNvSpPr>
            <p:nvPr/>
          </p:nvSpPr>
          <p:spPr bwMode="auto">
            <a:xfrm>
              <a:off x="3470" y="1797"/>
              <a:ext cx="0" cy="317"/>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2" name="Line 25"/>
            <p:cNvSpPr>
              <a:spLocks noChangeShapeType="1"/>
            </p:cNvSpPr>
            <p:nvPr/>
          </p:nvSpPr>
          <p:spPr bwMode="auto">
            <a:xfrm>
              <a:off x="3515" y="3702"/>
              <a:ext cx="0" cy="271"/>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28600" y="1353924"/>
            <a:ext cx="2735263" cy="457200"/>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err="1">
                <a:solidFill>
                  <a:srgbClr val="3366FF"/>
                </a:solidFill>
              </a:rPr>
              <a:t>Hypokorrektur</a:t>
            </a:r>
            <a:endParaRPr lang="de-DE" sz="2400" dirty="0">
              <a:solidFill>
                <a:srgbClr val="3366FF"/>
              </a:solidFill>
            </a:endParaRPr>
          </a:p>
        </p:txBody>
      </p:sp>
      <p:sp>
        <p:nvSpPr>
          <p:cNvPr id="3" name="Text Box 8"/>
          <p:cNvSpPr txBox="1">
            <a:spLocks noChangeArrowheads="1"/>
          </p:cNvSpPr>
          <p:nvPr/>
        </p:nvSpPr>
        <p:spPr bwMode="auto">
          <a:xfrm>
            <a:off x="4765675" y="1355512"/>
            <a:ext cx="2376488" cy="457200"/>
          </a:xfrm>
          <a:prstGeom prst="rect">
            <a:avLst/>
          </a:prstGeom>
          <a:noFill/>
          <a:ln w="9525">
            <a:noFill/>
            <a:miter lim="800000"/>
            <a:headEnd/>
            <a:tailEnd/>
          </a:ln>
        </p:spPr>
        <p:txBody>
          <a:bodyPr>
            <a:prstTxWarp prst="textNoShape">
              <a:avLst/>
            </a:prstTxWarp>
            <a:spAutoFit/>
          </a:bodyPr>
          <a:lstStyle/>
          <a:p>
            <a:pPr>
              <a:spcBef>
                <a:spcPct val="50000"/>
              </a:spcBef>
            </a:pPr>
            <a:r>
              <a:rPr lang="de-DE" sz="2400">
                <a:solidFill>
                  <a:srgbClr val="3366FF"/>
                </a:solidFill>
              </a:rPr>
              <a:t>Hyperkorrektur</a:t>
            </a:r>
          </a:p>
        </p:txBody>
      </p:sp>
      <p:sp>
        <p:nvSpPr>
          <p:cNvPr id="5" name="Text Box 7"/>
          <p:cNvSpPr txBox="1">
            <a:spLocks noChangeArrowheads="1"/>
          </p:cNvSpPr>
          <p:nvPr/>
        </p:nvSpPr>
        <p:spPr bwMode="auto">
          <a:xfrm>
            <a:off x="228600" y="3276600"/>
            <a:ext cx="3384550" cy="1938992"/>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Die </a:t>
            </a:r>
            <a:r>
              <a:rPr lang="de-DE" sz="2400" dirty="0" err="1"/>
              <a:t>koartikulatorischen</a:t>
            </a:r>
            <a:r>
              <a:rPr lang="de-DE" sz="2400" dirty="0"/>
              <a:t> Wirkungen werden versehentlich als </a:t>
            </a:r>
            <a:r>
              <a:rPr lang="de-DE" sz="2400" dirty="0" err="1"/>
              <a:t>Eigeschaft</a:t>
            </a:r>
            <a:r>
              <a:rPr lang="de-DE" sz="2400" dirty="0"/>
              <a:t> eines Lautes interpretiert</a:t>
            </a:r>
          </a:p>
        </p:txBody>
      </p:sp>
      <p:sp>
        <p:nvSpPr>
          <p:cNvPr id="6" name="Text Box 9"/>
          <p:cNvSpPr txBox="1">
            <a:spLocks noChangeArrowheads="1"/>
          </p:cNvSpPr>
          <p:nvPr/>
        </p:nvSpPr>
        <p:spPr bwMode="auto">
          <a:xfrm>
            <a:off x="4765675" y="3276600"/>
            <a:ext cx="4176712"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Ein Laut wird versehentlich der  </a:t>
            </a:r>
            <a:r>
              <a:rPr lang="de-DE" sz="2400" dirty="0" err="1"/>
              <a:t>Koartikulation</a:t>
            </a:r>
            <a:r>
              <a:rPr lang="de-DE" sz="2400" dirty="0"/>
              <a:t> zugeordnet.</a:t>
            </a:r>
          </a:p>
        </p:txBody>
      </p:sp>
      <p:sp>
        <p:nvSpPr>
          <p:cNvPr id="7" name="TextBox 6"/>
          <p:cNvSpPr txBox="1"/>
          <p:nvPr/>
        </p:nvSpPr>
        <p:spPr>
          <a:xfrm>
            <a:off x="228600" y="1812712"/>
            <a:ext cx="3384550" cy="830997"/>
          </a:xfrm>
          <a:prstGeom prst="rect">
            <a:avLst/>
          </a:prstGeom>
          <a:noFill/>
        </p:spPr>
        <p:txBody>
          <a:bodyPr wrap="square" rtlCol="0">
            <a:spAutoFit/>
          </a:bodyPr>
          <a:lstStyle/>
          <a:p>
            <a:r>
              <a:rPr lang="de-DE" sz="2400" dirty="0">
                <a:latin typeface="+mj-lt"/>
                <a:cs typeface="Arial"/>
              </a:rPr>
              <a:t>Der Hörer normiert ungenügend für Kontext</a:t>
            </a:r>
          </a:p>
        </p:txBody>
      </p:sp>
      <p:sp>
        <p:nvSpPr>
          <p:cNvPr id="8" name="TextBox 7"/>
          <p:cNvSpPr txBox="1"/>
          <p:nvPr/>
        </p:nvSpPr>
        <p:spPr>
          <a:xfrm>
            <a:off x="4765675" y="1812712"/>
            <a:ext cx="3384550" cy="830997"/>
          </a:xfrm>
          <a:prstGeom prst="rect">
            <a:avLst/>
          </a:prstGeom>
          <a:noFill/>
        </p:spPr>
        <p:txBody>
          <a:bodyPr wrap="square" rtlCol="0">
            <a:spAutoFit/>
          </a:bodyPr>
          <a:lstStyle/>
          <a:p>
            <a:r>
              <a:rPr lang="de-DE" sz="2400" dirty="0">
                <a:latin typeface="+mj-lt"/>
                <a:cs typeface="Arial"/>
              </a:rPr>
              <a:t>Der Hörer normiert zu viel für Kontext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euschung4-DW-Wissenschaft-Magdeburg.jpg"/>
          <p:cNvPicPr>
            <a:picLocks noChangeAspect="1"/>
          </p:cNvPicPr>
          <p:nvPr/>
        </p:nvPicPr>
        <p:blipFill>
          <a:blip r:embed="rId2"/>
          <a:stretch>
            <a:fillRect/>
          </a:stretch>
        </p:blipFill>
        <p:spPr>
          <a:xfrm>
            <a:off x="152400" y="1219200"/>
            <a:ext cx="5007323" cy="3338215"/>
          </a:xfrm>
          <a:prstGeom prst="rect">
            <a:avLst/>
          </a:prstGeom>
        </p:spPr>
      </p:pic>
      <p:sp>
        <p:nvSpPr>
          <p:cNvPr id="5" name="TextBox 4"/>
          <p:cNvSpPr txBox="1"/>
          <p:nvPr/>
        </p:nvSpPr>
        <p:spPr>
          <a:xfrm>
            <a:off x="5486400" y="3352800"/>
            <a:ext cx="3124200" cy="738664"/>
          </a:xfrm>
          <a:prstGeom prst="rect">
            <a:avLst/>
          </a:prstGeom>
          <a:noFill/>
        </p:spPr>
        <p:txBody>
          <a:bodyPr wrap="square" rtlCol="0">
            <a:spAutoFit/>
          </a:bodyPr>
          <a:lstStyle/>
          <a:p>
            <a:r>
              <a:rPr lang="en-US" sz="1400" dirty="0">
                <a:latin typeface="+mj-lt"/>
              </a:rPr>
              <a:t>1. http://www.welt.de/wissenschaft/article11443233/Darum-fallen-Sie-auf-optische-Taeuschungen-rein.html</a:t>
            </a:r>
            <a:endParaRPr lang="en-GB" sz="1400" dirty="0">
              <a:latin typeface="+mj-lt"/>
            </a:endParaRPr>
          </a:p>
        </p:txBody>
      </p:sp>
      <p:sp>
        <p:nvSpPr>
          <p:cNvPr id="6" name="TextBox 5"/>
          <p:cNvSpPr txBox="1"/>
          <p:nvPr/>
        </p:nvSpPr>
        <p:spPr>
          <a:xfrm>
            <a:off x="838200" y="152400"/>
            <a:ext cx="678180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sz="2400" dirty="0" err="1">
                <a:latin typeface="+mj-lt"/>
                <a:cs typeface="Arial"/>
              </a:rPr>
              <a:t>Zu</a:t>
            </a:r>
            <a:r>
              <a:rPr lang="en-GB" sz="2400" dirty="0">
                <a:latin typeface="+mj-lt"/>
                <a:cs typeface="Arial"/>
              </a:rPr>
              <a:t> </a:t>
            </a:r>
            <a:r>
              <a:rPr lang="en-GB" sz="2400" dirty="0" err="1">
                <a:latin typeface="+mj-lt"/>
                <a:cs typeface="Arial"/>
              </a:rPr>
              <a:t>viel</a:t>
            </a:r>
            <a:r>
              <a:rPr lang="en-GB" sz="2400" dirty="0">
                <a:latin typeface="+mj-lt"/>
                <a:cs typeface="Arial"/>
              </a:rPr>
              <a:t> </a:t>
            </a:r>
            <a:r>
              <a:rPr lang="en-GB" sz="2400" dirty="0" err="1">
                <a:latin typeface="+mj-lt"/>
                <a:cs typeface="Arial"/>
              </a:rPr>
              <a:t>Korrektur</a:t>
            </a:r>
            <a:r>
              <a:rPr lang="en-GB" sz="2400" dirty="0">
                <a:latin typeface="+mj-lt"/>
                <a:cs typeface="Arial"/>
              </a:rPr>
              <a:t> = </a:t>
            </a:r>
            <a:r>
              <a:rPr lang="en-GB" sz="2400" dirty="0" err="1">
                <a:latin typeface="+mj-lt"/>
                <a:cs typeface="Arial"/>
              </a:rPr>
              <a:t>Hyperkorrektur</a:t>
            </a:r>
            <a:r>
              <a:rPr lang="en-GB" sz="2400" dirty="0">
                <a:latin typeface="+mj-lt"/>
                <a:cs typeface="Arial"/>
              </a:rPr>
              <a:t> -&gt; Dissimilation</a:t>
            </a:r>
          </a:p>
        </p:txBody>
      </p:sp>
      <p:sp>
        <p:nvSpPr>
          <p:cNvPr id="7" name="TextBox 6"/>
          <p:cNvSpPr txBox="1"/>
          <p:nvPr/>
        </p:nvSpPr>
        <p:spPr>
          <a:xfrm>
            <a:off x="838200" y="4648200"/>
            <a:ext cx="1981200" cy="461665"/>
          </a:xfrm>
          <a:prstGeom prst="rect">
            <a:avLst/>
          </a:prstGeom>
          <a:noFill/>
        </p:spPr>
        <p:txBody>
          <a:bodyPr wrap="square" rtlCol="0">
            <a:spAutoFit/>
          </a:bodyPr>
          <a:lstStyle/>
          <a:p>
            <a:r>
              <a:rPr lang="en-GB" sz="2400" dirty="0">
                <a:solidFill>
                  <a:srgbClr val="0000FF"/>
                </a:solidFill>
                <a:latin typeface="+mj-lt"/>
                <a:cs typeface="Arial"/>
              </a:rPr>
              <a:t>Dissimilation</a:t>
            </a:r>
          </a:p>
        </p:txBody>
      </p:sp>
      <p:sp>
        <p:nvSpPr>
          <p:cNvPr id="8" name="TextBox 7"/>
          <p:cNvSpPr txBox="1"/>
          <p:nvPr/>
        </p:nvSpPr>
        <p:spPr>
          <a:xfrm>
            <a:off x="838200" y="4989190"/>
            <a:ext cx="2743200" cy="461665"/>
          </a:xfrm>
          <a:prstGeom prst="rect">
            <a:avLst/>
          </a:prstGeom>
          <a:noFill/>
        </p:spPr>
        <p:txBody>
          <a:bodyPr wrap="square" rtlCol="0">
            <a:spAutoFit/>
          </a:bodyPr>
          <a:lstStyle/>
          <a:p>
            <a:r>
              <a:rPr lang="en-GB" sz="2400" dirty="0">
                <a:latin typeface="+mj-lt"/>
                <a:cs typeface="Arial"/>
              </a:rPr>
              <a:t>Latin /</a:t>
            </a:r>
            <a:r>
              <a:rPr lang="en-GB" sz="2400" dirty="0" err="1">
                <a:latin typeface="+mj-lt"/>
                <a:cs typeface="Arial"/>
              </a:rPr>
              <a:t>kw</a:t>
            </a:r>
            <a:r>
              <a:rPr lang="en-GB" sz="2400" dirty="0" err="1">
                <a:latin typeface="Times New Roman"/>
                <a:cs typeface="Times New Roman"/>
              </a:rPr>
              <a:t>ɪ</a:t>
            </a:r>
            <a:r>
              <a:rPr lang="en-GB" sz="2400" dirty="0" err="1">
                <a:latin typeface="+mj-lt"/>
                <a:cs typeface="Arial"/>
              </a:rPr>
              <a:t>nkwe</a:t>
            </a:r>
            <a:r>
              <a:rPr lang="en-GB" sz="2400" dirty="0">
                <a:latin typeface="+mj-lt"/>
                <a:cs typeface="Arial"/>
              </a:rPr>
              <a:t>/ ➞</a:t>
            </a:r>
          </a:p>
        </p:txBody>
      </p:sp>
      <p:sp>
        <p:nvSpPr>
          <p:cNvPr id="9" name="TextBox 8"/>
          <p:cNvSpPr txBox="1"/>
          <p:nvPr/>
        </p:nvSpPr>
        <p:spPr>
          <a:xfrm>
            <a:off x="1043608" y="5579326"/>
            <a:ext cx="2196480" cy="461665"/>
          </a:xfrm>
          <a:prstGeom prst="rect">
            <a:avLst/>
          </a:prstGeom>
          <a:noFill/>
        </p:spPr>
        <p:txBody>
          <a:bodyPr wrap="square" rtlCol="0">
            <a:spAutoFit/>
          </a:bodyPr>
          <a:lstStyle/>
          <a:p>
            <a:r>
              <a:rPr lang="en-GB" sz="2400" dirty="0" err="1">
                <a:latin typeface="+mj-lt"/>
                <a:cs typeface="Arial"/>
              </a:rPr>
              <a:t>Lippenrundung</a:t>
            </a:r>
            <a:endParaRPr lang="en-GB" sz="2400" dirty="0">
              <a:latin typeface="+mj-lt"/>
              <a:cs typeface="Arial"/>
            </a:endParaRPr>
          </a:p>
        </p:txBody>
      </p:sp>
      <p:cxnSp>
        <p:nvCxnSpPr>
          <p:cNvPr id="11" name="Straight Arrow Connector 10"/>
          <p:cNvCxnSpPr/>
          <p:nvPr/>
        </p:nvCxnSpPr>
        <p:spPr>
          <a:xfrm>
            <a:off x="1828800" y="5449267"/>
            <a:ext cx="7620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777588" y="5650929"/>
            <a:ext cx="4495800" cy="1200329"/>
          </a:xfrm>
          <a:prstGeom prst="rect">
            <a:avLst/>
          </a:prstGeom>
          <a:noFill/>
        </p:spPr>
        <p:txBody>
          <a:bodyPr wrap="square" rtlCol="0">
            <a:spAutoFit/>
          </a:bodyPr>
          <a:lstStyle/>
          <a:p>
            <a:r>
              <a:rPr lang="en-GB" sz="2400" dirty="0">
                <a:latin typeface="+mj-lt"/>
                <a:cs typeface="Arial"/>
              </a:rPr>
              <a:t>Der </a:t>
            </a:r>
            <a:r>
              <a:rPr lang="en-GB" sz="2400" dirty="0" err="1">
                <a:latin typeface="+mj-lt"/>
                <a:cs typeface="Arial"/>
              </a:rPr>
              <a:t>Hörer</a:t>
            </a:r>
            <a:r>
              <a:rPr lang="en-GB" sz="2400" dirty="0">
                <a:latin typeface="+mj-lt"/>
                <a:cs typeface="Arial"/>
              </a:rPr>
              <a:t>: der </a:t>
            </a:r>
            <a:r>
              <a:rPr lang="en-GB" sz="2400" dirty="0" err="1">
                <a:latin typeface="+mj-lt"/>
                <a:cs typeface="Arial"/>
              </a:rPr>
              <a:t>erste</a:t>
            </a:r>
            <a:r>
              <a:rPr lang="en-GB" sz="2400" dirty="0">
                <a:latin typeface="+mj-lt"/>
                <a:cs typeface="Arial"/>
              </a:rPr>
              <a:t> /w/ </a:t>
            </a:r>
            <a:r>
              <a:rPr lang="en-GB" sz="2400" dirty="0" err="1">
                <a:latin typeface="+mj-lt"/>
                <a:cs typeface="Arial"/>
              </a:rPr>
              <a:t>entsteht</a:t>
            </a:r>
            <a:r>
              <a:rPr lang="en-GB" sz="2400" dirty="0">
                <a:latin typeface="+mj-lt"/>
                <a:cs typeface="Arial"/>
              </a:rPr>
              <a:t> </a:t>
            </a:r>
            <a:r>
              <a:rPr lang="en-GB" sz="2400" dirty="0" err="1">
                <a:latin typeface="+mj-lt"/>
                <a:cs typeface="Arial"/>
              </a:rPr>
              <a:t>aufgrund</a:t>
            </a:r>
            <a:r>
              <a:rPr lang="en-GB" sz="2400" dirty="0">
                <a:latin typeface="+mj-lt"/>
                <a:cs typeface="Arial"/>
              </a:rPr>
              <a:t> der </a:t>
            </a:r>
            <a:r>
              <a:rPr lang="en-GB" sz="2400" dirty="0" err="1">
                <a:latin typeface="+mj-lt"/>
                <a:cs typeface="Arial"/>
              </a:rPr>
              <a:t>Koartikulation</a:t>
            </a:r>
            <a:r>
              <a:rPr lang="en-GB" sz="2400" dirty="0">
                <a:latin typeface="+mj-lt"/>
                <a:cs typeface="Arial"/>
              </a:rPr>
              <a:t> und </a:t>
            </a:r>
            <a:r>
              <a:rPr lang="en-GB" sz="2400" dirty="0" err="1">
                <a:latin typeface="+mj-lt"/>
                <a:cs typeface="Arial"/>
              </a:rPr>
              <a:t>wird</a:t>
            </a:r>
            <a:r>
              <a:rPr lang="en-GB" sz="2400" dirty="0">
                <a:latin typeface="+mj-lt"/>
                <a:cs typeface="Arial"/>
              </a:rPr>
              <a:t> </a:t>
            </a:r>
            <a:r>
              <a:rPr lang="en-GB" sz="2400" dirty="0" err="1">
                <a:latin typeface="+mj-lt"/>
                <a:cs typeface="Arial"/>
              </a:rPr>
              <a:t>daher</a:t>
            </a:r>
            <a:r>
              <a:rPr lang="en-GB" sz="2400" dirty="0">
                <a:latin typeface="+mj-lt"/>
                <a:cs typeface="Arial"/>
              </a:rPr>
              <a:t> </a:t>
            </a:r>
            <a:r>
              <a:rPr lang="en-GB" sz="2400" dirty="0" err="1">
                <a:latin typeface="+mj-lt"/>
                <a:cs typeface="Arial"/>
              </a:rPr>
              <a:t>entfernt</a:t>
            </a:r>
            <a:endParaRPr lang="en-GB" sz="2400" dirty="0">
              <a:latin typeface="+mj-lt"/>
              <a:cs typeface="Arial"/>
            </a:endParaRPr>
          </a:p>
        </p:txBody>
      </p:sp>
      <p:sp>
        <p:nvSpPr>
          <p:cNvPr id="14" name="TextBox 13"/>
          <p:cNvSpPr txBox="1"/>
          <p:nvPr/>
        </p:nvSpPr>
        <p:spPr>
          <a:xfrm>
            <a:off x="3777588" y="4967361"/>
            <a:ext cx="4800600" cy="461665"/>
          </a:xfrm>
          <a:prstGeom prst="rect">
            <a:avLst/>
          </a:prstGeom>
          <a:noFill/>
        </p:spPr>
        <p:txBody>
          <a:bodyPr wrap="square" rtlCol="0">
            <a:spAutoFit/>
          </a:bodyPr>
          <a:lstStyle/>
          <a:p>
            <a:r>
              <a:rPr lang="en-GB" sz="2400" dirty="0">
                <a:cs typeface="Arial"/>
              </a:rPr>
              <a:t>/</a:t>
            </a:r>
            <a:r>
              <a:rPr lang="en-GB" sz="2400" dirty="0" err="1">
                <a:cs typeface="Arial"/>
              </a:rPr>
              <a:t>k</a:t>
            </a:r>
            <a:r>
              <a:rPr lang="en-GB" sz="2400" dirty="0" err="1">
                <a:latin typeface="Times New Roman"/>
                <a:cs typeface="Times New Roman"/>
              </a:rPr>
              <a:t>ɪ</a:t>
            </a:r>
            <a:r>
              <a:rPr lang="en-GB" sz="2400" dirty="0" err="1">
                <a:cs typeface="Arial"/>
              </a:rPr>
              <a:t>nkwe</a:t>
            </a:r>
            <a:r>
              <a:rPr lang="en-GB" sz="2400" dirty="0">
                <a:cs typeface="Arial"/>
              </a:rPr>
              <a:t>/ (cf. French, Italian </a:t>
            </a:r>
            <a:r>
              <a:rPr lang="en-GB" sz="2400" i="1" dirty="0" err="1">
                <a:cs typeface="Arial"/>
              </a:rPr>
              <a:t>cinque</a:t>
            </a:r>
            <a:r>
              <a:rPr lang="en-GB" sz="2400" dirty="0">
                <a:cs typeface="Arial"/>
              </a:rPr>
              <a:t>)  </a:t>
            </a:r>
          </a:p>
        </p:txBody>
      </p:sp>
      <p:sp>
        <p:nvSpPr>
          <p:cNvPr id="17" name="TextBox 16"/>
          <p:cNvSpPr txBox="1"/>
          <p:nvPr/>
        </p:nvSpPr>
        <p:spPr>
          <a:xfrm>
            <a:off x="5334000" y="914400"/>
            <a:ext cx="3810000" cy="1938992"/>
          </a:xfrm>
          <a:prstGeom prst="rect">
            <a:avLst/>
          </a:prstGeom>
          <a:noFill/>
        </p:spPr>
        <p:txBody>
          <a:bodyPr wrap="square" rtlCol="0">
            <a:spAutoFit/>
          </a:bodyPr>
          <a:lstStyle/>
          <a:p>
            <a:r>
              <a:rPr lang="de-DE" sz="2400" dirty="0">
                <a:latin typeface="+mj-lt"/>
                <a:cs typeface="Arial"/>
              </a:rPr>
              <a:t>Hier wird zu viel für Kontext (Perspektive) normiert – was dazu führt, dass die Zwillinge unterschiedlicher Größe erscheinen</a:t>
            </a:r>
            <a:r>
              <a:rPr lang="de-DE" sz="2400" baseline="30000" dirty="0"/>
              <a:t>1</a:t>
            </a:r>
            <a:r>
              <a:rPr lang="de-DE" sz="2400" dirty="0">
                <a:latin typeface="+mj-lt"/>
                <a:cs typeface="Arial"/>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060575" y="130134"/>
            <a:ext cx="4576936"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mj-lt"/>
              </a:rPr>
              <a:t>Hyperkorrektur und Dissimilation</a:t>
            </a:r>
          </a:p>
        </p:txBody>
      </p:sp>
      <p:sp>
        <p:nvSpPr>
          <p:cNvPr id="3" name="Text Box 5"/>
          <p:cNvSpPr txBox="1">
            <a:spLocks noChangeArrowheads="1"/>
          </p:cNvSpPr>
          <p:nvPr/>
        </p:nvSpPr>
        <p:spPr bwMode="auto">
          <a:xfrm>
            <a:off x="0" y="692150"/>
            <a:ext cx="8207375" cy="1569660"/>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mj-lt"/>
              </a:rPr>
              <a:t>Hyperkorrektur-Lautwandel  betrifft eher Laute, die mehrere Segmente überbrücken, also Merkmale, die ein langes Zeitfenster haben (von über 100 </a:t>
            </a:r>
            <a:r>
              <a:rPr lang="de-DE" sz="2400" dirty="0" err="1">
                <a:latin typeface="+mj-lt"/>
              </a:rPr>
              <a:t>ms</a:t>
            </a:r>
            <a:r>
              <a:rPr lang="de-DE" sz="2400" dirty="0">
                <a:latin typeface="+mj-lt"/>
              </a:rPr>
              <a:t>). Wie </a:t>
            </a:r>
            <a:r>
              <a:rPr lang="de-DE" sz="2400" dirty="0" err="1">
                <a:latin typeface="+mj-lt"/>
              </a:rPr>
              <a:t>zB</a:t>
            </a:r>
            <a:r>
              <a:rPr lang="de-DE" sz="2400" dirty="0">
                <a:latin typeface="+mj-lt"/>
              </a:rPr>
              <a:t> Labialisierung, Palatalisierung, Velarisierung = </a:t>
            </a:r>
            <a:r>
              <a:rPr lang="de-DE" sz="2400" b="1" dirty="0">
                <a:latin typeface="+mj-lt"/>
              </a:rPr>
              <a:t>die nicht robusten</a:t>
            </a:r>
            <a:r>
              <a:rPr lang="de-DE" sz="2400" dirty="0">
                <a:latin typeface="+mj-lt"/>
              </a:rPr>
              <a:t> Sprachlaute.</a:t>
            </a:r>
          </a:p>
        </p:txBody>
      </p:sp>
      <p:sp>
        <p:nvSpPr>
          <p:cNvPr id="4" name="Text Box 9"/>
          <p:cNvSpPr txBox="1">
            <a:spLocks noChangeArrowheads="1"/>
          </p:cNvSpPr>
          <p:nvPr/>
        </p:nvSpPr>
        <p:spPr bwMode="auto">
          <a:xfrm>
            <a:off x="152400" y="3657600"/>
            <a:ext cx="3816350" cy="1200328"/>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latin typeface="+mj-lt"/>
              </a:rPr>
              <a:t>Kontraste</a:t>
            </a:r>
            <a:r>
              <a:rPr lang="en-GB" sz="2400" dirty="0">
                <a:latin typeface="+mj-lt"/>
              </a:rPr>
              <a:t> </a:t>
            </a:r>
            <a:r>
              <a:rPr lang="en-GB" sz="2400" dirty="0" err="1">
                <a:latin typeface="+mj-lt"/>
              </a:rPr>
              <a:t>wie</a:t>
            </a:r>
            <a:r>
              <a:rPr lang="en-GB" sz="2400" dirty="0">
                <a:latin typeface="+mj-lt"/>
              </a:rPr>
              <a:t> /p, t, m/, die in den </a:t>
            </a:r>
            <a:r>
              <a:rPr lang="en-GB" sz="2400" dirty="0" err="1">
                <a:latin typeface="+mj-lt"/>
              </a:rPr>
              <a:t>meisten</a:t>
            </a:r>
            <a:r>
              <a:rPr lang="en-GB" sz="2400" dirty="0">
                <a:latin typeface="+mj-lt"/>
              </a:rPr>
              <a:t> </a:t>
            </a:r>
            <a:r>
              <a:rPr lang="en-GB" sz="2400" dirty="0" err="1">
                <a:latin typeface="+mj-lt"/>
              </a:rPr>
              <a:t>Sprachen</a:t>
            </a:r>
            <a:r>
              <a:rPr lang="en-GB" sz="2400" dirty="0">
                <a:latin typeface="+mj-lt"/>
              </a:rPr>
              <a:t> </a:t>
            </a:r>
            <a:r>
              <a:rPr lang="en-GB" sz="2400" dirty="0" err="1">
                <a:latin typeface="+mj-lt"/>
              </a:rPr>
              <a:t>vorkommen</a:t>
            </a:r>
            <a:r>
              <a:rPr lang="en-GB" sz="2400" dirty="0">
                <a:latin typeface="+mj-lt"/>
              </a:rPr>
              <a:t>.</a:t>
            </a:r>
            <a:endParaRPr lang="de-DE" sz="2400" dirty="0">
              <a:latin typeface="+mj-lt"/>
            </a:endParaRPr>
          </a:p>
        </p:txBody>
      </p:sp>
      <p:grpSp>
        <p:nvGrpSpPr>
          <p:cNvPr id="5" name="Group 13"/>
          <p:cNvGrpSpPr>
            <a:grpSpLocks/>
          </p:cNvGrpSpPr>
          <p:nvPr/>
        </p:nvGrpSpPr>
        <p:grpSpPr bwMode="auto">
          <a:xfrm>
            <a:off x="0" y="2924178"/>
            <a:ext cx="8316913" cy="461963"/>
            <a:chOff x="0" y="1842"/>
            <a:chExt cx="5239" cy="291"/>
          </a:xfrm>
        </p:grpSpPr>
        <p:sp>
          <p:nvSpPr>
            <p:cNvPr id="6" name="Text Box 8"/>
            <p:cNvSpPr txBox="1">
              <a:spLocks noChangeArrowheads="1"/>
            </p:cNvSpPr>
            <p:nvPr/>
          </p:nvSpPr>
          <p:spPr bwMode="auto">
            <a:xfrm>
              <a:off x="0" y="1842"/>
              <a:ext cx="2064"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mj-lt"/>
                </a:rPr>
                <a:t>Robuste Sprachlaute</a:t>
              </a:r>
              <a:endParaRPr lang="de-DE" sz="2400">
                <a:latin typeface="+mj-lt"/>
              </a:endParaRPr>
            </a:p>
          </p:txBody>
        </p:sp>
        <p:sp>
          <p:nvSpPr>
            <p:cNvPr id="7" name="Text Box 10"/>
            <p:cNvSpPr txBox="1">
              <a:spLocks noChangeArrowheads="1"/>
            </p:cNvSpPr>
            <p:nvPr/>
          </p:nvSpPr>
          <p:spPr bwMode="auto">
            <a:xfrm>
              <a:off x="2472" y="1842"/>
              <a:ext cx="2767"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latin typeface="+mj-lt"/>
                </a:rPr>
                <a:t>Nicht-robuste</a:t>
              </a:r>
              <a:r>
                <a:rPr lang="en-GB" sz="2400" dirty="0">
                  <a:latin typeface="+mj-lt"/>
                </a:rPr>
                <a:t> </a:t>
              </a:r>
              <a:r>
                <a:rPr lang="en-GB" sz="2400" dirty="0" err="1">
                  <a:latin typeface="+mj-lt"/>
                </a:rPr>
                <a:t>Sprachlaute</a:t>
              </a:r>
              <a:endParaRPr lang="de-DE" sz="2400" dirty="0">
                <a:latin typeface="+mj-lt"/>
              </a:endParaRPr>
            </a:p>
          </p:txBody>
        </p:sp>
      </p:grpSp>
      <p:sp>
        <p:nvSpPr>
          <p:cNvPr id="8" name="Text Box 11"/>
          <p:cNvSpPr txBox="1">
            <a:spLocks noChangeArrowheads="1"/>
          </p:cNvSpPr>
          <p:nvPr/>
        </p:nvSpPr>
        <p:spPr bwMode="auto">
          <a:xfrm>
            <a:off x="4067175" y="3500438"/>
            <a:ext cx="3889375" cy="1200328"/>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mj-lt"/>
              </a:rPr>
              <a:t>Laute, die es in Sprachen nur gibt, nachdem die robusten Laute ausgeschöpt  sind. </a:t>
            </a:r>
            <a:endParaRPr lang="de-DE" sz="2400">
              <a:latin typeface="+mj-lt"/>
            </a:endParaRPr>
          </a:p>
        </p:txBody>
      </p:sp>
      <p:sp>
        <p:nvSpPr>
          <p:cNvPr id="9" name="Text Box 12"/>
          <p:cNvSpPr txBox="1">
            <a:spLocks noChangeArrowheads="1"/>
          </p:cNvSpPr>
          <p:nvPr/>
        </p:nvSpPr>
        <p:spPr bwMode="auto">
          <a:xfrm>
            <a:off x="4140200" y="5229225"/>
            <a:ext cx="4416425" cy="1200329"/>
          </a:xfrm>
          <a:prstGeom prst="rect">
            <a:avLst/>
          </a:prstGeom>
          <a:noFill/>
          <a:ln w="9525">
            <a:noFill/>
            <a:miter lim="800000"/>
            <a:headEnd/>
            <a:tailEnd/>
          </a:ln>
        </p:spPr>
        <p:txBody>
          <a:bodyPr>
            <a:prstTxWarp prst="textNoShape">
              <a:avLst/>
            </a:prstTxWarp>
            <a:spAutoFit/>
          </a:bodyPr>
          <a:lstStyle/>
          <a:p>
            <a:r>
              <a:rPr lang="en-GB" sz="2400" dirty="0" err="1">
                <a:latin typeface="+mj-lt"/>
              </a:rPr>
              <a:t>zB</a:t>
            </a:r>
            <a:r>
              <a:rPr lang="en-GB" sz="2400" dirty="0">
                <a:latin typeface="+mj-lt"/>
              </a:rPr>
              <a:t> </a:t>
            </a:r>
            <a:r>
              <a:rPr lang="en-GB" sz="2400" dirty="0" err="1">
                <a:latin typeface="+mj-lt"/>
              </a:rPr>
              <a:t>keine</a:t>
            </a:r>
            <a:r>
              <a:rPr lang="en-GB" sz="2400" dirty="0">
                <a:latin typeface="+mj-lt"/>
              </a:rPr>
              <a:t> </a:t>
            </a:r>
            <a:r>
              <a:rPr lang="en-GB" sz="2400" dirty="0" err="1">
                <a:latin typeface="+mj-lt"/>
              </a:rPr>
              <a:t>Sprache</a:t>
            </a:r>
            <a:r>
              <a:rPr lang="en-GB" sz="2400" dirty="0">
                <a:latin typeface="+mj-lt"/>
              </a:rPr>
              <a:t> </a:t>
            </a:r>
            <a:r>
              <a:rPr lang="en-GB" sz="2400" dirty="0" err="1">
                <a:latin typeface="+mj-lt"/>
              </a:rPr>
              <a:t>mit</a:t>
            </a:r>
            <a:r>
              <a:rPr lang="en-GB" sz="2400" dirty="0">
                <a:latin typeface="+mj-lt"/>
              </a:rPr>
              <a:t> /</a:t>
            </a:r>
            <a:r>
              <a:rPr lang="en-GB" sz="2400" dirty="0" err="1">
                <a:latin typeface="+mj-lt"/>
              </a:rPr>
              <a:t>t</a:t>
            </a:r>
            <a:r>
              <a:rPr lang="en-GB" sz="2400" baseline="-25000" dirty="0" err="1">
                <a:latin typeface="+mj-lt"/>
              </a:rPr>
              <a:t>w</a:t>
            </a:r>
            <a:r>
              <a:rPr lang="en-GB" sz="2400" dirty="0">
                <a:latin typeface="+mj-lt"/>
              </a:rPr>
              <a:t>, k</a:t>
            </a:r>
            <a:r>
              <a:rPr lang="en-GB" sz="2400" baseline="-25000" dirty="0">
                <a:latin typeface="+mj-lt"/>
              </a:rPr>
              <a:t>w</a:t>
            </a:r>
            <a:r>
              <a:rPr lang="en-GB" sz="2400" dirty="0">
                <a:latin typeface="+mj-lt"/>
              </a:rPr>
              <a:t>/ </a:t>
            </a:r>
            <a:r>
              <a:rPr lang="en-GB" sz="2400" dirty="0" err="1">
                <a:latin typeface="+mj-lt"/>
              </a:rPr>
              <a:t>ohne</a:t>
            </a:r>
            <a:r>
              <a:rPr lang="en-GB" sz="2400" dirty="0">
                <a:latin typeface="+mj-lt"/>
              </a:rPr>
              <a:t> </a:t>
            </a:r>
            <a:r>
              <a:rPr lang="en-GB" sz="2400" dirty="0" err="1">
                <a:latin typeface="+mj-lt"/>
              </a:rPr>
              <a:t>auch</a:t>
            </a:r>
            <a:r>
              <a:rPr lang="en-GB" sz="2400" dirty="0">
                <a:latin typeface="+mj-lt"/>
              </a:rPr>
              <a:t> </a:t>
            </a:r>
            <a:r>
              <a:rPr lang="en-GB" sz="2400" dirty="0" err="1">
                <a:latin typeface="+mj-lt"/>
              </a:rPr>
              <a:t>einen</a:t>
            </a:r>
            <a:r>
              <a:rPr lang="en-GB" sz="2400" dirty="0">
                <a:latin typeface="+mj-lt"/>
              </a:rPr>
              <a:t> /t,  k/. </a:t>
            </a:r>
            <a:r>
              <a:rPr lang="en-GB" sz="2400" dirty="0" err="1">
                <a:latin typeface="+mj-lt"/>
              </a:rPr>
              <a:t>Daher</a:t>
            </a:r>
            <a:r>
              <a:rPr lang="en-GB" sz="2400" dirty="0">
                <a:latin typeface="+mj-lt"/>
              </a:rPr>
              <a:t> </a:t>
            </a:r>
            <a:r>
              <a:rPr lang="en-GB" sz="2400" dirty="0" err="1">
                <a:latin typeface="+mj-lt"/>
              </a:rPr>
              <a:t>ist</a:t>
            </a:r>
            <a:r>
              <a:rPr lang="en-GB" sz="2400" dirty="0">
                <a:latin typeface="+mj-lt"/>
              </a:rPr>
              <a:t> /</a:t>
            </a:r>
            <a:r>
              <a:rPr lang="en-GB" sz="2400" baseline="-25000" dirty="0">
                <a:latin typeface="+mj-lt"/>
              </a:rPr>
              <a:t>w</a:t>
            </a:r>
            <a:r>
              <a:rPr lang="en-GB" sz="2400" dirty="0">
                <a:latin typeface="+mj-lt"/>
              </a:rPr>
              <a:t>/ </a:t>
            </a:r>
            <a:r>
              <a:rPr lang="en-GB" sz="2400" dirty="0" err="1">
                <a:latin typeface="+mj-lt"/>
              </a:rPr>
              <a:t>nicht</a:t>
            </a:r>
            <a:r>
              <a:rPr lang="en-GB" sz="2400" dirty="0">
                <a:latin typeface="+mj-lt"/>
              </a:rPr>
              <a:t> robust.</a:t>
            </a:r>
            <a:endParaRPr lang="de-DE" sz="24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467769" y="188913"/>
            <a:ext cx="3141662"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Weitere Unterschiede</a:t>
            </a:r>
          </a:p>
        </p:txBody>
      </p:sp>
      <p:sp>
        <p:nvSpPr>
          <p:cNvPr id="3" name="Text Box 7"/>
          <p:cNvSpPr txBox="1">
            <a:spLocks noChangeArrowheads="1"/>
          </p:cNvSpPr>
          <p:nvPr/>
        </p:nvSpPr>
        <p:spPr bwMode="auto">
          <a:xfrm>
            <a:off x="179388" y="1052513"/>
            <a:ext cx="3859212" cy="461665"/>
          </a:xfrm>
          <a:prstGeom prst="rect">
            <a:avLst/>
          </a:prstGeom>
          <a:noFill/>
          <a:ln w="9525">
            <a:noFill/>
            <a:miter lim="800000"/>
            <a:headEnd/>
            <a:tailEnd/>
          </a:ln>
        </p:spPr>
        <p:txBody>
          <a:bodyPr wrap="square">
            <a:prstTxWarp prst="textNoShape">
              <a:avLst/>
            </a:prstTxWarp>
            <a:spAutoFit/>
          </a:bodyPr>
          <a:lstStyle/>
          <a:p>
            <a:r>
              <a:rPr lang="en-GB" sz="2400" dirty="0" err="1">
                <a:solidFill>
                  <a:srgbClr val="0000FF"/>
                </a:solidFill>
                <a:latin typeface="Calibri"/>
                <a:cs typeface="Calibri"/>
              </a:rPr>
              <a:t>Hypokorrektur-Lautwandel</a:t>
            </a:r>
            <a:endParaRPr lang="de-DE" sz="2400" dirty="0">
              <a:solidFill>
                <a:srgbClr val="0000FF"/>
              </a:solidFill>
              <a:latin typeface="Calibri"/>
              <a:cs typeface="Calibri"/>
            </a:endParaRPr>
          </a:p>
        </p:txBody>
      </p:sp>
      <p:sp>
        <p:nvSpPr>
          <p:cNvPr id="4" name="Text Box 8"/>
          <p:cNvSpPr txBox="1">
            <a:spLocks noChangeArrowheads="1"/>
          </p:cNvSpPr>
          <p:nvPr/>
        </p:nvSpPr>
        <p:spPr bwMode="auto">
          <a:xfrm>
            <a:off x="4876800" y="1066801"/>
            <a:ext cx="3962400" cy="461665"/>
          </a:xfrm>
          <a:prstGeom prst="rect">
            <a:avLst/>
          </a:prstGeom>
          <a:noFill/>
          <a:ln w="9525">
            <a:noFill/>
            <a:miter lim="800000"/>
            <a:headEnd/>
            <a:tailEnd/>
          </a:ln>
        </p:spPr>
        <p:txBody>
          <a:bodyPr wrap="square">
            <a:prstTxWarp prst="textNoShape">
              <a:avLst/>
            </a:prstTxWarp>
            <a:spAutoFit/>
          </a:bodyPr>
          <a:lstStyle/>
          <a:p>
            <a:r>
              <a:rPr lang="en-GB" sz="2400" dirty="0" err="1">
                <a:solidFill>
                  <a:srgbClr val="0000FF"/>
                </a:solidFill>
                <a:latin typeface="Calibri"/>
                <a:cs typeface="Calibri"/>
              </a:rPr>
              <a:t>Hyperkorrektur-Lautwandel</a:t>
            </a:r>
            <a:endParaRPr lang="de-DE" sz="2400" dirty="0">
              <a:solidFill>
                <a:srgbClr val="0000FF"/>
              </a:solidFill>
              <a:latin typeface="Calibri"/>
              <a:cs typeface="Calibri"/>
            </a:endParaRPr>
          </a:p>
        </p:txBody>
      </p:sp>
      <p:sp>
        <p:nvSpPr>
          <p:cNvPr id="5" name="Text Box 12"/>
          <p:cNvSpPr txBox="1">
            <a:spLocks noChangeArrowheads="1"/>
          </p:cNvSpPr>
          <p:nvPr/>
        </p:nvSpPr>
        <p:spPr bwMode="auto">
          <a:xfrm>
            <a:off x="304800" y="2362200"/>
            <a:ext cx="7924800" cy="461665"/>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solidFill>
                  <a:srgbClr val="FF0000"/>
                </a:solidFill>
                <a:latin typeface="Calibri"/>
                <a:cs typeface="Calibri"/>
              </a:rPr>
              <a:t>Der</a:t>
            </a:r>
            <a:r>
              <a:rPr lang="en-GB" sz="2400" dirty="0">
                <a:solidFill>
                  <a:srgbClr val="FF0000"/>
                </a:solidFill>
                <a:latin typeface="Calibri"/>
                <a:cs typeface="Calibri"/>
              </a:rPr>
              <a:t> </a:t>
            </a:r>
            <a:r>
              <a:rPr lang="en-GB" sz="2400" dirty="0" err="1">
                <a:solidFill>
                  <a:srgbClr val="FF0000"/>
                </a:solidFill>
                <a:latin typeface="Calibri"/>
                <a:cs typeface="Calibri"/>
              </a:rPr>
              <a:t>Kontext</a:t>
            </a:r>
            <a:r>
              <a:rPr lang="en-GB" sz="2400" dirty="0">
                <a:latin typeface="Calibri"/>
                <a:cs typeface="Calibri"/>
              </a:rPr>
              <a:t>, </a:t>
            </a:r>
            <a:r>
              <a:rPr lang="en-GB" sz="2400" dirty="0" err="1">
                <a:latin typeface="Calibri"/>
                <a:cs typeface="Calibri"/>
              </a:rPr>
              <a:t>der</a:t>
            </a:r>
            <a:r>
              <a:rPr lang="en-GB" sz="2400" dirty="0">
                <a:latin typeface="Calibri"/>
                <a:cs typeface="Calibri"/>
              </a:rPr>
              <a:t> </a:t>
            </a:r>
            <a:r>
              <a:rPr lang="en-GB" sz="2400" dirty="0" err="1">
                <a:latin typeface="Calibri"/>
                <a:cs typeface="Calibri"/>
              </a:rPr>
              <a:t>f</a:t>
            </a:r>
            <a:r>
              <a:rPr lang="de-DE" sz="2400" dirty="0">
                <a:latin typeface="Calibri"/>
                <a:cs typeface="Calibri"/>
              </a:rPr>
              <a:t>ü</a:t>
            </a:r>
            <a:r>
              <a:rPr lang="en-GB" sz="2400" dirty="0" err="1">
                <a:latin typeface="Calibri"/>
                <a:cs typeface="Calibri"/>
              </a:rPr>
              <a:t>r</a:t>
            </a:r>
            <a:r>
              <a:rPr lang="en-GB" sz="2400" dirty="0">
                <a:latin typeface="Calibri"/>
                <a:cs typeface="Calibri"/>
              </a:rPr>
              <a:t> den </a:t>
            </a:r>
            <a:r>
              <a:rPr lang="en-GB" sz="2400" dirty="0" err="1">
                <a:latin typeface="Calibri"/>
                <a:cs typeface="Calibri"/>
              </a:rPr>
              <a:t>Lautwandel</a:t>
            </a:r>
            <a:r>
              <a:rPr lang="en-GB" sz="2400" dirty="0">
                <a:latin typeface="Calibri"/>
                <a:cs typeface="Calibri"/>
              </a:rPr>
              <a:t> </a:t>
            </a:r>
            <a:r>
              <a:rPr lang="en-GB" sz="2400" dirty="0" err="1">
                <a:latin typeface="Calibri"/>
                <a:cs typeface="Calibri"/>
              </a:rPr>
              <a:t>verantwortlich</a:t>
            </a:r>
            <a:r>
              <a:rPr lang="en-GB" sz="2400" dirty="0">
                <a:latin typeface="Calibri"/>
                <a:cs typeface="Calibri"/>
              </a:rPr>
              <a:t> war:</a:t>
            </a:r>
            <a:endParaRPr lang="de-DE" sz="2400" dirty="0">
              <a:latin typeface="Calibri"/>
              <a:cs typeface="Calibri"/>
            </a:endParaRPr>
          </a:p>
        </p:txBody>
      </p:sp>
      <p:grpSp>
        <p:nvGrpSpPr>
          <p:cNvPr id="6" name="Group 18"/>
          <p:cNvGrpSpPr>
            <a:grpSpLocks/>
          </p:cNvGrpSpPr>
          <p:nvPr/>
        </p:nvGrpSpPr>
        <p:grpSpPr bwMode="auto">
          <a:xfrm>
            <a:off x="323850" y="3357566"/>
            <a:ext cx="7920038" cy="533400"/>
            <a:chOff x="204" y="2115"/>
            <a:chExt cx="4989" cy="336"/>
          </a:xfrm>
        </p:grpSpPr>
        <p:sp>
          <p:nvSpPr>
            <p:cNvPr id="7" name="Text Box 10"/>
            <p:cNvSpPr txBox="1">
              <a:spLocks noChangeArrowheads="1"/>
            </p:cNvSpPr>
            <p:nvPr/>
          </p:nvSpPr>
          <p:spPr bwMode="auto">
            <a:xfrm>
              <a:off x="204" y="2160"/>
              <a:ext cx="2041"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Calibri"/>
                  <a:cs typeface="Calibri"/>
                </a:rPr>
                <a:t>geht oft verloren</a:t>
              </a:r>
              <a:endParaRPr lang="de-DE" sz="2400">
                <a:latin typeface="Calibri"/>
                <a:cs typeface="Calibri"/>
              </a:endParaRPr>
            </a:p>
          </p:txBody>
        </p:sp>
        <p:sp>
          <p:nvSpPr>
            <p:cNvPr id="8" name="Text Box 13"/>
            <p:cNvSpPr txBox="1">
              <a:spLocks noChangeArrowheads="1"/>
            </p:cNvSpPr>
            <p:nvPr/>
          </p:nvSpPr>
          <p:spPr bwMode="auto">
            <a:xfrm>
              <a:off x="2835" y="2115"/>
              <a:ext cx="2358"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Calibri"/>
                  <a:cs typeface="Calibri"/>
                </a:rPr>
                <a:t>kann </a:t>
              </a:r>
              <a:r>
                <a:rPr lang="en-GB" sz="2400" b="1">
                  <a:latin typeface="Calibri"/>
                  <a:cs typeface="Calibri"/>
                </a:rPr>
                <a:t>nie</a:t>
              </a:r>
              <a:r>
                <a:rPr lang="en-GB" sz="2400">
                  <a:latin typeface="Calibri"/>
                  <a:cs typeface="Calibri"/>
                </a:rPr>
                <a:t> verloren gehen</a:t>
              </a:r>
              <a:endParaRPr lang="de-DE" sz="2400">
                <a:latin typeface="Calibri"/>
                <a:cs typeface="Calibri"/>
              </a:endParaRPr>
            </a:p>
          </p:txBody>
        </p:sp>
      </p:grpSp>
      <p:grpSp>
        <p:nvGrpSpPr>
          <p:cNvPr id="9" name="Group 19"/>
          <p:cNvGrpSpPr>
            <a:grpSpLocks/>
          </p:cNvGrpSpPr>
          <p:nvPr/>
        </p:nvGrpSpPr>
        <p:grpSpPr bwMode="auto">
          <a:xfrm>
            <a:off x="231775" y="4076700"/>
            <a:ext cx="7534275" cy="525463"/>
            <a:chOff x="146" y="2568"/>
            <a:chExt cx="4746" cy="331"/>
          </a:xfrm>
        </p:grpSpPr>
        <p:sp>
          <p:nvSpPr>
            <p:cNvPr id="10" name="Text Box 11"/>
            <p:cNvSpPr txBox="1">
              <a:spLocks noChangeArrowheads="1"/>
            </p:cNvSpPr>
            <p:nvPr/>
          </p:nvSpPr>
          <p:spPr bwMode="auto">
            <a:xfrm>
              <a:off x="146" y="2608"/>
              <a:ext cx="1221" cy="291"/>
            </a:xfrm>
            <a:prstGeom prst="rect">
              <a:avLst/>
            </a:prstGeom>
            <a:noFill/>
            <a:ln w="9525">
              <a:noFill/>
              <a:miter lim="800000"/>
              <a:headEnd/>
              <a:tailEnd/>
            </a:ln>
          </p:spPr>
          <p:txBody>
            <a:bodyPr wrap="none">
              <a:prstTxWarp prst="textNoShape">
                <a:avLst/>
              </a:prstTxWarp>
              <a:spAutoFit/>
            </a:bodyPr>
            <a:lstStyle/>
            <a:p>
              <a:r>
                <a:rPr lang="en-GB" sz="2400" dirty="0" err="1">
                  <a:latin typeface="Calibri"/>
                  <a:cs typeface="Calibri"/>
                </a:rPr>
                <a:t>zB</a:t>
              </a:r>
              <a:r>
                <a:rPr lang="en-GB" sz="2400" dirty="0">
                  <a:latin typeface="Calibri"/>
                  <a:cs typeface="Calibri"/>
                </a:rPr>
                <a:t> /o</a:t>
              </a:r>
              <a:r>
                <a:rPr lang="en-GB" sz="2400" dirty="0">
                  <a:solidFill>
                    <a:srgbClr val="FF0000"/>
                  </a:solidFill>
                  <a:latin typeface="Calibri"/>
                  <a:cs typeface="Calibri"/>
                </a:rPr>
                <a:t>n</a:t>
              </a:r>
              <a:r>
                <a:rPr lang="en-GB" sz="2400" dirty="0">
                  <a:latin typeface="Calibri"/>
                  <a:cs typeface="Calibri"/>
                </a:rPr>
                <a:t>/ </a:t>
              </a:r>
              <a:r>
                <a:rPr lang="en-GB" sz="2400" dirty="0">
                  <a:latin typeface="Times New Roman" panose="02020603050405020304" pitchFamily="18" charset="0"/>
                  <a:cs typeface="Times New Roman" panose="02020603050405020304" pitchFamily="18" charset="0"/>
                </a:rPr>
                <a:t>→</a:t>
              </a:r>
              <a:r>
                <a:rPr lang="en-GB" sz="2400" dirty="0">
                  <a:latin typeface="Calibri"/>
                  <a:cs typeface="Calibri"/>
                </a:rPr>
                <a:t> /o/</a:t>
              </a:r>
              <a:endParaRPr lang="de-DE" sz="2400" dirty="0">
                <a:latin typeface="Calibri"/>
                <a:cs typeface="Calibri"/>
              </a:endParaRPr>
            </a:p>
          </p:txBody>
        </p:sp>
        <p:sp>
          <p:nvSpPr>
            <p:cNvPr id="11" name="Rectangle 14"/>
            <p:cNvSpPr>
              <a:spLocks noChangeArrowheads="1"/>
            </p:cNvSpPr>
            <p:nvPr/>
          </p:nvSpPr>
          <p:spPr bwMode="auto">
            <a:xfrm>
              <a:off x="2971" y="2568"/>
              <a:ext cx="1921" cy="291"/>
            </a:xfrm>
            <a:prstGeom prst="rect">
              <a:avLst/>
            </a:prstGeom>
            <a:noFill/>
            <a:ln w="9525">
              <a:noFill/>
              <a:miter lim="800000"/>
              <a:headEnd/>
              <a:tailEnd/>
            </a:ln>
          </p:spPr>
          <p:txBody>
            <a:bodyPr wrap="none">
              <a:prstTxWarp prst="textNoShape">
                <a:avLst/>
              </a:prstTxWarp>
              <a:spAutoFit/>
            </a:bodyPr>
            <a:lstStyle/>
            <a:p>
              <a:r>
                <a:rPr lang="de-DE" sz="2400" dirty="0" err="1">
                  <a:latin typeface="Calibri"/>
                  <a:cs typeface="Calibri"/>
                </a:rPr>
                <a:t>k</a:t>
              </a:r>
              <a:r>
                <a:rPr lang="de-DE" sz="2400" b="1" dirty="0" err="1">
                  <a:latin typeface="Calibri"/>
                  <a:cs typeface="Calibri"/>
                </a:rPr>
                <a:t>w</a:t>
              </a:r>
              <a:r>
                <a:rPr lang="de-DE" sz="2400" dirty="0" err="1">
                  <a:latin typeface="Calibri"/>
                  <a:cs typeface="Calibri"/>
                </a:rPr>
                <a:t>ɪnk</a:t>
              </a:r>
              <a:r>
                <a:rPr lang="de-DE" sz="2400" b="1" dirty="0" err="1">
                  <a:solidFill>
                    <a:srgbClr val="FF0000"/>
                  </a:solidFill>
                  <a:latin typeface="Calibri"/>
                  <a:cs typeface="Calibri"/>
                </a:rPr>
                <a:t>w</a:t>
              </a:r>
              <a:r>
                <a:rPr lang="de-DE" sz="2400" dirty="0" err="1">
                  <a:latin typeface="Calibri"/>
                  <a:cs typeface="Calibri"/>
                </a:rPr>
                <a:t>e</a:t>
              </a:r>
              <a:r>
                <a:rPr lang="de-DE" sz="2400" dirty="0">
                  <a:latin typeface="Calibri"/>
                  <a:cs typeface="Calibri"/>
                </a:rPr>
                <a:t>/ </a:t>
              </a:r>
              <a:r>
                <a:rPr lang="en-GB" sz="2400" dirty="0">
                  <a:latin typeface="Times New Roman" panose="02020603050405020304" pitchFamily="18" charset="0"/>
                  <a:cs typeface="Times New Roman" panose="02020603050405020304" pitchFamily="18" charset="0"/>
                </a:rPr>
                <a:t>→</a:t>
              </a:r>
              <a:r>
                <a:rPr lang="de-DE" sz="2400" dirty="0">
                  <a:latin typeface="Calibri"/>
                  <a:cs typeface="Calibri"/>
                </a:rPr>
                <a:t> /</a:t>
              </a:r>
              <a:r>
                <a:rPr lang="de-DE" sz="2400" dirty="0" err="1">
                  <a:latin typeface="Calibri"/>
                  <a:cs typeface="Calibri"/>
                </a:rPr>
                <a:t>kɪnk</a:t>
              </a:r>
              <a:r>
                <a:rPr lang="de-DE" sz="2400" b="1" dirty="0" err="1">
                  <a:solidFill>
                    <a:srgbClr val="FF0000"/>
                  </a:solidFill>
                  <a:latin typeface="Calibri"/>
                  <a:cs typeface="Calibri"/>
                </a:rPr>
                <a:t>w</a:t>
              </a:r>
              <a:r>
                <a:rPr lang="de-DE" sz="2400" dirty="0" err="1">
                  <a:latin typeface="Calibri"/>
                  <a:cs typeface="Calibri"/>
                </a:rPr>
                <a:t>e</a:t>
              </a:r>
              <a:r>
                <a:rPr lang="de-DE" sz="2400" dirty="0">
                  <a:latin typeface="Calibri"/>
                  <a:cs typeface="Calibri"/>
                </a:rPr>
                <a:t>/</a:t>
              </a:r>
            </a:p>
          </p:txBody>
        </p:sp>
      </p:grpSp>
      <p:grpSp>
        <p:nvGrpSpPr>
          <p:cNvPr id="12" name="Group 20"/>
          <p:cNvGrpSpPr>
            <a:grpSpLocks/>
          </p:cNvGrpSpPr>
          <p:nvPr/>
        </p:nvGrpSpPr>
        <p:grpSpPr bwMode="auto">
          <a:xfrm>
            <a:off x="611188" y="4868867"/>
            <a:ext cx="7920037" cy="1614489"/>
            <a:chOff x="385" y="3067"/>
            <a:chExt cx="4989" cy="1017"/>
          </a:xfrm>
        </p:grpSpPr>
        <p:sp>
          <p:nvSpPr>
            <p:cNvPr id="13" name="Text Box 15"/>
            <p:cNvSpPr txBox="1">
              <a:spLocks noChangeArrowheads="1"/>
            </p:cNvSpPr>
            <p:nvPr/>
          </p:nvSpPr>
          <p:spPr bwMode="auto">
            <a:xfrm>
              <a:off x="385" y="3067"/>
              <a:ext cx="4989" cy="523"/>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latin typeface="Calibri"/>
                  <a:cs typeface="Calibri"/>
                </a:rPr>
                <a:t>Kann</a:t>
              </a:r>
              <a:r>
                <a:rPr lang="en-GB" sz="2400" dirty="0">
                  <a:latin typeface="Calibri"/>
                  <a:cs typeface="Calibri"/>
                </a:rPr>
                <a:t> </a:t>
              </a:r>
              <a:r>
                <a:rPr lang="en-GB" sz="2400" dirty="0" err="1">
                  <a:latin typeface="Calibri"/>
                  <a:cs typeface="Calibri"/>
                </a:rPr>
                <a:t>Lautwandel</a:t>
              </a:r>
              <a:r>
                <a:rPr lang="en-GB" sz="2400" dirty="0">
                  <a:latin typeface="Calibri"/>
                  <a:cs typeface="Calibri"/>
                </a:rPr>
                <a:t> </a:t>
              </a:r>
              <a:r>
                <a:rPr lang="en-GB" sz="2400" dirty="0" err="1">
                  <a:latin typeface="Calibri"/>
                  <a:cs typeface="Calibri"/>
                </a:rPr>
                <a:t>neue</a:t>
              </a:r>
              <a:r>
                <a:rPr lang="en-GB" sz="2400" dirty="0">
                  <a:latin typeface="Calibri"/>
                  <a:cs typeface="Calibri"/>
                </a:rPr>
                <a:t> </a:t>
              </a:r>
              <a:r>
                <a:rPr lang="en-GB" sz="2400" dirty="0" err="1">
                  <a:latin typeface="Calibri"/>
                  <a:cs typeface="Calibri"/>
                </a:rPr>
                <a:t>Segmenten</a:t>
              </a:r>
              <a:r>
                <a:rPr lang="en-GB" sz="2400" dirty="0">
                  <a:latin typeface="Calibri"/>
                  <a:cs typeface="Calibri"/>
                </a:rPr>
                <a:t> </a:t>
              </a:r>
              <a:r>
                <a:rPr lang="en-GB" sz="2400" dirty="0" err="1">
                  <a:latin typeface="Calibri"/>
                  <a:cs typeface="Calibri"/>
                </a:rPr>
                <a:t>bilden</a:t>
              </a:r>
              <a:r>
                <a:rPr lang="en-GB" sz="2400" dirty="0">
                  <a:latin typeface="Calibri"/>
                  <a:cs typeface="Calibri"/>
                </a:rPr>
                <a:t>, die </a:t>
              </a:r>
              <a:r>
                <a:rPr lang="en-GB" sz="2400" dirty="0" err="1">
                  <a:latin typeface="Calibri"/>
                  <a:cs typeface="Calibri"/>
                </a:rPr>
                <a:t>noch</a:t>
              </a:r>
              <a:r>
                <a:rPr lang="en-GB" sz="2400" dirty="0">
                  <a:latin typeface="Calibri"/>
                  <a:cs typeface="Calibri"/>
                </a:rPr>
                <a:t> </a:t>
              </a:r>
              <a:r>
                <a:rPr lang="en-GB" sz="2400" dirty="0" err="1">
                  <a:latin typeface="Calibri"/>
                  <a:cs typeface="Calibri"/>
                </a:rPr>
                <a:t>nicht</a:t>
              </a:r>
              <a:r>
                <a:rPr lang="en-GB" sz="2400" dirty="0">
                  <a:latin typeface="Calibri"/>
                  <a:cs typeface="Calibri"/>
                </a:rPr>
                <a:t> </a:t>
              </a:r>
              <a:r>
                <a:rPr lang="en-GB" sz="2400" dirty="0" err="1">
                  <a:latin typeface="Calibri"/>
                  <a:cs typeface="Calibri"/>
                </a:rPr>
                <a:t>Bestandteil</a:t>
              </a:r>
              <a:r>
                <a:rPr lang="en-GB" sz="2400" dirty="0">
                  <a:latin typeface="Calibri"/>
                  <a:cs typeface="Calibri"/>
                </a:rPr>
                <a:t> des </a:t>
              </a:r>
              <a:r>
                <a:rPr lang="en-GB" sz="2400" dirty="0" err="1">
                  <a:latin typeface="Calibri"/>
                  <a:cs typeface="Calibri"/>
                </a:rPr>
                <a:t>Phoneminventars</a:t>
              </a:r>
              <a:r>
                <a:rPr lang="en-GB" sz="2400" dirty="0">
                  <a:latin typeface="Calibri"/>
                  <a:cs typeface="Calibri"/>
                </a:rPr>
                <a:t> </a:t>
              </a:r>
              <a:r>
                <a:rPr lang="en-GB" sz="2400" dirty="0" err="1">
                  <a:latin typeface="Calibri"/>
                  <a:cs typeface="Calibri"/>
                </a:rPr>
                <a:t>sind</a:t>
              </a:r>
              <a:r>
                <a:rPr lang="en-GB" sz="2400" dirty="0">
                  <a:latin typeface="Calibri"/>
                  <a:cs typeface="Calibri"/>
                </a:rPr>
                <a:t>?</a:t>
              </a:r>
              <a:endParaRPr lang="de-DE" sz="2400" dirty="0">
                <a:latin typeface="Calibri"/>
                <a:cs typeface="Calibri"/>
              </a:endParaRPr>
            </a:p>
          </p:txBody>
        </p:sp>
        <p:sp>
          <p:nvSpPr>
            <p:cNvPr id="14" name="Text Box 16"/>
            <p:cNvSpPr txBox="1">
              <a:spLocks noChangeArrowheads="1"/>
            </p:cNvSpPr>
            <p:nvPr/>
          </p:nvSpPr>
          <p:spPr bwMode="auto">
            <a:xfrm>
              <a:off x="431" y="3776"/>
              <a:ext cx="948" cy="291"/>
            </a:xfrm>
            <a:prstGeom prst="rect">
              <a:avLst/>
            </a:prstGeom>
            <a:noFill/>
            <a:ln w="9525">
              <a:noFill/>
              <a:miter lim="800000"/>
              <a:headEnd/>
              <a:tailEnd/>
            </a:ln>
          </p:spPr>
          <p:txBody>
            <a:bodyPr wrap="none">
              <a:prstTxWarp prst="textNoShape">
                <a:avLst/>
              </a:prstTxWarp>
              <a:spAutoFit/>
            </a:bodyPr>
            <a:lstStyle/>
            <a:p>
              <a:r>
                <a:rPr lang="en-GB" sz="2400">
                  <a:latin typeface="Calibri"/>
                  <a:cs typeface="Calibri"/>
                </a:rPr>
                <a:t>Ja, wie</a:t>
              </a:r>
              <a:r>
                <a:rPr lang="en-GB" sz="2400">
                  <a:solidFill>
                    <a:schemeClr val="hlink"/>
                  </a:solidFill>
                  <a:latin typeface="Calibri"/>
                  <a:cs typeface="Calibri"/>
                </a:rPr>
                <a:t> </a:t>
              </a:r>
              <a:r>
                <a:rPr lang="en-GB" sz="2400">
                  <a:latin typeface="Calibri"/>
                  <a:cs typeface="Calibri"/>
                </a:rPr>
                <a:t>/õ/</a:t>
              </a:r>
              <a:r>
                <a:rPr lang="en-GB" sz="2400">
                  <a:solidFill>
                    <a:schemeClr val="hlink"/>
                  </a:solidFill>
                  <a:latin typeface="Calibri"/>
                  <a:cs typeface="Calibri"/>
                </a:rPr>
                <a:t> </a:t>
              </a:r>
              <a:endParaRPr lang="de-DE" sz="2400">
                <a:solidFill>
                  <a:schemeClr val="hlink"/>
                </a:solidFill>
                <a:latin typeface="Calibri"/>
                <a:cs typeface="Calibri"/>
              </a:endParaRPr>
            </a:p>
          </p:txBody>
        </p:sp>
        <p:sp>
          <p:nvSpPr>
            <p:cNvPr id="15" name="Text Box 17"/>
            <p:cNvSpPr txBox="1">
              <a:spLocks noChangeArrowheads="1"/>
            </p:cNvSpPr>
            <p:nvPr/>
          </p:nvSpPr>
          <p:spPr bwMode="auto">
            <a:xfrm>
              <a:off x="3833" y="3793"/>
              <a:ext cx="484" cy="291"/>
            </a:xfrm>
            <a:prstGeom prst="rect">
              <a:avLst/>
            </a:prstGeom>
            <a:noFill/>
            <a:ln w="9525">
              <a:noFill/>
              <a:miter lim="800000"/>
              <a:headEnd/>
              <a:tailEnd/>
            </a:ln>
          </p:spPr>
          <p:txBody>
            <a:bodyPr wrap="none">
              <a:prstTxWarp prst="textNoShape">
                <a:avLst/>
              </a:prstTxWarp>
              <a:spAutoFit/>
            </a:bodyPr>
            <a:lstStyle/>
            <a:p>
              <a:r>
                <a:rPr lang="en-GB" sz="2400">
                  <a:latin typeface="Calibri"/>
                  <a:cs typeface="Calibri"/>
                </a:rPr>
                <a:t>Nein</a:t>
              </a:r>
              <a:endParaRPr lang="de-DE" sz="2400">
                <a:latin typeface="Calibri"/>
                <a:cs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a:extLst>
              <a:ext uri="{FF2B5EF4-FFF2-40B4-BE49-F238E27FC236}">
                <a16:creationId xmlns:a16="http://schemas.microsoft.com/office/drawing/2014/main" id="{5181E2EB-ECEF-C64D-84DD-44BF56B0384E}"/>
              </a:ext>
            </a:extLst>
          </p:cNvPr>
          <p:cNvSpPr txBox="1">
            <a:spLocks noChangeArrowheads="1"/>
          </p:cNvSpPr>
          <p:nvPr/>
        </p:nvSpPr>
        <p:spPr bwMode="auto">
          <a:xfrm>
            <a:off x="1835696" y="195747"/>
            <a:ext cx="431231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Lautwandel ist für </a:t>
            </a:r>
            <a:r>
              <a:rPr lang="de-DE" sz="2400" dirty="0" err="1">
                <a:solidFill>
                  <a:srgbClr val="000000"/>
                </a:solidFill>
                <a:latin typeface="Calibri"/>
                <a:cs typeface="Calibri"/>
              </a:rPr>
              <a:t>Ohala</a:t>
            </a:r>
            <a:r>
              <a:rPr lang="de-DE" sz="2400" dirty="0">
                <a:solidFill>
                  <a:srgbClr val="000000"/>
                </a:solidFill>
                <a:latin typeface="Calibri"/>
                <a:cs typeface="Calibri"/>
              </a:rPr>
              <a:t> 'abrupt'</a:t>
            </a:r>
          </a:p>
        </p:txBody>
      </p:sp>
      <p:sp>
        <p:nvSpPr>
          <p:cNvPr id="3" name="TextBox 2">
            <a:extLst>
              <a:ext uri="{FF2B5EF4-FFF2-40B4-BE49-F238E27FC236}">
                <a16:creationId xmlns:a16="http://schemas.microsoft.com/office/drawing/2014/main" id="{778961A0-94AC-E541-85D2-7F82BA7BBACE}"/>
              </a:ext>
            </a:extLst>
          </p:cNvPr>
          <p:cNvSpPr txBox="1"/>
          <p:nvPr/>
        </p:nvSpPr>
        <p:spPr>
          <a:xfrm>
            <a:off x="215516" y="1212487"/>
            <a:ext cx="8712968" cy="1200329"/>
          </a:xfrm>
          <a:prstGeom prst="rect">
            <a:avLst/>
          </a:prstGeom>
          <a:noFill/>
        </p:spPr>
        <p:txBody>
          <a:bodyPr wrap="square" rtlCol="0">
            <a:spAutoFit/>
          </a:bodyPr>
          <a:lstStyle/>
          <a:p>
            <a:r>
              <a:rPr lang="de-DE" sz="2400" dirty="0" err="1">
                <a:latin typeface="+mj-lt"/>
                <a:cs typeface="Arial"/>
              </a:rPr>
              <a:t>Ohala</a:t>
            </a:r>
            <a:r>
              <a:rPr lang="de-DE" sz="2400" dirty="0">
                <a:latin typeface="+mj-lt"/>
                <a:cs typeface="Arial"/>
              </a:rPr>
              <a:t>: Hörer parsen (assoziieren) die </a:t>
            </a:r>
            <a:r>
              <a:rPr lang="de-DE" sz="2400" dirty="0" err="1">
                <a:latin typeface="+mj-lt"/>
                <a:cs typeface="Arial"/>
              </a:rPr>
              <a:t>koartikulatorische</a:t>
            </a:r>
            <a:r>
              <a:rPr lang="de-DE" sz="2400" dirty="0">
                <a:latin typeface="+mj-lt"/>
                <a:cs typeface="Arial"/>
              </a:rPr>
              <a:t> </a:t>
            </a:r>
            <a:r>
              <a:rPr lang="de-DE" sz="2400" dirty="0" err="1">
                <a:latin typeface="+mj-lt"/>
                <a:cs typeface="Arial"/>
              </a:rPr>
              <a:t>Nasalisierung</a:t>
            </a:r>
            <a:r>
              <a:rPr lang="de-DE" sz="2400" dirty="0">
                <a:latin typeface="+mj-lt"/>
                <a:cs typeface="Arial"/>
              </a:rPr>
              <a:t> (i) fast immer mit dem </a:t>
            </a:r>
            <a:r>
              <a:rPr lang="de-DE" sz="2400" dirty="0" err="1">
                <a:latin typeface="+mj-lt"/>
                <a:cs typeface="Arial"/>
              </a:rPr>
              <a:t>Nasalkononanten</a:t>
            </a:r>
            <a:r>
              <a:rPr lang="de-DE" sz="2400" dirty="0">
                <a:latin typeface="+mj-lt"/>
                <a:cs typeface="Arial"/>
              </a:rPr>
              <a:t> oder (ii) sehr sehr selten mit dem Vokal.</a:t>
            </a:r>
          </a:p>
        </p:txBody>
      </p:sp>
      <p:grpSp>
        <p:nvGrpSpPr>
          <p:cNvPr id="10" name="Group 9">
            <a:extLst>
              <a:ext uri="{FF2B5EF4-FFF2-40B4-BE49-F238E27FC236}">
                <a16:creationId xmlns:a16="http://schemas.microsoft.com/office/drawing/2014/main" id="{90647562-3AFE-3144-B2C0-62755746C6C5}"/>
              </a:ext>
            </a:extLst>
          </p:cNvPr>
          <p:cNvGrpSpPr/>
          <p:nvPr/>
        </p:nvGrpSpPr>
        <p:grpSpPr>
          <a:xfrm>
            <a:off x="467544" y="2513513"/>
            <a:ext cx="6552728" cy="1789542"/>
            <a:chOff x="467544" y="2513513"/>
            <a:chExt cx="6552728" cy="1789542"/>
          </a:xfrm>
        </p:grpSpPr>
        <p:sp>
          <p:nvSpPr>
            <p:cNvPr id="4" name="TextBox 3">
              <a:extLst>
                <a:ext uri="{FF2B5EF4-FFF2-40B4-BE49-F238E27FC236}">
                  <a16:creationId xmlns:a16="http://schemas.microsoft.com/office/drawing/2014/main" id="{6F49B2D8-D4BF-424E-8E06-9466E9F9C45F}"/>
                </a:ext>
              </a:extLst>
            </p:cNvPr>
            <p:cNvSpPr txBox="1"/>
            <p:nvPr/>
          </p:nvSpPr>
          <p:spPr>
            <a:xfrm>
              <a:off x="467544" y="2513513"/>
              <a:ext cx="6552728" cy="830997"/>
            </a:xfrm>
            <a:prstGeom prst="rect">
              <a:avLst/>
            </a:prstGeom>
            <a:noFill/>
          </p:spPr>
          <p:txBody>
            <a:bodyPr wrap="square" rtlCol="0">
              <a:spAutoFit/>
            </a:bodyPr>
            <a:lstStyle/>
            <a:p>
              <a:r>
                <a:rPr lang="de-DE" sz="2400" dirty="0">
                  <a:latin typeface="+mj-lt"/>
                  <a:cs typeface="Arial"/>
                </a:rPr>
                <a:t>(i) der Vokal wird als oral perzipiert (der selbe Vokal in '</a:t>
              </a:r>
              <a:r>
                <a:rPr lang="de-DE" sz="2400" dirty="0" err="1">
                  <a:latin typeface="+mj-lt"/>
                  <a:cs typeface="Arial"/>
                </a:rPr>
                <a:t>ban</a:t>
              </a:r>
              <a:r>
                <a:rPr lang="de-DE" sz="2400" dirty="0">
                  <a:latin typeface="+mj-lt"/>
                  <a:cs typeface="Arial"/>
                </a:rPr>
                <a:t>', '</a:t>
              </a:r>
              <a:r>
                <a:rPr lang="de-DE" sz="2400" dirty="0" err="1">
                  <a:latin typeface="+mj-lt"/>
                  <a:cs typeface="Arial"/>
                </a:rPr>
                <a:t>bad</a:t>
              </a:r>
              <a:r>
                <a:rPr lang="de-DE" sz="2400" dirty="0">
                  <a:latin typeface="+mj-lt"/>
                  <a:cs typeface="Arial"/>
                </a:rPr>
                <a:t>'), und kein Mini-Lautwandel</a:t>
              </a:r>
            </a:p>
          </p:txBody>
        </p:sp>
        <p:sp>
          <p:nvSpPr>
            <p:cNvPr id="5" name="TextBox 4">
              <a:extLst>
                <a:ext uri="{FF2B5EF4-FFF2-40B4-BE49-F238E27FC236}">
                  <a16:creationId xmlns:a16="http://schemas.microsoft.com/office/drawing/2014/main" id="{AC50EB89-A9A6-AE43-94CF-0AAFA84746F3}"/>
                </a:ext>
              </a:extLst>
            </p:cNvPr>
            <p:cNvSpPr txBox="1"/>
            <p:nvPr/>
          </p:nvSpPr>
          <p:spPr>
            <a:xfrm>
              <a:off x="467544" y="3472058"/>
              <a:ext cx="6552728" cy="830997"/>
            </a:xfrm>
            <a:prstGeom prst="rect">
              <a:avLst/>
            </a:prstGeom>
            <a:noFill/>
          </p:spPr>
          <p:txBody>
            <a:bodyPr wrap="square" rtlCol="0">
              <a:spAutoFit/>
            </a:bodyPr>
            <a:lstStyle/>
            <a:p>
              <a:r>
                <a:rPr lang="de-DE" sz="2400" dirty="0">
                  <a:latin typeface="+mj-lt"/>
                  <a:cs typeface="Arial"/>
                </a:rPr>
                <a:t>(ii) ist eine fehlerhafte Interpretation des Hörers: der Vokal wird als nasal perzipiert Mini-Lautwandel</a:t>
              </a:r>
            </a:p>
          </p:txBody>
        </p:sp>
      </p:grpSp>
      <p:sp>
        <p:nvSpPr>
          <p:cNvPr id="8" name="TextBox 7">
            <a:extLst>
              <a:ext uri="{FF2B5EF4-FFF2-40B4-BE49-F238E27FC236}">
                <a16:creationId xmlns:a16="http://schemas.microsoft.com/office/drawing/2014/main" id="{590CA909-622F-4149-AF2A-C8C703DD5E3A}"/>
              </a:ext>
            </a:extLst>
          </p:cNvPr>
          <p:cNvSpPr txBox="1"/>
          <p:nvPr/>
        </p:nvSpPr>
        <p:spPr>
          <a:xfrm>
            <a:off x="368823" y="694218"/>
            <a:ext cx="6598281" cy="461665"/>
          </a:xfrm>
          <a:prstGeom prst="rect">
            <a:avLst/>
          </a:prstGeom>
          <a:noFill/>
        </p:spPr>
        <p:txBody>
          <a:bodyPr wrap="none" rtlCol="0">
            <a:spAutoFit/>
          </a:bodyPr>
          <a:lstStyle/>
          <a:p>
            <a:r>
              <a:rPr lang="de-DE" sz="2400" dirty="0">
                <a:latin typeface="+mj-lt"/>
                <a:cs typeface="Arial"/>
              </a:rPr>
              <a:t>Im Falle der </a:t>
            </a:r>
            <a:r>
              <a:rPr lang="de-DE" sz="2400" dirty="0" err="1">
                <a:latin typeface="+mj-lt"/>
                <a:cs typeface="Arial"/>
              </a:rPr>
              <a:t>koartikulatorischen</a:t>
            </a:r>
            <a:r>
              <a:rPr lang="de-DE" sz="2400" dirty="0">
                <a:latin typeface="+mj-lt"/>
                <a:cs typeface="Arial"/>
              </a:rPr>
              <a:t> </a:t>
            </a:r>
            <a:r>
              <a:rPr lang="de-DE" sz="2400" dirty="0" err="1">
                <a:latin typeface="+mj-lt"/>
                <a:cs typeface="Arial"/>
              </a:rPr>
              <a:t>Nasalisierung</a:t>
            </a:r>
            <a:r>
              <a:rPr lang="de-DE" sz="2400" dirty="0">
                <a:latin typeface="+mj-lt"/>
                <a:cs typeface="Arial"/>
              </a:rPr>
              <a:t> in VN</a:t>
            </a:r>
          </a:p>
        </p:txBody>
      </p:sp>
      <p:grpSp>
        <p:nvGrpSpPr>
          <p:cNvPr id="7" name="Group 6">
            <a:extLst>
              <a:ext uri="{FF2B5EF4-FFF2-40B4-BE49-F238E27FC236}">
                <a16:creationId xmlns:a16="http://schemas.microsoft.com/office/drawing/2014/main" id="{12F60291-22A7-E34D-BE61-AF645458412E}"/>
              </a:ext>
            </a:extLst>
          </p:cNvPr>
          <p:cNvGrpSpPr/>
          <p:nvPr/>
        </p:nvGrpSpPr>
        <p:grpSpPr>
          <a:xfrm>
            <a:off x="368823" y="4590491"/>
            <a:ext cx="8111609" cy="2015924"/>
            <a:chOff x="368823" y="4590491"/>
            <a:chExt cx="8111609" cy="2015924"/>
          </a:xfrm>
        </p:grpSpPr>
        <p:sp>
          <p:nvSpPr>
            <p:cNvPr id="6" name="TextBox 5">
              <a:extLst>
                <a:ext uri="{FF2B5EF4-FFF2-40B4-BE49-F238E27FC236}">
                  <a16:creationId xmlns:a16="http://schemas.microsoft.com/office/drawing/2014/main" id="{F68BA7C8-BD98-1946-8C29-A5DE28ADCBEC}"/>
                </a:ext>
              </a:extLst>
            </p:cNvPr>
            <p:cNvSpPr txBox="1"/>
            <p:nvPr/>
          </p:nvSpPr>
          <p:spPr>
            <a:xfrm>
              <a:off x="368823" y="4590491"/>
              <a:ext cx="5715346" cy="1938992"/>
            </a:xfrm>
            <a:prstGeom prst="rect">
              <a:avLst/>
            </a:prstGeom>
            <a:noFill/>
          </p:spPr>
          <p:txBody>
            <a:bodyPr wrap="square" rtlCol="0">
              <a:spAutoFit/>
            </a:bodyPr>
            <a:lstStyle/>
            <a:p>
              <a:r>
                <a:rPr lang="de-DE" sz="2400" dirty="0">
                  <a:latin typeface="+mj-lt"/>
                  <a:cs typeface="Arial"/>
                </a:rPr>
                <a:t>Hörer schwanken kategorial zwischen (i, ii). Insofern ist für </a:t>
              </a:r>
              <a:r>
                <a:rPr lang="de-DE" sz="2400" dirty="0" err="1">
                  <a:latin typeface="+mj-lt"/>
                  <a:cs typeface="Arial"/>
                </a:rPr>
                <a:t>Ohala</a:t>
              </a:r>
              <a:r>
                <a:rPr lang="de-DE" sz="2400" dirty="0">
                  <a:latin typeface="+mj-lt"/>
                  <a:cs typeface="Arial"/>
                </a:rPr>
                <a:t> Lautwandel 'abrupt' und wie ein Bild mit zwei möglichen Interpretationen : der Vokal wird entweder nicht (i) oder doch (ii) nasal perzipiert.</a:t>
              </a:r>
            </a:p>
          </p:txBody>
        </p:sp>
        <p:pic>
          <p:nvPicPr>
            <p:cNvPr id="9" name="Picture 8">
              <a:extLst>
                <a:ext uri="{FF2B5EF4-FFF2-40B4-BE49-F238E27FC236}">
                  <a16:creationId xmlns:a16="http://schemas.microsoft.com/office/drawing/2014/main" id="{8C446558-703E-0F42-A915-B03658202A43}"/>
                </a:ext>
              </a:extLst>
            </p:cNvPr>
            <p:cNvPicPr>
              <a:picLocks noChangeAspect="1"/>
            </p:cNvPicPr>
            <p:nvPr/>
          </p:nvPicPr>
          <p:blipFill>
            <a:blip r:embed="rId2"/>
            <a:stretch>
              <a:fillRect/>
            </a:stretch>
          </p:blipFill>
          <p:spPr>
            <a:xfrm>
              <a:off x="6516216" y="4702504"/>
              <a:ext cx="1964216" cy="1903911"/>
            </a:xfrm>
            <a:prstGeom prst="rect">
              <a:avLst/>
            </a:prstGeom>
          </p:spPr>
        </p:pic>
      </p:grpSp>
    </p:spTree>
    <p:extLst>
      <p:ext uri="{BB962C8B-B14F-4D97-AF65-F5344CB8AC3E}">
        <p14:creationId xmlns:p14="http://schemas.microsoft.com/office/powerpoint/2010/main" val="204120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2627784" y="158145"/>
            <a:ext cx="3744416"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Lautwandel ist nicht kognitiv</a:t>
            </a:r>
          </a:p>
        </p:txBody>
      </p:sp>
      <p:sp>
        <p:nvSpPr>
          <p:cNvPr id="2" name="Rectangle 1"/>
          <p:cNvSpPr/>
          <p:nvPr/>
        </p:nvSpPr>
        <p:spPr>
          <a:xfrm>
            <a:off x="539552" y="836712"/>
            <a:ext cx="7632848" cy="5632310"/>
          </a:xfrm>
          <a:prstGeom prst="rect">
            <a:avLst/>
          </a:prstGeom>
        </p:spPr>
        <p:txBody>
          <a:bodyPr wrap="square">
            <a:spAutoFit/>
          </a:bodyPr>
          <a:lstStyle/>
          <a:p>
            <a:r>
              <a:rPr lang="en-US" sz="2400" dirty="0"/>
              <a:t>/</a:t>
            </a:r>
            <a:r>
              <a:rPr lang="en-US" sz="2400" dirty="0" err="1"/>
              <a:t>ba</a:t>
            </a:r>
            <a:r>
              <a:rPr lang="en-US" sz="2400" dirty="0"/>
              <a:t>, pa/</a:t>
            </a:r>
          </a:p>
          <a:p>
            <a:r>
              <a:rPr lang="en-US" sz="2400" dirty="0"/>
              <a:t>Die </a:t>
            </a:r>
            <a:r>
              <a:rPr lang="en-US" sz="2400" dirty="0" err="1"/>
              <a:t>Stimmlippen</a:t>
            </a:r>
            <a:r>
              <a:rPr lang="en-US" sz="2400" dirty="0"/>
              <a:t> </a:t>
            </a:r>
            <a:r>
              <a:rPr lang="en-US" sz="2400" dirty="0" err="1"/>
              <a:t>sind</a:t>
            </a:r>
            <a:r>
              <a:rPr lang="en-US" sz="2400" dirty="0"/>
              <a:t> </a:t>
            </a:r>
            <a:r>
              <a:rPr lang="en-US" sz="2400" dirty="0" err="1"/>
              <a:t>steif</a:t>
            </a:r>
            <a:r>
              <a:rPr lang="en-US" sz="2400" dirty="0"/>
              <a:t> in /pa/ </a:t>
            </a:r>
            <a:r>
              <a:rPr lang="en-US" sz="2400" dirty="0" err="1"/>
              <a:t>damit</a:t>
            </a:r>
            <a:r>
              <a:rPr lang="en-US" sz="2400" dirty="0"/>
              <a:t> die </a:t>
            </a:r>
            <a:r>
              <a:rPr lang="en-US" sz="2400" dirty="0" err="1"/>
              <a:t>Stimmlippen</a:t>
            </a:r>
            <a:r>
              <a:rPr lang="en-US" sz="2400" dirty="0"/>
              <a:t> </a:t>
            </a:r>
            <a:r>
              <a:rPr lang="en-US" sz="2400" dirty="0" err="1"/>
              <a:t>nicht</a:t>
            </a:r>
            <a:r>
              <a:rPr lang="en-US" sz="2400" dirty="0"/>
              <a:t> </a:t>
            </a:r>
            <a:r>
              <a:rPr lang="en-US" sz="2400" dirty="0" err="1"/>
              <a:t>zu</a:t>
            </a:r>
            <a:r>
              <a:rPr lang="en-US" sz="2400" dirty="0"/>
              <a:t> </a:t>
            </a:r>
            <a:r>
              <a:rPr lang="en-US" sz="2400" dirty="0" err="1"/>
              <a:t>früh</a:t>
            </a:r>
            <a:r>
              <a:rPr lang="en-US" sz="2400" dirty="0"/>
              <a:t> </a:t>
            </a:r>
            <a:r>
              <a:rPr lang="en-US" sz="2400" dirty="0" err="1"/>
              <a:t>schwingen</a:t>
            </a:r>
            <a:r>
              <a:rPr lang="en-US" sz="2400" dirty="0"/>
              <a:t>.</a:t>
            </a:r>
          </a:p>
          <a:p>
            <a:endParaRPr lang="en-US" sz="2400" dirty="0"/>
          </a:p>
          <a:p>
            <a:r>
              <a:rPr lang="en-US" sz="2400" b="1" dirty="0" err="1"/>
              <a:t>Eine</a:t>
            </a:r>
            <a:r>
              <a:rPr lang="en-US" sz="2400" b="1" dirty="0"/>
              <a:t> </a:t>
            </a:r>
            <a:r>
              <a:rPr lang="en-US" sz="2400" b="1" dirty="0" err="1"/>
              <a:t>indirekte</a:t>
            </a:r>
            <a:r>
              <a:rPr lang="en-US" sz="2400" b="1" dirty="0"/>
              <a:t> </a:t>
            </a:r>
            <a:r>
              <a:rPr lang="en-US" sz="2400" b="1" dirty="0" err="1"/>
              <a:t>Folge</a:t>
            </a:r>
            <a:r>
              <a:rPr lang="en-US" sz="2400" b="1" dirty="0"/>
              <a:t> der </a:t>
            </a:r>
            <a:r>
              <a:rPr lang="en-US" sz="2400" b="1" dirty="0" err="1"/>
              <a:t>steiferen</a:t>
            </a:r>
            <a:r>
              <a:rPr lang="en-US" sz="2400" b="1" dirty="0"/>
              <a:t> </a:t>
            </a:r>
            <a:r>
              <a:rPr lang="en-US" sz="2400" b="1" dirty="0" err="1"/>
              <a:t>Stimmlippen</a:t>
            </a:r>
            <a:r>
              <a:rPr lang="en-US" sz="2400" b="1" dirty="0"/>
              <a:t> </a:t>
            </a:r>
            <a:r>
              <a:rPr lang="en-US" sz="2400" b="1" dirty="0" err="1"/>
              <a:t>ist</a:t>
            </a:r>
            <a:r>
              <a:rPr lang="en-US" sz="2400" b="1" dirty="0"/>
              <a:t> die </a:t>
            </a:r>
            <a:r>
              <a:rPr lang="en-US" sz="2400" b="1" dirty="0" err="1"/>
              <a:t>höhere</a:t>
            </a:r>
            <a:r>
              <a:rPr lang="en-US" sz="2400" b="1" dirty="0"/>
              <a:t> f0 </a:t>
            </a:r>
            <a:r>
              <a:rPr lang="en-US" sz="2400" b="1" dirty="0" err="1"/>
              <a:t>zu</a:t>
            </a:r>
            <a:r>
              <a:rPr lang="en-US" sz="2400" b="1" dirty="0"/>
              <a:t> </a:t>
            </a:r>
            <a:r>
              <a:rPr lang="en-US" sz="2400" b="1" dirty="0" err="1"/>
              <a:t>Beginn</a:t>
            </a:r>
            <a:r>
              <a:rPr lang="en-US" sz="2400" b="1" dirty="0"/>
              <a:t> </a:t>
            </a:r>
            <a:r>
              <a:rPr lang="en-US" sz="2400" b="1" dirty="0" err="1"/>
              <a:t>vom</a:t>
            </a:r>
            <a:r>
              <a:rPr lang="en-US" sz="2400" b="1" dirty="0"/>
              <a:t> </a:t>
            </a:r>
            <a:r>
              <a:rPr lang="en-US" sz="2400" b="1" dirty="0" err="1"/>
              <a:t>Vokal</a:t>
            </a:r>
            <a:r>
              <a:rPr lang="en-US" sz="2400" b="1" dirty="0"/>
              <a:t> in /pa/</a:t>
            </a:r>
          </a:p>
          <a:p>
            <a:endParaRPr lang="en-US" sz="2400" b="1" dirty="0"/>
          </a:p>
          <a:p>
            <a:r>
              <a:rPr lang="en-US" sz="2400" dirty="0" err="1"/>
              <a:t>Wenn</a:t>
            </a:r>
            <a:r>
              <a:rPr lang="en-US" sz="2400" dirty="0"/>
              <a:t> die f0-Unterschiede </a:t>
            </a:r>
            <a:r>
              <a:rPr lang="en-US" sz="2400" dirty="0" err="1"/>
              <a:t>fehlerhaft</a:t>
            </a:r>
            <a:r>
              <a:rPr lang="en-US" sz="2400" dirty="0"/>
              <a:t> </a:t>
            </a:r>
            <a:r>
              <a:rPr lang="en-US" sz="2400" dirty="0" err="1"/>
              <a:t>mit</a:t>
            </a:r>
            <a:r>
              <a:rPr lang="en-US" sz="2400" dirty="0"/>
              <a:t> </a:t>
            </a:r>
            <a:r>
              <a:rPr lang="en-US" sz="2400" dirty="0" err="1"/>
              <a:t>dem</a:t>
            </a:r>
            <a:r>
              <a:rPr lang="en-US" sz="2400" dirty="0"/>
              <a:t> </a:t>
            </a:r>
            <a:r>
              <a:rPr lang="en-US" sz="2400" dirty="0" err="1"/>
              <a:t>Vokal</a:t>
            </a:r>
            <a:r>
              <a:rPr lang="en-US" sz="2400" dirty="0"/>
              <a:t> </a:t>
            </a:r>
            <a:r>
              <a:rPr lang="en-US" sz="2400" dirty="0" err="1"/>
              <a:t>statt</a:t>
            </a:r>
            <a:r>
              <a:rPr lang="en-US" sz="2400" dirty="0"/>
              <a:t> der </a:t>
            </a:r>
            <a:r>
              <a:rPr lang="en-US" sz="2400" dirty="0" err="1"/>
              <a:t>Quelle</a:t>
            </a:r>
            <a:r>
              <a:rPr lang="en-US" sz="2400" dirty="0"/>
              <a:t> (</a:t>
            </a:r>
            <a:r>
              <a:rPr lang="en-US" sz="2400" dirty="0" err="1"/>
              <a:t>Konsonant</a:t>
            </a:r>
            <a:r>
              <a:rPr lang="en-US" sz="2400" dirty="0"/>
              <a:t>) </a:t>
            </a:r>
            <a:r>
              <a:rPr lang="en-US" sz="2400" dirty="0" err="1"/>
              <a:t>vom</a:t>
            </a:r>
            <a:r>
              <a:rPr lang="en-US" sz="2400" dirty="0"/>
              <a:t> </a:t>
            </a:r>
            <a:r>
              <a:rPr lang="en-US" sz="2400" dirty="0" err="1"/>
              <a:t>Hörer</a:t>
            </a:r>
            <a:r>
              <a:rPr lang="en-US" sz="2400" dirty="0"/>
              <a:t> </a:t>
            </a:r>
            <a:r>
              <a:rPr lang="en-US" sz="2400" dirty="0" err="1"/>
              <a:t>intepretiert</a:t>
            </a:r>
            <a:r>
              <a:rPr lang="en-US" sz="2400" dirty="0"/>
              <a:t> </a:t>
            </a:r>
            <a:r>
              <a:rPr lang="en-US" sz="2400" dirty="0" err="1"/>
              <a:t>werden</a:t>
            </a:r>
            <a:r>
              <a:rPr lang="en-US" sz="2400" dirty="0"/>
              <a:t>, </a:t>
            </a:r>
            <a:r>
              <a:rPr lang="en-US" sz="2400" dirty="0" err="1"/>
              <a:t>kann</a:t>
            </a:r>
            <a:r>
              <a:rPr lang="en-US" sz="2400" dirty="0"/>
              <a:t> </a:t>
            </a:r>
            <a:r>
              <a:rPr lang="en-US" sz="2400" dirty="0" err="1"/>
              <a:t>es</a:t>
            </a:r>
            <a:r>
              <a:rPr lang="en-US" sz="2400" dirty="0"/>
              <a:t> </a:t>
            </a:r>
            <a:r>
              <a:rPr lang="en-US" sz="2400" dirty="0" err="1"/>
              <a:t>zur</a:t>
            </a:r>
            <a:r>
              <a:rPr lang="en-US" sz="2400" dirty="0"/>
              <a:t> </a:t>
            </a:r>
            <a:r>
              <a:rPr lang="en-US" sz="2400" dirty="0" err="1"/>
              <a:t>Tonogenese</a:t>
            </a:r>
            <a:r>
              <a:rPr lang="en-US" sz="2400" dirty="0"/>
              <a:t> </a:t>
            </a:r>
            <a:r>
              <a:rPr lang="en-US" sz="2400" dirty="0" err="1"/>
              <a:t>kommen</a:t>
            </a:r>
            <a:r>
              <a:rPr lang="en-US" sz="2400" dirty="0"/>
              <a:t>:</a:t>
            </a:r>
          </a:p>
          <a:p>
            <a:endParaRPr lang="en-US" sz="2400" dirty="0"/>
          </a:p>
          <a:p>
            <a:r>
              <a:rPr lang="en-US" sz="2400" dirty="0"/>
              <a:t>/</a:t>
            </a:r>
            <a:r>
              <a:rPr lang="en-US" sz="2400" dirty="0" err="1"/>
              <a:t>ba</a:t>
            </a:r>
            <a:r>
              <a:rPr lang="en-US" sz="2400" dirty="0"/>
              <a:t>, pa/ -&gt; /</a:t>
            </a:r>
            <a:r>
              <a:rPr lang="en-US" sz="2400" dirty="0" err="1"/>
              <a:t>pà</a:t>
            </a:r>
            <a:r>
              <a:rPr lang="en-US" sz="2400" dirty="0"/>
              <a:t>, </a:t>
            </a:r>
            <a:r>
              <a:rPr lang="en-US" sz="2400" dirty="0" err="1"/>
              <a:t>pá</a:t>
            </a:r>
            <a:r>
              <a:rPr lang="en-US" sz="2400" dirty="0"/>
              <a:t>/ (= </a:t>
            </a:r>
            <a:r>
              <a:rPr lang="en-US" sz="2400" dirty="0" err="1"/>
              <a:t>Lautwandel</a:t>
            </a:r>
            <a:r>
              <a:rPr lang="en-US" sz="2400" dirty="0"/>
              <a:t>)</a:t>
            </a:r>
          </a:p>
          <a:p>
            <a:endParaRPr lang="en-US" sz="2400" dirty="0"/>
          </a:p>
          <a:p>
            <a:r>
              <a:rPr lang="en-US" sz="2400" dirty="0"/>
              <a:t>Der </a:t>
            </a:r>
            <a:r>
              <a:rPr lang="en-US" sz="2400" dirty="0" err="1"/>
              <a:t>Ursprung</a:t>
            </a:r>
            <a:r>
              <a:rPr lang="en-US" sz="2400" dirty="0"/>
              <a:t> des </a:t>
            </a:r>
            <a:r>
              <a:rPr lang="en-US" sz="2400" dirty="0" err="1"/>
              <a:t>Lautwandels</a:t>
            </a:r>
            <a:r>
              <a:rPr lang="en-US" sz="2400" dirty="0"/>
              <a:t> </a:t>
            </a:r>
            <a:r>
              <a:rPr lang="en-US" sz="2400" dirty="0" err="1"/>
              <a:t>ist</a:t>
            </a:r>
            <a:r>
              <a:rPr lang="en-US" sz="2400" dirty="0"/>
              <a:t> </a:t>
            </a:r>
            <a:r>
              <a:rPr lang="en-US" sz="2400" b="1" dirty="0" err="1"/>
              <a:t>insofern</a:t>
            </a:r>
            <a:r>
              <a:rPr lang="en-US" sz="2400" b="1" dirty="0"/>
              <a:t> </a:t>
            </a:r>
            <a:r>
              <a:rPr lang="en-US" sz="2400" b="1" dirty="0" err="1"/>
              <a:t>nicht</a:t>
            </a:r>
            <a:r>
              <a:rPr lang="en-US" sz="2400" b="1" dirty="0"/>
              <a:t> </a:t>
            </a:r>
            <a:r>
              <a:rPr lang="en-US" sz="2400" b="1" dirty="0" err="1"/>
              <a:t>kognitiv</a:t>
            </a:r>
            <a:r>
              <a:rPr lang="en-US" sz="2400" dirty="0"/>
              <a:t>, </a:t>
            </a:r>
            <a:r>
              <a:rPr lang="en-US" sz="2400" b="1" dirty="0" err="1"/>
              <a:t>weil</a:t>
            </a:r>
            <a:r>
              <a:rPr lang="en-US" sz="2400" b="1" dirty="0"/>
              <a:t> die </a:t>
            </a:r>
            <a:r>
              <a:rPr lang="en-US" sz="2400" b="1" dirty="0" err="1"/>
              <a:t>intrinsische</a:t>
            </a:r>
            <a:r>
              <a:rPr lang="en-US" sz="2400" b="1" dirty="0"/>
              <a:t> f0 </a:t>
            </a:r>
            <a:r>
              <a:rPr lang="en-US" sz="2400" b="1" dirty="0" err="1"/>
              <a:t>eine</a:t>
            </a:r>
            <a:r>
              <a:rPr lang="en-US" sz="2400" b="1" dirty="0"/>
              <a:t> </a:t>
            </a:r>
            <a:r>
              <a:rPr lang="en-US" sz="2400" b="1" dirty="0" err="1"/>
              <a:t>Nebenwirkung</a:t>
            </a:r>
            <a:r>
              <a:rPr lang="en-US" sz="2400" b="1" dirty="0"/>
              <a:t> </a:t>
            </a:r>
            <a:r>
              <a:rPr lang="en-US" sz="2400" b="1" dirty="0" err="1"/>
              <a:t>ist</a:t>
            </a:r>
            <a:r>
              <a:rPr lang="en-US" sz="2400" dirty="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Text Box 7"/>
          <p:cNvSpPr txBox="1">
            <a:spLocks noChangeArrowheads="1"/>
          </p:cNvSpPr>
          <p:nvPr/>
        </p:nvSpPr>
        <p:spPr bwMode="auto">
          <a:xfrm>
            <a:off x="539750" y="3716338"/>
            <a:ext cx="7921625"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a:t>Vor allem ist für Ohala die (gesamte) Phonologie eine </a:t>
            </a:r>
            <a:r>
              <a:rPr lang="de-DE" sz="2400" b="1"/>
              <a:t>Beschreibung</a:t>
            </a:r>
            <a:r>
              <a:rPr lang="de-DE" sz="2400"/>
              <a:t>, aber keine </a:t>
            </a:r>
            <a:r>
              <a:rPr lang="de-DE" sz="2400" b="1"/>
              <a:t>Erklärung</a:t>
            </a:r>
            <a:r>
              <a:rPr lang="de-DE" sz="2400"/>
              <a:t>.</a:t>
            </a:r>
          </a:p>
        </p:txBody>
      </p:sp>
      <p:grpSp>
        <p:nvGrpSpPr>
          <p:cNvPr id="2" name="Group 16"/>
          <p:cNvGrpSpPr>
            <a:grpSpLocks/>
          </p:cNvGrpSpPr>
          <p:nvPr/>
        </p:nvGrpSpPr>
        <p:grpSpPr bwMode="auto">
          <a:xfrm>
            <a:off x="250825" y="4598989"/>
            <a:ext cx="8447092" cy="1884363"/>
            <a:chOff x="158" y="2897"/>
            <a:chExt cx="5321" cy="1187"/>
          </a:xfrm>
        </p:grpSpPr>
        <p:sp>
          <p:nvSpPr>
            <p:cNvPr id="50187" name="Text Box 8"/>
            <p:cNvSpPr txBox="1">
              <a:spLocks noChangeArrowheads="1"/>
            </p:cNvSpPr>
            <p:nvPr/>
          </p:nvSpPr>
          <p:spPr bwMode="auto">
            <a:xfrm>
              <a:off x="373" y="2897"/>
              <a:ext cx="2499" cy="291"/>
            </a:xfrm>
            <a:prstGeom prst="rect">
              <a:avLst/>
            </a:prstGeom>
            <a:noFill/>
            <a:ln w="9525">
              <a:noFill/>
              <a:miter lim="800000"/>
              <a:headEnd/>
              <a:tailEnd/>
            </a:ln>
          </p:spPr>
          <p:txBody>
            <a:bodyPr wrap="none">
              <a:prstTxWarp prst="textNoShape">
                <a:avLst/>
              </a:prstTxWarp>
              <a:spAutoFit/>
            </a:bodyPr>
            <a:lstStyle/>
            <a:p>
              <a:r>
                <a:rPr lang="de-DE" sz="2400"/>
                <a:t>Eine phonologische Regel wie: </a:t>
              </a:r>
            </a:p>
          </p:txBody>
        </p:sp>
        <p:sp>
          <p:nvSpPr>
            <p:cNvPr id="50188" name="Text Box 9"/>
            <p:cNvSpPr txBox="1">
              <a:spLocks noChangeArrowheads="1"/>
            </p:cNvSpPr>
            <p:nvPr/>
          </p:nvSpPr>
          <p:spPr bwMode="auto">
            <a:xfrm>
              <a:off x="657" y="3321"/>
              <a:ext cx="3158" cy="291"/>
            </a:xfrm>
            <a:prstGeom prst="rect">
              <a:avLst/>
            </a:prstGeom>
            <a:noFill/>
            <a:ln w="9525">
              <a:noFill/>
              <a:miter lim="800000"/>
              <a:headEnd/>
              <a:tailEnd/>
            </a:ln>
          </p:spPr>
          <p:txBody>
            <a:bodyPr wrap="none">
              <a:prstTxWarp prst="textNoShape">
                <a:avLst/>
              </a:prstTxWarp>
              <a:spAutoFit/>
            </a:bodyPr>
            <a:lstStyle/>
            <a:p>
              <a:r>
                <a:rPr lang="en-GB" sz="2400"/>
                <a:t>/o/ -&gt; /</a:t>
              </a:r>
              <a:r>
                <a:rPr lang="en-GB" sz="2400">
                  <a:latin typeface="SILDoulosIPA" charset="0"/>
                </a:rPr>
                <a:t>õ</a:t>
              </a:r>
              <a:r>
                <a:rPr lang="en-GB" sz="2400"/>
                <a:t>/ _ +nasal  (Lautwandel Regel)</a:t>
              </a:r>
              <a:endParaRPr lang="de-DE" sz="2400"/>
            </a:p>
          </p:txBody>
        </p:sp>
        <p:sp>
          <p:nvSpPr>
            <p:cNvPr id="50189" name="Text Box 10"/>
            <p:cNvSpPr txBox="1">
              <a:spLocks noChangeArrowheads="1"/>
            </p:cNvSpPr>
            <p:nvPr/>
          </p:nvSpPr>
          <p:spPr bwMode="auto">
            <a:xfrm>
              <a:off x="158" y="3793"/>
              <a:ext cx="5321" cy="291"/>
            </a:xfrm>
            <a:prstGeom prst="rect">
              <a:avLst/>
            </a:prstGeom>
            <a:noFill/>
            <a:ln w="9525">
              <a:noFill/>
              <a:miter lim="800000"/>
              <a:headEnd/>
              <a:tailEnd/>
            </a:ln>
          </p:spPr>
          <p:txBody>
            <a:bodyPr wrap="none">
              <a:prstTxWarp prst="textNoShape">
                <a:avLst/>
              </a:prstTxWarp>
              <a:spAutoFit/>
            </a:bodyPr>
            <a:lstStyle/>
            <a:p>
              <a:r>
                <a:rPr lang="en-GB" sz="2400" dirty="0" err="1"/>
                <a:t>ist</a:t>
              </a:r>
              <a:r>
                <a:rPr lang="en-GB" sz="2400" dirty="0"/>
                <a:t> </a:t>
              </a:r>
              <a:r>
                <a:rPr lang="en-GB" sz="2400" dirty="0" err="1"/>
                <a:t>nicht</a:t>
              </a:r>
              <a:r>
                <a:rPr lang="en-GB" sz="2400" dirty="0"/>
                <a:t> die </a:t>
              </a:r>
              <a:r>
                <a:rPr lang="en-GB" sz="2400" dirty="0" err="1"/>
                <a:t>richtige</a:t>
              </a:r>
              <a:r>
                <a:rPr lang="en-GB" sz="2400" dirty="0"/>
                <a:t> </a:t>
              </a:r>
              <a:r>
                <a:rPr lang="en-GB" sz="2400" dirty="0" err="1"/>
                <a:t>Metasprache</a:t>
              </a:r>
              <a:r>
                <a:rPr lang="en-GB" sz="2400" dirty="0"/>
                <a:t>, um </a:t>
              </a:r>
              <a:r>
                <a:rPr lang="en-GB" sz="2400" dirty="0" err="1"/>
                <a:t>Lautwandel</a:t>
              </a:r>
              <a:r>
                <a:rPr lang="en-GB" sz="2400" dirty="0"/>
                <a:t> </a:t>
              </a:r>
              <a:r>
                <a:rPr lang="en-GB" sz="2400" dirty="0" err="1"/>
                <a:t>zu</a:t>
              </a:r>
              <a:r>
                <a:rPr lang="en-GB" sz="2400" dirty="0"/>
                <a:t> </a:t>
              </a:r>
              <a:r>
                <a:rPr lang="en-GB" sz="2400" dirty="0" err="1"/>
                <a:t>modellieren</a:t>
              </a:r>
              <a:r>
                <a:rPr lang="en-GB" sz="2400" dirty="0"/>
                <a:t>.</a:t>
              </a:r>
              <a:endParaRPr lang="de-DE" sz="2400" dirty="0"/>
            </a:p>
          </p:txBody>
        </p:sp>
      </p:grpSp>
      <p:sp>
        <p:nvSpPr>
          <p:cNvPr id="50181" name="Text Box 11"/>
          <p:cNvSpPr txBox="1">
            <a:spLocks noChangeArrowheads="1"/>
          </p:cNvSpPr>
          <p:nvPr/>
        </p:nvSpPr>
        <p:spPr bwMode="auto">
          <a:xfrm>
            <a:off x="179388" y="836613"/>
            <a:ext cx="7848600"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a:t>Laut der generativen Phonologie kommt Lautwandel wegen einer Änderung in der Grammatik vor.</a:t>
            </a:r>
          </a:p>
        </p:txBody>
      </p:sp>
      <p:sp>
        <p:nvSpPr>
          <p:cNvPr id="50182" name="Text Box 12"/>
          <p:cNvSpPr txBox="1">
            <a:spLocks noChangeArrowheads="1"/>
          </p:cNvSpPr>
          <p:nvPr/>
        </p:nvSpPr>
        <p:spPr bwMode="auto">
          <a:xfrm>
            <a:off x="179388" y="1844675"/>
            <a:ext cx="7991475" cy="457200"/>
          </a:xfrm>
          <a:prstGeom prst="rect">
            <a:avLst/>
          </a:prstGeom>
          <a:noFill/>
          <a:ln w="9525">
            <a:noFill/>
            <a:miter lim="800000"/>
            <a:headEnd/>
            <a:tailEnd/>
          </a:ln>
        </p:spPr>
        <p:txBody>
          <a:bodyPr>
            <a:prstTxWarp prst="textNoShape">
              <a:avLst/>
            </a:prstTxWarp>
            <a:spAutoFit/>
          </a:bodyPr>
          <a:lstStyle/>
          <a:p>
            <a:pPr>
              <a:spcBef>
                <a:spcPct val="50000"/>
              </a:spcBef>
            </a:pPr>
            <a:r>
              <a:rPr lang="de-DE" sz="2400"/>
              <a:t>Jedoch kann dies nicht der Fall sein wenn:</a:t>
            </a:r>
          </a:p>
        </p:txBody>
      </p:sp>
      <p:sp>
        <p:nvSpPr>
          <p:cNvPr id="9221" name="Text Box 5"/>
          <p:cNvSpPr txBox="1">
            <a:spLocks noChangeArrowheads="1"/>
          </p:cNvSpPr>
          <p:nvPr/>
        </p:nvSpPr>
        <p:spPr bwMode="auto">
          <a:xfrm>
            <a:off x="395288" y="2349500"/>
            <a:ext cx="3744912" cy="1200150"/>
          </a:xfrm>
          <a:prstGeom prst="rect">
            <a:avLst/>
          </a:prstGeom>
          <a:noFill/>
          <a:ln w="9525">
            <a:noFill/>
            <a:miter lim="800000"/>
            <a:headEnd/>
            <a:tailEnd/>
          </a:ln>
        </p:spPr>
        <p:txBody>
          <a:bodyPr>
            <a:prstTxWarp prst="textNoShape">
              <a:avLst/>
            </a:prstTxWarp>
            <a:spAutoFit/>
          </a:bodyPr>
          <a:lstStyle/>
          <a:p>
            <a:pPr>
              <a:spcBef>
                <a:spcPct val="50000"/>
              </a:spcBef>
            </a:pPr>
            <a:r>
              <a:rPr lang="de-DE" sz="2400"/>
              <a:t>(a)  (laut der generativen Phonologie</a:t>
            </a:r>
            <a:r>
              <a:rPr lang="en-GB" sz="2400"/>
              <a:t>) die Phonologie</a:t>
            </a:r>
            <a:r>
              <a:rPr lang="en-GB" sz="2400" b="1"/>
              <a:t> kognitiv</a:t>
            </a:r>
            <a:r>
              <a:rPr lang="en-GB" sz="2400"/>
              <a:t> ist</a:t>
            </a:r>
            <a:endParaRPr lang="de-DE" sz="2400"/>
          </a:p>
        </p:txBody>
      </p:sp>
      <p:grpSp>
        <p:nvGrpSpPr>
          <p:cNvPr id="3" name="Group 17"/>
          <p:cNvGrpSpPr>
            <a:grpSpLocks/>
          </p:cNvGrpSpPr>
          <p:nvPr/>
        </p:nvGrpSpPr>
        <p:grpSpPr bwMode="auto">
          <a:xfrm>
            <a:off x="4119563" y="2420938"/>
            <a:ext cx="4845050" cy="1200150"/>
            <a:chOff x="2595" y="1525"/>
            <a:chExt cx="3052" cy="756"/>
          </a:xfrm>
        </p:grpSpPr>
        <p:sp>
          <p:nvSpPr>
            <p:cNvPr id="50185" name="Text Box 13"/>
            <p:cNvSpPr txBox="1">
              <a:spLocks noChangeArrowheads="1"/>
            </p:cNvSpPr>
            <p:nvPr/>
          </p:nvSpPr>
          <p:spPr bwMode="auto">
            <a:xfrm>
              <a:off x="2595" y="1718"/>
              <a:ext cx="437" cy="288"/>
            </a:xfrm>
            <a:prstGeom prst="rect">
              <a:avLst/>
            </a:prstGeom>
            <a:noFill/>
            <a:ln w="9525">
              <a:noFill/>
              <a:miter lim="800000"/>
              <a:headEnd/>
              <a:tailEnd/>
            </a:ln>
          </p:spPr>
          <p:txBody>
            <a:bodyPr wrap="none">
              <a:prstTxWarp prst="textNoShape">
                <a:avLst/>
              </a:prstTxWarp>
              <a:spAutoFit/>
            </a:bodyPr>
            <a:lstStyle/>
            <a:p>
              <a:r>
                <a:rPr lang="en-GB" sz="2400">
                  <a:solidFill>
                    <a:srgbClr val="FF0000"/>
                  </a:solidFill>
                </a:rPr>
                <a:t>und</a:t>
              </a:r>
              <a:endParaRPr lang="de-DE" sz="2400">
                <a:solidFill>
                  <a:srgbClr val="FF0000"/>
                </a:solidFill>
              </a:endParaRPr>
            </a:p>
          </p:txBody>
        </p:sp>
        <p:sp>
          <p:nvSpPr>
            <p:cNvPr id="50186" name="Text Box 14"/>
            <p:cNvSpPr txBox="1">
              <a:spLocks noChangeArrowheads="1"/>
            </p:cNvSpPr>
            <p:nvPr/>
          </p:nvSpPr>
          <p:spPr bwMode="auto">
            <a:xfrm>
              <a:off x="3424" y="1525"/>
              <a:ext cx="2223" cy="756"/>
            </a:xfrm>
            <a:prstGeom prst="rect">
              <a:avLst/>
            </a:prstGeom>
            <a:noFill/>
            <a:ln w="9525">
              <a:noFill/>
              <a:miter lim="800000"/>
              <a:headEnd/>
              <a:tailEnd/>
            </a:ln>
          </p:spPr>
          <p:txBody>
            <a:bodyPr>
              <a:prstTxWarp prst="textNoShape">
                <a:avLst/>
              </a:prstTxWarp>
              <a:spAutoFit/>
            </a:bodyPr>
            <a:lstStyle/>
            <a:p>
              <a:pPr>
                <a:spcBef>
                  <a:spcPct val="50000"/>
                </a:spcBef>
              </a:pPr>
              <a:r>
                <a:rPr lang="en-GB" sz="2400"/>
                <a:t>(b) Lautwandel durch </a:t>
              </a:r>
              <a:r>
                <a:rPr lang="en-GB" sz="2400" b="1"/>
                <a:t>nicht kognitive</a:t>
              </a:r>
              <a:r>
                <a:rPr lang="en-GB" sz="2400"/>
                <a:t> Vorgänge entsteht</a:t>
              </a:r>
              <a:r>
                <a:rPr lang="de-DE" sz="2400"/>
                <a:t>.</a:t>
              </a:r>
            </a:p>
          </p:txBody>
        </p:sp>
      </p:grpSp>
      <p:sp>
        <p:nvSpPr>
          <p:cNvPr id="14" name="Text Box 6"/>
          <p:cNvSpPr txBox="1">
            <a:spLocks noChangeArrowheads="1"/>
          </p:cNvSpPr>
          <p:nvPr/>
        </p:nvSpPr>
        <p:spPr bwMode="auto">
          <a:xfrm>
            <a:off x="2529506" y="140991"/>
            <a:ext cx="4490766"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Lautwandel ist nicht phonologisch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p:bldP spid="92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5"/>
          <p:cNvSpPr txBox="1">
            <a:spLocks noChangeArrowheads="1"/>
          </p:cNvSpPr>
          <p:nvPr/>
        </p:nvSpPr>
        <p:spPr bwMode="auto">
          <a:xfrm>
            <a:off x="359092" y="773647"/>
            <a:ext cx="8496300" cy="830997"/>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t>Teleologie</a:t>
            </a:r>
            <a:r>
              <a:rPr lang="en-GB" sz="2400" dirty="0"/>
              <a:t> </a:t>
            </a:r>
            <a:r>
              <a:rPr lang="en-GB" sz="2400" dirty="0">
                <a:latin typeface="Times New Roman" pitchFamily="-112" charset="0"/>
              </a:rPr>
              <a:t>= </a:t>
            </a:r>
            <a:r>
              <a:rPr lang="en-GB" sz="2400" dirty="0" err="1"/>
              <a:t>folgt</a:t>
            </a:r>
            <a:r>
              <a:rPr lang="en-GB" sz="2400" dirty="0"/>
              <a:t> </a:t>
            </a:r>
            <a:r>
              <a:rPr lang="en-GB" sz="2400" dirty="0" err="1"/>
              <a:t>einem</a:t>
            </a:r>
            <a:r>
              <a:rPr lang="en-GB" sz="2400" dirty="0"/>
              <a:t> </a:t>
            </a:r>
            <a:r>
              <a:rPr lang="en-GB" sz="2400" dirty="0" err="1"/>
              <a:t>Ziel</a:t>
            </a:r>
            <a:r>
              <a:rPr lang="en-GB" sz="2400" dirty="0"/>
              <a:t>, hat </a:t>
            </a:r>
            <a:r>
              <a:rPr lang="en-GB" sz="2400" dirty="0" err="1"/>
              <a:t>einen</a:t>
            </a:r>
            <a:r>
              <a:rPr lang="en-GB" sz="2400" dirty="0"/>
              <a:t> Sinn, </a:t>
            </a:r>
            <a:r>
              <a:rPr lang="en-GB" sz="2400" dirty="0" err="1"/>
              <a:t>einen</a:t>
            </a:r>
            <a:r>
              <a:rPr lang="en-GB" sz="2400" dirty="0"/>
              <a:t> </a:t>
            </a:r>
            <a:r>
              <a:rPr lang="en-GB" sz="2400" dirty="0" err="1"/>
              <a:t>Zweck</a:t>
            </a:r>
            <a:r>
              <a:rPr lang="en-GB" sz="2400" dirty="0"/>
              <a:t> (</a:t>
            </a:r>
            <a:r>
              <a:rPr lang="en-GB" sz="2400" dirty="0" err="1"/>
              <a:t>wird</a:t>
            </a:r>
            <a:r>
              <a:rPr lang="en-GB" sz="2400" dirty="0"/>
              <a:t> </a:t>
            </a:r>
            <a:r>
              <a:rPr lang="en-GB" sz="2400" dirty="0" err="1"/>
              <a:t>absichtlich</a:t>
            </a:r>
            <a:r>
              <a:rPr lang="en-GB" sz="2400" dirty="0"/>
              <a:t> </a:t>
            </a:r>
            <a:r>
              <a:rPr lang="en-GB" sz="2400" dirty="0" err="1"/>
              <a:t>gemacht</a:t>
            </a:r>
            <a:r>
              <a:rPr lang="en-GB" sz="2400" dirty="0"/>
              <a:t>).</a:t>
            </a:r>
            <a:endParaRPr lang="de-DE" sz="2400" dirty="0"/>
          </a:p>
        </p:txBody>
      </p:sp>
      <p:sp>
        <p:nvSpPr>
          <p:cNvPr id="10247" name="Text Box 7"/>
          <p:cNvSpPr txBox="1">
            <a:spLocks noChangeArrowheads="1"/>
          </p:cNvSpPr>
          <p:nvPr/>
        </p:nvSpPr>
        <p:spPr bwMode="auto">
          <a:xfrm>
            <a:off x="197168" y="3211741"/>
            <a:ext cx="8820149" cy="1569660"/>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2400" dirty="0"/>
              <a:t>Und daher, contra viele Forscher:  Lautwandel kommt nicht zustande, um die Sprache zu verdeutlichen,  oder zu verbessern  (oder weil,  wie oft vermutet wird, junge Leute absichtlich die Sprache für die ältere Generation unverständlicher machen wollen).</a:t>
            </a:r>
          </a:p>
        </p:txBody>
      </p:sp>
      <p:sp>
        <p:nvSpPr>
          <p:cNvPr id="52229" name="Text Box 8"/>
          <p:cNvSpPr txBox="1">
            <a:spLocks noChangeArrowheads="1"/>
          </p:cNvSpPr>
          <p:nvPr/>
        </p:nvSpPr>
        <p:spPr bwMode="auto">
          <a:xfrm>
            <a:off x="213518" y="1779638"/>
            <a:ext cx="8280400" cy="1200328"/>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Lautwandel kann nicht teleologisch sein, weil Lautwandel </a:t>
            </a:r>
            <a:r>
              <a:rPr lang="de-DE" sz="2400" b="1" dirty="0"/>
              <a:t>unbeabsichtigt</a:t>
            </a:r>
            <a:r>
              <a:rPr lang="de-DE" sz="2400" dirty="0"/>
              <a:t> durch eine fehlerhafte Interpretation (des Hörers) zustande kommt…</a:t>
            </a:r>
          </a:p>
        </p:txBody>
      </p:sp>
      <p:sp>
        <p:nvSpPr>
          <p:cNvPr id="10249" name="Text Box 9"/>
          <p:cNvSpPr txBox="1">
            <a:spLocks noChangeArrowheads="1"/>
          </p:cNvSpPr>
          <p:nvPr/>
        </p:nvSpPr>
        <p:spPr bwMode="auto">
          <a:xfrm>
            <a:off x="161925" y="5013176"/>
            <a:ext cx="8820150" cy="1569660"/>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err="1"/>
              <a:t>Ohala</a:t>
            </a:r>
            <a:r>
              <a:rPr lang="en-GB" sz="2400" dirty="0"/>
              <a:t>: </a:t>
            </a:r>
            <a:r>
              <a:rPr lang="de-DE" sz="2400" dirty="0"/>
              <a:t>“</a:t>
            </a:r>
            <a:r>
              <a:rPr lang="de-DE" sz="2400" dirty="0" err="1"/>
              <a:t>For</a:t>
            </a:r>
            <a:r>
              <a:rPr lang="en-GB" sz="2400" dirty="0"/>
              <a:t> the same reason that the mature sciences such as physics and chemistry do not explain their phenomena (any more) by saying that the gods willed it, linguists would be advised not to have the speaker's ‘will’ as the first explanation for language change”.</a:t>
            </a:r>
          </a:p>
        </p:txBody>
      </p:sp>
      <p:sp>
        <p:nvSpPr>
          <p:cNvPr id="7" name="Text Box 6"/>
          <p:cNvSpPr txBox="1">
            <a:spLocks noChangeArrowheads="1"/>
          </p:cNvSpPr>
          <p:nvPr/>
        </p:nvSpPr>
        <p:spPr bwMode="auto">
          <a:xfrm>
            <a:off x="2627784" y="124649"/>
            <a:ext cx="432048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Lautwandel ist nicht teleologisch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p:bldP spid="102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619672" y="140991"/>
            <a:ext cx="5200575"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Nicht teleologisch aber systematisch?</a:t>
            </a:r>
          </a:p>
        </p:txBody>
      </p:sp>
      <p:sp>
        <p:nvSpPr>
          <p:cNvPr id="3" name="TextBox 2"/>
          <p:cNvSpPr txBox="1"/>
          <p:nvPr/>
        </p:nvSpPr>
        <p:spPr>
          <a:xfrm>
            <a:off x="323528" y="908720"/>
            <a:ext cx="7560840" cy="830997"/>
          </a:xfrm>
          <a:prstGeom prst="rect">
            <a:avLst/>
          </a:prstGeom>
          <a:noFill/>
        </p:spPr>
        <p:txBody>
          <a:bodyPr wrap="square" rtlCol="0">
            <a:spAutoFit/>
          </a:bodyPr>
          <a:lstStyle/>
          <a:p>
            <a:r>
              <a:rPr lang="de-DE" sz="2400" dirty="0">
                <a:latin typeface="+mj-lt"/>
                <a:cs typeface="Arial"/>
              </a:rPr>
              <a:t>Wenn aber Lautwandel nicht teleologisch ist, wieso ist Lautwandel </a:t>
            </a:r>
            <a:r>
              <a:rPr lang="de-DE" sz="2400" b="1" dirty="0">
                <a:latin typeface="+mj-lt"/>
                <a:cs typeface="Arial"/>
              </a:rPr>
              <a:t>systematisch</a:t>
            </a:r>
            <a:r>
              <a:rPr lang="de-DE" sz="2400" dirty="0">
                <a:latin typeface="+mj-lt"/>
                <a:cs typeface="Arial"/>
              </a:rPr>
              <a:t> oder </a:t>
            </a:r>
            <a:r>
              <a:rPr lang="de-DE" sz="2400" b="1" dirty="0">
                <a:latin typeface="+mj-lt"/>
                <a:cs typeface="Arial"/>
              </a:rPr>
              <a:t>nicht willkürlich</a:t>
            </a:r>
            <a:r>
              <a:rPr lang="de-DE" sz="2400" dirty="0">
                <a:latin typeface="+mj-lt"/>
                <a:cs typeface="Arial"/>
              </a:rPr>
              <a:t>?</a:t>
            </a:r>
          </a:p>
        </p:txBody>
      </p:sp>
      <p:sp>
        <p:nvSpPr>
          <p:cNvPr id="4" name="TextBox 3"/>
          <p:cNvSpPr txBox="1"/>
          <p:nvPr/>
        </p:nvSpPr>
        <p:spPr>
          <a:xfrm>
            <a:off x="323528" y="2996952"/>
            <a:ext cx="7344816" cy="1569660"/>
          </a:xfrm>
          <a:prstGeom prst="rect">
            <a:avLst/>
          </a:prstGeom>
          <a:noFill/>
        </p:spPr>
        <p:txBody>
          <a:bodyPr wrap="square" rtlCol="0">
            <a:spAutoFit/>
          </a:bodyPr>
          <a:lstStyle/>
          <a:p>
            <a:r>
              <a:rPr lang="de-DE" sz="2400" dirty="0">
                <a:latin typeface="+mj-lt"/>
                <a:cs typeface="Arial"/>
              </a:rPr>
              <a:t>Lautwandel gehen oft in eine Richtung:</a:t>
            </a:r>
          </a:p>
          <a:p>
            <a:endParaRPr lang="de-DE" sz="2400" dirty="0">
              <a:latin typeface="+mj-lt"/>
              <a:cs typeface="Arial"/>
            </a:endParaRPr>
          </a:p>
          <a:p>
            <a:r>
              <a:rPr lang="de-DE" sz="2400" dirty="0">
                <a:latin typeface="+mj-lt"/>
                <a:cs typeface="Arial"/>
              </a:rPr>
              <a:t>Präaspiration verschwindet häufiger als Post-Aspiration</a:t>
            </a:r>
          </a:p>
          <a:p>
            <a:r>
              <a:rPr lang="de-DE" sz="2400" dirty="0">
                <a:latin typeface="+mj-lt"/>
                <a:cs typeface="Arial"/>
              </a:rPr>
              <a:t>Vokal-</a:t>
            </a:r>
            <a:r>
              <a:rPr lang="de-DE" sz="2400" dirty="0" err="1">
                <a:latin typeface="+mj-lt"/>
                <a:cs typeface="Arial"/>
              </a:rPr>
              <a:t>Frontierung</a:t>
            </a:r>
            <a:r>
              <a:rPr lang="de-DE" sz="2400" dirty="0">
                <a:latin typeface="+mj-lt"/>
                <a:cs typeface="Arial"/>
              </a:rPr>
              <a:t> häufiger als Rückverlagerung...</a:t>
            </a:r>
          </a:p>
        </p:txBody>
      </p:sp>
      <p:sp>
        <p:nvSpPr>
          <p:cNvPr id="5" name="TextBox 4"/>
          <p:cNvSpPr txBox="1"/>
          <p:nvPr/>
        </p:nvSpPr>
        <p:spPr>
          <a:xfrm>
            <a:off x="381584" y="2065529"/>
            <a:ext cx="4406440" cy="461665"/>
          </a:xfrm>
          <a:prstGeom prst="rect">
            <a:avLst/>
          </a:prstGeom>
          <a:noFill/>
        </p:spPr>
        <p:txBody>
          <a:bodyPr wrap="square" rtlCol="0">
            <a:spAutoFit/>
          </a:bodyPr>
          <a:lstStyle/>
          <a:p>
            <a:r>
              <a:rPr lang="de-DE" sz="2400" dirty="0">
                <a:latin typeface="+mj-lt"/>
                <a:cs typeface="Arial"/>
              </a:rPr>
              <a:t>z.B. Vokal-Kettenverschiebung</a:t>
            </a:r>
          </a:p>
        </p:txBody>
      </p:sp>
    </p:spTree>
    <p:extLst>
      <p:ext uri="{BB962C8B-B14F-4D97-AF65-F5344CB8AC3E}">
        <p14:creationId xmlns:p14="http://schemas.microsoft.com/office/powerpoint/2010/main" val="3019618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latin typeface="+mj-lt"/>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19058</TotalTime>
  <Words>1434</Words>
  <Application>Microsoft Macintosh PowerPoint</Application>
  <PresentationFormat>On-screen Show (4:3)</PresentationFormat>
  <Paragraphs>188</Paragraphs>
  <Slides>20</Slides>
  <Notes>7</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Helvetica</vt:lpstr>
      <vt:lpstr>SILDoulosIPA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Harrington</dc:creator>
  <cp:lastModifiedBy>Microsoft Office User</cp:lastModifiedBy>
  <cp:revision>663</cp:revision>
  <cp:lastPrinted>2013-07-30T18:35:25Z</cp:lastPrinted>
  <dcterms:created xsi:type="dcterms:W3CDTF">2014-10-10T06:03:31Z</dcterms:created>
  <dcterms:modified xsi:type="dcterms:W3CDTF">2024-10-22T04:47:31Z</dcterms:modified>
</cp:coreProperties>
</file>