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360" r:id="rId2"/>
    <p:sldId id="501" r:id="rId3"/>
    <p:sldId id="502" r:id="rId4"/>
    <p:sldId id="503" r:id="rId5"/>
    <p:sldId id="506" r:id="rId6"/>
    <p:sldId id="507" r:id="rId7"/>
    <p:sldId id="508" r:id="rId8"/>
    <p:sldId id="505" r:id="rId9"/>
    <p:sldId id="510" r:id="rId10"/>
    <p:sldId id="511" r:id="rId11"/>
    <p:sldId id="512" r:id="rId12"/>
    <p:sldId id="504" r:id="rId13"/>
    <p:sldId id="509" r:id="rId14"/>
    <p:sldId id="472" r:id="rId15"/>
    <p:sldId id="451" r:id="rId16"/>
    <p:sldId id="480" r:id="rId17"/>
    <p:sldId id="498" r:id="rId18"/>
    <p:sldId id="481" r:id="rId19"/>
    <p:sldId id="482" r:id="rId20"/>
    <p:sldId id="499" r:id="rId21"/>
    <p:sldId id="448" r:id="rId22"/>
    <p:sldId id="484" r:id="rId23"/>
    <p:sldId id="485" r:id="rId24"/>
    <p:sldId id="486" r:id="rId25"/>
    <p:sldId id="483" r:id="rId26"/>
    <p:sldId id="459" r:id="rId27"/>
    <p:sldId id="487" r:id="rId28"/>
    <p:sldId id="500" r:id="rId29"/>
    <p:sldId id="489" r:id="rId30"/>
    <p:sldId id="491" r:id="rId31"/>
    <p:sldId id="493" r:id="rId32"/>
    <p:sldId id="496" r:id="rId33"/>
    <p:sldId id="494" r:id="rId34"/>
    <p:sldId id="495" r:id="rId35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89" charset="0"/>
        <a:ea typeface="ＭＳ Ｐゴシック" pitchFamily="-89" charset="-128"/>
        <a:cs typeface="ＭＳ Ｐゴシック" pitchFamily="-8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C640"/>
    <a:srgbClr val="FF0000"/>
    <a:srgbClr val="E658E4"/>
    <a:srgbClr val="3366FF"/>
    <a:srgbClr val="33EC40"/>
    <a:srgbClr val="E8B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1"/>
    <p:restoredTop sz="94695"/>
  </p:normalViewPr>
  <p:slideViewPr>
    <p:cSldViewPr>
      <p:cViewPr varScale="1">
        <p:scale>
          <a:sx n="140" d="100"/>
          <a:sy n="140" d="100"/>
        </p:scale>
        <p:origin x="208" y="8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4" charset="0"/>
                <a:ea typeface="ＭＳ Ｐゴシック" pitchFamily="4" charset="-128"/>
                <a:cs typeface="ＭＳ Ｐゴシック" pitchFamily="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4FED4D7-547F-7043-ABAF-49566645C7F1}" type="datetime1">
              <a:rPr lang="en-US"/>
              <a:pPr>
                <a:defRPr/>
              </a:pPr>
              <a:t>10/28/20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4" charset="0"/>
                <a:ea typeface="ＭＳ Ｐゴシック" pitchFamily="4" charset="-128"/>
                <a:cs typeface="ＭＳ Ｐゴシック" pitchFamily="4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0213416-0A8C-8541-9420-0D834C45F0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1002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ＭＳ Ｐゴシック" pitchFamily="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26F6-4A63-904F-AEB5-3F75C07273B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51D7B-C7D3-7746-8F67-3CFE7B44FA4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31B79B-36E9-234B-934A-BD9ABF1181C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61461-C2B5-DF44-8438-9CA0C9B4123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1BEA9-81BB-9046-8F4C-225C8673BC7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AD090-7388-8E46-B8FE-09F73CECBA1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18C03-3C9E-2F48-BBDA-F08CB150331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D5AC6-DF7F-414F-8DF9-3E39DEEE963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E2FE2-784A-2145-8B22-9942CDF0D0A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9269A-E03B-924D-9FFE-42DF2511091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DFA3B-7DE7-F640-87B2-158C7584960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F3A1F00-F9BA-3F45-8A4C-D7728017C30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/>
          </p:cNvSpPr>
          <p:nvPr/>
        </p:nvSpPr>
        <p:spPr bwMode="auto">
          <a:xfrm>
            <a:off x="2667000" y="2514600"/>
            <a:ext cx="26844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39688">
              <a:spcBef>
                <a:spcPts val="1600"/>
              </a:spcBef>
            </a:pPr>
            <a:r>
              <a:rPr lang="en-US">
                <a:latin typeface="Calibri" pitchFamily="-89" charset="0"/>
                <a:ea typeface="Arial" pitchFamily="-89" charset="0"/>
                <a:cs typeface="Arial" pitchFamily="-89" charset="0"/>
              </a:rPr>
              <a:t>Jonathan Harrington</a:t>
            </a:r>
          </a:p>
        </p:txBody>
      </p:sp>
      <p:sp>
        <p:nvSpPr>
          <p:cNvPr id="6" name="Rectangle 1"/>
          <p:cNvSpPr>
            <a:spLocks/>
          </p:cNvSpPr>
          <p:nvPr/>
        </p:nvSpPr>
        <p:spPr bwMode="auto">
          <a:xfrm>
            <a:off x="1115616" y="188640"/>
            <a:ext cx="7201495" cy="95885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Sound change and co-variation between speech production and perception. 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323528" y="3573016"/>
            <a:ext cx="19922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Überblick von: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221088"/>
            <a:ext cx="918051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[</a:t>
            </a:r>
            <a:r>
              <a:rPr lang="de-DE" sz="1800" dirty="0">
                <a:latin typeface="Calibri"/>
                <a:cs typeface="Calibri"/>
              </a:rPr>
              <a:t>1] </a:t>
            </a:r>
            <a:r>
              <a:rPr lang="de-DE" sz="1800" dirty="0" err="1">
                <a:latin typeface="Calibri"/>
                <a:cs typeface="Calibri"/>
              </a:rPr>
              <a:t>Beddor</a:t>
            </a:r>
            <a:r>
              <a:rPr lang="de-DE" sz="1800" dirty="0">
                <a:latin typeface="Calibri"/>
                <a:cs typeface="Calibri"/>
              </a:rPr>
              <a:t>, P., A. </a:t>
            </a:r>
            <a:r>
              <a:rPr lang="de-DE" sz="1800" dirty="0" err="1">
                <a:latin typeface="Calibri"/>
                <a:cs typeface="Calibri"/>
              </a:rPr>
              <a:t>Brasher</a:t>
            </a:r>
            <a:r>
              <a:rPr lang="de-DE" sz="1800" dirty="0">
                <a:latin typeface="Calibri"/>
                <a:cs typeface="Calibri"/>
              </a:rPr>
              <a:t> &amp; </a:t>
            </a:r>
            <a:r>
              <a:rPr lang="de-DE" sz="1800" dirty="0" err="1">
                <a:latin typeface="Calibri"/>
                <a:cs typeface="Calibri"/>
              </a:rPr>
              <a:t>Narayan</a:t>
            </a:r>
            <a:r>
              <a:rPr lang="de-DE" sz="1800" dirty="0">
                <a:latin typeface="Calibri"/>
                <a:cs typeface="Calibri"/>
              </a:rPr>
              <a:t>, C. (2007). </a:t>
            </a:r>
            <a:r>
              <a:rPr lang="de-DE" sz="1800" dirty="0" err="1">
                <a:latin typeface="Calibri"/>
                <a:cs typeface="Calibri"/>
              </a:rPr>
              <a:t>Applying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perceptual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methods</a:t>
            </a:r>
            <a:r>
              <a:rPr lang="de-DE" sz="1800" dirty="0">
                <a:latin typeface="Calibri"/>
                <a:cs typeface="Calibri"/>
              </a:rPr>
              <a:t>  </a:t>
            </a:r>
            <a:r>
              <a:rPr lang="de-DE" sz="1800" dirty="0" err="1">
                <a:latin typeface="Calibri"/>
                <a:cs typeface="Calibri"/>
              </a:rPr>
              <a:t>phonetic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variation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and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sound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change</a:t>
            </a:r>
            <a:r>
              <a:rPr lang="de-DE" sz="1800" dirty="0">
                <a:latin typeface="Calibri"/>
                <a:cs typeface="Calibri"/>
              </a:rPr>
              <a:t>. In M.J. Solé et al. (Eds.), </a:t>
            </a:r>
            <a:r>
              <a:rPr lang="de-DE" sz="1800" i="1" dirty="0">
                <a:latin typeface="Calibri"/>
                <a:cs typeface="Calibri"/>
              </a:rPr>
              <a:t>Experimental </a:t>
            </a:r>
            <a:r>
              <a:rPr lang="de-DE" sz="1800" i="1" dirty="0" err="1">
                <a:latin typeface="Calibri"/>
                <a:cs typeface="Calibri"/>
              </a:rPr>
              <a:t>Approaches</a:t>
            </a:r>
            <a:r>
              <a:rPr lang="de-DE" sz="1800" i="1" dirty="0">
                <a:latin typeface="Calibri"/>
                <a:cs typeface="Calibri"/>
              </a:rPr>
              <a:t> </a:t>
            </a:r>
            <a:r>
              <a:rPr lang="de-DE" sz="1800" i="1" dirty="0" err="1">
                <a:latin typeface="Calibri"/>
                <a:cs typeface="Calibri"/>
              </a:rPr>
              <a:t>to</a:t>
            </a:r>
            <a:r>
              <a:rPr lang="de-DE" sz="1800" i="1" dirty="0">
                <a:latin typeface="Calibri"/>
                <a:cs typeface="Calibri"/>
              </a:rPr>
              <a:t> </a:t>
            </a:r>
            <a:r>
              <a:rPr lang="de-DE" sz="1800" i="1" dirty="0" err="1">
                <a:latin typeface="Calibri"/>
                <a:cs typeface="Calibri"/>
              </a:rPr>
              <a:t>Phono</a:t>
            </a:r>
            <a:r>
              <a:rPr lang="de-DE" sz="1800" dirty="0" err="1">
                <a:latin typeface="Calibri"/>
                <a:cs typeface="Calibri"/>
              </a:rPr>
              <a:t>logy</a:t>
            </a:r>
            <a:r>
              <a:rPr lang="de-DE" sz="1800" dirty="0">
                <a:latin typeface="Calibri"/>
                <a:cs typeface="Calibri"/>
              </a:rPr>
              <a:t>. OUP: Oxford. (p.127-143). </a:t>
            </a:r>
            <a:r>
              <a:rPr lang="de-DE" sz="1800" b="1" dirty="0">
                <a:latin typeface="Calibri"/>
                <a:cs typeface="Calibri"/>
              </a:rPr>
              <a:t>beddor07.pdf</a:t>
            </a:r>
          </a:p>
          <a:p>
            <a:r>
              <a:rPr lang="de-DE" sz="1800" dirty="0">
                <a:latin typeface="Calibri"/>
                <a:cs typeface="Calibri"/>
              </a:rPr>
              <a:t>[2] </a:t>
            </a:r>
            <a:r>
              <a:rPr lang="de-DE" sz="1800" dirty="0" err="1">
                <a:latin typeface="Calibri"/>
                <a:cs typeface="Calibri"/>
              </a:rPr>
              <a:t>Beddor</a:t>
            </a:r>
            <a:r>
              <a:rPr lang="de-DE" sz="1800" dirty="0">
                <a:latin typeface="Calibri"/>
                <a:cs typeface="Calibri"/>
              </a:rPr>
              <a:t>, P. (2012) </a:t>
            </a:r>
            <a:r>
              <a:rPr lang="de-DE" sz="1800" dirty="0" err="1">
                <a:latin typeface="Calibri"/>
                <a:cs typeface="Calibri"/>
              </a:rPr>
              <a:t>Perception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grammars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and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sound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change</a:t>
            </a:r>
            <a:r>
              <a:rPr lang="de-DE" sz="1800" dirty="0">
                <a:latin typeface="Calibri"/>
                <a:cs typeface="Calibri"/>
              </a:rPr>
              <a:t>. In M-J Solé &amp; D. </a:t>
            </a:r>
            <a:r>
              <a:rPr lang="de-DE" sz="1800" dirty="0" err="1">
                <a:latin typeface="Calibri"/>
                <a:cs typeface="Calibri"/>
              </a:rPr>
              <a:t>Recasens</a:t>
            </a:r>
            <a:r>
              <a:rPr lang="de-DE" sz="1800" dirty="0">
                <a:latin typeface="Calibri"/>
                <a:cs typeface="Calibri"/>
              </a:rPr>
              <a:t> (Eds.) </a:t>
            </a:r>
            <a:r>
              <a:rPr lang="de-DE" sz="1800" i="1" dirty="0">
                <a:latin typeface="Calibri"/>
                <a:cs typeface="Calibri"/>
              </a:rPr>
              <a:t>The Initiation </a:t>
            </a:r>
            <a:r>
              <a:rPr lang="de-DE" sz="1800" i="1" dirty="0" err="1">
                <a:latin typeface="Calibri"/>
                <a:cs typeface="Calibri"/>
              </a:rPr>
              <a:t>of</a:t>
            </a:r>
            <a:r>
              <a:rPr lang="de-DE" sz="1800" i="1" dirty="0">
                <a:latin typeface="Calibri"/>
                <a:cs typeface="Calibri"/>
              </a:rPr>
              <a:t> Sound Ch</a:t>
            </a:r>
            <a:r>
              <a:rPr lang="de-DE" sz="1800" dirty="0">
                <a:latin typeface="Calibri"/>
                <a:cs typeface="Calibri"/>
              </a:rPr>
              <a:t>ange. Benjamins: Amsterdam. (p. 37-55). </a:t>
            </a:r>
            <a:r>
              <a:rPr lang="de-DE" sz="1800" b="1" dirty="0">
                <a:latin typeface="Calibri"/>
                <a:cs typeface="Calibri"/>
              </a:rPr>
              <a:t>beddor12.pdf</a:t>
            </a:r>
          </a:p>
          <a:p>
            <a:r>
              <a:rPr lang="de-DE" sz="1800" dirty="0">
                <a:latin typeface="Calibri"/>
                <a:cs typeface="Calibri"/>
              </a:rPr>
              <a:t>[2] </a:t>
            </a:r>
            <a:r>
              <a:rPr lang="de-DE" sz="1800" dirty="0" err="1">
                <a:latin typeface="Calibri"/>
                <a:cs typeface="Calibri"/>
              </a:rPr>
              <a:t>Beddor</a:t>
            </a:r>
            <a:r>
              <a:rPr lang="de-DE" sz="1800" dirty="0">
                <a:latin typeface="Calibri"/>
                <a:cs typeface="Calibri"/>
              </a:rPr>
              <a:t>, P.S. 2015. The </a:t>
            </a:r>
            <a:r>
              <a:rPr lang="de-DE" sz="1800" dirty="0" err="1">
                <a:latin typeface="Calibri"/>
                <a:cs typeface="Calibri"/>
              </a:rPr>
              <a:t>relation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between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language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users</a:t>
            </a:r>
            <a:r>
              <a:rPr lang="de-DE" sz="1800" dirty="0">
                <a:latin typeface="Calibri"/>
                <a:cs typeface="Calibri"/>
              </a:rPr>
              <a:t>’ </a:t>
            </a:r>
            <a:r>
              <a:rPr lang="de-DE" sz="1800" dirty="0" err="1">
                <a:latin typeface="Calibri"/>
                <a:cs typeface="Calibri"/>
              </a:rPr>
              <a:t>perception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and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production</a:t>
            </a:r>
            <a:r>
              <a:rPr lang="de-DE" sz="1800" dirty="0">
                <a:latin typeface="Calibri"/>
                <a:cs typeface="Calibri"/>
              </a:rPr>
              <a:t> </a:t>
            </a:r>
            <a:r>
              <a:rPr lang="de-DE" sz="1800" dirty="0" err="1">
                <a:latin typeface="Calibri"/>
                <a:cs typeface="Calibri"/>
              </a:rPr>
              <a:t>repertoires</a:t>
            </a:r>
            <a:r>
              <a:rPr lang="de-DE" sz="1800" dirty="0">
                <a:latin typeface="Calibri"/>
                <a:cs typeface="Calibri"/>
              </a:rPr>
              <a:t>. </a:t>
            </a:r>
            <a:r>
              <a:rPr lang="de-DE" sz="1800" i="1" dirty="0" err="1">
                <a:latin typeface="Calibri"/>
                <a:cs typeface="Calibri"/>
              </a:rPr>
              <a:t>Proceedings</a:t>
            </a:r>
            <a:r>
              <a:rPr lang="de-DE" sz="1800" i="1" dirty="0">
                <a:latin typeface="Calibri"/>
                <a:cs typeface="Calibri"/>
              </a:rPr>
              <a:t> </a:t>
            </a:r>
            <a:r>
              <a:rPr lang="de-DE" sz="1800" i="1" dirty="0" err="1">
                <a:latin typeface="Calibri"/>
                <a:cs typeface="Calibri"/>
              </a:rPr>
              <a:t>of</a:t>
            </a:r>
            <a:r>
              <a:rPr lang="de-DE" sz="1800" i="1" dirty="0">
                <a:latin typeface="Calibri"/>
                <a:cs typeface="Calibri"/>
              </a:rPr>
              <a:t> </a:t>
            </a:r>
            <a:r>
              <a:rPr lang="de-DE" sz="1800" i="1" dirty="0" err="1">
                <a:latin typeface="Calibri"/>
                <a:cs typeface="Calibri"/>
              </a:rPr>
              <a:t>the</a:t>
            </a:r>
            <a:r>
              <a:rPr lang="de-DE" sz="1800" i="1" dirty="0">
                <a:latin typeface="Calibri"/>
                <a:cs typeface="Calibri"/>
              </a:rPr>
              <a:t> 18th International </a:t>
            </a:r>
            <a:r>
              <a:rPr lang="de-DE" sz="1800" i="1" dirty="0" err="1">
                <a:latin typeface="Calibri"/>
                <a:cs typeface="Calibri"/>
              </a:rPr>
              <a:t>Congress</a:t>
            </a:r>
            <a:r>
              <a:rPr lang="de-DE" sz="1800" i="1" dirty="0">
                <a:latin typeface="Calibri"/>
                <a:cs typeface="Calibri"/>
              </a:rPr>
              <a:t> </a:t>
            </a:r>
            <a:r>
              <a:rPr lang="de-DE" sz="1800" i="1" dirty="0" err="1">
                <a:latin typeface="Calibri"/>
                <a:cs typeface="Calibri"/>
              </a:rPr>
              <a:t>of</a:t>
            </a:r>
            <a:r>
              <a:rPr lang="de-DE" sz="1800" i="1" dirty="0">
                <a:latin typeface="Calibri"/>
                <a:cs typeface="Calibri"/>
              </a:rPr>
              <a:t> </a:t>
            </a:r>
            <a:r>
              <a:rPr lang="de-DE" sz="1800" i="1" dirty="0" err="1">
                <a:latin typeface="Calibri"/>
                <a:cs typeface="Calibri"/>
              </a:rPr>
              <a:t>Phonetic</a:t>
            </a:r>
            <a:r>
              <a:rPr lang="de-DE" sz="1800" i="1" dirty="0">
                <a:latin typeface="Calibri"/>
                <a:cs typeface="Calibri"/>
              </a:rPr>
              <a:t> </a:t>
            </a:r>
            <a:r>
              <a:rPr lang="de-DE" sz="1800" i="1" dirty="0" err="1">
                <a:latin typeface="Calibri"/>
                <a:cs typeface="Calibri"/>
              </a:rPr>
              <a:t>Sciences</a:t>
            </a:r>
            <a:r>
              <a:rPr lang="de-DE" sz="1800" dirty="0">
                <a:latin typeface="Calibri"/>
                <a:cs typeface="Calibri"/>
              </a:rPr>
              <a:t>, Glasgow, UK. http://www.icphs2015.info/</a:t>
            </a:r>
            <a:r>
              <a:rPr lang="de-DE" sz="1800" dirty="0" err="1">
                <a:latin typeface="Calibri"/>
                <a:cs typeface="Calibri"/>
              </a:rPr>
              <a:t>pdfs</a:t>
            </a:r>
            <a:r>
              <a:rPr lang="de-DE" sz="1800" dirty="0">
                <a:latin typeface="Calibri"/>
                <a:cs typeface="Calibri"/>
              </a:rPr>
              <a:t>/</a:t>
            </a:r>
            <a:r>
              <a:rPr lang="de-DE" sz="1800" dirty="0" err="1">
                <a:latin typeface="Calibri"/>
                <a:cs typeface="Calibri"/>
              </a:rPr>
              <a:t>papers</a:t>
            </a:r>
            <a:r>
              <a:rPr lang="de-DE" sz="1800" dirty="0">
                <a:latin typeface="Calibri"/>
                <a:cs typeface="Calibri"/>
              </a:rPr>
              <a:t>/ICPHS1041.pdf </a:t>
            </a:r>
            <a:r>
              <a:rPr lang="de-DE" sz="1800" b="1" dirty="0">
                <a:latin typeface="Calibri"/>
                <a:cs typeface="Calibri"/>
              </a:rPr>
              <a:t>beddor15.pdf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6804248" y="8109520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720D24D-EB3D-F34A-B5B7-C22CCF19A4B0}"/>
              </a:ext>
            </a:extLst>
          </p:cNvPr>
          <p:cNvSpPr>
            <a:spLocks/>
          </p:cNvSpPr>
          <p:nvPr/>
        </p:nvSpPr>
        <p:spPr bwMode="auto">
          <a:xfrm>
            <a:off x="2627784" y="188640"/>
            <a:ext cx="302433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Die </a:t>
            </a:r>
            <a:r>
              <a:rPr lang="en-US" dirty="0" err="1">
                <a:latin typeface="Calibri"/>
                <a:cs typeface="Calibri"/>
              </a:rPr>
              <a:t>Phonologisierung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D3F00A-532E-6B43-8B5B-6A42620EDA9A}"/>
              </a:ext>
            </a:extLst>
          </p:cNvPr>
          <p:cNvSpPr txBox="1"/>
          <p:nvPr/>
        </p:nvSpPr>
        <p:spPr bwMode="auto">
          <a:xfrm>
            <a:off x="58178" y="773670"/>
            <a:ext cx="87129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Die phonetischen Eigenschaften ('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effect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') entstehen aufgrund von 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647F2-1162-C540-AF01-159E3C0CA4E4}"/>
              </a:ext>
            </a:extLst>
          </p:cNvPr>
          <p:cNvSpPr txBox="1"/>
          <p:nvPr/>
        </p:nvSpPr>
        <p:spPr bwMode="auto">
          <a:xfrm>
            <a:off x="447668" y="1655630"/>
            <a:ext cx="78728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AHDeutsch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: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futiz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eventuell damals phonetisch [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ʉ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tiz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], ein vorderes [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ʉ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] aufgrund von [i]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4F7002-4C53-5948-8A82-DBDE23AE4CBC}"/>
              </a:ext>
            </a:extLst>
          </p:cNvPr>
          <p:cNvSpPr txBox="1"/>
          <p:nvPr/>
        </p:nvSpPr>
        <p:spPr bwMode="auto">
          <a:xfrm>
            <a:off x="58178" y="2807938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2. Der Auslöser ('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source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') geht oft ganz oder teilweise verloren [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fʉt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ə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4D5751-1A6B-BF4A-B575-D96AECCE954A}"/>
              </a:ext>
            </a:extLst>
          </p:cNvPr>
          <p:cNvSpPr txBox="1"/>
          <p:nvPr/>
        </p:nvSpPr>
        <p:spPr bwMode="auto">
          <a:xfrm>
            <a:off x="67119" y="4005154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3. (a) Paradoxerweise wird der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koartikulatorische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Effekt gestärkt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76C145-ADB3-FF40-A188-B38062F7E314}"/>
              </a:ext>
            </a:extLst>
          </p:cNvPr>
          <p:cNvSpPr txBox="1"/>
          <p:nvPr/>
        </p:nvSpPr>
        <p:spPr bwMode="auto">
          <a:xfrm>
            <a:off x="3059832" y="4464486"/>
            <a:ext cx="12009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</a:t>
            </a:r>
            <a:r>
              <a:rPr lang="de-DE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y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tsə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684194-741E-1647-9043-080990CDC488}"/>
              </a:ext>
            </a:extLst>
          </p:cNvPr>
          <p:cNvSpPr txBox="1"/>
          <p:nvPr/>
        </p:nvSpPr>
        <p:spPr bwMode="auto">
          <a:xfrm>
            <a:off x="447668" y="5202370"/>
            <a:ext cx="787281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und (b)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: der neue Laut wird für Kontraste verwendet, die ursprünglich mit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nichts zu tun hatten (Bügel, Glück, Lücke)</a:t>
            </a:r>
          </a:p>
        </p:txBody>
      </p:sp>
    </p:spTree>
    <p:extLst>
      <p:ext uri="{BB962C8B-B14F-4D97-AF65-F5344CB8AC3E}">
        <p14:creationId xmlns:p14="http://schemas.microsoft.com/office/powerpoint/2010/main" val="3073311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658EAC26-ED48-E447-B327-258D0390BD12}"/>
              </a:ext>
            </a:extLst>
          </p:cNvPr>
          <p:cNvSpPr>
            <a:spLocks/>
          </p:cNvSpPr>
          <p:nvPr/>
        </p:nvSpPr>
        <p:spPr bwMode="auto">
          <a:xfrm>
            <a:off x="1475656" y="188640"/>
            <a:ext cx="662473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latin typeface="Calibri"/>
                <a:cs typeface="Calibri"/>
              </a:rPr>
              <a:t>Empirische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Untersuchungen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zur</a:t>
            </a:r>
            <a:r>
              <a:rPr lang="en-US" dirty="0">
                <a:latin typeface="Calibri"/>
                <a:cs typeface="Calibri"/>
              </a:rPr>
              <a:t>  </a:t>
            </a:r>
            <a:r>
              <a:rPr lang="en-US" dirty="0" err="1">
                <a:latin typeface="Calibri"/>
                <a:cs typeface="Calibri"/>
              </a:rPr>
              <a:t>Phonologisierung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9E635E-BE44-5745-97D7-E83CD595AA49}"/>
              </a:ext>
            </a:extLst>
          </p:cNvPr>
          <p:cNvSpPr txBox="1"/>
          <p:nvPr/>
        </p:nvSpPr>
        <p:spPr bwMode="auto">
          <a:xfrm>
            <a:off x="539552" y="1052736"/>
            <a:ext cx="74976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Wir befassen uns oft mit einem Lautwandel-im-Fortschritt.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95DD9E-029F-994E-8F14-AEB9E1052F7C}"/>
              </a:ext>
            </a:extLst>
          </p:cNvPr>
          <p:cNvSpPr txBox="1"/>
          <p:nvPr/>
        </p:nvSpPr>
        <p:spPr bwMode="auto">
          <a:xfrm>
            <a:off x="1374749" y="1870628"/>
            <a:ext cx="61286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Nimmt die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allmähmlich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zu?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E012C2-AE56-3943-9BDB-8987AD57E66D}"/>
              </a:ext>
            </a:extLst>
          </p:cNvPr>
          <p:cNvSpPr txBox="1"/>
          <p:nvPr/>
        </p:nvSpPr>
        <p:spPr bwMode="auto">
          <a:xfrm>
            <a:off x="1374749" y="2636912"/>
            <a:ext cx="43011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2. Wenn ja, wie ist das messbar?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64F88D-A84A-7C40-A6EF-44562C160F40}"/>
              </a:ext>
            </a:extLst>
          </p:cNvPr>
          <p:cNvSpPr txBox="1"/>
          <p:nvPr/>
        </p:nvSpPr>
        <p:spPr bwMode="auto">
          <a:xfrm>
            <a:off x="1374748" y="3429000"/>
            <a:ext cx="7289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3. Wie kommt die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überhaupt zustande?</a:t>
            </a:r>
          </a:p>
        </p:txBody>
      </p:sp>
    </p:spTree>
    <p:extLst>
      <p:ext uri="{BB962C8B-B14F-4D97-AF65-F5344CB8AC3E}">
        <p14:creationId xmlns:p14="http://schemas.microsoft.com/office/powerpoint/2010/main" val="407846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EF4257A-3EF5-5748-AB0D-7EE11EFB89DC}"/>
              </a:ext>
            </a:extLst>
          </p:cNvPr>
          <p:cNvSpPr>
            <a:spLocks/>
          </p:cNvSpPr>
          <p:nvPr/>
        </p:nvSpPr>
        <p:spPr bwMode="auto">
          <a:xfrm>
            <a:off x="1835696" y="188640"/>
            <a:ext cx="626469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Wie </a:t>
            </a:r>
            <a:r>
              <a:rPr lang="en-US" dirty="0" err="1">
                <a:latin typeface="Calibri"/>
                <a:cs typeface="Calibri"/>
              </a:rPr>
              <a:t>ist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Phonologisierung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messbar</a:t>
            </a:r>
            <a:r>
              <a:rPr lang="en-US" dirty="0">
                <a:latin typeface="Calibri"/>
                <a:cs typeface="Calibri"/>
              </a:rPr>
              <a:t>? (</a:t>
            </a:r>
            <a:r>
              <a:rPr lang="en-US" dirty="0" err="1">
                <a:latin typeface="Calibri"/>
                <a:cs typeface="Calibri"/>
              </a:rPr>
              <a:t>Produktion</a:t>
            </a:r>
            <a:r>
              <a:rPr lang="en-US" dirty="0">
                <a:latin typeface="Calibri"/>
                <a:cs typeface="Calibri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AFFAE-5B79-704F-A3A5-23D3105443E8}"/>
              </a:ext>
            </a:extLst>
          </p:cNvPr>
          <p:cNvSpPr txBox="1"/>
          <p:nvPr/>
        </p:nvSpPr>
        <p:spPr bwMode="auto">
          <a:xfrm>
            <a:off x="240935" y="692696"/>
            <a:ext cx="866212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Solé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(2007).  Wenn ein Vokal kürzer/länger aufgrund von Sprechstiländerungen wird, dann werden dementsprechend auch dessen artikulatorische Eigenschaften kürzer/länger.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6580C7-4F2D-0144-9926-09DF274FE85F}"/>
              </a:ext>
            </a:extLst>
          </p:cNvPr>
          <p:cNvSpPr txBox="1"/>
          <p:nvPr/>
        </p:nvSpPr>
        <p:spPr bwMode="auto">
          <a:xfrm>
            <a:off x="539552" y="2123564"/>
            <a:ext cx="7848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zB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: die Lippenrundung im Deutschen oder Französischen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/,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weil Lippenrundung Bestandteil von dem Phonem /</a:t>
            </a:r>
            <a:r>
              <a:rPr lang="de-DE" b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23B714-1E4F-7C41-80D7-7FDF85826B32}"/>
              </a:ext>
            </a:extLst>
          </p:cNvPr>
          <p:cNvSpPr txBox="1"/>
          <p:nvPr/>
        </p:nvSpPr>
        <p:spPr bwMode="auto">
          <a:xfrm>
            <a:off x="3491882" y="6239242"/>
            <a:ext cx="19415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Dauer von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27387A-F99B-6E4F-9226-DE4411B63DD3}"/>
              </a:ext>
            </a:extLst>
          </p:cNvPr>
          <p:cNvSpPr txBox="1"/>
          <p:nvPr/>
        </p:nvSpPr>
        <p:spPr bwMode="auto">
          <a:xfrm rot="16200000">
            <a:off x="579203" y="4535891"/>
            <a:ext cx="34067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Dauer der Lippenrundung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4361496-086F-734E-9CA5-027D884B435C}"/>
              </a:ext>
            </a:extLst>
          </p:cNvPr>
          <p:cNvSpPr/>
          <p:nvPr/>
        </p:nvSpPr>
        <p:spPr>
          <a:xfrm>
            <a:off x="3995938" y="4349271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13CA50F-A5FE-6B4F-AEA0-73106CB5C5F0}"/>
              </a:ext>
            </a:extLst>
          </p:cNvPr>
          <p:cNvSpPr/>
          <p:nvPr/>
        </p:nvSpPr>
        <p:spPr>
          <a:xfrm>
            <a:off x="3905941" y="4716895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5348139-DFBD-0641-9C77-6DA4EAED78E2}"/>
              </a:ext>
            </a:extLst>
          </p:cNvPr>
          <p:cNvSpPr/>
          <p:nvPr/>
        </p:nvSpPr>
        <p:spPr>
          <a:xfrm rot="3634488">
            <a:off x="4148338" y="4501671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E52711F-2F2A-CF44-83B1-FAACEB558596}"/>
              </a:ext>
            </a:extLst>
          </p:cNvPr>
          <p:cNvSpPr/>
          <p:nvPr/>
        </p:nvSpPr>
        <p:spPr>
          <a:xfrm rot="3634488">
            <a:off x="3459005" y="5069693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13A6F6-91A3-7044-B4E3-89382F87B2B0}"/>
              </a:ext>
            </a:extLst>
          </p:cNvPr>
          <p:cNvSpPr/>
          <p:nvPr/>
        </p:nvSpPr>
        <p:spPr>
          <a:xfrm>
            <a:off x="4627153" y="4196871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8F10715-F503-7A4D-B396-88F81A599429}"/>
              </a:ext>
            </a:extLst>
          </p:cNvPr>
          <p:cNvSpPr/>
          <p:nvPr/>
        </p:nvSpPr>
        <p:spPr>
          <a:xfrm>
            <a:off x="4058341" y="4869295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F5DEDB6-C07D-9B4C-B702-0B684A27AD50}"/>
              </a:ext>
            </a:extLst>
          </p:cNvPr>
          <p:cNvSpPr/>
          <p:nvPr/>
        </p:nvSpPr>
        <p:spPr>
          <a:xfrm rot="3634488">
            <a:off x="5297500" y="3996472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BBFF4BD-02C4-134B-A077-6C65F76AF55E}"/>
              </a:ext>
            </a:extLst>
          </p:cNvPr>
          <p:cNvSpPr/>
          <p:nvPr/>
        </p:nvSpPr>
        <p:spPr>
          <a:xfrm rot="3634488">
            <a:off x="3383869" y="5434282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8BF9FEF-E2A4-0346-A75D-C62866B4906E}"/>
              </a:ext>
            </a:extLst>
          </p:cNvPr>
          <p:cNvSpPr/>
          <p:nvPr/>
        </p:nvSpPr>
        <p:spPr>
          <a:xfrm rot="3634488">
            <a:off x="2954510" y="5363980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736F12B-1BF0-0D48-AFA7-A5F3646B51B7}"/>
              </a:ext>
            </a:extLst>
          </p:cNvPr>
          <p:cNvSpPr/>
          <p:nvPr/>
        </p:nvSpPr>
        <p:spPr>
          <a:xfrm>
            <a:off x="5073100" y="3588097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3DA9C51-065B-7340-AC47-44D7F149037F}"/>
              </a:ext>
            </a:extLst>
          </p:cNvPr>
          <p:cNvCxnSpPr/>
          <p:nvPr/>
        </p:nvCxnSpPr>
        <p:spPr>
          <a:xfrm flipV="1">
            <a:off x="2699792" y="3588097"/>
            <a:ext cx="3024336" cy="21013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837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7C4518-0685-5F46-BAD7-5E4AC83A2C12}"/>
              </a:ext>
            </a:extLst>
          </p:cNvPr>
          <p:cNvSpPr txBox="1"/>
          <p:nvPr/>
        </p:nvSpPr>
        <p:spPr bwMode="auto">
          <a:xfrm>
            <a:off x="263034" y="299153"/>
            <a:ext cx="82809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Wenn aber eine Eigenschaft wie Lippenrundung phonetisch und nicht phonologisch ist, dann gibt es kein solches Verhältnis.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C273DD-C2A2-0340-8E85-6673232B854F}"/>
              </a:ext>
            </a:extLst>
          </p:cNvPr>
          <p:cNvSpPr txBox="1"/>
          <p:nvPr/>
        </p:nvSpPr>
        <p:spPr bwMode="auto">
          <a:xfrm>
            <a:off x="373845" y="1206245"/>
            <a:ext cx="776501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zB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'liegt unter' ist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lippengerundet aufgrund von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in 'unter' (also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Lippenrundung ist nicht Bestandteil von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(es gibt keine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Phonem in deutsch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A9EB74-B91F-D947-B3A7-DC231AE568ED}"/>
              </a:ext>
            </a:extLst>
          </p:cNvPr>
          <p:cNvSpPr txBox="1"/>
          <p:nvPr/>
        </p:nvSpPr>
        <p:spPr bwMode="auto">
          <a:xfrm>
            <a:off x="323526" y="2441705"/>
            <a:ext cx="82204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Was erwarten wir wenn sich die Dauer von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ändert?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2686F-CEF0-5D42-A2C0-E778E0EE6BD6}"/>
              </a:ext>
            </a:extLst>
          </p:cNvPr>
          <p:cNvSpPr txBox="1"/>
          <p:nvPr/>
        </p:nvSpPr>
        <p:spPr bwMode="auto">
          <a:xfrm>
            <a:off x="3491882" y="6239242"/>
            <a:ext cx="20201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Dauer von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CA1841-6651-C248-BD04-D1B887D1B9BC}"/>
              </a:ext>
            </a:extLst>
          </p:cNvPr>
          <p:cNvSpPr txBox="1"/>
          <p:nvPr/>
        </p:nvSpPr>
        <p:spPr bwMode="auto">
          <a:xfrm rot="16200000">
            <a:off x="579203" y="4535891"/>
            <a:ext cx="34067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Dauer der Lippenrundung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888D6DC-DE8F-DB44-8F23-BBDEA7B930C0}"/>
              </a:ext>
            </a:extLst>
          </p:cNvPr>
          <p:cNvGrpSpPr/>
          <p:nvPr/>
        </p:nvGrpSpPr>
        <p:grpSpPr>
          <a:xfrm rot="2091816">
            <a:off x="3172986" y="3615574"/>
            <a:ext cx="3024336" cy="2101341"/>
            <a:chOff x="2699792" y="3588097"/>
            <a:chExt cx="3024336" cy="210134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2B7F7EF-282A-3643-A648-D1E87F8256CE}"/>
                </a:ext>
              </a:extLst>
            </p:cNvPr>
            <p:cNvSpPr/>
            <p:nvPr/>
          </p:nvSpPr>
          <p:spPr>
            <a:xfrm>
              <a:off x="3995938" y="4349271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DF8DF2-8F90-A94B-AE80-AB2AC8352F88}"/>
                </a:ext>
              </a:extLst>
            </p:cNvPr>
            <p:cNvSpPr/>
            <p:nvPr/>
          </p:nvSpPr>
          <p:spPr>
            <a:xfrm>
              <a:off x="3905941" y="4716895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1B70DC8-92A5-2B41-A25B-CC05C7D1B4F4}"/>
                </a:ext>
              </a:extLst>
            </p:cNvPr>
            <p:cNvSpPr/>
            <p:nvPr/>
          </p:nvSpPr>
          <p:spPr>
            <a:xfrm rot="3634488">
              <a:off x="4148338" y="4501671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A1D705C-DF3D-EF47-99AC-A726BEBBC04A}"/>
                </a:ext>
              </a:extLst>
            </p:cNvPr>
            <p:cNvSpPr/>
            <p:nvPr/>
          </p:nvSpPr>
          <p:spPr>
            <a:xfrm rot="3634488">
              <a:off x="3459005" y="5069693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0FE9E7D-0B2D-E44A-A2E2-85C158BD8B0F}"/>
                </a:ext>
              </a:extLst>
            </p:cNvPr>
            <p:cNvSpPr/>
            <p:nvPr/>
          </p:nvSpPr>
          <p:spPr>
            <a:xfrm>
              <a:off x="4627153" y="4196871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3C2B03C-AAB7-954D-8861-2517FD97EEFF}"/>
                </a:ext>
              </a:extLst>
            </p:cNvPr>
            <p:cNvSpPr/>
            <p:nvPr/>
          </p:nvSpPr>
          <p:spPr>
            <a:xfrm>
              <a:off x="4058341" y="4869295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528EEB9-F9CA-CA46-9CAB-7DADC4092D8C}"/>
                </a:ext>
              </a:extLst>
            </p:cNvPr>
            <p:cNvSpPr/>
            <p:nvPr/>
          </p:nvSpPr>
          <p:spPr>
            <a:xfrm rot="3634488">
              <a:off x="5297500" y="3996472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CE1280B-4925-BD4D-B4B7-49F843133029}"/>
                </a:ext>
              </a:extLst>
            </p:cNvPr>
            <p:cNvSpPr/>
            <p:nvPr/>
          </p:nvSpPr>
          <p:spPr>
            <a:xfrm rot="3634488">
              <a:off x="3383869" y="5434282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56871DA-3BD7-3542-A903-0477B4CFCCF4}"/>
                </a:ext>
              </a:extLst>
            </p:cNvPr>
            <p:cNvSpPr/>
            <p:nvPr/>
          </p:nvSpPr>
          <p:spPr>
            <a:xfrm rot="3634488">
              <a:off x="2954510" y="5363980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26DBA0-FE3F-204A-BBD2-5F04B997790C}"/>
                </a:ext>
              </a:extLst>
            </p:cNvPr>
            <p:cNvSpPr/>
            <p:nvPr/>
          </p:nvSpPr>
          <p:spPr>
            <a:xfrm>
              <a:off x="5073100" y="3588097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C82CC67-1ACD-9140-8FB0-C4B94D505F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99792" y="3588097"/>
              <a:ext cx="3024336" cy="21013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0545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64D415-B105-A545-B6E9-B7A49ABDCA70}"/>
              </a:ext>
            </a:extLst>
          </p:cNvPr>
          <p:cNvSpPr txBox="1"/>
          <p:nvPr/>
        </p:nvSpPr>
        <p:spPr bwMode="auto">
          <a:xfrm>
            <a:off x="467544" y="404664"/>
            <a:ext cx="79928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Diese Unterschiede können nützlich sein, um festzustellen, inwiefern eine Eigenschaft (wie Lippenrundung,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 phonologisch ist (= ist Bestandteil von einem Phonem).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BAA7E9-F4B3-4B43-9D90-426552DD6E62}"/>
              </a:ext>
            </a:extLst>
          </p:cNvPr>
          <p:cNvSpPr txBox="1"/>
          <p:nvPr/>
        </p:nvSpPr>
        <p:spPr bwMode="auto">
          <a:xfrm>
            <a:off x="467544" y="1772816"/>
            <a:ext cx="77048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Hier bitte inwiefern beachten: Die Hypothese ist, dass im Lautwandel-im-Fortschritt eine Eigenschaft zunehmend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phonologisiert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werden kann.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80001-D2E2-EC4A-9224-227A4C8AEB3C}"/>
              </a:ext>
            </a:extLst>
          </p:cNvPr>
          <p:cNvSpPr txBox="1"/>
          <p:nvPr/>
        </p:nvSpPr>
        <p:spPr bwMode="auto">
          <a:xfrm>
            <a:off x="683568" y="3161393"/>
            <a:ext cx="36724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Lippenrundung ist phonologisch Bestandteil eines Phonems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467ED8-452C-2E45-8B36-AA7B029DD491}"/>
              </a:ext>
            </a:extLst>
          </p:cNvPr>
          <p:cNvSpPr txBox="1"/>
          <p:nvPr/>
        </p:nvSpPr>
        <p:spPr bwMode="auto">
          <a:xfrm>
            <a:off x="5941221" y="3206806"/>
            <a:ext cx="223224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Lippenrundung ist phonetisch/nicht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Besstandteil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des Phonems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D48E40D-CEE4-AF4F-ABCB-F4148D7FC79D}"/>
              </a:ext>
            </a:extLst>
          </p:cNvPr>
          <p:cNvSpPr/>
          <p:nvPr/>
        </p:nvSpPr>
        <p:spPr>
          <a:xfrm>
            <a:off x="1763690" y="5113169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0467172-8F02-8C4A-A675-61083F47B2DC}"/>
              </a:ext>
            </a:extLst>
          </p:cNvPr>
          <p:cNvSpPr/>
          <p:nvPr/>
        </p:nvSpPr>
        <p:spPr>
          <a:xfrm>
            <a:off x="1673693" y="5480793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36A6A11-9AAB-3445-B961-225E199AF721}"/>
              </a:ext>
            </a:extLst>
          </p:cNvPr>
          <p:cNvSpPr/>
          <p:nvPr/>
        </p:nvSpPr>
        <p:spPr>
          <a:xfrm rot="3634488">
            <a:off x="1916090" y="5265569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039A910-1016-1142-B260-2704FE41B29A}"/>
              </a:ext>
            </a:extLst>
          </p:cNvPr>
          <p:cNvSpPr/>
          <p:nvPr/>
        </p:nvSpPr>
        <p:spPr>
          <a:xfrm rot="3634488">
            <a:off x="1226757" y="5833591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3FC83A-2337-5A4C-B823-2F64580BED41}"/>
              </a:ext>
            </a:extLst>
          </p:cNvPr>
          <p:cNvSpPr/>
          <p:nvPr/>
        </p:nvSpPr>
        <p:spPr>
          <a:xfrm>
            <a:off x="2394905" y="4960769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F70C961-D9EF-CD47-9137-53AA4C427DB6}"/>
              </a:ext>
            </a:extLst>
          </p:cNvPr>
          <p:cNvSpPr/>
          <p:nvPr/>
        </p:nvSpPr>
        <p:spPr>
          <a:xfrm>
            <a:off x="1826093" y="5633193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772BACD-C384-7C41-BA74-101FD5A3C8D2}"/>
              </a:ext>
            </a:extLst>
          </p:cNvPr>
          <p:cNvSpPr/>
          <p:nvPr/>
        </p:nvSpPr>
        <p:spPr>
          <a:xfrm rot="3634488">
            <a:off x="3065252" y="4760370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C2BA6EE-1CF3-4B43-9B34-43D4B69D48BC}"/>
              </a:ext>
            </a:extLst>
          </p:cNvPr>
          <p:cNvSpPr/>
          <p:nvPr/>
        </p:nvSpPr>
        <p:spPr>
          <a:xfrm rot="3634488">
            <a:off x="1151621" y="6198180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AE3994D-E9B6-6141-892E-FF01F3BC4068}"/>
              </a:ext>
            </a:extLst>
          </p:cNvPr>
          <p:cNvSpPr/>
          <p:nvPr/>
        </p:nvSpPr>
        <p:spPr>
          <a:xfrm rot="3634488">
            <a:off x="722262" y="6127878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174C43D-99F6-4141-911F-F76F7DFC6F41}"/>
              </a:ext>
            </a:extLst>
          </p:cNvPr>
          <p:cNvSpPr/>
          <p:nvPr/>
        </p:nvSpPr>
        <p:spPr>
          <a:xfrm>
            <a:off x="2840852" y="4351995"/>
            <a:ext cx="216024" cy="21602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43C0BE-3494-4945-ADDA-FCB96AA5611D}"/>
              </a:ext>
            </a:extLst>
          </p:cNvPr>
          <p:cNvCxnSpPr/>
          <p:nvPr/>
        </p:nvCxnSpPr>
        <p:spPr>
          <a:xfrm flipV="1">
            <a:off x="467544" y="4351995"/>
            <a:ext cx="3024336" cy="210134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EDC585-4EBA-6E40-A029-9748EDE14DA1}"/>
              </a:ext>
            </a:extLst>
          </p:cNvPr>
          <p:cNvGrpSpPr/>
          <p:nvPr/>
        </p:nvGrpSpPr>
        <p:grpSpPr>
          <a:xfrm rot="2091816">
            <a:off x="5299559" y="4470054"/>
            <a:ext cx="3024336" cy="2101341"/>
            <a:chOff x="2699792" y="3588097"/>
            <a:chExt cx="3024336" cy="2101341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0AA4EB5-13E0-5443-A0B3-E929EBE24A38}"/>
                </a:ext>
              </a:extLst>
            </p:cNvPr>
            <p:cNvSpPr/>
            <p:nvPr/>
          </p:nvSpPr>
          <p:spPr>
            <a:xfrm>
              <a:off x="3995938" y="4349271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9B1EB-58E8-8743-8081-94F5273062DD}"/>
                </a:ext>
              </a:extLst>
            </p:cNvPr>
            <p:cNvSpPr/>
            <p:nvPr/>
          </p:nvSpPr>
          <p:spPr>
            <a:xfrm>
              <a:off x="3905941" y="4716895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ED930BD-429F-B140-96B7-6F02ADB3C705}"/>
                </a:ext>
              </a:extLst>
            </p:cNvPr>
            <p:cNvSpPr/>
            <p:nvPr/>
          </p:nvSpPr>
          <p:spPr>
            <a:xfrm rot="3634488">
              <a:off x="4148338" y="4501671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52C8DDC-D70C-6447-8955-3573C700DAE3}"/>
                </a:ext>
              </a:extLst>
            </p:cNvPr>
            <p:cNvSpPr/>
            <p:nvPr/>
          </p:nvSpPr>
          <p:spPr>
            <a:xfrm rot="3634488">
              <a:off x="3459005" y="5069693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457267F-EB5C-5147-8DCA-9D1AD3A69EB0}"/>
                </a:ext>
              </a:extLst>
            </p:cNvPr>
            <p:cNvSpPr/>
            <p:nvPr/>
          </p:nvSpPr>
          <p:spPr>
            <a:xfrm>
              <a:off x="4627153" y="4196871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905BE94-F07C-804B-8467-266DD33C26BF}"/>
                </a:ext>
              </a:extLst>
            </p:cNvPr>
            <p:cNvSpPr/>
            <p:nvPr/>
          </p:nvSpPr>
          <p:spPr>
            <a:xfrm>
              <a:off x="4058341" y="4869295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614043B-DCA1-4347-AC53-2F7EFFB49A7A}"/>
                </a:ext>
              </a:extLst>
            </p:cNvPr>
            <p:cNvSpPr/>
            <p:nvPr/>
          </p:nvSpPr>
          <p:spPr>
            <a:xfrm rot="3634488">
              <a:off x="5297500" y="3996472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749A5E0-2A61-1B4E-9F7C-D1D10E82367C}"/>
                </a:ext>
              </a:extLst>
            </p:cNvPr>
            <p:cNvSpPr/>
            <p:nvPr/>
          </p:nvSpPr>
          <p:spPr>
            <a:xfrm rot="3634488">
              <a:off x="3383869" y="5434282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9744146-436E-F047-B760-6C55C368B199}"/>
                </a:ext>
              </a:extLst>
            </p:cNvPr>
            <p:cNvSpPr/>
            <p:nvPr/>
          </p:nvSpPr>
          <p:spPr>
            <a:xfrm rot="3634488">
              <a:off x="2954510" y="5363980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DAD2BBC-9813-1F4A-B607-F3515EDA4E94}"/>
                </a:ext>
              </a:extLst>
            </p:cNvPr>
            <p:cNvSpPr/>
            <p:nvPr/>
          </p:nvSpPr>
          <p:spPr>
            <a:xfrm>
              <a:off x="5073100" y="3588097"/>
              <a:ext cx="216024" cy="21602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87A25ED-41C7-0147-B7CF-9DFA2405FE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99792" y="3588097"/>
              <a:ext cx="3024336" cy="210134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3716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D193A7-CA4F-7A42-A954-87210EC821EF}"/>
              </a:ext>
            </a:extLst>
          </p:cNvPr>
          <p:cNvSpPr txBox="1"/>
          <p:nvPr/>
        </p:nvSpPr>
        <p:spPr bwMode="auto">
          <a:xfrm>
            <a:off x="611560" y="836712"/>
            <a:ext cx="799288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 Amerikanisch-Englisch soll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im Vokal zunehmend phonologisch sein – d.h.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Am.Engl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 Wörtern wie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pan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 ist (oder wird) Bestandteil von dem Vokal. Dagegen in Spanisch sind (laut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Solé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 Vokale überwiegend oral: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ist daher nicht Bestandteil von dem Vokal im Spanischen '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pan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' (Brot) und kommt nur aufgrund der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mit dem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zustande.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620368-B8EE-4B42-B34C-0539F6905810}"/>
              </a:ext>
            </a:extLst>
          </p:cNvPr>
          <p:cNvSpPr txBox="1"/>
          <p:nvPr/>
        </p:nvSpPr>
        <p:spPr bwMode="auto">
          <a:xfrm>
            <a:off x="755576" y="4005064"/>
            <a:ext cx="784887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Solé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(2007) produzierten Am. Engl. und spanische Sprecher dieselben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Logatome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der Form CVVN zu 5 verschiedenen Sprechgeschwindigkeiten. Wenn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Vokalnasalisierung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Am. Engl. phonologisch ist, müsste es eine Beziehung geben zwischen Sprechgeschwindigkeit und Nasaldauer im Vokal für Am. Engl. aber nicht für Spanisch: je langsamer die Sprechgeschwindigkeit, umso länger ist die Nasalierung.</a:t>
            </a:r>
          </a:p>
        </p:txBody>
      </p:sp>
    </p:spTree>
    <p:extLst>
      <p:ext uri="{BB962C8B-B14F-4D97-AF65-F5344CB8AC3E}">
        <p14:creationId xmlns:p14="http://schemas.microsoft.com/office/powerpoint/2010/main" val="1439973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3E750B-23D6-F247-92EF-1F757E166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77" y="1866427"/>
            <a:ext cx="6083300" cy="3962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3AEE90-9817-0143-859B-549971A1BAB9}"/>
              </a:ext>
            </a:extLst>
          </p:cNvPr>
          <p:cNvSpPr txBox="1"/>
          <p:nvPr/>
        </p:nvSpPr>
        <p:spPr bwMode="auto">
          <a:xfrm>
            <a:off x="755576" y="845325"/>
            <a:ext cx="74168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Hier auf die schwarzen Punkte konzentrieren – die Dauer der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Vokalnasaliserung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(y-Achse) als Funktion der Sprechgeschwindigkeit (x-Achse).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3A865F-475E-9D49-BF22-9BBBB0909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77" y="5805264"/>
            <a:ext cx="55118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0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1B92ED-9326-1C47-AF5D-80A43FD0B7BC}"/>
              </a:ext>
            </a:extLst>
          </p:cNvPr>
          <p:cNvSpPr txBox="1"/>
          <p:nvPr/>
        </p:nvSpPr>
        <p:spPr bwMode="auto">
          <a:xfrm>
            <a:off x="611558" y="344196"/>
            <a:ext cx="75584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Feststellung ob Dauer phonologisch ist in einer Sprache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65F76F-E9A1-7C47-956A-E49047968DE2}"/>
              </a:ext>
            </a:extLst>
          </p:cNvPr>
          <p:cNvSpPr txBox="1"/>
          <p:nvPr/>
        </p:nvSpPr>
        <p:spPr bwMode="auto">
          <a:xfrm>
            <a:off x="601252" y="857366"/>
            <a:ext cx="4865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Solé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hat hier die folgende Hypothese.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88DA8F-1019-DE4D-B3EE-6C7AE087B82F}"/>
              </a:ext>
            </a:extLst>
          </p:cNvPr>
          <p:cNvSpPr txBox="1"/>
          <p:nvPr/>
        </p:nvSpPr>
        <p:spPr bwMode="auto">
          <a:xfrm>
            <a:off x="601252" y="1620225"/>
            <a:ext cx="80648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Wenn zwei Phoneme durch Dauer unterschieden werden, dann ändert sich die Dauer der Phoneme zueinander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proportional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6129EE-EDDE-0641-9D64-41B290CD494B}"/>
              </a:ext>
            </a:extLst>
          </p:cNvPr>
          <p:cNvSpPr txBox="1"/>
          <p:nvPr/>
        </p:nvSpPr>
        <p:spPr bwMode="auto">
          <a:xfrm>
            <a:off x="679230" y="2706916"/>
            <a:ext cx="5846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z.B. ist VOT in Deutsch kontrastiv: Tank, Dank.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D704D9-B0A2-5E4F-8CCC-D0D7F9A48644}"/>
              </a:ext>
            </a:extLst>
          </p:cNvPr>
          <p:cNvSpPr txBox="1"/>
          <p:nvPr/>
        </p:nvSpPr>
        <p:spPr bwMode="auto">
          <a:xfrm>
            <a:off x="719571" y="3247201"/>
            <a:ext cx="73424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Nehmen wir an VOT = 60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für Tank, 15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für Dank, ein proportionaler Unterschied von 60/15 =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5C42CA-020F-E248-8F7E-59AC43E1FF90}"/>
              </a:ext>
            </a:extLst>
          </p:cNvPr>
          <p:cNvSpPr txBox="1"/>
          <p:nvPr/>
        </p:nvSpPr>
        <p:spPr bwMode="auto">
          <a:xfrm>
            <a:off x="679230" y="4078198"/>
            <a:ext cx="69171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Schnell gesprochene Sprache: VOT von Tank = 40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dann müsste VOT von Dank 40 / 1.5 = 10 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ms.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822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797C9E-5BB1-DE41-9F1A-692A7AE5BDAB}"/>
              </a:ext>
            </a:extLst>
          </p:cNvPr>
          <p:cNvSpPr txBox="1"/>
          <p:nvPr/>
        </p:nvSpPr>
        <p:spPr bwMode="auto">
          <a:xfrm>
            <a:off x="381999" y="836115"/>
            <a:ext cx="371744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Wir nehmen mehrere /t/s und /d/s auf zu unterschiedlichen Sprechgeschwindigkeiten und berechnen die Regressionslinie für /t/ und die Regressionslinie für /d/. Wenn sich /t, d/ proportional um einen Wert (wie 4) unterschieden, dann unterscheiden sich auch die Steigungen der Regressionslinien um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026734-F89E-804D-89FB-E0F058931241}"/>
              </a:ext>
            </a:extLst>
          </p:cNvPr>
          <p:cNvSpPr txBox="1"/>
          <p:nvPr/>
        </p:nvSpPr>
        <p:spPr bwMode="auto">
          <a:xfrm>
            <a:off x="5148064" y="6399801"/>
            <a:ext cx="30273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Sprechgeschwindigkeit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3C6F9F-60DB-8B4F-A1F4-5878C522821B}"/>
              </a:ext>
            </a:extLst>
          </p:cNvPr>
          <p:cNvSpPr txBox="1"/>
          <p:nvPr/>
        </p:nvSpPr>
        <p:spPr bwMode="auto">
          <a:xfrm>
            <a:off x="4953879" y="5729762"/>
            <a:ext cx="1281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Langsam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53F581-8808-E648-97B6-DAFDB5ED9E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5"/>
          <a:stretch/>
        </p:blipFill>
        <p:spPr>
          <a:xfrm>
            <a:off x="5148064" y="1629669"/>
            <a:ext cx="3717440" cy="427722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B76A55-4852-0643-949F-5BB6E743A501}"/>
              </a:ext>
            </a:extLst>
          </p:cNvPr>
          <p:cNvCxnSpPr>
            <a:cxnSpLocks/>
          </p:cNvCxnSpPr>
          <p:nvPr/>
        </p:nvCxnSpPr>
        <p:spPr>
          <a:xfrm flipV="1">
            <a:off x="5288414" y="2204864"/>
            <a:ext cx="2250938" cy="2700626"/>
          </a:xfrm>
          <a:prstGeom prst="line">
            <a:avLst/>
          </a:prstGeo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431B4C-E61B-9443-9BE1-0AA4AF34E4E3}"/>
              </a:ext>
            </a:extLst>
          </p:cNvPr>
          <p:cNvCxnSpPr>
            <a:cxnSpLocks/>
          </p:cNvCxnSpPr>
          <p:nvPr/>
        </p:nvCxnSpPr>
        <p:spPr>
          <a:xfrm flipV="1">
            <a:off x="5288414" y="4378745"/>
            <a:ext cx="2554792" cy="131850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D031CA4-F499-8744-BD79-83AD89602227}"/>
              </a:ext>
            </a:extLst>
          </p:cNvPr>
          <p:cNvSpPr txBox="1"/>
          <p:nvPr/>
        </p:nvSpPr>
        <p:spPr bwMode="auto">
          <a:xfrm>
            <a:off x="4749410" y="4605758"/>
            <a:ext cx="4956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FBA0A8-557E-8C49-8E5F-F1B48C6C3568}"/>
              </a:ext>
            </a:extLst>
          </p:cNvPr>
          <p:cNvSpPr txBox="1"/>
          <p:nvPr/>
        </p:nvSpPr>
        <p:spPr bwMode="auto">
          <a:xfrm>
            <a:off x="4706055" y="3509586"/>
            <a:ext cx="4956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40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9EB581-6ECC-B149-9394-67E41CC1F3B6}"/>
              </a:ext>
            </a:extLst>
          </p:cNvPr>
          <p:cNvSpPr txBox="1"/>
          <p:nvPr/>
        </p:nvSpPr>
        <p:spPr bwMode="auto">
          <a:xfrm>
            <a:off x="4716082" y="2739564"/>
            <a:ext cx="4956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60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3EA0858-4D20-FE40-A115-3985B3864260}"/>
              </a:ext>
            </a:extLst>
          </p:cNvPr>
          <p:cNvCxnSpPr>
            <a:cxnSpLocks/>
          </p:cNvCxnSpPr>
          <p:nvPr/>
        </p:nvCxnSpPr>
        <p:spPr>
          <a:xfrm>
            <a:off x="6948264" y="1160748"/>
            <a:ext cx="0" cy="4536504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53B7575-B1D5-C94F-B6FD-3D3D00DCF51B}"/>
              </a:ext>
            </a:extLst>
          </p:cNvPr>
          <p:cNvCxnSpPr>
            <a:cxnSpLocks/>
          </p:cNvCxnSpPr>
          <p:nvPr/>
        </p:nvCxnSpPr>
        <p:spPr>
          <a:xfrm flipV="1">
            <a:off x="5201704" y="4856592"/>
            <a:ext cx="1746560" cy="3271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7F7D4C1-7E80-C045-A287-3772AE9307B9}"/>
              </a:ext>
            </a:extLst>
          </p:cNvPr>
          <p:cNvCxnSpPr>
            <a:cxnSpLocks/>
          </p:cNvCxnSpPr>
          <p:nvPr/>
        </p:nvCxnSpPr>
        <p:spPr>
          <a:xfrm flipV="1">
            <a:off x="5174884" y="2928609"/>
            <a:ext cx="1746560" cy="3271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FA8CABA-DBF5-1243-B4E4-5E31C8CAD9E6}"/>
              </a:ext>
            </a:extLst>
          </p:cNvPr>
          <p:cNvCxnSpPr>
            <a:cxnSpLocks/>
          </p:cNvCxnSpPr>
          <p:nvPr/>
        </p:nvCxnSpPr>
        <p:spPr>
          <a:xfrm>
            <a:off x="6300192" y="1160748"/>
            <a:ext cx="0" cy="4536504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688DBA7-B3F0-4B4C-AD0B-026F76146486}"/>
              </a:ext>
            </a:extLst>
          </p:cNvPr>
          <p:cNvCxnSpPr>
            <a:cxnSpLocks/>
          </p:cNvCxnSpPr>
          <p:nvPr/>
        </p:nvCxnSpPr>
        <p:spPr>
          <a:xfrm>
            <a:off x="5131529" y="3715368"/>
            <a:ext cx="1168663" cy="1816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4562FE0-53FC-8B49-B745-428D7B40E28C}"/>
              </a:ext>
            </a:extLst>
          </p:cNvPr>
          <p:cNvCxnSpPr>
            <a:cxnSpLocks/>
          </p:cNvCxnSpPr>
          <p:nvPr/>
        </p:nvCxnSpPr>
        <p:spPr>
          <a:xfrm>
            <a:off x="5118119" y="5123206"/>
            <a:ext cx="1168663" cy="1816"/>
          </a:xfrm>
          <a:prstGeom prst="line">
            <a:avLst/>
          </a:prstGeom>
          <a:ln>
            <a:solidFill>
              <a:schemeClr val="bg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9F4A436-10A5-C44F-8BA8-1ADBBC41DDA6}"/>
              </a:ext>
            </a:extLst>
          </p:cNvPr>
          <p:cNvSpPr txBox="1"/>
          <p:nvPr/>
        </p:nvSpPr>
        <p:spPr bwMode="auto">
          <a:xfrm>
            <a:off x="4745046" y="4905490"/>
            <a:ext cx="4956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E4768AC-5D9D-CF4C-B4E7-FBD6E7220C31}"/>
              </a:ext>
            </a:extLst>
          </p:cNvPr>
          <p:cNvSpPr txBox="1"/>
          <p:nvPr/>
        </p:nvSpPr>
        <p:spPr bwMode="auto">
          <a:xfrm>
            <a:off x="5240695" y="546764"/>
            <a:ext cx="28632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/t/ 4 x so steil wie /d/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D153276-C79F-F34A-98AE-F5C14B06DDFE}"/>
              </a:ext>
            </a:extLst>
          </p:cNvPr>
          <p:cNvSpPr txBox="1"/>
          <p:nvPr/>
        </p:nvSpPr>
        <p:spPr bwMode="auto">
          <a:xfrm>
            <a:off x="7363810" y="1756315"/>
            <a:ext cx="5245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/t/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53BDF3C-F3C6-F64F-8419-30610B4BAF54}"/>
              </a:ext>
            </a:extLst>
          </p:cNvPr>
          <p:cNvSpPr txBox="1"/>
          <p:nvPr/>
        </p:nvSpPr>
        <p:spPr bwMode="auto">
          <a:xfrm>
            <a:off x="7510005" y="5778669"/>
            <a:ext cx="1074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Schnell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2E1CCEF-B417-4140-846A-ED7762764C2C}"/>
              </a:ext>
            </a:extLst>
          </p:cNvPr>
          <p:cNvSpPr txBox="1"/>
          <p:nvPr/>
        </p:nvSpPr>
        <p:spPr bwMode="auto">
          <a:xfrm>
            <a:off x="4687586" y="1629637"/>
            <a:ext cx="13217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VOT (</a:t>
            </a:r>
            <a:r>
              <a:rPr lang="de-DE" dirty="0" err="1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ms</a:t>
            </a:r>
            <a:r>
              <a:rPr lang="de-DE" dirty="0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53AD54B-C16A-9740-A78E-EABBF33CA6BE}"/>
              </a:ext>
            </a:extLst>
          </p:cNvPr>
          <p:cNvSpPr txBox="1"/>
          <p:nvPr/>
        </p:nvSpPr>
        <p:spPr bwMode="auto">
          <a:xfrm>
            <a:off x="7552762" y="3913452"/>
            <a:ext cx="58381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/d/</a:t>
            </a:r>
          </a:p>
        </p:txBody>
      </p:sp>
    </p:spTree>
    <p:extLst>
      <p:ext uri="{BB962C8B-B14F-4D97-AF65-F5344CB8AC3E}">
        <p14:creationId xmlns:p14="http://schemas.microsoft.com/office/powerpoint/2010/main" val="368052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014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09EF69-09AF-0144-9FC6-2FDC19827667}"/>
              </a:ext>
            </a:extLst>
          </p:cNvPr>
          <p:cNvSpPr txBox="1"/>
          <p:nvPr/>
        </p:nvSpPr>
        <p:spPr bwMode="auto">
          <a:xfrm>
            <a:off x="467544" y="744672"/>
            <a:ext cx="78740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(a) Phonologisch bedingte Dauerunterschiede im Japanischen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8969EF-DE25-CD42-9FBC-D745B0C4B94F}"/>
              </a:ext>
            </a:extLst>
          </p:cNvPr>
          <p:cNvSpPr txBox="1"/>
          <p:nvPr/>
        </p:nvSpPr>
        <p:spPr bwMode="auto">
          <a:xfrm>
            <a:off x="323528" y="1681931"/>
            <a:ext cx="79928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/ii, i/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kiita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kita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(gehört, gekommen);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seki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seeki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Sitz, Jahrhundert),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aa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a/,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aato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ato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/, Kunst, nach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FC97ED-D1A2-234C-8BE2-102952236317}"/>
              </a:ext>
            </a:extLst>
          </p:cNvPr>
          <p:cNvSpPr txBox="1"/>
          <p:nvPr/>
        </p:nvSpPr>
        <p:spPr bwMode="auto">
          <a:xfrm>
            <a:off x="467544" y="3836289"/>
            <a:ext cx="79928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(b) Dauerunterschiede: i &lt;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&lt; a (ii &lt;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&lt;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aa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B2357-9AAE-0B4D-8296-029F7F5C8ECF}"/>
              </a:ext>
            </a:extLst>
          </p:cNvPr>
          <p:cNvSpPr txBox="1"/>
          <p:nvPr/>
        </p:nvSpPr>
        <p:spPr bwMode="auto">
          <a:xfrm>
            <a:off x="940307" y="2943776"/>
            <a:ext cx="57820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Nicht phonologisch (phonetisch): Vokalhöhe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46C943-295D-6940-A388-38284F14289F}"/>
              </a:ext>
            </a:extLst>
          </p:cNvPr>
          <p:cNvSpPr txBox="1"/>
          <p:nvPr/>
        </p:nvSpPr>
        <p:spPr bwMode="auto">
          <a:xfrm>
            <a:off x="539552" y="4725144"/>
            <a:ext cx="763284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Daher wenn die Sprechgeschwindigkeit sich ändert: Unterschiedliche Steigungen für lang (/ii,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aa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/)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kurz (/i,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a/). Aber nicht für phonetisch bedingte  Höhenunterschiede (nicht für /ii/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aa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/; nicht für /i/,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/a/)</a:t>
            </a:r>
          </a:p>
        </p:txBody>
      </p:sp>
    </p:spTree>
    <p:extLst>
      <p:ext uri="{BB962C8B-B14F-4D97-AF65-F5344CB8AC3E}">
        <p14:creationId xmlns:p14="http://schemas.microsoft.com/office/powerpoint/2010/main" val="3186901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0145C1-07E0-DE44-8CD5-C33F6CF8C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492"/>
          <a:stretch/>
        </p:blipFill>
        <p:spPr>
          <a:xfrm>
            <a:off x="1028242" y="980728"/>
            <a:ext cx="5280794" cy="5112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253078-A0E1-6D42-8335-D8CBC5729B69}"/>
              </a:ext>
            </a:extLst>
          </p:cNvPr>
          <p:cNvSpPr txBox="1"/>
          <p:nvPr/>
        </p:nvSpPr>
        <p:spPr bwMode="auto">
          <a:xfrm>
            <a:off x="5014236" y="714448"/>
            <a:ext cx="3257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5622D7-27CD-DA4F-A1D1-42928F7DBE49}"/>
              </a:ext>
            </a:extLst>
          </p:cNvPr>
          <p:cNvSpPr txBox="1"/>
          <p:nvPr/>
        </p:nvSpPr>
        <p:spPr bwMode="auto">
          <a:xfrm>
            <a:off x="5220072" y="908720"/>
            <a:ext cx="4924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E658E4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ee</a:t>
            </a:r>
            <a:endParaRPr lang="de-DE" dirty="0">
              <a:solidFill>
                <a:srgbClr val="E658E4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9F99B7-9CC4-0546-8318-B10784AB4307}"/>
              </a:ext>
            </a:extLst>
          </p:cNvPr>
          <p:cNvSpPr txBox="1"/>
          <p:nvPr/>
        </p:nvSpPr>
        <p:spPr bwMode="auto">
          <a:xfrm>
            <a:off x="5641089" y="905745"/>
            <a:ext cx="4796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7C64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aa</a:t>
            </a:r>
            <a:endParaRPr lang="de-DE" dirty="0">
              <a:solidFill>
                <a:srgbClr val="07C64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9C23B0-699B-2F41-9028-6285DFE772D8}"/>
              </a:ext>
            </a:extLst>
          </p:cNvPr>
          <p:cNvSpPr txBox="1"/>
          <p:nvPr/>
        </p:nvSpPr>
        <p:spPr bwMode="auto">
          <a:xfrm>
            <a:off x="6181437" y="2107138"/>
            <a:ext cx="2551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CC2035-18FF-D842-BD8D-E4D55B93945B}"/>
              </a:ext>
            </a:extLst>
          </p:cNvPr>
          <p:cNvSpPr txBox="1"/>
          <p:nvPr/>
        </p:nvSpPr>
        <p:spPr bwMode="auto">
          <a:xfrm>
            <a:off x="5970482" y="2507704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E658E4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</a:t>
            </a:r>
            <a:endParaRPr lang="de-DE" dirty="0">
              <a:solidFill>
                <a:srgbClr val="E658E4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E5A943-C8E6-C043-AC1F-2BB95DAAE911}"/>
              </a:ext>
            </a:extLst>
          </p:cNvPr>
          <p:cNvSpPr txBox="1"/>
          <p:nvPr/>
        </p:nvSpPr>
        <p:spPr bwMode="auto">
          <a:xfrm>
            <a:off x="6338906" y="2738536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7C64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C5194A-3456-8948-9513-16F3A0AB83E2}"/>
              </a:ext>
            </a:extLst>
          </p:cNvPr>
          <p:cNvCxnSpPr>
            <a:cxnSpLocks/>
          </p:cNvCxnSpPr>
          <p:nvPr/>
        </p:nvCxnSpPr>
        <p:spPr>
          <a:xfrm flipV="1">
            <a:off x="2267744" y="1211561"/>
            <a:ext cx="2899169" cy="43776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DD0C72A-B7FF-5C45-8B14-9A7567E2710C}"/>
              </a:ext>
            </a:extLst>
          </p:cNvPr>
          <p:cNvCxnSpPr>
            <a:cxnSpLocks/>
          </p:cNvCxnSpPr>
          <p:nvPr/>
        </p:nvCxnSpPr>
        <p:spPr>
          <a:xfrm flipV="1">
            <a:off x="2411760" y="1215010"/>
            <a:ext cx="2931603" cy="4374230"/>
          </a:xfrm>
          <a:prstGeom prst="line">
            <a:avLst/>
          </a:prstGeom>
          <a:ln>
            <a:solidFill>
              <a:srgbClr val="E658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B6753CB-3C5A-3C4A-AE88-25B313F93A81}"/>
              </a:ext>
            </a:extLst>
          </p:cNvPr>
          <p:cNvCxnSpPr>
            <a:cxnSpLocks/>
          </p:cNvCxnSpPr>
          <p:nvPr/>
        </p:nvCxnSpPr>
        <p:spPr>
          <a:xfrm flipV="1">
            <a:off x="2483768" y="1367410"/>
            <a:ext cx="3011995" cy="42938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A3EF9FC-55C1-A245-AC9A-3E1F6C5301CE}"/>
              </a:ext>
            </a:extLst>
          </p:cNvPr>
          <p:cNvCxnSpPr>
            <a:cxnSpLocks/>
          </p:cNvCxnSpPr>
          <p:nvPr/>
        </p:nvCxnSpPr>
        <p:spPr>
          <a:xfrm flipV="1">
            <a:off x="1907704" y="2507704"/>
            <a:ext cx="4401332" cy="3081536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8DBE8A-FFD2-E043-BA3E-FF3DF18142C1}"/>
              </a:ext>
            </a:extLst>
          </p:cNvPr>
          <p:cNvCxnSpPr>
            <a:cxnSpLocks/>
          </p:cNvCxnSpPr>
          <p:nvPr/>
        </p:nvCxnSpPr>
        <p:spPr>
          <a:xfrm flipV="1">
            <a:off x="2051720" y="2507704"/>
            <a:ext cx="4257316" cy="3233936"/>
          </a:xfrm>
          <a:prstGeom prst="line">
            <a:avLst/>
          </a:prstGeom>
          <a:ln>
            <a:solidFill>
              <a:srgbClr val="E658E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9E0CB38-AAE9-CA46-8253-C696415A2CE7}"/>
              </a:ext>
            </a:extLst>
          </p:cNvPr>
          <p:cNvCxnSpPr>
            <a:cxnSpLocks/>
          </p:cNvCxnSpPr>
          <p:nvPr/>
        </p:nvCxnSpPr>
        <p:spPr>
          <a:xfrm flipV="1">
            <a:off x="2051720" y="2660104"/>
            <a:ext cx="4409716" cy="3217168"/>
          </a:xfrm>
          <a:prstGeom prst="line">
            <a:avLst/>
          </a:prstGeom>
          <a:ln>
            <a:solidFill>
              <a:srgbClr val="07C64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379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467544" y="899006"/>
            <a:ext cx="8676456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Die Cues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für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einen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phonologischen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Kontrast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werden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von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dem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koartikulatorischen</a:t>
            </a:r>
            <a:r>
              <a:rPr lang="en-US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Ursprung</a:t>
            </a:r>
            <a:r>
              <a:rPr lang="en-US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auf den </a:t>
            </a:r>
            <a:r>
              <a:rPr lang="en-US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koartikulatorische</a:t>
            </a:r>
            <a:r>
              <a:rPr lang="en-US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Effekt</a:t>
            </a:r>
            <a:r>
              <a:rPr lang="en-US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übertragen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. Der </a:t>
            </a:r>
            <a:r>
              <a:rPr lang="en-US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Ursprung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geht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oft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verloren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664096" y="2375360"/>
            <a:ext cx="2016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Wandel</a:t>
            </a:r>
            <a:endParaRPr lang="en-US" b="1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5365" name="TextBox 6"/>
          <p:cNvSpPr txBox="1">
            <a:spLocks noChangeArrowheads="1"/>
          </p:cNvSpPr>
          <p:nvPr/>
        </p:nvSpPr>
        <p:spPr bwMode="auto">
          <a:xfrm>
            <a:off x="5083696" y="2375360"/>
            <a:ext cx="1828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Synchronie</a:t>
            </a:r>
            <a:endParaRPr lang="en-US" b="1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5366" name="TextBox 7"/>
          <p:cNvSpPr txBox="1">
            <a:spLocks noChangeArrowheads="1"/>
          </p:cNvSpPr>
          <p:nvPr/>
        </p:nvSpPr>
        <p:spPr bwMode="auto">
          <a:xfrm>
            <a:off x="3407296" y="2832560"/>
            <a:ext cx="12239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Umlaut</a:t>
            </a:r>
          </a:p>
        </p:txBody>
      </p:sp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484709" y="3289760"/>
            <a:ext cx="25193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Füße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&lt; /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f</a:t>
            </a:r>
            <a:r>
              <a:rPr lang="en-US" dirty="0" err="1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t</a:t>
            </a:r>
            <a:r>
              <a:rPr lang="en-US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z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/ </a:t>
            </a:r>
          </a:p>
        </p:txBody>
      </p:sp>
      <p:sp>
        <p:nvSpPr>
          <p:cNvPr id="15368" name="TextBox 9"/>
          <p:cNvSpPr txBox="1">
            <a:spLocks noChangeArrowheads="1"/>
          </p:cNvSpPr>
          <p:nvPr/>
        </p:nvSpPr>
        <p:spPr bwMode="auto">
          <a:xfrm>
            <a:off x="5236096" y="3289760"/>
            <a:ext cx="2881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VCV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5369" name="TextBox 10"/>
          <p:cNvSpPr txBox="1">
            <a:spLocks noChangeArrowheads="1"/>
          </p:cNvSpPr>
          <p:nvPr/>
        </p:nvSpPr>
        <p:spPr bwMode="auto">
          <a:xfrm>
            <a:off x="3072334" y="3783473"/>
            <a:ext cx="1800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Tonogenese</a:t>
            </a:r>
            <a:endParaRPr lang="en-US" b="1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5370" name="TextBox 11"/>
          <p:cNvSpPr txBox="1">
            <a:spLocks noChangeArrowheads="1"/>
          </p:cNvSpPr>
          <p:nvPr/>
        </p:nvSpPr>
        <p:spPr bwMode="auto">
          <a:xfrm>
            <a:off x="335484" y="4504198"/>
            <a:ext cx="2663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pà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pá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/ &lt; [</a:t>
            </a:r>
            <a:r>
              <a:rPr lang="en-US" dirty="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a, </a:t>
            </a:r>
            <a:r>
              <a:rPr lang="en-US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]</a:t>
            </a:r>
          </a:p>
        </p:txBody>
      </p:sp>
      <p:sp>
        <p:nvSpPr>
          <p:cNvPr id="15371" name="TextBox 12"/>
          <p:cNvSpPr txBox="1">
            <a:spLocks noChangeArrowheads="1"/>
          </p:cNvSpPr>
          <p:nvPr/>
        </p:nvSpPr>
        <p:spPr bwMode="auto">
          <a:xfrm>
            <a:off x="5159896" y="4432761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Intrinsische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Grundfrequenz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5372" name="TextBox 13"/>
          <p:cNvSpPr txBox="1">
            <a:spLocks noChangeArrowheads="1"/>
          </p:cNvSpPr>
          <p:nvPr/>
        </p:nvSpPr>
        <p:spPr bwMode="auto">
          <a:xfrm>
            <a:off x="2645296" y="4966160"/>
            <a:ext cx="2743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Vokal-Nasalisierung</a:t>
            </a:r>
            <a:endParaRPr lang="en-US" b="1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5373" name="TextBox 14"/>
          <p:cNvSpPr txBox="1">
            <a:spLocks noChangeArrowheads="1"/>
          </p:cNvSpPr>
          <p:nvPr/>
        </p:nvSpPr>
        <p:spPr bwMode="auto">
          <a:xfrm>
            <a:off x="446609" y="5301123"/>
            <a:ext cx="13668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ã &lt; a</a:t>
            </a:r>
            <a:r>
              <a:rPr lang="en-US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</a:p>
        </p:txBody>
      </p:sp>
      <p:sp>
        <p:nvSpPr>
          <p:cNvPr id="15374" name="TextBox 15"/>
          <p:cNvSpPr txBox="1">
            <a:spLocks noChangeArrowheads="1"/>
          </p:cNvSpPr>
          <p:nvPr/>
        </p:nvSpPr>
        <p:spPr bwMode="auto">
          <a:xfrm>
            <a:off x="5239995" y="5758367"/>
            <a:ext cx="2879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59296" y="5728161"/>
            <a:ext cx="365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Calibri"/>
                <a:cs typeface="Calibri"/>
              </a:rPr>
              <a:t>French: /</a:t>
            </a:r>
            <a:r>
              <a:rPr lang="en-GB" dirty="0" err="1">
                <a:latin typeface="Calibri"/>
                <a:cs typeface="Calibri"/>
              </a:rPr>
              <a:t>mɛ̃</a:t>
            </a:r>
            <a:r>
              <a:rPr lang="en-GB" dirty="0">
                <a:latin typeface="Calibri"/>
                <a:cs typeface="Calibri"/>
              </a:rPr>
              <a:t>/ &lt; Lat. </a:t>
            </a:r>
            <a:r>
              <a:rPr lang="en-GB" dirty="0" err="1">
                <a:latin typeface="Calibri"/>
                <a:cs typeface="Calibri"/>
              </a:rPr>
              <a:t>manus</a:t>
            </a:r>
            <a:endParaRPr lang="en-GB" dirty="0">
              <a:latin typeface="Calibri"/>
              <a:cs typeface="Calibri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3095BF4F-64FD-B74D-B64A-307C068A6A95}"/>
              </a:ext>
            </a:extLst>
          </p:cNvPr>
          <p:cNvSpPr>
            <a:spLocks/>
          </p:cNvSpPr>
          <p:nvPr/>
        </p:nvSpPr>
        <p:spPr bwMode="auto">
          <a:xfrm>
            <a:off x="2627784" y="188640"/>
            <a:ext cx="3024336" cy="5040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alibri"/>
                <a:cs typeface="Calibri"/>
              </a:rPr>
              <a:t>Die </a:t>
            </a:r>
            <a:r>
              <a:rPr lang="en-US" dirty="0" err="1">
                <a:latin typeface="Calibri"/>
                <a:cs typeface="Calibri"/>
              </a:rPr>
              <a:t>Phonologisierung</a:t>
            </a:r>
            <a:endParaRPr lang="en-US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30253" y="404664"/>
            <a:ext cx="8569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a. N in VN ist 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salient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V beschränkt 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nasalisiert</a:t>
            </a:r>
            <a:endParaRPr lang="de-DE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8435" name="TextBox 4"/>
          <p:cNvSpPr txBox="1">
            <a:spLocks noChangeArrowheads="1"/>
          </p:cNvSpPr>
          <p:nvPr/>
        </p:nvSpPr>
        <p:spPr bwMode="auto">
          <a:xfrm>
            <a:off x="0" y="1905000"/>
            <a:ext cx="8713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b. Die Stärke von N 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-variiert mit Ṽ in der Produktion.  </a:t>
            </a:r>
          </a:p>
        </p:txBody>
      </p:sp>
      <p:sp>
        <p:nvSpPr>
          <p:cNvPr id="18436" name="TextBox 6"/>
          <p:cNvSpPr txBox="1">
            <a:spLocks noChangeArrowheads="1"/>
          </p:cNvSpPr>
          <p:nvPr/>
        </p:nvSpPr>
        <p:spPr bwMode="auto">
          <a:xfrm>
            <a:off x="0" y="3810000"/>
            <a:ext cx="8991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c. Schwaches N in der Produktion und Phonologisierung Richtung Ṽ. </a:t>
            </a:r>
            <a:endParaRPr lang="de-DE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0"/>
            <a:ext cx="7624762" cy="461963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Die Evolution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der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Phonologisierung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im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Modell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von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Beddor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0" y="5410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3366FF"/>
                </a:solidFill>
                <a:latin typeface="Calibri"/>
                <a:cs typeface="Calibri"/>
              </a:rPr>
              <a:t>d. Beziehung zwischen </a:t>
            </a:r>
            <a:r>
              <a:rPr lang="de-DE" dirty="0" err="1">
                <a:solidFill>
                  <a:srgbClr val="3366FF"/>
                </a:solidFill>
                <a:latin typeface="Calibri"/>
                <a:cs typeface="Calibri"/>
              </a:rPr>
              <a:t>Koartikulation</a:t>
            </a:r>
            <a:r>
              <a:rPr lang="de-DE" dirty="0">
                <a:solidFill>
                  <a:srgbClr val="3366FF"/>
                </a:solidFill>
                <a:latin typeface="Calibri"/>
                <a:cs typeface="Calibri"/>
              </a:rPr>
              <a:t> in der </a:t>
            </a:r>
            <a:r>
              <a:rPr lang="de-DE" dirty="0" err="1">
                <a:solidFill>
                  <a:srgbClr val="3366FF"/>
                </a:solidFill>
                <a:latin typeface="Calibri"/>
                <a:cs typeface="Calibri"/>
              </a:rPr>
              <a:t>Perzeption</a:t>
            </a:r>
            <a:r>
              <a:rPr lang="de-DE" dirty="0">
                <a:solidFill>
                  <a:srgbClr val="3366FF"/>
                </a:solidFill>
                <a:latin typeface="Calibri"/>
                <a:cs typeface="Calibri"/>
              </a:rPr>
              <a:t> und Produktion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0" y="5867400"/>
            <a:ext cx="8001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Wie genau wird der perzeptive Effekt in (c) auf die Sprachproduktion übertragen?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0" y="764704"/>
            <a:ext cx="867645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Hörer kompensieren für die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(C4C: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compensation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for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coarticulation). V-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wird perzeptiv dem N zugeordnet – aber nur teilweise: etwas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bleibt am V hängen</a:t>
            </a:r>
          </a:p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07504" y="4221088"/>
            <a:ext cx="828092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Hörer </a:t>
            </a:r>
            <a:r>
              <a:rPr lang="de-DE" b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schenken der </a:t>
            </a:r>
            <a:r>
              <a:rPr lang="de-DE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Vokalnasalisierung</a:t>
            </a:r>
            <a:r>
              <a:rPr lang="de-DE" b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 hohe Aufmerksamkeit; kaum </a:t>
            </a:r>
            <a:r>
              <a:rPr lang="de-DE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trading</a:t>
            </a:r>
            <a:r>
              <a:rPr lang="de-DE" b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relationship</a:t>
            </a:r>
            <a:r>
              <a:rPr lang="de-DE" b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, keine C4C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; N ist schwach eventuell kaum vorhanden in der Produktion = . Am. Engl. </a:t>
            </a:r>
            <a:r>
              <a:rPr lang="de-DE" i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  <a:endParaRPr lang="de-DE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07504" y="2348880"/>
            <a:ext cx="8496944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Ein '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trading-relationship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' in der Perzeption: den Hörern ist es egal, ob die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dem V oder N zugeordnet wird (Am. Engl. </a:t>
            </a:r>
            <a:r>
              <a:rPr lang="de-DE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). 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0"/>
            <a:ext cx="60960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a.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Beschränkte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Koartikulation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, N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ist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stark, C4C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539552" y="548680"/>
            <a:ext cx="601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C4C (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compensation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for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coarticulation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67544" y="980728"/>
            <a:ext cx="70104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nasalisierter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Vokal 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Ṽ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hört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sich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nicht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so nasal an in NṼN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als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CṼC –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weil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die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dem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N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perzeptiv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zugeordnet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wird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 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62442" y="2420889"/>
            <a:ext cx="720590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Unvollständige Kompensierung (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2007</a:t>
            </a:r>
            <a:r>
              <a:rPr lang="de-DE" baseline="30000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528299" y="2780928"/>
            <a:ext cx="8610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Wenn aber komplett kompensiert wird, müsste der 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Ṽ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</a:t>
            </a:r>
            <a:r>
              <a:rPr lang="en-US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NṼN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sich genauso oral anhören wie der orale V  in einem oralen CVC Kontext. Und das ist nicht der Fall (Kawasaki, 1986)</a:t>
            </a:r>
            <a:r>
              <a:rPr lang="de-DE" baseline="30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 bwMode="auto">
          <a:xfrm>
            <a:off x="534451" y="3933056"/>
            <a:ext cx="80010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Daher ist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Kompensieru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ng unvollständig – etwas von der Nasalisierung bleibt am Vokal hängen. Das ist laut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der (latente) Wurzel des Lautwandels.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395536" y="5805264"/>
            <a:ext cx="83529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beddor07.pdf 2. Kawasaki, H. (1986). “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Phonetic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explanation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for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phonological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universals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: The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case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of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distinctive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vowel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nasalization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,” in Experimental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Phonology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edited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by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J. J.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Ohala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and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J. J. Jaeger (Academic Press, Orlando, FL), pp. 81–103. </a:t>
            </a:r>
          </a:p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88" y="1"/>
            <a:ext cx="5544616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Vergleich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zwischen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Beddor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und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Ohala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51520" y="620688"/>
            <a:ext cx="62646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Ohala</a:t>
            </a:r>
            <a:endParaRPr lang="de-DE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23528" y="2060848"/>
            <a:ext cx="720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endParaRPr lang="de-DE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395536" y="2564904"/>
            <a:ext cx="676875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wird in der Sprachverarbeitung aktiv verwendet. Hörer identifizieren z.B. ein Vokal in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əCV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genauer, wenn die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koartikulatorischen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Cues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ə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damit kompatibel sind (</a:t>
            </a:r>
            <a:r>
              <a:rPr lang="en-US" dirty="0">
                <a:latin typeface="Calibri" charset="0"/>
                <a:cs typeface="Calibri" charset="0"/>
              </a:rPr>
              <a:t>Alfonso &amp; Baer, 1982</a:t>
            </a:r>
            <a:r>
              <a:rPr lang="en-US" baseline="30000" dirty="0">
                <a:latin typeface="Calibri" charset="0"/>
                <a:cs typeface="Calibri" charset="0"/>
              </a:rPr>
              <a:t>1</a:t>
            </a:r>
            <a:r>
              <a:rPr lang="en-US" dirty="0">
                <a:latin typeface="Calibri" charset="0"/>
                <a:cs typeface="Calibri" charset="0"/>
              </a:rPr>
              <a:t>; Martin and </a:t>
            </a:r>
            <a:r>
              <a:rPr lang="en-US" dirty="0" err="1">
                <a:latin typeface="Calibri" charset="0"/>
                <a:cs typeface="Calibri" charset="0"/>
              </a:rPr>
              <a:t>Bunnell</a:t>
            </a:r>
            <a:r>
              <a:rPr lang="en-US" dirty="0">
                <a:latin typeface="Calibri" charset="0"/>
                <a:cs typeface="Calibri" charset="0"/>
              </a:rPr>
              <a:t>, 1981</a:t>
            </a:r>
            <a:r>
              <a:rPr lang="en-US" baseline="30000" dirty="0">
                <a:latin typeface="Calibri" charset="0"/>
                <a:cs typeface="Calibri" charset="0"/>
              </a:rPr>
              <a:t>2</a:t>
            </a:r>
            <a:r>
              <a:rPr lang="en-US" dirty="0">
                <a:latin typeface="Calibri" charset="0"/>
                <a:cs typeface="Calibri" charset="0"/>
              </a:rPr>
              <a:t>; Whalen, 1991</a:t>
            </a:r>
            <a:r>
              <a:rPr lang="en-US" baseline="30000" dirty="0">
                <a:latin typeface="Calibri" charset="0"/>
                <a:cs typeface="Calibri" charset="0"/>
              </a:rPr>
              <a:t>3</a:t>
            </a:r>
            <a:r>
              <a:rPr lang="en-US" dirty="0">
                <a:latin typeface="Calibri" charset="0"/>
                <a:cs typeface="Calibri" charset="0"/>
              </a:rPr>
              <a:t>)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67544" y="4653136"/>
            <a:ext cx="77768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2. Es kann sein, dass diese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koartikulatorischen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Cues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der Perzeption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allmählich stärker gewichtet werden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 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251520" y="1124744"/>
            <a:ext cx="71287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Lautwandel entsteht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aufgrund einer fehlerhaften Interpretation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der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vom Hörer</a:t>
            </a: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28600" y="5715000"/>
            <a:ext cx="8610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Calibri" charset="0"/>
                <a:cs typeface="Calibri" charset="0"/>
              </a:rPr>
              <a:t>1. Alfonso and Baer, T. (1982)</a:t>
            </a:r>
            <a:r>
              <a:rPr lang="en-US" sz="1600" i="1" dirty="0">
                <a:latin typeface="Calibri" charset="0"/>
                <a:cs typeface="Calibri" charset="0"/>
              </a:rPr>
              <a:t>. Lang. Speech </a:t>
            </a:r>
            <a:r>
              <a:rPr lang="en-US" sz="1600" dirty="0">
                <a:latin typeface="Calibri" charset="0"/>
                <a:cs typeface="Calibri" charset="0"/>
              </a:rPr>
              <a:t>25, 151–173. 2. Martin and </a:t>
            </a:r>
            <a:r>
              <a:rPr lang="en-US" sz="1600" dirty="0" err="1">
                <a:latin typeface="Calibri" charset="0"/>
                <a:cs typeface="Calibri" charset="0"/>
              </a:rPr>
              <a:t>Bunnell</a:t>
            </a:r>
            <a:r>
              <a:rPr lang="en-US" sz="1600" dirty="0">
                <a:latin typeface="Calibri" charset="0"/>
                <a:cs typeface="Calibri" charset="0"/>
              </a:rPr>
              <a:t> (1981)</a:t>
            </a:r>
            <a:r>
              <a:rPr lang="en-US" sz="1600" i="1" dirty="0">
                <a:latin typeface="Calibri" charset="0"/>
                <a:cs typeface="Calibri" charset="0"/>
              </a:rPr>
              <a:t>. JASA </a:t>
            </a:r>
            <a:r>
              <a:rPr lang="en-US" sz="1600" dirty="0">
                <a:latin typeface="Calibri" charset="0"/>
                <a:cs typeface="Calibri" charset="0"/>
              </a:rPr>
              <a:t>69, 559–567. 3. Whalen (1991) </a:t>
            </a:r>
            <a:r>
              <a:rPr lang="en-US" sz="1600" i="1" dirty="0">
                <a:latin typeface="Calibri" charset="0"/>
                <a:cs typeface="Calibri" charset="0"/>
              </a:rPr>
              <a:t>Perception &amp; Psychophysics</a:t>
            </a:r>
            <a:r>
              <a:rPr lang="en-US" sz="1600" dirty="0">
                <a:latin typeface="Calibri" charset="0"/>
                <a:cs typeface="Calibri" charset="0"/>
              </a:rPr>
              <a:t>, 50, 351–360. 4. </a:t>
            </a:r>
            <a:r>
              <a:rPr lang="en-US" sz="1600" dirty="0" err="1">
                <a:latin typeface="Calibri" charset="0"/>
                <a:cs typeface="Calibri" charset="0"/>
              </a:rPr>
              <a:t>Malécot</a:t>
            </a:r>
            <a:r>
              <a:rPr lang="en-US" sz="1600" dirty="0">
                <a:latin typeface="Calibri" charset="0"/>
                <a:cs typeface="Calibri" charset="0"/>
              </a:rPr>
              <a:t> (1960). </a:t>
            </a:r>
            <a:r>
              <a:rPr lang="en-US" sz="1600" i="1" dirty="0">
                <a:latin typeface="Calibri" charset="0"/>
                <a:cs typeface="Calibri" charset="0"/>
              </a:rPr>
              <a:t>Language</a:t>
            </a:r>
            <a:r>
              <a:rPr lang="en-US" sz="1600" dirty="0">
                <a:latin typeface="Calibri" charset="0"/>
                <a:cs typeface="Calibri" charset="0"/>
              </a:rPr>
              <a:t> 36, 222–229. 5. </a:t>
            </a:r>
            <a:r>
              <a:rPr lang="en-US" sz="1600" dirty="0" err="1">
                <a:latin typeface="Calibri" charset="0"/>
                <a:cs typeface="Calibri" charset="0"/>
              </a:rPr>
              <a:t>Beddor</a:t>
            </a:r>
            <a:r>
              <a:rPr lang="en-US" sz="1600" dirty="0">
                <a:latin typeface="Calibri" charset="0"/>
                <a:cs typeface="Calibri" charset="0"/>
              </a:rPr>
              <a:t> (2009) </a:t>
            </a:r>
            <a:r>
              <a:rPr lang="en-US" sz="1600" i="1" dirty="0">
                <a:latin typeface="Calibri" charset="0"/>
                <a:cs typeface="Calibri" charset="0"/>
              </a:rPr>
              <a:t>Language, </a:t>
            </a:r>
            <a:r>
              <a:rPr lang="en-US" sz="1600" dirty="0">
                <a:latin typeface="Calibri" charset="0"/>
                <a:cs typeface="Calibri" charset="0"/>
              </a:rPr>
              <a:t>85, 785-821. 6. </a:t>
            </a:r>
            <a:r>
              <a:rPr lang="en-US" sz="1600" dirty="0" err="1">
                <a:latin typeface="Calibri" charset="0"/>
                <a:cs typeface="Calibri" charset="0"/>
              </a:rPr>
              <a:t>Beddor</a:t>
            </a:r>
            <a:r>
              <a:rPr lang="en-US" sz="1600" dirty="0">
                <a:latin typeface="Calibri" charset="0"/>
                <a:cs typeface="Calibri" charset="0"/>
              </a:rPr>
              <a:t> (2015) </a:t>
            </a:r>
            <a:r>
              <a:rPr lang="en-US" sz="1600" i="1" dirty="0">
                <a:latin typeface="Calibri" charset="0"/>
                <a:cs typeface="Calibri" charset="0"/>
              </a:rPr>
              <a:t>Proc. Int. Conf. of Phonetic Sciences</a:t>
            </a:r>
            <a:r>
              <a:rPr lang="en-US" sz="1600" dirty="0">
                <a:latin typeface="Calibri" charset="0"/>
                <a:cs typeface="Calibri" charset="0"/>
              </a:rPr>
              <a:t>, Glasgow.</a:t>
            </a:r>
            <a:endParaRPr lang="en-GB" sz="1600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533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0"/>
            <a:ext cx="7344816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b. Das Modell von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Beddor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und Trading Relationships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323528" y="836712"/>
            <a:ext cx="7543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Der erste Schritt zur Phonologisierung ist wenn sich </a:t>
            </a:r>
            <a:r>
              <a:rPr lang="de-DE" b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ein Trading </a:t>
            </a:r>
            <a:r>
              <a:rPr lang="de-DE" b="1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Relationship</a:t>
            </a:r>
            <a:r>
              <a:rPr lang="de-DE" b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zwischen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koartikulatorischer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Quelle und Effekt entwickelt also zwischen Ṽ und N in ṼN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95536" y="2564904"/>
            <a:ext cx="754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Trading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Relationship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: ein umgekehrtes Verhältnis zwischen Ṽ und N: je stärker Ṽ umso schwacher 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0"/>
            <a:ext cx="56388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. Trading Relationship in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der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Produktion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81000" y="609600"/>
            <a:ext cx="876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Ṽ-Dauer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und N-Dauer sind im umgekehrten Verhältnis in Wörtern wie send = 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VNC</a:t>
            </a:r>
            <a:r>
              <a:rPr lang="de-DE" baseline="-250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stimmhaft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/>
          <a:srcRect t="14964" b="-7997"/>
          <a:stretch>
            <a:fillRect/>
          </a:stretch>
        </p:blipFill>
        <p:spPr bwMode="auto">
          <a:xfrm>
            <a:off x="0" y="1981200"/>
            <a:ext cx="9144000" cy="457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468313" y="6026150"/>
            <a:ext cx="77755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" pitchFamily="-89" charset="0"/>
                <a:ea typeface="Calibri" pitchFamily="-89" charset="0"/>
                <a:cs typeface="Calibri" pitchFamily="-89" charset="0"/>
              </a:rPr>
              <a:t>1. Beddor, P., A. Brasher &amp; Narayan, C. (2007). Applying perceptual methods</a:t>
            </a:r>
            <a:br>
              <a:rPr lang="en-US" sz="1600">
                <a:latin typeface="Calibri" pitchFamily="-89" charset="0"/>
                <a:ea typeface="Calibri" pitchFamily="-89" charset="0"/>
                <a:cs typeface="Calibri" pitchFamily="-89" charset="0"/>
              </a:rPr>
            </a:br>
            <a:r>
              <a:rPr lang="en-US" sz="1600">
                <a:latin typeface="Calibri" pitchFamily="-89" charset="0"/>
                <a:ea typeface="Calibri" pitchFamily="-89" charset="0"/>
                <a:cs typeface="Calibri" pitchFamily="-89" charset="0"/>
              </a:rPr>
              <a:t>to phonetic variation and sound change. In M.J. Solé et al. (Eds.), Experimental Approaches to Phonology. OUP: Oxford. (p.127-143).</a:t>
            </a:r>
            <a:endParaRPr lang="en-US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447800" y="1524000"/>
            <a:ext cx="722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endParaRPr lang="de-DE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971800" y="2438400"/>
            <a:ext cx="781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0" y="2286000"/>
            <a:ext cx="76200" cy="457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0"/>
            <a:ext cx="56388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. Trading Relationship in der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Perzeption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683568" y="1700808"/>
            <a:ext cx="756084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Trading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Relationship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: Um den N in ṼN wahrzunehmen, verlassen sich Hörer entweder auf die Information im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nasalisierten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Ṽ oder in N. Sie identifizieren, dass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Nasalität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im ṼN vorkommt,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ohne explizit die </a:t>
            </a:r>
            <a:r>
              <a:rPr lang="de-DE" b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dem Vokal oder dem Nasalkonsonanten zuzuordnen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8923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/>
          <p:cNvSpPr txBox="1">
            <a:spLocks noChangeArrowheads="1"/>
          </p:cNvSpPr>
          <p:nvPr/>
        </p:nvSpPr>
        <p:spPr bwMode="auto">
          <a:xfrm>
            <a:off x="395536" y="476672"/>
            <a:ext cx="87484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Diskriminationsaufgabe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: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sind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diese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A-B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Paare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identisch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oder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nicht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?</a:t>
            </a:r>
          </a:p>
        </p:txBody>
      </p:sp>
      <p:sp>
        <p:nvSpPr>
          <p:cNvPr id="19459" name="TextBox 5"/>
          <p:cNvSpPr txBox="1">
            <a:spLocks noChangeArrowheads="1"/>
          </p:cNvSpPr>
          <p:nvPr/>
        </p:nvSpPr>
        <p:spPr bwMode="auto">
          <a:xfrm>
            <a:off x="684213" y="908050"/>
            <a:ext cx="25923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S =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kurz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, L =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lang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grpSp>
        <p:nvGrpSpPr>
          <p:cNvPr id="19460" name="Group 2"/>
          <p:cNvGrpSpPr>
            <a:grpSpLocks/>
          </p:cNvGrpSpPr>
          <p:nvPr/>
        </p:nvGrpSpPr>
        <p:grpSpPr bwMode="auto">
          <a:xfrm>
            <a:off x="3059113" y="1484313"/>
            <a:ext cx="3240087" cy="523875"/>
            <a:chOff x="755650" y="1844675"/>
            <a:chExt cx="3240088" cy="523875"/>
          </a:xfrm>
        </p:grpSpPr>
        <p:sp>
          <p:nvSpPr>
            <p:cNvPr id="19482" name="TextBox 4"/>
            <p:cNvSpPr txBox="1">
              <a:spLocks noChangeArrowheads="1"/>
            </p:cNvSpPr>
            <p:nvPr/>
          </p:nvSpPr>
          <p:spPr bwMode="auto">
            <a:xfrm>
              <a:off x="755650" y="18446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</a:p>
          </p:txBody>
        </p:sp>
        <p:sp>
          <p:nvSpPr>
            <p:cNvPr id="19483" name="TextBox 6"/>
            <p:cNvSpPr txBox="1">
              <a:spLocks noChangeArrowheads="1"/>
            </p:cNvSpPr>
            <p:nvPr/>
          </p:nvSpPr>
          <p:spPr bwMode="auto">
            <a:xfrm>
              <a:off x="1908175" y="1844675"/>
              <a:ext cx="13684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und</a:t>
              </a:r>
            </a:p>
          </p:txBody>
        </p:sp>
        <p:sp>
          <p:nvSpPr>
            <p:cNvPr id="19484" name="TextBox 7"/>
            <p:cNvSpPr txBox="1">
              <a:spLocks noChangeArrowheads="1"/>
            </p:cNvSpPr>
            <p:nvPr/>
          </p:nvSpPr>
          <p:spPr bwMode="auto">
            <a:xfrm>
              <a:off x="2916238" y="18446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</a:p>
          </p:txBody>
        </p:sp>
      </p:grpSp>
      <p:grpSp>
        <p:nvGrpSpPr>
          <p:cNvPr id="19461" name="Group 3"/>
          <p:cNvGrpSpPr>
            <a:grpSpLocks/>
          </p:cNvGrpSpPr>
          <p:nvPr/>
        </p:nvGrpSpPr>
        <p:grpSpPr bwMode="auto">
          <a:xfrm>
            <a:off x="3059113" y="1989138"/>
            <a:ext cx="3240087" cy="523875"/>
            <a:chOff x="755650" y="2708275"/>
            <a:chExt cx="3240088" cy="523875"/>
          </a:xfrm>
        </p:grpSpPr>
        <p:sp>
          <p:nvSpPr>
            <p:cNvPr id="19479" name="TextBox 8"/>
            <p:cNvSpPr txBox="1">
              <a:spLocks noChangeArrowheads="1"/>
            </p:cNvSpPr>
            <p:nvPr/>
          </p:nvSpPr>
          <p:spPr bwMode="auto">
            <a:xfrm>
              <a:off x="755650" y="27082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</a:p>
          </p:txBody>
        </p:sp>
        <p:sp>
          <p:nvSpPr>
            <p:cNvPr id="19480" name="TextBox 9"/>
            <p:cNvSpPr txBox="1">
              <a:spLocks noChangeArrowheads="1"/>
            </p:cNvSpPr>
            <p:nvPr/>
          </p:nvSpPr>
          <p:spPr bwMode="auto">
            <a:xfrm>
              <a:off x="1908175" y="2708275"/>
              <a:ext cx="13684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und</a:t>
              </a:r>
            </a:p>
          </p:txBody>
        </p:sp>
        <p:sp>
          <p:nvSpPr>
            <p:cNvPr id="19481" name="TextBox 10"/>
            <p:cNvSpPr txBox="1">
              <a:spLocks noChangeArrowheads="1"/>
            </p:cNvSpPr>
            <p:nvPr/>
          </p:nvSpPr>
          <p:spPr bwMode="auto">
            <a:xfrm>
              <a:off x="2916238" y="27082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</a:p>
          </p:txBody>
        </p:sp>
      </p:grpSp>
      <p:grpSp>
        <p:nvGrpSpPr>
          <p:cNvPr id="19462" name="Group 4"/>
          <p:cNvGrpSpPr>
            <a:grpSpLocks/>
          </p:cNvGrpSpPr>
          <p:nvPr/>
        </p:nvGrpSpPr>
        <p:grpSpPr bwMode="auto">
          <a:xfrm>
            <a:off x="3059113" y="2492375"/>
            <a:ext cx="3240087" cy="523875"/>
            <a:chOff x="755650" y="3644900"/>
            <a:chExt cx="3240088" cy="523875"/>
          </a:xfrm>
        </p:grpSpPr>
        <p:sp>
          <p:nvSpPr>
            <p:cNvPr id="19476" name="TextBox 11"/>
            <p:cNvSpPr txBox="1">
              <a:spLocks noChangeArrowheads="1"/>
            </p:cNvSpPr>
            <p:nvPr/>
          </p:nvSpPr>
          <p:spPr bwMode="auto">
            <a:xfrm>
              <a:off x="755650" y="3644900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</a:p>
          </p:txBody>
        </p:sp>
        <p:sp>
          <p:nvSpPr>
            <p:cNvPr id="19477" name="TextBox 12"/>
            <p:cNvSpPr txBox="1">
              <a:spLocks noChangeArrowheads="1"/>
            </p:cNvSpPr>
            <p:nvPr/>
          </p:nvSpPr>
          <p:spPr bwMode="auto">
            <a:xfrm>
              <a:off x="1908175" y="3644900"/>
              <a:ext cx="13684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und</a:t>
              </a:r>
            </a:p>
          </p:txBody>
        </p:sp>
        <p:sp>
          <p:nvSpPr>
            <p:cNvPr id="19478" name="TextBox 13"/>
            <p:cNvSpPr txBox="1">
              <a:spLocks noChangeArrowheads="1"/>
            </p:cNvSpPr>
            <p:nvPr/>
          </p:nvSpPr>
          <p:spPr bwMode="auto">
            <a:xfrm>
              <a:off x="2916238" y="3644900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</a:p>
          </p:txBody>
        </p:sp>
      </p:grpSp>
      <p:sp>
        <p:nvSpPr>
          <p:cNvPr id="19463" name="TextBox 17"/>
          <p:cNvSpPr txBox="1">
            <a:spLocks noChangeArrowheads="1"/>
          </p:cNvSpPr>
          <p:nvPr/>
        </p:nvSpPr>
        <p:spPr bwMode="auto">
          <a:xfrm>
            <a:off x="2344738" y="1484313"/>
            <a:ext cx="576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1.</a:t>
            </a:r>
          </a:p>
        </p:txBody>
      </p:sp>
      <p:sp>
        <p:nvSpPr>
          <p:cNvPr id="19464" name="TextBox 19"/>
          <p:cNvSpPr txBox="1">
            <a:spLocks noChangeArrowheads="1"/>
          </p:cNvSpPr>
          <p:nvPr/>
        </p:nvSpPr>
        <p:spPr bwMode="auto">
          <a:xfrm>
            <a:off x="2363788" y="2060575"/>
            <a:ext cx="792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2.</a:t>
            </a:r>
          </a:p>
        </p:txBody>
      </p:sp>
      <p:sp>
        <p:nvSpPr>
          <p:cNvPr id="19465" name="TextBox 20"/>
          <p:cNvSpPr txBox="1">
            <a:spLocks noChangeArrowheads="1"/>
          </p:cNvSpPr>
          <p:nvPr/>
        </p:nvSpPr>
        <p:spPr bwMode="auto">
          <a:xfrm>
            <a:off x="2376488" y="2565400"/>
            <a:ext cx="574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3.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23728" y="0"/>
            <a:ext cx="5043487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.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Perzeption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und Trading Relationship</a:t>
            </a:r>
          </a:p>
        </p:txBody>
      </p:sp>
      <p:sp>
        <p:nvSpPr>
          <p:cNvPr id="19468" name="TextBox 5"/>
          <p:cNvSpPr txBox="1">
            <a:spLocks noChangeArrowheads="1"/>
          </p:cNvSpPr>
          <p:nvPr/>
        </p:nvSpPr>
        <p:spPr bwMode="auto">
          <a:xfrm>
            <a:off x="683568" y="3789040"/>
            <a:ext cx="734481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Für </a:t>
            </a:r>
            <a:r>
              <a:rPr lang="de-DE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waren die Paare in 3 signifikant weniger unterscheidbar als die Paare in 1. oder 2. Das ist weil die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Nasalisierungsdauer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in den A-B Paaren gleich lang ist in 3. aber nicht 1. oder 2 (und entscheidend für die Wahrnehmung von </a:t>
            </a:r>
            <a:r>
              <a:rPr lang="de-DE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ist, dass eine gewisse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Nasalisierungsdauer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wahrgenommen wird, egal ob die </a:t>
            </a:r>
            <a:r>
              <a:rPr lang="de-DE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latin typeface="Calibri" pitchFamily="-89" charset="0"/>
                <a:ea typeface="Calibri" pitchFamily="-89" charset="0"/>
                <a:cs typeface="Calibri" pitchFamily="-89" charset="0"/>
              </a:rPr>
              <a:t> hauptsächlich im Ṽ oder im N vorkommt)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3347864" y="1052736"/>
            <a:ext cx="3642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5436096" y="1052736"/>
            <a:ext cx="3642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0"/>
            <a:ext cx="64008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c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. Von trading relationship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zur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Phonologisierung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381000" y="457200"/>
            <a:ext cx="8763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Für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im Gegensatz zu </a:t>
            </a:r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: Ṽ ist lang, N ist kurz, und es gibt kaum einen Trading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Relationship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im amerikanisch-englischen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ist (fast)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phonologisiert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worden,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und daher wie im Französischen Bestandteil/Eigenschaft des Vokals</a:t>
            </a:r>
            <a:endParaRPr lang="de-DE" b="1" i="1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 rotWithShape="1">
          <a:blip r:embed="rId2"/>
          <a:srcRect t="14964" b="24653"/>
          <a:stretch/>
        </p:blipFill>
        <p:spPr bwMode="auto">
          <a:xfrm>
            <a:off x="12824" y="2780928"/>
            <a:ext cx="9144000" cy="2972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539552" y="6026150"/>
            <a:ext cx="77755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  <a:t>1. </a:t>
            </a:r>
            <a:r>
              <a:rPr lang="en-US" sz="1600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  <a:t>, P., A. Brasher &amp; Narayan, C. (2007). Applying perceptual methods</a:t>
            </a:r>
            <a:b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</a:br>
            <a: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  <a:t>to phonetic variation and sound change. In M.J. Solé et al. (Eds.), Experimental Approaches to Phonology. OUP: Oxford. (p.127-143).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1460624" y="2095128"/>
            <a:ext cx="722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endParaRPr lang="de-DE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984624" y="3009528"/>
            <a:ext cx="781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27824" y="2857128"/>
            <a:ext cx="76200" cy="457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1193924" y="3276228"/>
            <a:ext cx="1447800" cy="152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90575" y="1412776"/>
            <a:ext cx="8154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Diskriminierungsaufgabe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: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sind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diese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Paare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unterschiedlich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?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684932" y="1772617"/>
            <a:ext cx="25923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S =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kurz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, L = long</a:t>
            </a:r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3059832" y="2348880"/>
            <a:ext cx="3240087" cy="523875"/>
            <a:chOff x="755650" y="1844675"/>
            <a:chExt cx="3240088" cy="523875"/>
          </a:xfrm>
        </p:grpSpPr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>
              <a:off x="755650" y="18446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1908175" y="1844675"/>
              <a:ext cx="13684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und</a:t>
              </a:r>
            </a:p>
          </p:txBody>
        </p: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2916238" y="18446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</a:p>
          </p:txBody>
        </p:sp>
      </p:grpSp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3059832" y="2853705"/>
            <a:ext cx="3240087" cy="523875"/>
            <a:chOff x="755650" y="2708275"/>
            <a:chExt cx="3240088" cy="523875"/>
          </a:xfrm>
        </p:grpSpPr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755650" y="27082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>
              <a:off x="1908175" y="2708275"/>
              <a:ext cx="13684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und</a:t>
              </a:r>
            </a:p>
          </p:txBody>
        </p: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>
              <a:off x="2916238" y="2708275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</a:p>
          </p:txBody>
        </p:sp>
      </p:grpSp>
      <p:grpSp>
        <p:nvGrpSpPr>
          <p:cNvPr id="14" name="Group 4"/>
          <p:cNvGrpSpPr>
            <a:grpSpLocks/>
          </p:cNvGrpSpPr>
          <p:nvPr/>
        </p:nvGrpSpPr>
        <p:grpSpPr bwMode="auto">
          <a:xfrm>
            <a:off x="3059832" y="3356942"/>
            <a:ext cx="3240087" cy="523875"/>
            <a:chOff x="755650" y="3644900"/>
            <a:chExt cx="3240088" cy="523875"/>
          </a:xfrm>
        </p:grpSpPr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755650" y="3644900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</a:p>
          </p:txBody>
        </p:sp>
        <p:sp>
          <p:nvSpPr>
            <p:cNvPr id="16" name="TextBox 12"/>
            <p:cNvSpPr txBox="1">
              <a:spLocks noChangeArrowheads="1"/>
            </p:cNvSpPr>
            <p:nvPr/>
          </p:nvSpPr>
          <p:spPr bwMode="auto">
            <a:xfrm>
              <a:off x="1908175" y="3644900"/>
              <a:ext cx="13684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und</a:t>
              </a:r>
            </a:p>
          </p:txBody>
        </p: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2916238" y="3644900"/>
              <a:ext cx="1079500" cy="523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Ṽ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S</a:t>
              </a:r>
              <a:r>
                <a:rPr lang="en-US" sz="2800">
                  <a:latin typeface="Calibri" pitchFamily="-89" charset="0"/>
                  <a:ea typeface="Calibri" pitchFamily="-89" charset="0"/>
                  <a:cs typeface="Calibri" pitchFamily="-89" charset="0"/>
                </a:rPr>
                <a:t>N</a:t>
              </a:r>
              <a:r>
                <a:rPr lang="en-US" sz="2800" baseline="-25000">
                  <a:latin typeface="Calibri" pitchFamily="-89" charset="0"/>
                  <a:ea typeface="Calibri" pitchFamily="-89" charset="0"/>
                  <a:cs typeface="Calibri" pitchFamily="-89" charset="0"/>
                </a:rPr>
                <a:t>L</a:t>
              </a:r>
            </a:p>
          </p:txBody>
        </p: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345457" y="2348880"/>
            <a:ext cx="576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1.</a:t>
            </a:r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2364507" y="2925142"/>
            <a:ext cx="7921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2.</a:t>
            </a:r>
          </a:p>
        </p:txBody>
      </p: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2377207" y="3429967"/>
            <a:ext cx="574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3.</a:t>
            </a:r>
          </a:p>
        </p:txBody>
      </p:sp>
      <p:sp>
        <p:nvSpPr>
          <p:cNvPr id="22" name="TextBox 18"/>
          <p:cNvSpPr txBox="1">
            <a:spLocks noChangeArrowheads="1"/>
          </p:cNvSpPr>
          <p:nvPr/>
        </p:nvSpPr>
        <p:spPr bwMode="auto">
          <a:xfrm>
            <a:off x="2339752" y="4221088"/>
            <a:ext cx="51276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&lt;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sind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weniger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diskriminierbbar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</a:p>
        </p:txBody>
      </p:sp>
      <p:sp>
        <p:nvSpPr>
          <p:cNvPr id="23" name="TextBox 21"/>
          <p:cNvSpPr txBox="1">
            <a:spLocks noChangeArrowheads="1"/>
          </p:cNvSpPr>
          <p:nvPr/>
        </p:nvSpPr>
        <p:spPr bwMode="auto">
          <a:xfrm>
            <a:off x="0" y="5085184"/>
            <a:ext cx="23050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: 3 &lt; (1, 2)</a:t>
            </a:r>
          </a:p>
        </p:txBody>
      </p:sp>
      <p:sp>
        <p:nvSpPr>
          <p:cNvPr id="24" name="TextBox 22"/>
          <p:cNvSpPr txBox="1">
            <a:spLocks noChangeArrowheads="1"/>
          </p:cNvSpPr>
          <p:nvPr/>
        </p:nvSpPr>
        <p:spPr bwMode="auto">
          <a:xfrm>
            <a:off x="3175" y="4726409"/>
            <a:ext cx="2663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Trading relationship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4658692" y="4678784"/>
            <a:ext cx="2663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Phonologisierung</a:t>
            </a:r>
            <a:endParaRPr lang="en-US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491880" y="5085184"/>
            <a:ext cx="31686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 (2) &lt; </a:t>
            </a:r>
            <a:r>
              <a:rPr lang="en-US" i="1"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 (2)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52400" y="381000"/>
            <a:ext cx="8991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Wenn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die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in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phonologisiert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worden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ist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,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müssten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Hörer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sehr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empfindlich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auf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Schwankungen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in der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Nasalisierungsdauer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reagieren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mr-IN" dirty="0">
                <a:latin typeface="Calibri" pitchFamily="-89" charset="0"/>
                <a:ea typeface="Calibri" pitchFamily="-89" charset="0"/>
                <a:cs typeface="Calibri" pitchFamily="-89" charset="0"/>
              </a:rPr>
              <a:t>–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viel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mehr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als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in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444630" y="5085184"/>
            <a:ext cx="25923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i="1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 (3) &lt; </a:t>
            </a:r>
            <a:r>
              <a:rPr lang="en-US" i="1">
                <a:latin typeface="Calibri" pitchFamily="-89" charset="0"/>
                <a:ea typeface="Calibri" pitchFamily="-89" charset="0"/>
                <a:cs typeface="Calibri" pitchFamily="-89" charset="0"/>
              </a:rPr>
              <a:t>sen</a:t>
            </a:r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t (3)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0"/>
            <a:ext cx="46482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c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.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Perzeption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und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Phonologisierung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3491880" y="3861048"/>
            <a:ext cx="2374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Ergebnisse</a:t>
            </a:r>
            <a:endParaRPr lang="en-US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3254871" y="1916832"/>
            <a:ext cx="3642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</a:t>
            </a:r>
          </a:p>
        </p:txBody>
      </p:sp>
      <p:sp>
        <p:nvSpPr>
          <p:cNvPr id="32" name="TextBox 31"/>
          <p:cNvSpPr txBox="1"/>
          <p:nvPr/>
        </p:nvSpPr>
        <p:spPr bwMode="auto">
          <a:xfrm>
            <a:off x="5343103" y="1916832"/>
            <a:ext cx="3642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179512" y="5684560"/>
            <a:ext cx="87849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können zwischen A und B in 2, 3 in unterscheiden, aber wesentlich besser wenn die Paare in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statt </a:t>
            </a:r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eingebettet sind.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0"/>
            <a:ext cx="64008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Vokalnasalisierung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als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Gestenüberlappung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009650" y="3429000"/>
            <a:ext cx="3516312" cy="1035050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733800" y="3429000"/>
            <a:ext cx="3516312" cy="1035050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2762250" y="2971800"/>
            <a:ext cx="5032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5505450" y="3048000"/>
            <a:ext cx="504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  <a:endParaRPr lang="en-US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273925" y="32131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 bwMode="auto">
          <a:xfrm flipV="1">
            <a:off x="3744912" y="32131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auto">
          <a:xfrm flipV="1">
            <a:off x="4537075" y="32131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25"/>
          <p:cNvSpPr txBox="1">
            <a:spLocks noChangeArrowheads="1"/>
          </p:cNvSpPr>
          <p:nvPr/>
        </p:nvSpPr>
        <p:spPr bwMode="auto">
          <a:xfrm>
            <a:off x="3981450" y="3048000"/>
            <a:ext cx="504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  <a:r>
              <a:rPr lang="en-US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̃</a:t>
            </a:r>
            <a:endParaRPr lang="en-US" dirty="0">
              <a:solidFill>
                <a:srgbClr val="FF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990600" y="32004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 bwMode="auto">
          <a:xfrm>
            <a:off x="762000" y="762000"/>
            <a:ext cx="79144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In der artikulatorischen Phonologie (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Browman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&amp; Goldstein, 1992)</a:t>
            </a:r>
            <a:r>
              <a:rPr lang="de-DE" baseline="300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ist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Gestenüberlappung.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838200" y="1676400"/>
            <a:ext cx="6400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</a:t>
            </a:r>
            <a:r>
              <a:rPr lang="de-DE" b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akustische Dauer 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von Ṽ ist das Intervall der Überlappung: je mehr sich die Gesten überlappen, umso länger akustisch ist  Ṽ</a:t>
            </a:r>
          </a:p>
        </p:txBody>
      </p:sp>
      <p:sp>
        <p:nvSpPr>
          <p:cNvPr id="2" name="TextBox 1"/>
          <p:cNvSpPr txBox="1"/>
          <p:nvPr/>
        </p:nvSpPr>
        <p:spPr bwMode="auto">
          <a:xfrm rot="16200000">
            <a:off x="-1281842" y="3666219"/>
            <a:ext cx="36724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artikulatorische Prominenz 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467544" y="5949280"/>
            <a:ext cx="82089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Browman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C. &amp; Goldstein, L. (1992) Articulatory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phonology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an </a:t>
            </a:r>
            <a:r>
              <a:rPr lang="de-DE" sz="1600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overview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 </a:t>
            </a:r>
            <a:r>
              <a:rPr lang="de-DE" sz="1600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Phonetica</a:t>
            </a:r>
            <a:r>
              <a:rPr lang="de-DE" sz="1600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, 49, 155-180.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0"/>
            <a:ext cx="60960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b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.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Gestenüberlappung</a:t>
            </a:r>
            <a:r>
              <a:rPr lang="en-US" dirty="0">
                <a:latin typeface="Calibri" charset="0"/>
                <a:ea typeface="ＭＳ Ｐゴシック" charset="0"/>
                <a:cs typeface="Calibri" charset="0"/>
              </a:rPr>
              <a:t> und </a:t>
            </a:r>
            <a:r>
              <a:rPr lang="en-US" dirty="0" err="1">
                <a:latin typeface="Calibri" charset="0"/>
                <a:ea typeface="ＭＳ Ｐゴシック" charset="0"/>
                <a:cs typeface="Calibri" charset="0"/>
              </a:rPr>
              <a:t>Phonologisierung</a:t>
            </a:r>
            <a:endParaRPr lang="en-US" dirty="0">
              <a:latin typeface="Calibri" charset="0"/>
              <a:ea typeface="ＭＳ Ｐゴシック" charset="0"/>
              <a:cs typeface="Calibri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066800" y="1219200"/>
            <a:ext cx="3516312" cy="1035050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790950" y="1219200"/>
            <a:ext cx="3516312" cy="1035050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1847850" y="3124200"/>
            <a:ext cx="3516313" cy="1033462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124200" y="3124200"/>
            <a:ext cx="3516313" cy="1033462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166938" y="5445125"/>
            <a:ext cx="3516312" cy="1033463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514600" y="5497513"/>
            <a:ext cx="3516313" cy="1035050"/>
          </a:xfrm>
          <a:custGeom>
            <a:avLst/>
            <a:gdLst>
              <a:gd name="connsiteX0" fmla="*/ 0 w 4368800"/>
              <a:gd name="connsiteY0" fmla="*/ 1384343 h 1397043"/>
              <a:gd name="connsiteX1" fmla="*/ 1409700 w 4368800"/>
              <a:gd name="connsiteY1" fmla="*/ 533443 h 1397043"/>
              <a:gd name="connsiteX2" fmla="*/ 2463800 w 4368800"/>
              <a:gd name="connsiteY2" fmla="*/ 43 h 1397043"/>
              <a:gd name="connsiteX3" fmla="*/ 3314700 w 4368800"/>
              <a:gd name="connsiteY3" fmla="*/ 558843 h 1397043"/>
              <a:gd name="connsiteX4" fmla="*/ 4368800 w 4368800"/>
              <a:gd name="connsiteY4" fmla="*/ 1397043 h 1397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800" h="1397043">
                <a:moveTo>
                  <a:pt x="0" y="1384343"/>
                </a:moveTo>
                <a:cubicBezTo>
                  <a:pt x="499533" y="1074251"/>
                  <a:pt x="999067" y="764160"/>
                  <a:pt x="1409700" y="533443"/>
                </a:cubicBezTo>
                <a:cubicBezTo>
                  <a:pt x="1820333" y="302726"/>
                  <a:pt x="2146300" y="-4190"/>
                  <a:pt x="2463800" y="43"/>
                </a:cubicBezTo>
                <a:cubicBezTo>
                  <a:pt x="2781300" y="4276"/>
                  <a:pt x="2997200" y="326010"/>
                  <a:pt x="3314700" y="558843"/>
                </a:cubicBezTo>
                <a:cubicBezTo>
                  <a:pt x="3632200" y="791676"/>
                  <a:pt x="4368800" y="1397043"/>
                  <a:pt x="4368800" y="1397043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2819400" y="762000"/>
            <a:ext cx="5032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5562600" y="838200"/>
            <a:ext cx="504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  <a:endParaRPr lang="en-US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7331075" y="10033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72263" y="2619375"/>
            <a:ext cx="0" cy="1512887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056313" y="5013325"/>
            <a:ext cx="0" cy="1511300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 bwMode="auto">
          <a:xfrm flipV="1">
            <a:off x="3802062" y="10033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 bwMode="auto">
          <a:xfrm flipV="1">
            <a:off x="4594225" y="10033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4038600" y="838200"/>
            <a:ext cx="5048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  <a:r>
              <a:rPr lang="en-US" dirty="0" err="1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̃</a:t>
            </a:r>
            <a:endParaRPr lang="en-US" dirty="0">
              <a:solidFill>
                <a:srgbClr val="FF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 flipV="1">
            <a:off x="3144838" y="2692400"/>
            <a:ext cx="0" cy="1511300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 flipV="1">
            <a:off x="5376863" y="2619375"/>
            <a:ext cx="0" cy="1512887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6"/>
          <p:cNvSpPr txBox="1">
            <a:spLocks noChangeArrowheads="1"/>
          </p:cNvSpPr>
          <p:nvPr/>
        </p:nvSpPr>
        <p:spPr bwMode="auto">
          <a:xfrm>
            <a:off x="4008438" y="2619375"/>
            <a:ext cx="50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  <a:r>
              <a:rPr lang="en-US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̃</a:t>
            </a:r>
          </a:p>
        </p:txBody>
      </p:sp>
      <p:sp>
        <p:nvSpPr>
          <p:cNvPr id="25" name="TextBox 27"/>
          <p:cNvSpPr txBox="1">
            <a:spLocks noChangeArrowheads="1"/>
          </p:cNvSpPr>
          <p:nvPr/>
        </p:nvSpPr>
        <p:spPr bwMode="auto">
          <a:xfrm>
            <a:off x="5808663" y="2692400"/>
            <a:ext cx="50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</a:p>
        </p:txBody>
      </p:sp>
      <p:sp>
        <p:nvSpPr>
          <p:cNvPr id="26" name="TextBox 28"/>
          <p:cNvSpPr txBox="1">
            <a:spLocks noChangeArrowheads="1"/>
          </p:cNvSpPr>
          <p:nvPr/>
        </p:nvSpPr>
        <p:spPr bwMode="auto">
          <a:xfrm>
            <a:off x="5622925" y="5013325"/>
            <a:ext cx="504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281238" y="2619375"/>
            <a:ext cx="5032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311400" y="5084763"/>
            <a:ext cx="5032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</a:p>
        </p:txBody>
      </p:sp>
      <p:sp>
        <p:nvSpPr>
          <p:cNvPr id="34" name="TextBox 32"/>
          <p:cNvSpPr txBox="1">
            <a:spLocks noChangeArrowheads="1"/>
          </p:cNvSpPr>
          <p:nvPr/>
        </p:nvSpPr>
        <p:spPr bwMode="auto">
          <a:xfrm>
            <a:off x="4010025" y="6396038"/>
            <a:ext cx="706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Zeit</a:t>
            </a:r>
            <a:endParaRPr lang="en-US" dirty="0">
              <a:solidFill>
                <a:schemeClr val="bg2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1524000" y="381000"/>
            <a:ext cx="5943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a. Kaum Gestenüberlappung, N ist dominant</a:t>
            </a:r>
          </a:p>
        </p:txBody>
      </p:sp>
      <p:sp>
        <p:nvSpPr>
          <p:cNvPr id="37" name="TextBox 36"/>
          <p:cNvSpPr txBox="1"/>
          <p:nvPr/>
        </p:nvSpPr>
        <p:spPr bwMode="auto">
          <a:xfrm>
            <a:off x="2514600" y="2362200"/>
            <a:ext cx="419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b. zunehmende Überlappung</a:t>
            </a:r>
          </a:p>
        </p:txBody>
      </p:sp>
      <p:sp>
        <p:nvSpPr>
          <p:cNvPr id="39" name="TextBox 38"/>
          <p:cNvSpPr txBox="1"/>
          <p:nvPr/>
        </p:nvSpPr>
        <p:spPr bwMode="auto">
          <a:xfrm>
            <a:off x="1524000" y="4191000"/>
            <a:ext cx="5943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c. Phonologisierung. N kurz, der Vokal ist fast komplett nasalisiert</a:t>
            </a:r>
          </a:p>
        </p:txBody>
      </p:sp>
      <p:cxnSp>
        <p:nvCxnSpPr>
          <p:cNvPr id="40" name="Straight Connector 39"/>
          <p:cNvCxnSpPr/>
          <p:nvPr/>
        </p:nvCxnSpPr>
        <p:spPr bwMode="auto">
          <a:xfrm flipV="1">
            <a:off x="2562225" y="4953000"/>
            <a:ext cx="0" cy="1511300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 bwMode="auto">
          <a:xfrm flipV="1">
            <a:off x="5686425" y="4953000"/>
            <a:ext cx="0" cy="1511300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26"/>
          <p:cNvSpPr txBox="1">
            <a:spLocks noChangeArrowheads="1"/>
          </p:cNvSpPr>
          <p:nvPr/>
        </p:nvSpPr>
        <p:spPr bwMode="auto">
          <a:xfrm>
            <a:off x="4162425" y="4953000"/>
            <a:ext cx="50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Ɛ</a:t>
            </a:r>
            <a:r>
              <a:rPr lang="en-US">
                <a:solidFill>
                  <a:srgbClr val="FF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̃</a:t>
            </a:r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1047750" y="9906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1828800" y="2743200"/>
            <a:ext cx="0" cy="1512888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 bwMode="auto">
          <a:xfrm flipV="1">
            <a:off x="2181225" y="5029200"/>
            <a:ext cx="0" cy="1511300"/>
          </a:xfrm>
          <a:prstGeom prst="line">
            <a:avLst/>
          </a:prstGeom>
          <a:ln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8077200" y="3048000"/>
            <a:ext cx="781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rot="5400000" flipH="1" flipV="1">
            <a:off x="7658894" y="3162300"/>
            <a:ext cx="2361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 bwMode="auto">
          <a:xfrm>
            <a:off x="7391400" y="5638800"/>
            <a:ext cx="722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rot="5400000" flipH="1" flipV="1">
            <a:off x="7049294" y="5295106"/>
            <a:ext cx="2361406" cy="79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6648"/>
            <a:ext cx="6192787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Größere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Phonologisierung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von Ṽ in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endParaRPr lang="en-US" i="1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pic>
        <p:nvPicPr>
          <p:cNvPr id="20483" name="Picture 4"/>
          <p:cNvPicPr>
            <a:picLocks noChangeAspect="1"/>
          </p:cNvPicPr>
          <p:nvPr/>
        </p:nvPicPr>
        <p:blipFill>
          <a:blip r:embed="rId2"/>
          <a:srcRect l="7161" t="6839" r="6772" b="66132"/>
          <a:stretch>
            <a:fillRect/>
          </a:stretch>
        </p:blipFill>
        <p:spPr bwMode="auto">
          <a:xfrm>
            <a:off x="537105" y="2852936"/>
            <a:ext cx="7781925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899592" y="1484784"/>
            <a:ext cx="691356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Vokalnasalisiung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war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wichtiger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für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den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bent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als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für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den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/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Unterschied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(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, 2012</a:t>
            </a:r>
            <a:r>
              <a:rPr lang="en-US" baseline="30000" dirty="0"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)</a:t>
            </a:r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 rot="-5400000">
            <a:off x="-1608401" y="3414116"/>
            <a:ext cx="4032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Dauer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der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Vokalnasalisierung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0486" name="TextBox 7"/>
          <p:cNvSpPr txBox="1">
            <a:spLocks noChangeArrowheads="1"/>
          </p:cNvSpPr>
          <p:nvPr/>
        </p:nvSpPr>
        <p:spPr bwMode="auto">
          <a:xfrm>
            <a:off x="3202517" y="4797623"/>
            <a:ext cx="23034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89" charset="0"/>
                <a:ea typeface="Calibri" pitchFamily="-89" charset="0"/>
                <a:cs typeface="Calibri" pitchFamily="-89" charset="0"/>
              </a:rPr>
              <a:t>Duration of [n]</a:t>
            </a:r>
          </a:p>
        </p:txBody>
      </p:sp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33867" y="5661223"/>
            <a:ext cx="8856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Wenn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Ṽ = 61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ms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&amp; [n] = 24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ms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einige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bent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aber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keine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Antworten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0488" name="TextBox 9"/>
          <p:cNvSpPr txBox="1">
            <a:spLocks noChangeArrowheads="1"/>
          </p:cNvSpPr>
          <p:nvPr/>
        </p:nvSpPr>
        <p:spPr bwMode="auto">
          <a:xfrm>
            <a:off x="1545167" y="2421136"/>
            <a:ext cx="64817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Dunkel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: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zunehmende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bent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oder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bend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Antworten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049992" y="3716536"/>
            <a:ext cx="2808288" cy="2016125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6226705" y="3789561"/>
            <a:ext cx="287337" cy="187166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1" name="TextBox 1"/>
          <p:cNvSpPr txBox="1">
            <a:spLocks noChangeArrowheads="1"/>
          </p:cNvSpPr>
          <p:nvPr/>
        </p:nvSpPr>
        <p:spPr bwMode="auto">
          <a:xfrm>
            <a:off x="375212" y="6273224"/>
            <a:ext cx="8785225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  <a:t>1. </a:t>
            </a:r>
            <a:r>
              <a:rPr lang="en-US" sz="1600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  <a:t>, P. (2012) Perception grammars and sound change. In M-J Solé &amp; D. </a:t>
            </a:r>
            <a:r>
              <a:rPr lang="en-US" sz="1600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Recasens</a:t>
            </a:r>
            <a: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  <a:t> (Eds.) The Initiation of Sound Change. </a:t>
            </a:r>
            <a:r>
              <a:rPr lang="en-US" sz="1600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Benjamins</a:t>
            </a:r>
            <a:r>
              <a:rPr lang="en-US" sz="1600" dirty="0">
                <a:latin typeface="Calibri" pitchFamily="-89" charset="0"/>
                <a:ea typeface="Calibri" pitchFamily="-89" charset="0"/>
                <a:cs typeface="Calibri" pitchFamily="-89" charset="0"/>
              </a:rPr>
              <a:t>: Amsterdam. (p. 37-55). 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332656"/>
            <a:ext cx="892899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>
                <a:latin typeface="Calibri"/>
                <a:cs typeface="Calibri"/>
              </a:rPr>
              <a:t>Beddor</a:t>
            </a:r>
            <a:r>
              <a:rPr lang="de-DE" dirty="0">
                <a:latin typeface="Calibri"/>
                <a:cs typeface="Calibri"/>
              </a:rPr>
              <a:t> (2012): </a:t>
            </a:r>
            <a:r>
              <a:rPr lang="de-DE" i="1" dirty="0" err="1">
                <a:latin typeface="Calibri"/>
                <a:cs typeface="Calibri"/>
              </a:rPr>
              <a:t>bet</a:t>
            </a:r>
            <a:r>
              <a:rPr lang="de-DE" dirty="0">
                <a:latin typeface="Calibri"/>
                <a:cs typeface="Calibri"/>
              </a:rPr>
              <a:t>, </a:t>
            </a:r>
            <a:r>
              <a:rPr lang="de-DE" i="1" dirty="0" err="1">
                <a:latin typeface="Calibri"/>
                <a:cs typeface="Calibri"/>
              </a:rPr>
              <a:t>bent</a:t>
            </a:r>
            <a:r>
              <a:rPr lang="de-DE" i="1" dirty="0">
                <a:latin typeface="Calibri"/>
                <a:cs typeface="Calibri"/>
              </a:rPr>
              <a:t>, </a:t>
            </a:r>
            <a:r>
              <a:rPr lang="de-DE" i="1" dirty="0" err="1">
                <a:latin typeface="Calibri"/>
                <a:cs typeface="Calibri"/>
              </a:rPr>
              <a:t>bend</a:t>
            </a:r>
            <a:r>
              <a:rPr lang="de-DE" dirty="0">
                <a:latin typeface="Calibri"/>
                <a:cs typeface="Calibri"/>
              </a:rPr>
              <a:t>, </a:t>
            </a:r>
            <a:r>
              <a:rPr lang="de-DE" i="1" dirty="0" err="1">
                <a:latin typeface="Calibri"/>
                <a:cs typeface="Calibri"/>
              </a:rPr>
              <a:t>bed</a:t>
            </a:r>
            <a:r>
              <a:rPr lang="de-DE" dirty="0">
                <a:latin typeface="Calibri"/>
                <a:cs typeface="Calibri"/>
              </a:rPr>
              <a:t> wurde 30 Hörern präsentiert, in denen die akustischen Dauern von Ṽ und N in </a:t>
            </a:r>
            <a:r>
              <a:rPr lang="de-DE" i="1" dirty="0" err="1">
                <a:latin typeface="Calibri"/>
                <a:cs typeface="Calibri"/>
              </a:rPr>
              <a:t>bent</a:t>
            </a:r>
            <a:r>
              <a:rPr lang="de-DE" dirty="0">
                <a:latin typeface="Calibri"/>
                <a:cs typeface="Calibri"/>
              </a:rPr>
              <a:t>/</a:t>
            </a:r>
            <a:r>
              <a:rPr lang="de-DE" i="1" dirty="0" err="1">
                <a:latin typeface="Calibri"/>
                <a:cs typeface="Calibri"/>
              </a:rPr>
              <a:t>bend</a:t>
            </a:r>
            <a:r>
              <a:rPr lang="de-DE" dirty="0">
                <a:latin typeface="Calibri"/>
                <a:cs typeface="Calibri"/>
              </a:rPr>
              <a:t> manipuliert wurden.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152400"/>
            <a:ext cx="7010400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c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.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Größere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Phonologisierung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von Ṽ in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sent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als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in </a:t>
            </a:r>
            <a:r>
              <a:rPr lang="en-US" i="1" dirty="0"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609600" y="990600"/>
            <a:ext cx="6096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Dies wird zusätzlich in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et al (2013) in einem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eye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-tracking Experiment getestet.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67544" y="1916832"/>
            <a:ext cx="83529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latin typeface="Calibri" pitchFamily="-111" charset="0"/>
                <a:ea typeface="Calibri" pitchFamily="-111" charset="0"/>
                <a:cs typeface="Calibri" pitchFamily="-111" charset="0"/>
              </a:rPr>
              <a:t>Eye-tracking: Ein Teilnehmer sieht Bilder von 2 (oder 4) Objekten auf einem Bildschirm: ein Target und </a:t>
            </a:r>
            <a:r>
              <a:rPr lang="de-DE" dirty="0" err="1">
                <a:latin typeface="Calibri" pitchFamily="-111" charset="0"/>
                <a:ea typeface="Calibri" pitchFamily="-111" charset="0"/>
                <a:cs typeface="Calibri" pitchFamily="-111" charset="0"/>
              </a:rPr>
              <a:t>Competitor</a:t>
            </a:r>
            <a:endParaRPr lang="de-DE" dirty="0">
              <a:latin typeface="Calibri" pitchFamily="-111" charset="0"/>
              <a:ea typeface="Calibri" pitchFamily="-111" charset="0"/>
              <a:cs typeface="Calibri" pitchFamily="-111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080" y="3501008"/>
            <a:ext cx="1118330" cy="11333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3501008"/>
            <a:ext cx="2736850" cy="10672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1691680" y="2924944"/>
            <a:ext cx="9435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latin typeface="Calibri" pitchFamily="-111" charset="0"/>
                <a:ea typeface="Calibri" pitchFamily="-111" charset="0"/>
                <a:cs typeface="Calibri" pitchFamily="-111" charset="0"/>
              </a:rPr>
              <a:t>target</a:t>
            </a:r>
            <a:endParaRPr lang="de-DE" dirty="0">
              <a:latin typeface="Calibri" pitchFamily="-111" charset="0"/>
              <a:ea typeface="Calibri" pitchFamily="-111" charset="0"/>
              <a:cs typeface="Calibri" pitchFamily="-111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4211960" y="2924944"/>
            <a:ext cx="2057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latin typeface="Calibri" pitchFamily="-111" charset="0"/>
                <a:ea typeface="Calibri" pitchFamily="-111" charset="0"/>
                <a:cs typeface="Calibri" pitchFamily="-111" charset="0"/>
              </a:rPr>
              <a:t>competitor</a:t>
            </a:r>
            <a:endParaRPr lang="de-DE" dirty="0">
              <a:latin typeface="Calibri" pitchFamily="-111" charset="0"/>
              <a:ea typeface="Calibri" pitchFamily="-111" charset="0"/>
              <a:cs typeface="Calibri" pitchFamily="-111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81000" y="5105400"/>
            <a:ext cx="7315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Reaktion auf dem Target zu schauen, wird gemessen, nachdem der Target (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cent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) gehört wurde.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8600" y="609600"/>
            <a:ext cx="16329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dirty="0" err="1">
                <a:solidFill>
                  <a:srgbClr val="0000FF"/>
                </a:solidFill>
                <a:latin typeface="Calibri" charset="0"/>
                <a:cs typeface="Calibri" charset="0"/>
              </a:rPr>
              <a:t>Materialien</a:t>
            </a:r>
            <a:endParaRPr lang="en-GB" dirty="0">
              <a:solidFill>
                <a:srgbClr val="0000FF"/>
              </a:solidFill>
              <a:latin typeface="Calibri" charset="0"/>
              <a:cs typeface="Calibri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4800" y="990600"/>
            <a:ext cx="8083624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i="1" dirty="0">
                <a:latin typeface="Calibri" charset="0"/>
                <a:cs typeface="Calibri" charset="0"/>
              </a:rPr>
              <a:t>let-lead-lent-lend und </a:t>
            </a:r>
            <a:r>
              <a:rPr lang="en-GB" dirty="0">
                <a:latin typeface="Calibri" charset="0"/>
                <a:cs typeface="Calibri" charset="0"/>
              </a:rPr>
              <a:t> 4 </a:t>
            </a:r>
            <a:r>
              <a:rPr lang="en-GB" dirty="0" err="1">
                <a:latin typeface="Calibri" charset="0"/>
                <a:cs typeface="Calibri" charset="0"/>
              </a:rPr>
              <a:t>weitere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Paradigma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mit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i="1" dirty="0">
                <a:latin typeface="Calibri" charset="0"/>
                <a:cs typeface="Calibri" charset="0"/>
              </a:rPr>
              <a:t>bet</a:t>
            </a:r>
            <a:r>
              <a:rPr lang="en-GB" dirty="0">
                <a:latin typeface="Calibri" charset="0"/>
                <a:cs typeface="Calibri" charset="0"/>
              </a:rPr>
              <a:t>, </a:t>
            </a:r>
            <a:r>
              <a:rPr lang="en-GB" i="1" dirty="0">
                <a:latin typeface="Calibri" charset="0"/>
                <a:cs typeface="Calibri" charset="0"/>
              </a:rPr>
              <a:t>set</a:t>
            </a:r>
            <a:r>
              <a:rPr lang="en-GB" dirty="0">
                <a:latin typeface="Calibri" charset="0"/>
                <a:cs typeface="Calibri" charset="0"/>
              </a:rPr>
              <a:t>, </a:t>
            </a:r>
            <a:r>
              <a:rPr lang="en-GB" i="1" dirty="0">
                <a:latin typeface="Calibri" charset="0"/>
                <a:cs typeface="Calibri" charset="0"/>
              </a:rPr>
              <a:t>watt</a:t>
            </a:r>
            <a:r>
              <a:rPr lang="en-GB" dirty="0">
                <a:latin typeface="Calibri" charset="0"/>
                <a:cs typeface="Calibri" charset="0"/>
              </a:rPr>
              <a:t>, </a:t>
            </a:r>
            <a:r>
              <a:rPr lang="en-GB" i="1" dirty="0">
                <a:latin typeface="Calibri" charset="0"/>
                <a:cs typeface="Calibri" charset="0"/>
              </a:rPr>
              <a:t>wet </a:t>
            </a:r>
            <a:r>
              <a:rPr lang="en-GB" dirty="0">
                <a:latin typeface="Calibri" charset="0"/>
                <a:cs typeface="Calibri" charset="0"/>
              </a:rPr>
              <a:t>von </a:t>
            </a:r>
            <a:r>
              <a:rPr lang="en-GB" dirty="0" err="1">
                <a:latin typeface="Calibri" charset="0"/>
                <a:cs typeface="Calibri" charset="0"/>
              </a:rPr>
              <a:t>einem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amerikanisch-englischen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Sprecher</a:t>
            </a:r>
            <a:r>
              <a:rPr lang="en-GB" dirty="0">
                <a:latin typeface="Calibri" charset="0"/>
                <a:cs typeface="Calibri" charset="0"/>
              </a:rPr>
              <a:t> (Detroit) </a:t>
            </a:r>
            <a:r>
              <a:rPr lang="en-GB" dirty="0" err="1">
                <a:latin typeface="Calibri" charset="0"/>
                <a:cs typeface="Calibri" charset="0"/>
              </a:rPr>
              <a:t>mehrmals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produziert</a:t>
            </a:r>
            <a:endParaRPr lang="en-GB" i="1" dirty="0">
              <a:latin typeface="Calibri" charset="0"/>
              <a:cs typeface="Calibri" charset="0"/>
            </a:endParaRP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2123728" y="0"/>
            <a:ext cx="4038600" cy="533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>
              <a:defRPr/>
            </a:pPr>
            <a:r>
              <a:rPr lang="en-US" dirty="0" err="1">
                <a:latin typeface="Calibri"/>
                <a:cs typeface="Calibri"/>
              </a:rPr>
              <a:t>Beddor</a:t>
            </a:r>
            <a:r>
              <a:rPr lang="en-US" dirty="0">
                <a:latin typeface="Calibri"/>
                <a:cs typeface="Calibri"/>
              </a:rPr>
              <a:t> et al (2013)</a:t>
            </a:r>
            <a:r>
              <a:rPr lang="en-US" baseline="30000" dirty="0">
                <a:latin typeface="Calibri"/>
                <a:cs typeface="Calibri"/>
              </a:rPr>
              <a:t>1</a:t>
            </a:r>
            <a:r>
              <a:rPr lang="en-US" dirty="0">
                <a:latin typeface="Calibri"/>
                <a:cs typeface="Calibri"/>
              </a:rPr>
              <a:t>: </a:t>
            </a:r>
            <a:r>
              <a:rPr lang="en-US" dirty="0" err="1">
                <a:latin typeface="Calibri"/>
                <a:cs typeface="Calibri"/>
              </a:rPr>
              <a:t>Methode</a:t>
            </a:r>
            <a:endParaRPr lang="en-US" dirty="0">
              <a:latin typeface="Calibri"/>
              <a:cs typeface="Calibri"/>
            </a:endParaRPr>
          </a:p>
        </p:txBody>
      </p: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381000" y="2667000"/>
            <a:ext cx="6248400" cy="457200"/>
            <a:chOff x="762000" y="2743200"/>
            <a:chExt cx="6248400" cy="457200"/>
          </a:xfrm>
        </p:grpSpPr>
        <p:sp>
          <p:nvSpPr>
            <p:cNvPr id="9" name="Rectangle 8"/>
            <p:cNvSpPr/>
            <p:nvPr/>
          </p:nvSpPr>
          <p:spPr>
            <a:xfrm>
              <a:off x="762000" y="27432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05000" y="2743200"/>
              <a:ext cx="3962400" cy="457200"/>
            </a:xfrm>
            <a:prstGeom prst="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V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67400" y="27432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</p:grpSp>
      <p:grpSp>
        <p:nvGrpSpPr>
          <p:cNvPr id="12" name="Group 30"/>
          <p:cNvGrpSpPr>
            <a:grpSpLocks/>
          </p:cNvGrpSpPr>
          <p:nvPr/>
        </p:nvGrpSpPr>
        <p:grpSpPr bwMode="auto">
          <a:xfrm>
            <a:off x="381000" y="3733800"/>
            <a:ext cx="6553200" cy="457200"/>
            <a:chOff x="838200" y="3505200"/>
            <a:chExt cx="6553200" cy="457200"/>
          </a:xfrm>
        </p:grpSpPr>
        <p:sp>
          <p:nvSpPr>
            <p:cNvPr id="13" name="Rectangle 12"/>
            <p:cNvSpPr/>
            <p:nvPr/>
          </p:nvSpPr>
          <p:spPr>
            <a:xfrm>
              <a:off x="1981200" y="3505200"/>
              <a:ext cx="685800" cy="457200"/>
            </a:xfrm>
            <a:prstGeom prst="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V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38200" y="35052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667000" y="3505200"/>
              <a:ext cx="35814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 err="1"/>
                <a:t>Ṽn</a:t>
              </a:r>
              <a:endParaRPr lang="en-GB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248400" y="35052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</p:grpSp>
      <p:grpSp>
        <p:nvGrpSpPr>
          <p:cNvPr id="17" name="Group 31"/>
          <p:cNvGrpSpPr>
            <a:grpSpLocks/>
          </p:cNvGrpSpPr>
          <p:nvPr/>
        </p:nvGrpSpPr>
        <p:grpSpPr bwMode="auto">
          <a:xfrm>
            <a:off x="381000" y="4724400"/>
            <a:ext cx="6477000" cy="457200"/>
            <a:chOff x="914400" y="4267200"/>
            <a:chExt cx="6477000" cy="457200"/>
          </a:xfrm>
        </p:grpSpPr>
        <p:sp>
          <p:nvSpPr>
            <p:cNvPr id="18" name="Rectangle 17"/>
            <p:cNvSpPr/>
            <p:nvPr/>
          </p:nvSpPr>
          <p:spPr>
            <a:xfrm>
              <a:off x="2057400" y="4267200"/>
              <a:ext cx="1905000" cy="457200"/>
            </a:xfrm>
            <a:prstGeom prst="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V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4400" y="42672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962400" y="4267200"/>
              <a:ext cx="2286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 err="1"/>
                <a:t>Ṽn</a:t>
              </a:r>
              <a:endParaRPr lang="en-GB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248400" y="42672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</p:grpSp>
      <p:grpSp>
        <p:nvGrpSpPr>
          <p:cNvPr id="22" name="Group 32"/>
          <p:cNvGrpSpPr>
            <a:grpSpLocks/>
          </p:cNvGrpSpPr>
          <p:nvPr/>
        </p:nvGrpSpPr>
        <p:grpSpPr bwMode="auto">
          <a:xfrm>
            <a:off x="381000" y="5867400"/>
            <a:ext cx="5943600" cy="457200"/>
            <a:chOff x="838200" y="5105400"/>
            <a:chExt cx="5943600" cy="457200"/>
          </a:xfrm>
        </p:grpSpPr>
        <p:sp>
          <p:nvSpPr>
            <p:cNvPr id="23" name="Rectangle 22"/>
            <p:cNvSpPr/>
            <p:nvPr/>
          </p:nvSpPr>
          <p:spPr>
            <a:xfrm>
              <a:off x="1981200" y="5105400"/>
              <a:ext cx="685800" cy="457200"/>
            </a:xfrm>
            <a:prstGeom prst="rect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V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38200" y="51054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667000" y="5105400"/>
              <a:ext cx="29718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GB">
                  <a:solidFill>
                    <a:srgbClr val="FFFFFF"/>
                  </a:solidFill>
                  <a:latin typeface="Arial" charset="0"/>
                  <a:ea typeface="ＭＳ Ｐゴシック" charset="0"/>
                  <a:cs typeface="Arial" charset="0"/>
                </a:rPr>
                <a:t>Ṽ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638800" y="5105400"/>
              <a:ext cx="1143000" cy="457200"/>
            </a:xfrm>
            <a:prstGeom prst="rect">
              <a:avLst/>
            </a:prstGeom>
            <a:solidFill>
              <a:srgbClr val="008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GB" dirty="0"/>
                <a:t>C</a:t>
              </a:r>
            </a:p>
          </p:txBody>
        </p:sp>
      </p:grpSp>
      <p:sp>
        <p:nvSpPr>
          <p:cNvPr id="27" name="TextBox 34"/>
          <p:cNvSpPr txBox="1">
            <a:spLocks noChangeArrowheads="1"/>
          </p:cNvSpPr>
          <p:nvPr/>
        </p:nvSpPr>
        <p:spPr bwMode="auto">
          <a:xfrm>
            <a:off x="457200" y="1981200"/>
            <a:ext cx="1046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>
                <a:solidFill>
                  <a:srgbClr val="0000FF"/>
                </a:solidFill>
                <a:latin typeface="Calibri" charset="0"/>
                <a:cs typeface="Calibri" charset="0"/>
              </a:rPr>
              <a:t>Stimuli</a:t>
            </a:r>
          </a:p>
        </p:txBody>
      </p:sp>
      <p:sp>
        <p:nvSpPr>
          <p:cNvPr id="28" name="TextBox 38"/>
          <p:cNvSpPr txBox="1">
            <a:spLocks noChangeArrowheads="1"/>
          </p:cNvSpPr>
          <p:nvPr/>
        </p:nvSpPr>
        <p:spPr bwMode="auto">
          <a:xfrm>
            <a:off x="1143000" y="3352801"/>
            <a:ext cx="51571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dirty="0">
                <a:latin typeface="Calibri" charset="0"/>
                <a:cs typeface="Calibri" charset="0"/>
              </a:rPr>
              <a:t>CVNC (</a:t>
            </a:r>
            <a:r>
              <a:rPr lang="en-GB" dirty="0" err="1">
                <a:latin typeface="Calibri" charset="0"/>
                <a:cs typeface="Calibri" charset="0"/>
              </a:rPr>
              <a:t>z.B</a:t>
            </a:r>
            <a:r>
              <a:rPr lang="en-GB" dirty="0">
                <a:latin typeface="Calibri" charset="0"/>
                <a:cs typeface="Calibri" charset="0"/>
              </a:rPr>
              <a:t>. </a:t>
            </a:r>
            <a:r>
              <a:rPr lang="en-GB" i="1" dirty="0">
                <a:latin typeface="Calibri" charset="0"/>
                <a:cs typeface="Calibri" charset="0"/>
              </a:rPr>
              <a:t>lent</a:t>
            </a:r>
            <a:r>
              <a:rPr lang="en-GB" dirty="0">
                <a:latin typeface="Calibri" charset="0"/>
                <a:cs typeface="Calibri" charset="0"/>
              </a:rPr>
              <a:t>) </a:t>
            </a:r>
            <a:r>
              <a:rPr lang="en-GB" dirty="0" err="1">
                <a:latin typeface="Calibri" charset="0"/>
                <a:cs typeface="Calibri" charset="0"/>
              </a:rPr>
              <a:t>frühe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Nasalisierung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29" name="TextBox 39"/>
          <p:cNvSpPr txBox="1">
            <a:spLocks noChangeArrowheads="1"/>
          </p:cNvSpPr>
          <p:nvPr/>
        </p:nvSpPr>
        <p:spPr bwMode="auto">
          <a:xfrm>
            <a:off x="2895600" y="2209800"/>
            <a:ext cx="243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i="1">
                <a:latin typeface="Calibri" charset="0"/>
                <a:cs typeface="Calibri" charset="0"/>
              </a:rPr>
              <a:t>let</a:t>
            </a:r>
          </a:p>
        </p:txBody>
      </p:sp>
      <p:sp>
        <p:nvSpPr>
          <p:cNvPr id="30" name="TextBox 40"/>
          <p:cNvSpPr txBox="1">
            <a:spLocks noChangeArrowheads="1"/>
          </p:cNvSpPr>
          <p:nvPr/>
        </p:nvSpPr>
        <p:spPr bwMode="auto">
          <a:xfrm>
            <a:off x="1143000" y="4343401"/>
            <a:ext cx="5733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dirty="0">
                <a:latin typeface="Calibri" charset="0"/>
                <a:cs typeface="Calibri" charset="0"/>
              </a:rPr>
              <a:t>CVNC (</a:t>
            </a:r>
            <a:r>
              <a:rPr lang="en-GB" dirty="0" err="1">
                <a:latin typeface="Calibri" charset="0"/>
                <a:cs typeface="Calibri" charset="0"/>
              </a:rPr>
              <a:t>z.B</a:t>
            </a:r>
            <a:r>
              <a:rPr lang="en-GB" dirty="0">
                <a:latin typeface="Calibri" charset="0"/>
                <a:cs typeface="Calibri" charset="0"/>
              </a:rPr>
              <a:t>. </a:t>
            </a:r>
            <a:r>
              <a:rPr lang="en-GB" i="1" dirty="0">
                <a:latin typeface="Calibri" charset="0"/>
                <a:cs typeface="Calibri" charset="0"/>
              </a:rPr>
              <a:t>lent</a:t>
            </a:r>
            <a:r>
              <a:rPr lang="en-GB" dirty="0">
                <a:latin typeface="Calibri" charset="0"/>
                <a:cs typeface="Calibri" charset="0"/>
              </a:rPr>
              <a:t>) </a:t>
            </a:r>
            <a:r>
              <a:rPr lang="en-GB" dirty="0" err="1">
                <a:latin typeface="Calibri" charset="0"/>
                <a:cs typeface="Calibri" charset="0"/>
              </a:rPr>
              <a:t>späte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Nasalisierung</a:t>
            </a:r>
            <a:endParaRPr lang="en-GB" dirty="0">
              <a:latin typeface="Calibri" charset="0"/>
              <a:cs typeface="Calibri" charset="0"/>
            </a:endParaRPr>
          </a:p>
        </p:txBody>
      </p:sp>
      <p:sp>
        <p:nvSpPr>
          <p:cNvPr id="31" name="TextBox 41"/>
          <p:cNvSpPr txBox="1">
            <a:spLocks noChangeArrowheads="1"/>
          </p:cNvSpPr>
          <p:nvPr/>
        </p:nvSpPr>
        <p:spPr bwMode="auto">
          <a:xfrm>
            <a:off x="457200" y="5486401"/>
            <a:ext cx="75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dirty="0">
                <a:latin typeface="Calibri" charset="0"/>
                <a:cs typeface="Calibri" charset="0"/>
              </a:rPr>
              <a:t>CV(N)C (</a:t>
            </a:r>
            <a:r>
              <a:rPr lang="en-GB" dirty="0" err="1">
                <a:latin typeface="Calibri" charset="0"/>
                <a:cs typeface="Calibri" charset="0"/>
              </a:rPr>
              <a:t>z.B</a:t>
            </a:r>
            <a:r>
              <a:rPr lang="en-GB" i="1" dirty="0">
                <a:latin typeface="Calibri" charset="0"/>
                <a:cs typeface="Calibri" charset="0"/>
              </a:rPr>
              <a:t>. lent</a:t>
            </a:r>
            <a:r>
              <a:rPr lang="en-GB" dirty="0">
                <a:latin typeface="Calibri" charset="0"/>
                <a:cs typeface="Calibri" charset="0"/>
              </a:rPr>
              <a:t>) </a:t>
            </a:r>
            <a:r>
              <a:rPr lang="en-GB" dirty="0" err="1">
                <a:latin typeface="Calibri" charset="0"/>
                <a:cs typeface="Calibri" charset="0"/>
              </a:rPr>
              <a:t>frühe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Nasalisierung</a:t>
            </a:r>
            <a:r>
              <a:rPr lang="en-GB" dirty="0">
                <a:latin typeface="Calibri" charset="0"/>
                <a:cs typeface="Calibri" charset="0"/>
              </a:rPr>
              <a:t> und </a:t>
            </a:r>
            <a:r>
              <a:rPr lang="en-GB" dirty="0" err="1">
                <a:latin typeface="Calibri" charset="0"/>
                <a:cs typeface="Calibri" charset="0"/>
              </a:rPr>
              <a:t>getiltges</a:t>
            </a:r>
            <a:r>
              <a:rPr lang="en-GB" dirty="0">
                <a:latin typeface="Calibri" charset="0"/>
                <a:cs typeface="Calibri" charset="0"/>
              </a:rPr>
              <a:t> /n/</a:t>
            </a:r>
          </a:p>
        </p:txBody>
      </p:sp>
      <p:sp>
        <p:nvSpPr>
          <p:cNvPr id="32" name="TextBox 44"/>
          <p:cNvSpPr txBox="1">
            <a:spLocks noChangeArrowheads="1"/>
          </p:cNvSpPr>
          <p:nvPr/>
        </p:nvSpPr>
        <p:spPr bwMode="auto">
          <a:xfrm>
            <a:off x="7086600" y="3124200"/>
            <a:ext cx="2057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dirty="0">
                <a:latin typeface="Calibri" charset="0"/>
                <a:cs typeface="Calibri" charset="0"/>
              </a:rPr>
              <a:t>CV </a:t>
            </a:r>
            <a:r>
              <a:rPr lang="en-GB" dirty="0" err="1">
                <a:latin typeface="Calibri" charset="0"/>
                <a:cs typeface="Calibri" charset="0"/>
              </a:rPr>
              <a:t>aus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i="1" dirty="0">
                <a:latin typeface="Calibri" charset="0"/>
                <a:cs typeface="Calibri" charset="0"/>
              </a:rPr>
              <a:t>let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gesplicet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dirty="0" err="1">
                <a:latin typeface="Calibri" charset="0"/>
                <a:cs typeface="Calibri" charset="0"/>
              </a:rPr>
              <a:t>mit</a:t>
            </a:r>
            <a:r>
              <a:rPr lang="en-GB" dirty="0">
                <a:latin typeface="Calibri" charset="0"/>
                <a:cs typeface="Calibri" charset="0"/>
              </a:rPr>
              <a:t>  </a:t>
            </a:r>
            <a:r>
              <a:rPr lang="en-GB" dirty="0" err="1">
                <a:latin typeface="Calibri" charset="0"/>
                <a:cs typeface="Calibri" charset="0"/>
              </a:rPr>
              <a:t>ṼnC</a:t>
            </a:r>
            <a:r>
              <a:rPr lang="en-GB" dirty="0">
                <a:latin typeface="Calibri" charset="0"/>
                <a:cs typeface="Calibri" charset="0"/>
              </a:rPr>
              <a:t> in </a:t>
            </a:r>
            <a:r>
              <a:rPr lang="en-GB" dirty="0" err="1">
                <a:latin typeface="Calibri" charset="0"/>
                <a:cs typeface="Calibri" charset="0"/>
              </a:rPr>
              <a:t>aus</a:t>
            </a:r>
            <a:r>
              <a:rPr lang="en-GB" dirty="0">
                <a:latin typeface="Calibri" charset="0"/>
                <a:cs typeface="Calibri" charset="0"/>
              </a:rPr>
              <a:t> </a:t>
            </a:r>
            <a:r>
              <a:rPr lang="en-GB" i="1" dirty="0">
                <a:latin typeface="Calibri" charset="0"/>
                <a:cs typeface="Calibri" charset="0"/>
              </a:rPr>
              <a:t>lent</a:t>
            </a:r>
            <a:r>
              <a:rPr lang="en-GB" dirty="0">
                <a:latin typeface="Calibri" charset="0"/>
                <a:cs typeface="Calibri" charset="0"/>
              </a:rPr>
              <a:t>.</a:t>
            </a:r>
          </a:p>
        </p:txBody>
      </p:sp>
      <p:sp>
        <p:nvSpPr>
          <p:cNvPr id="33" name="TextBox 30"/>
          <p:cNvSpPr txBox="1">
            <a:spLocks noChangeArrowheads="1"/>
          </p:cNvSpPr>
          <p:nvPr/>
        </p:nvSpPr>
        <p:spPr bwMode="auto">
          <a:xfrm>
            <a:off x="685800" y="6477000"/>
            <a:ext cx="67056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>
                <a:latin typeface="Calibri" charset="0"/>
                <a:cs typeface="Calibri" charset="0"/>
              </a:rPr>
              <a:t>Beddor, McGowan, Boland, Coetzee &amp; Brasher (2013), </a:t>
            </a:r>
            <a:r>
              <a:rPr lang="en-GB" sz="1600" i="1">
                <a:latin typeface="Calibri" charset="0"/>
                <a:cs typeface="Calibri" charset="0"/>
              </a:rPr>
              <a:t>JASA</a:t>
            </a:r>
            <a:r>
              <a:rPr lang="en-GB" sz="1600">
                <a:latin typeface="Calibri" charset="0"/>
                <a:cs typeface="Calibri" charset="0"/>
              </a:rPr>
              <a:t>, 113, </a:t>
            </a:r>
            <a:r>
              <a:rPr lang="en-US" sz="1600">
                <a:latin typeface="Calibri" charset="0"/>
                <a:cs typeface="Calibri" charset="0"/>
              </a:rPr>
              <a:t>2350–2366</a:t>
            </a:r>
            <a:endParaRPr lang="en-GB" sz="160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421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 bwMode="auto">
          <a:xfrm>
            <a:off x="539552" y="1124744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identifizieren 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vs.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sehr schnell: sobald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im Vokal vorkommt, hören sie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611560" y="2204864"/>
            <a:ext cx="79248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Hörer identifizieren send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vs</a:t>
            </a:r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said</a:t>
            </a:r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nicht ganz so schnell, weil sie warten müssen, bis sie den /n/ wahrgenommen haben, um 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 zu identifizieren.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395536" y="4221088"/>
            <a:ext cx="6248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 Tilgung von /n/ müsste für die Identifizierung von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kaum verletzlich sein, da Hörer von der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antizipatorischen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Nasalisierung im Vokal Gebrauch machen können – dagegen aber wesentlich verletzlicher für 'send'.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5656" y="0"/>
            <a:ext cx="5538192" cy="461665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Vorhersagen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im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eye-tracking Experiment</a:t>
            </a:r>
          </a:p>
        </p:txBody>
      </p:sp>
      <p:sp>
        <p:nvSpPr>
          <p:cNvPr id="2" name="TextBox 1"/>
          <p:cNvSpPr txBox="1"/>
          <p:nvPr/>
        </p:nvSpPr>
        <p:spPr bwMode="auto">
          <a:xfrm>
            <a:off x="251520" y="476672"/>
            <a:ext cx="7920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im Vokal als positiver 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Cue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für </a:t>
            </a:r>
            <a:r>
              <a:rPr lang="de-DE" i="1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endParaRPr lang="de-DE" i="1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179512" y="3573016"/>
            <a:ext cx="7920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2. Tilgung vom /</a:t>
            </a:r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kaum verletzlich für </a:t>
            </a:r>
            <a:r>
              <a:rPr lang="de-DE" i="1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endParaRPr lang="de-DE" i="1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7777" y="2538412"/>
            <a:ext cx="46005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b="6178"/>
          <a:stretch>
            <a:fillRect/>
          </a:stretch>
        </p:blipFill>
        <p:spPr bwMode="auto">
          <a:xfrm>
            <a:off x="355352" y="2386012"/>
            <a:ext cx="4800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/>
          </p:cNvSpPr>
          <p:nvPr/>
        </p:nvSpPr>
        <p:spPr bwMode="auto">
          <a:xfrm>
            <a:off x="2123728" y="-6011"/>
            <a:ext cx="4724400" cy="381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>
              <a:defRPr/>
            </a:pPr>
            <a:r>
              <a:rPr lang="en-US" dirty="0" err="1">
                <a:latin typeface="Calibri"/>
                <a:cs typeface="Calibri"/>
              </a:rPr>
              <a:t>Beddor</a:t>
            </a:r>
            <a:r>
              <a:rPr lang="en-US" dirty="0">
                <a:latin typeface="Calibri"/>
                <a:cs typeface="Calibri"/>
              </a:rPr>
              <a:t> et al (2013): </a:t>
            </a:r>
            <a:r>
              <a:rPr lang="en-US" dirty="0" err="1">
                <a:latin typeface="Calibri"/>
                <a:cs typeface="Calibri"/>
              </a:rPr>
              <a:t>Ergebnisse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rcRect t="90471"/>
          <a:stretch>
            <a:fillRect/>
          </a:stretch>
        </p:blipFill>
        <p:spPr bwMode="auto">
          <a:xfrm>
            <a:off x="2565152" y="6424612"/>
            <a:ext cx="4800600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 bwMode="auto">
          <a:xfrm>
            <a:off x="-33396" y="404664"/>
            <a:ext cx="91773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1. Wenn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getilgt wurde (+++), war die Identifizierungsrate von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größer als für </a:t>
            </a:r>
            <a:r>
              <a:rPr lang="de-DE" i="1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0" y="1196752"/>
            <a:ext cx="89289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2. Es ist nicht so wichtig für die Identifizierung von </a:t>
            </a:r>
            <a:r>
              <a:rPr lang="de-DE" i="1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ob /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/ vorhanden (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•••) war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oder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nicht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(+++)</a:t>
            </a:r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2699792" y="1988840"/>
            <a:ext cx="722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sent</a:t>
            </a:r>
            <a:endParaRPr lang="de-DE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6660232" y="2060848"/>
            <a:ext cx="781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send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/>
          </p:cNvSpPr>
          <p:nvPr/>
        </p:nvSpPr>
        <p:spPr bwMode="auto">
          <a:xfrm>
            <a:off x="395536" y="188640"/>
            <a:ext cx="7632848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>
              <a:defRPr/>
            </a:pPr>
            <a:r>
              <a:rPr lang="en-US" dirty="0" err="1">
                <a:latin typeface="Calibri"/>
                <a:cs typeface="Calibri"/>
              </a:rPr>
              <a:t>Koartikulation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Sprachproduktion</a:t>
            </a:r>
            <a:r>
              <a:rPr lang="en-US" dirty="0">
                <a:latin typeface="Calibri"/>
                <a:cs typeface="Calibri"/>
              </a:rPr>
              <a:t>, und </a:t>
            </a:r>
            <a:r>
              <a:rPr lang="en-US" dirty="0" err="1">
                <a:latin typeface="Calibri"/>
                <a:cs typeface="Calibri"/>
              </a:rPr>
              <a:t>Sprachperzeption</a:t>
            </a:r>
            <a:r>
              <a:rPr lang="en-US" dirty="0">
                <a:latin typeface="Calibri"/>
                <a:cs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395536" y="1412776"/>
            <a:ext cx="7848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ist ein positiver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Cue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für den Vokal, auch wenn der Vokal vor N kaum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wird.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395536" y="2852936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Produktion ändert sich zuerst, danach Perzeption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323528" y="908721"/>
            <a:ext cx="8820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Perzeption ändert sich zuerst im Lautwandel, danach Produktion.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395536" y="3356992"/>
            <a:ext cx="63367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Der Vokal ist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nasalisiert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der Produktion, aber Hörer reagieren kaum darauf in der Perzeption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467544" y="4581128"/>
            <a:ext cx="1872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Methode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467544" y="5013176"/>
            <a:ext cx="82809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Dieselben Wörter wurden von denselben Sprecher erhoben, die am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eye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-tracking Experiment teilgenommen hatten.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613" y="1588"/>
            <a:ext cx="4248150" cy="461962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Akustische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Festellung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von  Ṽ  </a:t>
            </a:r>
            <a:endParaRPr lang="en-US" i="1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2987674" y="476251"/>
            <a:ext cx="29524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ist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nicht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einfach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!</a:t>
            </a:r>
          </a:p>
        </p:txBody>
      </p:sp>
      <p:sp>
        <p:nvSpPr>
          <p:cNvPr id="24581" name="TextBox 3"/>
          <p:cNvSpPr txBox="1">
            <a:spLocks noChangeArrowheads="1"/>
          </p:cNvSpPr>
          <p:nvPr/>
        </p:nvSpPr>
        <p:spPr bwMode="auto">
          <a:xfrm>
            <a:off x="395293" y="908050"/>
            <a:ext cx="1655823" cy="460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3366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A1 – P0</a:t>
            </a:r>
          </a:p>
        </p:txBody>
      </p:sp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323528" y="2636912"/>
            <a:ext cx="83537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Zunehmende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: P0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wird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höher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, A1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wird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kleiner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in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nicht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hohen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Vokalen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.  </a:t>
            </a:r>
          </a:p>
        </p:txBody>
      </p:sp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539552" y="1412776"/>
            <a:ext cx="3887932" cy="46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A1: Amplitude des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oralen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F1 </a:t>
            </a:r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539552" y="1844824"/>
            <a:ext cx="5111939" cy="46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P0: Amplitude des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Nasalformanten</a:t>
            </a:r>
            <a:endParaRPr lang="en-US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661988" y="5232400"/>
            <a:ext cx="7777162" cy="9540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Tx/>
              <a:buAutoNum type="arabicPeriod"/>
              <a:defRPr/>
            </a:pPr>
            <a:r>
              <a:rPr lang="en-US" sz="1400" dirty="0"/>
              <a:t>Chen, M. Y. 1997. Acoustic correlates of English and French nasalized vowels. </a:t>
            </a:r>
            <a:r>
              <a:rPr lang="en-US" sz="1400" i="1" dirty="0"/>
              <a:t>J. </a:t>
            </a:r>
            <a:r>
              <a:rPr lang="en-US" sz="1400" i="1" dirty="0" err="1"/>
              <a:t>Acoust</a:t>
            </a:r>
            <a:r>
              <a:rPr lang="en-US" sz="1400" i="1" dirty="0"/>
              <a:t>. Soc. Am</a:t>
            </a:r>
            <a:r>
              <a:rPr lang="en-US" sz="1400" dirty="0"/>
              <a:t>. 102, 2360-2370. </a:t>
            </a:r>
          </a:p>
          <a:p>
            <a:pPr eaLnBrk="1" hangingPunct="1">
              <a:defRPr/>
            </a:pPr>
            <a:r>
              <a:rPr lang="en-US" sz="1400" dirty="0">
                <a:latin typeface="Calibri" charset="0"/>
                <a:cs typeface="Calibri" charset="0"/>
              </a:rPr>
              <a:t>2. </a:t>
            </a:r>
            <a:r>
              <a:rPr lang="en-US" sz="1400" dirty="0" err="1"/>
              <a:t>Beddor</a:t>
            </a:r>
            <a:r>
              <a:rPr lang="en-US" sz="1400" dirty="0"/>
              <a:t>, P.S. 2015. The relation between language users’ perception and production repertoires. </a:t>
            </a:r>
            <a:r>
              <a:rPr lang="en-US" sz="1400" i="1" dirty="0"/>
              <a:t>Proceedings of the 18th International Congress of Phonetic Sciences</a:t>
            </a:r>
            <a:r>
              <a:rPr lang="en-US" sz="1400" dirty="0"/>
              <a:t>, Glasgow, UK 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395536" y="3717032"/>
            <a:ext cx="8064896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d.h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.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mit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zunehmender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wird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(A1/P0)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oder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A1 (dB) – P0 (dB)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kleiner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 (Chen, 1997</a:t>
            </a:r>
            <a:r>
              <a:rPr lang="en-US" baseline="30000" dirty="0"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; </a:t>
            </a:r>
            <a:r>
              <a:rPr lang="en-US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Beddor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, 2015</a:t>
            </a:r>
            <a:r>
              <a:rPr lang="en-US" baseline="30000" dirty="0">
                <a:latin typeface="Calibri" pitchFamily="-89" charset="0"/>
                <a:ea typeface="Calibri" pitchFamily="-89" charset="0"/>
                <a:cs typeface="Calibri" pitchFamily="-89" charset="0"/>
              </a:rPr>
              <a:t>2</a:t>
            </a:r>
            <a:r>
              <a:rPr lang="en-US" dirty="0">
                <a:latin typeface="Calibri" pitchFamily="-89" charset="0"/>
                <a:ea typeface="Calibri" pitchFamily="-89" charset="0"/>
                <a:cs typeface="Calibri" pitchFamily="-89" charset="0"/>
              </a:rPr>
              <a:t>)</a:t>
            </a:r>
          </a:p>
          <a:p>
            <a:endParaRPr lang="de-DE" dirty="0">
              <a:solidFill>
                <a:srgbClr val="000000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/>
          </p:cNvPicPr>
          <p:nvPr/>
        </p:nvPicPr>
        <p:blipFill>
          <a:blip r:embed="rId2"/>
          <a:srcRect l="10959" t="8263" r="48473" b="55386"/>
          <a:stretch>
            <a:fillRect/>
          </a:stretch>
        </p:blipFill>
        <p:spPr bwMode="auto">
          <a:xfrm>
            <a:off x="1219200" y="1066800"/>
            <a:ext cx="2667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/>
          <p:cNvPicPr>
            <a:picLocks noChangeAspect="1"/>
          </p:cNvPicPr>
          <p:nvPr/>
        </p:nvPicPr>
        <p:blipFill>
          <a:blip r:embed="rId2"/>
          <a:srcRect l="10959" t="51222" r="48473" b="12427"/>
          <a:stretch>
            <a:fillRect/>
          </a:stretch>
        </p:blipFill>
        <p:spPr bwMode="auto">
          <a:xfrm>
            <a:off x="1295400" y="2971800"/>
            <a:ext cx="2667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7"/>
          <p:cNvSpPr txBox="1">
            <a:spLocks noChangeArrowheads="1"/>
          </p:cNvSpPr>
          <p:nvPr/>
        </p:nvSpPr>
        <p:spPr bwMode="auto">
          <a:xfrm>
            <a:off x="323528" y="5013176"/>
            <a:ext cx="35052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bet (◻︎) bent (•).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Kleinere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A1-P0 =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mehr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Koartikulation</a:t>
            </a:r>
            <a:endParaRPr lang="en-GB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-2315" y="1124744"/>
            <a:ext cx="19797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-111" charset="0"/>
                <a:ea typeface="Calibri" pitchFamily="-111" charset="0"/>
                <a:cs typeface="Calibri" pitchFamily="-111" charset="0"/>
              </a:rPr>
              <a:t>Koartikulation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-111" charset="0"/>
              <a:ea typeface="Calibri" pitchFamily="-111" charset="0"/>
              <a:cs typeface="Calibri" pitchFamily="-111" charset="0"/>
            </a:endParaRPr>
          </a:p>
        </p:txBody>
      </p:sp>
      <p:sp>
        <p:nvSpPr>
          <p:cNvPr id="21513" name="TextBox 11"/>
          <p:cNvSpPr txBox="1">
            <a:spLocks noChangeArrowheads="1"/>
          </p:cNvSpPr>
          <p:nvPr/>
        </p:nvSpPr>
        <p:spPr bwMode="auto">
          <a:xfrm>
            <a:off x="304800" y="1828800"/>
            <a:ext cx="8027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595959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stark</a:t>
            </a:r>
          </a:p>
        </p:txBody>
      </p:sp>
      <p:sp>
        <p:nvSpPr>
          <p:cNvPr id="21514" name="TextBox 12"/>
          <p:cNvSpPr txBox="1">
            <a:spLocks noChangeArrowheads="1"/>
          </p:cNvSpPr>
          <p:nvPr/>
        </p:nvSpPr>
        <p:spPr bwMode="auto">
          <a:xfrm>
            <a:off x="381000" y="3581400"/>
            <a:ext cx="12561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 err="1">
                <a:solidFill>
                  <a:srgbClr val="595959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schwach</a:t>
            </a:r>
            <a:endParaRPr lang="en-GB" dirty="0">
              <a:solidFill>
                <a:srgbClr val="595959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495800" y="838200"/>
            <a:ext cx="4756720" cy="5543728"/>
            <a:chOff x="4495800" y="838200"/>
            <a:chExt cx="4756720" cy="5543728"/>
          </a:xfrm>
        </p:grpSpPr>
        <p:pic>
          <p:nvPicPr>
            <p:cNvPr id="21507" name="Picture 5"/>
            <p:cNvPicPr>
              <a:picLocks noChangeAspect="1"/>
            </p:cNvPicPr>
            <p:nvPr/>
          </p:nvPicPr>
          <p:blipFill>
            <a:blip r:embed="rId2"/>
            <a:srcRect l="50369" t="51222" r="6850" b="12427"/>
            <a:stretch>
              <a:fillRect/>
            </a:stretch>
          </p:blipFill>
          <p:spPr bwMode="auto">
            <a:xfrm>
              <a:off x="4495800" y="3048000"/>
              <a:ext cx="281305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508" name="Picture 6"/>
            <p:cNvPicPr>
              <a:picLocks noChangeAspect="1"/>
            </p:cNvPicPr>
            <p:nvPr/>
          </p:nvPicPr>
          <p:blipFill>
            <a:blip r:embed="rId2"/>
            <a:srcRect l="51527" t="8263" r="6850" b="55386"/>
            <a:stretch>
              <a:fillRect/>
            </a:stretch>
          </p:blipFill>
          <p:spPr bwMode="auto">
            <a:xfrm>
              <a:off x="4648200" y="1066800"/>
              <a:ext cx="2736850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0" name="TextBox 5"/>
            <p:cNvSpPr txBox="1">
              <a:spLocks noChangeArrowheads="1"/>
            </p:cNvSpPr>
            <p:nvPr/>
          </p:nvSpPr>
          <p:spPr bwMode="auto">
            <a:xfrm>
              <a:off x="4724400" y="5181600"/>
              <a:ext cx="3736032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GB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Fixation on bent </a:t>
              </a:r>
              <a:r>
                <a:rPr lang="en-GB" dirty="0" err="1">
                  <a:latin typeface="Calibri" pitchFamily="-89" charset="0"/>
                  <a:ea typeface="Calibri" pitchFamily="-89" charset="0"/>
                  <a:cs typeface="Calibri" pitchFamily="-89" charset="0"/>
                </a:rPr>
                <a:t>vs</a:t>
              </a:r>
              <a:r>
                <a:rPr lang="en-GB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 bet when /n/ </a:t>
              </a:r>
              <a:r>
                <a:rPr lang="en-GB" dirty="0" err="1">
                  <a:latin typeface="Calibri" pitchFamily="-89" charset="0"/>
                  <a:ea typeface="Calibri" pitchFamily="-89" charset="0"/>
                  <a:cs typeface="Calibri" pitchFamily="-89" charset="0"/>
                </a:rPr>
                <a:t>getilgt</a:t>
              </a:r>
              <a:r>
                <a:rPr lang="en-GB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 </a:t>
              </a:r>
              <a:r>
                <a:rPr lang="en-GB" dirty="0" err="1">
                  <a:latin typeface="Calibri" pitchFamily="-89" charset="0"/>
                  <a:ea typeface="Calibri" pitchFamily="-89" charset="0"/>
                  <a:cs typeface="Calibri" pitchFamily="-89" charset="0"/>
                </a:rPr>
                <a:t>wurde</a:t>
              </a:r>
              <a:r>
                <a:rPr lang="en-GB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 (+) </a:t>
              </a:r>
              <a:r>
                <a:rPr lang="en-GB" dirty="0" err="1">
                  <a:latin typeface="Calibri" pitchFamily="-89" charset="0"/>
                  <a:ea typeface="Calibri" pitchFamily="-89" charset="0"/>
                  <a:cs typeface="Calibri" pitchFamily="-89" charset="0"/>
                </a:rPr>
                <a:t>oder</a:t>
              </a:r>
              <a:r>
                <a:rPr lang="en-GB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 </a:t>
              </a:r>
              <a:r>
                <a:rPr lang="en-GB" dirty="0" err="1">
                  <a:latin typeface="Calibri" pitchFamily="-89" charset="0"/>
                  <a:ea typeface="Calibri" pitchFamily="-89" charset="0"/>
                  <a:cs typeface="Calibri" pitchFamily="-89" charset="0"/>
                </a:rPr>
                <a:t>nicht</a:t>
              </a:r>
              <a:r>
                <a:rPr lang="en-GB" dirty="0">
                  <a:latin typeface="Calibri" pitchFamily="-89" charset="0"/>
                  <a:ea typeface="Calibri" pitchFamily="-89" charset="0"/>
                  <a:cs typeface="Calibri" pitchFamily="-89" charset="0"/>
                </a:rPr>
                <a:t>(•). 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7467600" y="838200"/>
              <a:ext cx="16764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itchFamily="-111" charset="0"/>
                  <a:ea typeface="Calibri" pitchFamily="-111" charset="0"/>
                  <a:cs typeface="Calibri" pitchFamily="-111" charset="0"/>
                </a:rPr>
                <a:t>Fixation auf bent?</a:t>
              </a:r>
            </a:p>
          </p:txBody>
        </p:sp>
        <p:sp>
          <p:nvSpPr>
            <p:cNvPr id="21516" name="TextBox 14"/>
            <p:cNvSpPr txBox="1">
              <a:spLocks noChangeArrowheads="1"/>
            </p:cNvSpPr>
            <p:nvPr/>
          </p:nvSpPr>
          <p:spPr bwMode="auto">
            <a:xfrm>
              <a:off x="7467600" y="1676400"/>
              <a:ext cx="1676400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GB" dirty="0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in </a:t>
              </a:r>
              <a:r>
                <a:rPr lang="en-GB" dirty="0" err="1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beiden</a:t>
              </a:r>
              <a:r>
                <a:rPr lang="en-GB" dirty="0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 </a:t>
              </a:r>
              <a:r>
                <a:rPr lang="en-GB" dirty="0" err="1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Fällen</a:t>
              </a:r>
              <a:endParaRPr lang="en-GB" dirty="0">
                <a:solidFill>
                  <a:srgbClr val="595959"/>
                </a:solidFill>
                <a:latin typeface="Calibri" pitchFamily="-89" charset="0"/>
                <a:ea typeface="Calibri" pitchFamily="-89" charset="0"/>
                <a:cs typeface="Calibri" pitchFamily="-89" charset="0"/>
              </a:endParaRPr>
            </a:p>
          </p:txBody>
        </p:sp>
        <p:sp>
          <p:nvSpPr>
            <p:cNvPr id="21517" name="TextBox 15"/>
            <p:cNvSpPr txBox="1">
              <a:spLocks noChangeArrowheads="1"/>
            </p:cNvSpPr>
            <p:nvPr/>
          </p:nvSpPr>
          <p:spPr bwMode="auto">
            <a:xfrm>
              <a:off x="7236296" y="3352800"/>
              <a:ext cx="2016224" cy="1200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GB" dirty="0" err="1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nur</a:t>
              </a:r>
              <a:r>
                <a:rPr lang="en-GB" dirty="0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 </a:t>
              </a:r>
              <a:r>
                <a:rPr lang="en-GB" dirty="0" err="1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wenn</a:t>
              </a:r>
              <a:r>
                <a:rPr lang="en-GB" dirty="0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 /n/ </a:t>
              </a:r>
              <a:r>
                <a:rPr lang="en-GB" dirty="0" err="1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vorhanden</a:t>
              </a:r>
              <a:r>
                <a:rPr lang="en-GB" dirty="0">
                  <a:solidFill>
                    <a:srgbClr val="595959"/>
                  </a:solidFill>
                  <a:latin typeface="Calibri" pitchFamily="-89" charset="0"/>
                  <a:ea typeface="Calibri" pitchFamily="-89" charset="0"/>
                  <a:cs typeface="Calibri" pitchFamily="-89" charset="0"/>
                </a:rPr>
                <a:t> war</a:t>
              </a:r>
            </a:p>
          </p:txBody>
        </p:sp>
      </p:grpSp>
      <p:sp>
        <p:nvSpPr>
          <p:cNvPr id="21518" name="TextBox 16"/>
          <p:cNvSpPr txBox="1">
            <a:spLocks noChangeArrowheads="1"/>
          </p:cNvSpPr>
          <p:nvPr/>
        </p:nvSpPr>
        <p:spPr bwMode="auto">
          <a:xfrm>
            <a:off x="3886200" y="1752600"/>
            <a:ext cx="76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>
                <a:latin typeface="Calibri" pitchFamily="-89" charset="0"/>
                <a:ea typeface="Calibri" pitchFamily="-89" charset="0"/>
                <a:cs typeface="Calibri" pitchFamily="-89" charset="0"/>
              </a:rPr>
              <a:t>E07</a:t>
            </a:r>
          </a:p>
        </p:txBody>
      </p:sp>
      <p:sp>
        <p:nvSpPr>
          <p:cNvPr id="21519" name="TextBox 17"/>
          <p:cNvSpPr txBox="1">
            <a:spLocks noChangeArrowheads="1"/>
          </p:cNvSpPr>
          <p:nvPr/>
        </p:nvSpPr>
        <p:spPr bwMode="auto">
          <a:xfrm>
            <a:off x="3962400" y="3733800"/>
            <a:ext cx="762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>
                <a:latin typeface="Calibri" pitchFamily="-89" charset="0"/>
                <a:ea typeface="Calibri" pitchFamily="-89" charset="0"/>
                <a:cs typeface="Calibri" pitchFamily="-89" charset="0"/>
              </a:rPr>
              <a:t>E02</a:t>
            </a:r>
          </a:p>
        </p:txBody>
      </p:sp>
      <p:sp>
        <p:nvSpPr>
          <p:cNvPr id="19" name="Rectangle 1"/>
          <p:cNvSpPr>
            <a:spLocks/>
          </p:cNvSpPr>
          <p:nvPr/>
        </p:nvSpPr>
        <p:spPr bwMode="auto">
          <a:xfrm>
            <a:off x="0" y="0"/>
            <a:ext cx="9144000" cy="5486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>
              <a:defRPr/>
            </a:pPr>
            <a:r>
              <a:rPr lang="en-US" dirty="0" err="1">
                <a:latin typeface="Calibri"/>
                <a:cs typeface="Calibri"/>
              </a:rPr>
              <a:t>Beziehung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 err="1">
                <a:latin typeface="Calibri"/>
                <a:cs typeface="Calibri"/>
              </a:rPr>
              <a:t>zwischen</a:t>
            </a:r>
            <a:r>
              <a:rPr lang="en-US" dirty="0">
                <a:latin typeface="Calibri"/>
                <a:cs typeface="Calibri"/>
              </a:rPr>
              <a:t> der </a:t>
            </a:r>
            <a:r>
              <a:rPr lang="en-US" dirty="0" err="1">
                <a:latin typeface="Calibri"/>
                <a:cs typeface="Calibri"/>
              </a:rPr>
              <a:t>Produktion</a:t>
            </a:r>
            <a:r>
              <a:rPr lang="en-US" dirty="0">
                <a:latin typeface="Calibri"/>
                <a:cs typeface="Calibri"/>
              </a:rPr>
              <a:t> und </a:t>
            </a:r>
            <a:r>
              <a:rPr lang="en-US" dirty="0" err="1">
                <a:latin typeface="Calibri"/>
                <a:cs typeface="Calibri"/>
              </a:rPr>
              <a:t>Perzeption</a:t>
            </a:r>
            <a:r>
              <a:rPr lang="en-US" dirty="0">
                <a:latin typeface="Calibri"/>
                <a:cs typeface="Calibri"/>
              </a:rPr>
              <a:t> der </a:t>
            </a:r>
            <a:r>
              <a:rPr lang="en-US" dirty="0" err="1">
                <a:latin typeface="Calibri"/>
                <a:cs typeface="Calibri"/>
              </a:rPr>
              <a:t>Koartikulation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1521" name="TextBox 19"/>
          <p:cNvSpPr txBox="1">
            <a:spLocks noChangeArrowheads="1"/>
          </p:cNvSpPr>
          <p:nvPr/>
        </p:nvSpPr>
        <p:spPr bwMode="auto">
          <a:xfrm>
            <a:off x="2133600" y="762000"/>
            <a:ext cx="15743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Produktion</a:t>
            </a:r>
            <a:endParaRPr lang="en-GB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1522" name="TextBox 20"/>
          <p:cNvSpPr txBox="1">
            <a:spLocks noChangeArrowheads="1"/>
          </p:cNvSpPr>
          <p:nvPr/>
        </p:nvSpPr>
        <p:spPr bwMode="auto">
          <a:xfrm>
            <a:off x="5029200" y="762000"/>
            <a:ext cx="15382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dirty="0" err="1">
                <a:solidFill>
                  <a:srgbClr val="0000FF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Perzeption</a:t>
            </a:r>
            <a:endParaRPr lang="en-GB" dirty="0">
              <a:solidFill>
                <a:srgbClr val="0000FF"/>
              </a:solidFill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1523" name="TextBox 20"/>
          <p:cNvSpPr txBox="1">
            <a:spLocks noChangeArrowheads="1"/>
          </p:cNvSpPr>
          <p:nvPr/>
        </p:nvSpPr>
        <p:spPr bwMode="auto">
          <a:xfrm rot="-5400000">
            <a:off x="304800" y="2819400"/>
            <a:ext cx="10318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>
                <a:latin typeface="Calibri" pitchFamily="-89" charset="0"/>
                <a:ea typeface="Calibri" pitchFamily="-89" charset="0"/>
                <a:cs typeface="Calibri" pitchFamily="-89" charset="0"/>
              </a:rPr>
              <a:t>A1-P0</a:t>
            </a:r>
            <a:r>
              <a:rPr lang="en-GB" baseline="30000">
                <a:latin typeface="Calibri" pitchFamily="-89" charset="0"/>
                <a:ea typeface="Calibri" pitchFamily="-89" charset="0"/>
                <a:cs typeface="Calibri" pitchFamily="-89" charset="0"/>
              </a:rPr>
              <a:t>1</a:t>
            </a:r>
          </a:p>
        </p:txBody>
      </p:sp>
      <p:sp>
        <p:nvSpPr>
          <p:cNvPr id="21524" name="TextBox 21"/>
          <p:cNvSpPr txBox="1">
            <a:spLocks noChangeArrowheads="1"/>
          </p:cNvSpPr>
          <p:nvPr/>
        </p:nvSpPr>
        <p:spPr bwMode="auto">
          <a:xfrm>
            <a:off x="0" y="6519863"/>
            <a:ext cx="9144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1600">
                <a:latin typeface="Calibri" pitchFamily="-89" charset="0"/>
                <a:ea typeface="Calibri" pitchFamily="-89" charset="0"/>
                <a:cs typeface="Calibri" pitchFamily="-89" charset="0"/>
              </a:rPr>
              <a:t>A1-P0: </a:t>
            </a:r>
            <a:r>
              <a:rPr lang="en-US" sz="1600">
                <a:latin typeface="Calibri" pitchFamily="-89" charset="0"/>
                <a:ea typeface="Calibri" pitchFamily="-89" charset="0"/>
                <a:cs typeface="Calibri" pitchFamily="-89" charset="0"/>
              </a:rPr>
              <a:t>Amplitude of F1 - Amplitude of low frequency nasal formant (Chen, 1997, </a:t>
            </a:r>
            <a:r>
              <a:rPr lang="en-US" sz="1600" i="1">
                <a:latin typeface="Calibri" pitchFamily="-89" charset="0"/>
                <a:ea typeface="Calibri" pitchFamily="-89" charset="0"/>
                <a:cs typeface="Calibri" pitchFamily="-89" charset="0"/>
              </a:rPr>
              <a:t>JASA, </a:t>
            </a:r>
            <a:r>
              <a:rPr lang="en-US" sz="1600">
                <a:latin typeface="Calibri" pitchFamily="-89" charset="0"/>
                <a:ea typeface="Calibri" pitchFamily="-89" charset="0"/>
                <a:cs typeface="Calibri" pitchFamily="-89" charset="0"/>
              </a:rPr>
              <a:t>102, 2360-2370).</a:t>
            </a:r>
            <a:endParaRPr lang="en-GB" sz="160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635896" y="476672"/>
            <a:ext cx="15260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2 Sprecher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531" y="1772816"/>
            <a:ext cx="5112568" cy="451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7"/>
          <p:cNvSpPr txBox="1">
            <a:spLocks noChangeArrowheads="1"/>
          </p:cNvSpPr>
          <p:nvPr/>
        </p:nvSpPr>
        <p:spPr bwMode="auto">
          <a:xfrm>
            <a:off x="5149883" y="4581129"/>
            <a:ext cx="1945704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2.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Kaum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Teilnehmer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hier</a:t>
            </a:r>
            <a:endParaRPr lang="en-GB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2773619" y="1988841"/>
            <a:ext cx="1766664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1.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Einige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Teilnehmer</a:t>
            </a:r>
            <a:r>
              <a:rPr lang="en-GB" dirty="0">
                <a:latin typeface="Calibri" pitchFamily="-89" charset="0"/>
                <a:ea typeface="Calibri" pitchFamily="-89" charset="0"/>
                <a:cs typeface="Calibri" pitchFamily="-89" charset="0"/>
              </a:rPr>
              <a:t> </a:t>
            </a:r>
            <a:r>
              <a:rPr lang="en-GB" dirty="0" err="1">
                <a:latin typeface="Calibri" pitchFamily="-89" charset="0"/>
                <a:ea typeface="Calibri" pitchFamily="-89" charset="0"/>
                <a:cs typeface="Calibri" pitchFamily="-89" charset="0"/>
              </a:rPr>
              <a:t>hier</a:t>
            </a:r>
            <a:endParaRPr lang="en-GB" dirty="0">
              <a:latin typeface="Calibri" pitchFamily="-89" charset="0"/>
              <a:ea typeface="Calibri" pitchFamily="-89" charset="0"/>
              <a:cs typeface="Calibri" pitchFamily="-89" charset="0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222093" y="0"/>
            <a:ext cx="8892480" cy="4766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40639" bIns="0"/>
          <a:lstStyle/>
          <a:p>
            <a:pPr>
              <a:defRPr/>
            </a:pPr>
            <a:r>
              <a:rPr lang="en-US" dirty="0" err="1">
                <a:latin typeface="Calibri"/>
                <a:cs typeface="Calibri"/>
              </a:rPr>
              <a:t>Lautwandel</a:t>
            </a:r>
            <a:r>
              <a:rPr lang="en-US" dirty="0">
                <a:latin typeface="Calibri"/>
                <a:cs typeface="Calibri"/>
              </a:rPr>
              <a:t>, </a:t>
            </a:r>
            <a:r>
              <a:rPr lang="en-US" dirty="0" err="1">
                <a:latin typeface="Calibri"/>
                <a:cs typeface="Calibri"/>
              </a:rPr>
              <a:t>Koartikulation</a:t>
            </a:r>
            <a:r>
              <a:rPr lang="en-US" dirty="0">
                <a:latin typeface="Calibri"/>
                <a:cs typeface="Calibri"/>
              </a:rPr>
              <a:t> in der </a:t>
            </a:r>
            <a:r>
              <a:rPr lang="en-US" dirty="0" err="1">
                <a:latin typeface="Calibri"/>
                <a:cs typeface="Calibri"/>
              </a:rPr>
              <a:t>Sprachperzeption</a:t>
            </a:r>
            <a:r>
              <a:rPr lang="en-US" dirty="0">
                <a:latin typeface="Calibri"/>
                <a:cs typeface="Calibri"/>
              </a:rPr>
              <a:t> und -</a:t>
            </a:r>
            <a:r>
              <a:rPr lang="en-US" dirty="0" err="1">
                <a:latin typeface="Calibri"/>
                <a:cs typeface="Calibri"/>
              </a:rPr>
              <a:t>Produktion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12328" y="3068961"/>
            <a:ext cx="2736304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Wichtigkeit der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Vokalnasalisierung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der Perzeption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1837515" y="6165305"/>
            <a:ext cx="637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Stärke der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Vokalnasalisierung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in der Produktion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32379" y="548680"/>
            <a:ext cx="91440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Es gibt Teilnehmer, die sehr stark auf die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im Vokal reagierten, auch wenn sie </a:t>
            </a:r>
            <a:r>
              <a:rPr lang="de-DE" dirty="0" err="1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Vokalnasalisierung</a:t>
            </a:r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 selber kaum produzieren = 1.  Aber kaum Teilnehmer in der anderen Richtung = 2.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203848" y="3284984"/>
            <a:ext cx="35989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rtlCol="0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Die Mehrheit = wie E07</a:t>
            </a:r>
          </a:p>
          <a:p>
            <a:r>
              <a:rPr lang="de-DE" dirty="0">
                <a:solidFill>
                  <a:srgbClr val="000000"/>
                </a:solidFill>
                <a:latin typeface="Calibri" pitchFamily="-89" charset="0"/>
                <a:ea typeface="Calibri" pitchFamily="-89" charset="0"/>
                <a:cs typeface="Calibri" pitchFamily="-89" charset="0"/>
              </a:rPr>
              <a:t>und E02 in der letzten Folie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wrap="square" rtlCol="0">
        <a:prstTxWarp prst="textNoShape">
          <a:avLst/>
        </a:prstTxWarp>
        <a:spAutoFit/>
      </a:bodyPr>
      <a:lstStyle>
        <a:defPPr>
          <a:defRPr dirty="0" smtClean="0">
            <a:solidFill>
              <a:srgbClr val="000000"/>
            </a:solidFill>
            <a:latin typeface="Calibri" pitchFamily="-89" charset="0"/>
            <a:ea typeface="Calibri" pitchFamily="-89" charset="0"/>
            <a:cs typeface="Calibri" pitchFamily="-89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9205</TotalTime>
  <Words>3009</Words>
  <Application>Microsoft Macintosh PowerPoint</Application>
  <PresentationFormat>On-screen Show (4:3)</PresentationFormat>
  <Paragraphs>274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ipsk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Your User Name</dc:creator>
  <cp:lastModifiedBy>Microsoft Office User</cp:lastModifiedBy>
  <cp:revision>460</cp:revision>
  <dcterms:created xsi:type="dcterms:W3CDTF">2018-11-15T14:16:52Z</dcterms:created>
  <dcterms:modified xsi:type="dcterms:W3CDTF">2020-10-28T14:48:53Z</dcterms:modified>
</cp:coreProperties>
</file>